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sldIdLst>
    <p:sldId id="261" r:id="rId5"/>
    <p:sldId id="262" r:id="rId6"/>
    <p:sldId id="28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65" r:id="rId18"/>
    <p:sldId id="264" r:id="rId19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0"/>
      <p:bold r:id="rId21"/>
    </p:embeddedFont>
    <p:embeddedFont>
      <p:font typeface="Twinkl SemiBold" pitchFamily="2" charset="0"/>
      <p:bold r:id="rId22"/>
    </p:embeddedFont>
    <p:embeddedFont>
      <p:font typeface="Twinkl" panose="020B0604020202020204" pitchFamily="2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80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0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66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54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7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593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50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23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43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9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17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80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5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788" r:id="rId10"/>
    <p:sldLayoutId id="2147483789" r:id="rId11"/>
    <p:sldLayoutId id="2147483790" r:id="rId12"/>
    <p:sldLayoutId id="214748380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29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05" y="6277281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292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A.M. and P.M.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  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whether you think these are am, pm or both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21512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21075233">
            <a:off x="1609725" y="3422774"/>
            <a:ext cx="2687638" cy="1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wake up in the morning.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582" t="2588" r="3790" b="67669"/>
          <a:stretch/>
        </p:blipFill>
        <p:spPr>
          <a:xfrm>
            <a:off x="2325688" y="30241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  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whether you think these are am, pm or both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22536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-524767">
            <a:off x="1670050" y="3411538"/>
            <a:ext cx="26876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an after-school club</a:t>
            </a:r>
            <a:r>
              <a:rPr lang="en-GB" altLang="en-US" sz="4000" dirty="0">
                <a:solidFill>
                  <a:schemeClr val="tx1"/>
                </a:solidFill>
                <a:latin typeface="BeginnersBold" pitchFamily="2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582" t="34664" r="3790" b="35593"/>
          <a:stretch/>
        </p:blipFill>
        <p:spPr>
          <a:xfrm>
            <a:off x="2325688" y="30241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  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whether you think these are am, pm or both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2356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21075233">
            <a:off x="1630363" y="3103885"/>
            <a:ext cx="2687637" cy="260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eat your evening meal.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582" t="34664" r="3790" b="35593"/>
          <a:stretch/>
        </p:blipFill>
        <p:spPr>
          <a:xfrm>
            <a:off x="2325688" y="30241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2"/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825"/>
            <a:chExt cx="7632700" cy="4105000"/>
          </a:xfrm>
        </p:grpSpPr>
        <p:grpSp>
          <p:nvGrpSpPr>
            <p:cNvPr id="24594" name="Group 13"/>
            <p:cNvGrpSpPr>
              <a:grpSpLocks/>
            </p:cNvGrpSpPr>
            <p:nvPr/>
          </p:nvGrpSpPr>
          <p:grpSpPr bwMode="auto">
            <a:xfrm>
              <a:off x="755650" y="1987825"/>
              <a:ext cx="7632700" cy="4105000"/>
              <a:chOff x="755650" y="1987825"/>
              <a:chExt cx="7632700" cy="4105000"/>
            </a:xfrm>
          </p:grpSpPr>
          <p:pic>
            <p:nvPicPr>
              <p:cNvPr id="24596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" t="3616" r="8261" b="32465"/>
              <a:stretch>
                <a:fillRect/>
              </a:stretch>
            </p:blipFill>
            <p:spPr bwMode="auto">
              <a:xfrm>
                <a:off x="755650" y="1987825"/>
                <a:ext cx="7632700" cy="41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7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445" y="3098964"/>
                <a:ext cx="3490961" cy="2900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8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623"/>
              <a:stretch>
                <a:fillRect/>
              </a:stretch>
            </p:blipFill>
            <p:spPr bwMode="auto">
              <a:xfrm>
                <a:off x="4997209" y="3098964"/>
                <a:ext cx="2099330" cy="2993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9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16"/>
              <a:stretch>
                <a:fillRect/>
              </a:stretch>
            </p:blipFill>
            <p:spPr bwMode="auto">
              <a:xfrm flipH="1">
                <a:off x="911367" y="2613991"/>
                <a:ext cx="3099996" cy="3478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595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858" y="2723323"/>
              <a:ext cx="2053336" cy="3369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9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Mostly, we use a.m. or p.m. when reading and writing digital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8925" y="777875"/>
            <a:ext cx="6026150" cy="4619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Writing Times Using A.M. and P.M.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656138" y="4198938"/>
            <a:ext cx="1543050" cy="1800225"/>
            <a:chOff x="4572000" y="4199123"/>
            <a:chExt cx="1543002" cy="1800330"/>
          </a:xfrm>
        </p:grpSpPr>
        <p:pic>
          <p:nvPicPr>
            <p:cNvPr id="24592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572000" y="4199123"/>
              <a:ext cx="1543002" cy="180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Rectangle 18"/>
            <p:cNvSpPr>
              <a:spLocks noChangeArrowheads="1"/>
            </p:cNvSpPr>
            <p:nvPr/>
          </p:nvSpPr>
          <p:spPr bwMode="auto">
            <a:xfrm>
              <a:off x="4775243" y="5027853"/>
              <a:ext cx="113651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9:00 a.m.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382963" y="2392363"/>
            <a:ext cx="2435225" cy="1743075"/>
            <a:chOff x="3382490" y="2392636"/>
            <a:chExt cx="2435126" cy="1743390"/>
          </a:xfrm>
        </p:grpSpPr>
        <p:pic>
          <p:nvPicPr>
            <p:cNvPr id="2459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82490" y="2392636"/>
              <a:ext cx="2435126" cy="174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1" name="Rectangle 21"/>
            <p:cNvSpPr>
              <a:spLocks noChangeArrowheads="1"/>
            </p:cNvSpPr>
            <p:nvPr/>
          </p:nvSpPr>
          <p:spPr bwMode="auto">
            <a:xfrm>
              <a:off x="3391779" y="2776130"/>
              <a:ext cx="2416548" cy="97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So 9 o’clock in the morning would be written as: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382963" y="2395538"/>
            <a:ext cx="2435225" cy="1743075"/>
            <a:chOff x="3382490" y="2392636"/>
            <a:chExt cx="2435126" cy="1743390"/>
          </a:xfrm>
        </p:grpSpPr>
        <p:pic>
          <p:nvPicPr>
            <p:cNvPr id="24588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82490" y="2392636"/>
              <a:ext cx="2435126" cy="174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9" name="Rectangle 25"/>
            <p:cNvSpPr>
              <a:spLocks noChangeArrowheads="1"/>
            </p:cNvSpPr>
            <p:nvPr/>
          </p:nvSpPr>
          <p:spPr bwMode="auto">
            <a:xfrm>
              <a:off x="3391779" y="2776130"/>
              <a:ext cx="2416548" cy="97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9 o’clock in the evening would be written as: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656138" y="4202113"/>
            <a:ext cx="1543050" cy="1800225"/>
            <a:chOff x="4572000" y="4199123"/>
            <a:chExt cx="1543002" cy="1800330"/>
          </a:xfrm>
        </p:grpSpPr>
        <p:pic>
          <p:nvPicPr>
            <p:cNvPr id="24586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572000" y="4199123"/>
              <a:ext cx="1543002" cy="180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Rectangle 28"/>
            <p:cNvSpPr>
              <a:spLocks noChangeArrowheads="1"/>
            </p:cNvSpPr>
            <p:nvPr/>
          </p:nvSpPr>
          <p:spPr bwMode="auto">
            <a:xfrm>
              <a:off x="4775243" y="5027853"/>
              <a:ext cx="113651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p.m</a:t>
              </a:r>
              <a:r>
                <a:rPr lang="en-GB" altLang="en-US" dirty="0">
                  <a:solidFill>
                    <a:schemeClr val="tx1"/>
                  </a:solidFill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60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Success Criteria</a:t>
            </a: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</p:txBody>
      </p:sp>
      <p:sp>
        <p:nvSpPr>
          <p:cNvPr id="2560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 can use a.m. and p.m. to say whether things happen before or </a:t>
            </a:r>
            <a:b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after noon. </a:t>
            </a:r>
          </a:p>
          <a:p>
            <a:pPr eaLnBrk="1" hangingPunct="1"/>
            <a:endParaRPr lang="en-GB" altLang="en-US" dirty="0" smtClean="0">
              <a:solidFill>
                <a:srgbClr val="00B050"/>
              </a:solidFill>
            </a:endParaRPr>
          </a:p>
          <a:p>
            <a:pPr eaLnBrk="1" hangingPunct="1"/>
            <a:endParaRPr lang="en-GB" altLang="en-US" dirty="0" smtClean="0"/>
          </a:p>
        </p:txBody>
      </p:sp>
      <p:sp>
        <p:nvSpPr>
          <p:cNvPr id="2560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 can use ‘a.m.’ to describe times from midnight to midday.</a:t>
            </a:r>
          </a:p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 can use ‘p.m.’ to describe times from midday to midnight.</a:t>
            </a:r>
          </a:p>
          <a:p>
            <a:pPr eaLnBrk="1" hangingPunct="1"/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write times using am and pm.</a:t>
            </a:r>
          </a:p>
        </p:txBody>
      </p:sp>
      <p:pic>
        <p:nvPicPr>
          <p:cNvPr id="256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331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Success Criteria</a:t>
            </a:r>
          </a:p>
        </p:txBody>
      </p:sp>
      <p:sp>
        <p:nvSpPr>
          <p:cNvPr id="1331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</p:txBody>
      </p:sp>
      <p:sp>
        <p:nvSpPr>
          <p:cNvPr id="1331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 can use a.m. and p.m. to say whether things happen before or </a:t>
            </a:r>
            <a:b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after noon. </a:t>
            </a:r>
          </a:p>
          <a:p>
            <a:pPr eaLnBrk="1" hangingPunct="1"/>
            <a:endParaRPr lang="en-GB" altLang="en-US" dirty="0" smtClean="0">
              <a:solidFill>
                <a:srgbClr val="00B050"/>
              </a:solidFill>
            </a:endParaRPr>
          </a:p>
          <a:p>
            <a:pPr eaLnBrk="1" hangingPunct="1"/>
            <a:endParaRPr lang="en-GB" altLang="en-US" dirty="0" smtClean="0"/>
          </a:p>
        </p:txBody>
      </p:sp>
      <p:sp>
        <p:nvSpPr>
          <p:cNvPr id="13319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 can use ‘a.m.’ to describe times from midnight to midday.</a:t>
            </a:r>
          </a:p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 can use ‘p.m.’ to describe times from midday to midnight.</a:t>
            </a:r>
          </a:p>
          <a:p>
            <a:pPr eaLnBrk="1" hangingPunct="1"/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write times using am and pm.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8190"/>
            <a:chExt cx="7632700" cy="4104635"/>
          </a:xfrm>
        </p:grpSpPr>
        <p:pic>
          <p:nvPicPr>
            <p:cNvPr id="14347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14"/>
            <a:stretch>
              <a:fillRect/>
            </a:stretch>
          </p:blipFill>
          <p:spPr bwMode="auto">
            <a:xfrm>
              <a:off x="755650" y="1988190"/>
              <a:ext cx="7632700" cy="4101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04"/>
            <a:stretch>
              <a:fillRect/>
            </a:stretch>
          </p:blipFill>
          <p:spPr bwMode="auto">
            <a:xfrm>
              <a:off x="5850969" y="2184016"/>
              <a:ext cx="1938882" cy="3908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39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24 hours in a day, but there are only 12 hours on a clock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4138" y="696913"/>
            <a:ext cx="3895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Times of the Day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17588" y="2238375"/>
            <a:ext cx="4572000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tell the time by splitting the 24 hours into two.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63650" y="3040063"/>
            <a:ext cx="4079875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o’clock at night is called midnight</a:t>
            </a:r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17588" y="3560763"/>
            <a:ext cx="4572000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o’clock in the day is called midday,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noon.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17588" y="4357688"/>
            <a:ext cx="4572000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 between midnight and midday is referred to as a.m..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17588" y="5154613"/>
            <a:ext cx="4572000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 from midday to midnight is referred to as p.m..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5"/>
          <p:cNvGrpSpPr>
            <a:grpSpLocks/>
          </p:cNvGrpSpPr>
          <p:nvPr/>
        </p:nvGrpSpPr>
        <p:grpSpPr bwMode="auto">
          <a:xfrm>
            <a:off x="755650" y="1987550"/>
            <a:ext cx="7632700" cy="4102100"/>
            <a:chOff x="755650" y="1988190"/>
            <a:chExt cx="7632700" cy="4101111"/>
          </a:xfrm>
        </p:grpSpPr>
        <p:pic>
          <p:nvPicPr>
            <p:cNvPr id="1538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14"/>
            <a:stretch>
              <a:fillRect/>
            </a:stretch>
          </p:blipFill>
          <p:spPr bwMode="auto">
            <a:xfrm>
              <a:off x="755650" y="1988190"/>
              <a:ext cx="7632700" cy="4101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1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17"/>
            <a:stretch>
              <a:fillRect/>
            </a:stretch>
          </p:blipFill>
          <p:spPr bwMode="auto">
            <a:xfrm flipH="1">
              <a:off x="1511760" y="2188321"/>
              <a:ext cx="1987567" cy="390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3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24138" y="696913"/>
            <a:ext cx="3895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Times of the Day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6757" r="72198" b="60606"/>
          <a:stretch>
            <a:fillRect/>
          </a:stretch>
        </p:blipFill>
        <p:spPr bwMode="auto">
          <a:xfrm>
            <a:off x="1079500" y="3900488"/>
            <a:ext cx="210026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0" t="6757" r="38593" b="60606"/>
          <a:stretch>
            <a:fillRect/>
          </a:stretch>
        </p:blipFill>
        <p:spPr bwMode="auto">
          <a:xfrm>
            <a:off x="5964238" y="3900488"/>
            <a:ext cx="20891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7" t="6757" r="5846" b="60606"/>
          <a:stretch>
            <a:fillRect/>
          </a:stretch>
        </p:blipFill>
        <p:spPr bwMode="auto">
          <a:xfrm>
            <a:off x="3522663" y="3900488"/>
            <a:ext cx="20986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47475" r="72002" b="39816"/>
          <a:stretch>
            <a:fillRect/>
          </a:stretch>
        </p:blipFill>
        <p:spPr bwMode="auto">
          <a:xfrm>
            <a:off x="2135188" y="3352800"/>
            <a:ext cx="2190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47475" r="72002" b="39816"/>
          <a:stretch>
            <a:fillRect/>
          </a:stretch>
        </p:blipFill>
        <p:spPr bwMode="auto">
          <a:xfrm>
            <a:off x="4822825" y="3352800"/>
            <a:ext cx="2190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3486150" y="2400300"/>
            <a:ext cx="4595813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Some events in the day happen during a.m. times, like waking up and going to school.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486150" y="2400300"/>
            <a:ext cx="4595813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Some events happen at p.m. times, like going home from school and going to bed.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3486150" y="2400300"/>
            <a:ext cx="4595813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events might happen at both a.m.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p.m. times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778125" y="4419600"/>
            <a:ext cx="1071563" cy="1071563"/>
            <a:chOff x="2778041" y="4420390"/>
            <a:chExt cx="1071492" cy="1071492"/>
          </a:xfrm>
        </p:grpSpPr>
        <p:sp>
          <p:nvSpPr>
            <p:cNvPr id="45" name="Oval 44"/>
            <p:cNvSpPr/>
            <p:nvPr/>
          </p:nvSpPr>
          <p:spPr>
            <a:xfrm>
              <a:off x="2778041" y="4420390"/>
              <a:ext cx="1071492" cy="10714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379" name="Rectangle 45"/>
            <p:cNvSpPr>
              <a:spLocks noChangeArrowheads="1"/>
            </p:cNvSpPr>
            <p:nvPr/>
          </p:nvSpPr>
          <p:spPr bwMode="auto">
            <a:xfrm>
              <a:off x="2796778" y="4694526"/>
              <a:ext cx="10340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a.m.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5253038" y="4419600"/>
            <a:ext cx="1071562" cy="1071563"/>
            <a:chOff x="2778041" y="4420390"/>
            <a:chExt cx="1071492" cy="1071492"/>
          </a:xfrm>
        </p:grpSpPr>
        <p:sp>
          <p:nvSpPr>
            <p:cNvPr id="49" name="Oval 48"/>
            <p:cNvSpPr/>
            <p:nvPr/>
          </p:nvSpPr>
          <p:spPr>
            <a:xfrm>
              <a:off x="2778041" y="4420390"/>
              <a:ext cx="1071492" cy="10714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377" name="Rectangle 49"/>
            <p:cNvSpPr>
              <a:spLocks noChangeArrowheads="1"/>
            </p:cNvSpPr>
            <p:nvPr/>
          </p:nvSpPr>
          <p:spPr bwMode="auto">
            <a:xfrm>
              <a:off x="2796778" y="4694526"/>
              <a:ext cx="10340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Twinkl" panose="020B0604020202020204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p.m.</a:t>
              </a:r>
            </a:p>
          </p:txBody>
        </p:sp>
      </p:grpSp>
      <p:sp>
        <p:nvSpPr>
          <p:cNvPr id="15375" name="Rectangle 50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day is split into different parts, like the chapters of a book.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whether you think these are am, pm or both.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16392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21075233">
            <a:off x="1609725" y="3422774"/>
            <a:ext cx="2687638" cy="1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sleep at night</a:t>
            </a:r>
            <a:r>
              <a:rPr lang="en-GB" altLang="en-US" sz="4000" dirty="0">
                <a:solidFill>
                  <a:schemeClr val="tx1"/>
                </a:solidFill>
                <a:latin typeface="BeginnersBold" pitchFamily="2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582" t="34664" r="3790" b="35593"/>
          <a:stretch/>
        </p:blipFill>
        <p:spPr>
          <a:xfrm>
            <a:off x="2337362" y="28727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Say whether you think these are am, pm or both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17416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-524767">
            <a:off x="1609725" y="3730625"/>
            <a:ext cx="2687638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eat breakfast</a:t>
            </a:r>
            <a:r>
              <a:rPr lang="en-GB" altLang="en-US" sz="4000" dirty="0">
                <a:solidFill>
                  <a:schemeClr val="tx1"/>
                </a:solidFill>
                <a:latin typeface="BeginnersBold" pitchFamily="2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582" t="2588" r="3790" b="67669"/>
          <a:stretch/>
        </p:blipFill>
        <p:spPr>
          <a:xfrm>
            <a:off x="2325688" y="30241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  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whether you think these are am, pm or both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1844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21075233">
            <a:off x="1609725" y="3422774"/>
            <a:ext cx="2687638" cy="1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play with friends.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582" t="66670" r="3790" b="3588"/>
          <a:stretch/>
        </p:blipFill>
        <p:spPr>
          <a:xfrm>
            <a:off x="2325688" y="30241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  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whether you think these are am, pm or both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1946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21075233">
            <a:off x="1609725" y="3422774"/>
            <a:ext cx="2687638" cy="1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home from school.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582" t="34664" r="3790" b="35593"/>
          <a:stretch/>
        </p:blipFill>
        <p:spPr>
          <a:xfrm>
            <a:off x="2325688" y="30241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755650" y="14398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  </a:t>
            </a:r>
            <a:r>
              <a:rPr lang="en-GB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whether you think these are am, pm or both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6138" y="696913"/>
            <a:ext cx="49117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A.M. or P.M. or Both?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754063" y="1998663"/>
            <a:ext cx="7635875" cy="4090987"/>
            <a:chOff x="753625" y="1998238"/>
            <a:chExt cx="7636750" cy="4091063"/>
          </a:xfrm>
        </p:grpSpPr>
        <p:pic>
          <p:nvPicPr>
            <p:cNvPr id="2048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20"/>
            <a:stretch>
              <a:fillRect/>
            </a:stretch>
          </p:blipFill>
          <p:spPr bwMode="auto">
            <a:xfrm>
              <a:off x="755650" y="1998238"/>
              <a:ext cx="7634725" cy="409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3342" r="7187" b="28726"/>
            <a:stretch>
              <a:fillRect/>
            </a:stretch>
          </p:blipFill>
          <p:spPr bwMode="auto">
            <a:xfrm>
              <a:off x="753625" y="2059912"/>
              <a:ext cx="7636749" cy="40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91" y="2933545"/>
              <a:ext cx="3607359" cy="222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-524767">
            <a:off x="1609725" y="3730625"/>
            <a:ext cx="2687638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brush your teeth.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582" t="66670" r="3790" b="3588"/>
          <a:stretch/>
        </p:blipFill>
        <p:spPr>
          <a:xfrm>
            <a:off x="2325688" y="3024188"/>
            <a:ext cx="4492625" cy="203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18E8DC02D29F4AB74384BA9BBDD3F5" ma:contentTypeVersion="10" ma:contentTypeDescription="Create a new document." ma:contentTypeScope="" ma:versionID="8d522cea7cc6358f53a5c438bc27129a">
  <xsd:schema xmlns:xsd="http://www.w3.org/2001/XMLSchema" xmlns:xs="http://www.w3.org/2001/XMLSchema" xmlns:p="http://schemas.microsoft.com/office/2006/metadata/properties" xmlns:ns2="b301d9bb-b58b-4042-bdea-7435097b2578" targetNamespace="http://schemas.microsoft.com/office/2006/metadata/properties" ma:root="true" ma:fieldsID="9047927154970df71c11aa0808cfee1b" ns2:_="">
    <xsd:import namespace="b301d9bb-b58b-4042-bdea-7435097b25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1d9bb-b58b-4042-bdea-7435097b25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104529-A6B0-4E33-A337-A3437723AE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A318A0-9B45-4B19-A89C-5C9233D1B8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01d9bb-b58b-4042-bdea-7435097b25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D0C172-995F-41E6-9646-6F288D798B3D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b301d9bb-b58b-4042-bdea-7435097b257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353</TotalTime>
  <Words>539</Words>
  <Application>Microsoft Office PowerPoint</Application>
  <PresentationFormat>On-screen Show (4:3)</PresentationFormat>
  <Paragraphs>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Sassoon Infant Rg</vt:lpstr>
      <vt:lpstr>Arial</vt:lpstr>
      <vt:lpstr>Twinkl SemiBold</vt:lpstr>
      <vt:lpstr>Twinkl</vt:lpstr>
      <vt:lpstr>Tuffy</vt:lpstr>
      <vt:lpstr>Sassoon Infant Md</vt:lpstr>
      <vt:lpstr>BeginnersBold</vt:lpstr>
      <vt:lpstr>Calibri</vt:lpstr>
      <vt:lpstr>1_Office Theme</vt:lpstr>
      <vt:lpstr>Using A.M. and P.M.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Miss Hay</cp:lastModifiedBy>
  <cp:revision>48</cp:revision>
  <dcterms:created xsi:type="dcterms:W3CDTF">2017-03-16T17:37:56Z</dcterms:created>
  <dcterms:modified xsi:type="dcterms:W3CDTF">2021-01-25T08:21:53Z</dcterms:modified>
</cp:coreProperties>
</file>