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6B752-0718-44C8-97B9-1CBF39B2E1C0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FB42-F2D4-4AED-9DD6-BC421FCB6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703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6B752-0718-44C8-97B9-1CBF39B2E1C0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FB42-F2D4-4AED-9DD6-BC421FCB6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105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6B752-0718-44C8-97B9-1CBF39B2E1C0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FB42-F2D4-4AED-9DD6-BC421FCB6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945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659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99" y="549276"/>
            <a:ext cx="10909300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350" y="2014537"/>
            <a:ext cx="10909300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589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493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6B752-0718-44C8-97B9-1CBF39B2E1C0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FB42-F2D4-4AED-9DD6-BC421FCB6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182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6B752-0718-44C8-97B9-1CBF39B2E1C0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FB42-F2D4-4AED-9DD6-BC421FCB6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391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6B752-0718-44C8-97B9-1CBF39B2E1C0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FB42-F2D4-4AED-9DD6-BC421FCB6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81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6B752-0718-44C8-97B9-1CBF39B2E1C0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FB42-F2D4-4AED-9DD6-BC421FCB6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387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6B752-0718-44C8-97B9-1CBF39B2E1C0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FB42-F2D4-4AED-9DD6-BC421FCB6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730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6B752-0718-44C8-97B9-1CBF39B2E1C0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FB42-F2D4-4AED-9DD6-BC421FCB6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440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6B752-0718-44C8-97B9-1CBF39B2E1C0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FB42-F2D4-4AED-9DD6-BC421FCB6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366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6B752-0718-44C8-97B9-1CBF39B2E1C0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FB42-F2D4-4AED-9DD6-BC421FCB6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931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6B752-0718-44C8-97B9-1CBF39B2E1C0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8FB42-F2D4-4AED-9DD6-BC421FCB6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89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4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1331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8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505" y="6277281"/>
              <a:ext cx="576495" cy="580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1524000" y="655639"/>
            <a:ext cx="9144000" cy="1112837"/>
          </a:xfrm>
          <a:prstGeom prst="rect">
            <a:avLst/>
          </a:prstGeom>
          <a:solidFill>
            <a:srgbClr val="FEFEF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316" name="Title 7"/>
          <p:cNvSpPr>
            <a:spLocks noGrp="1"/>
          </p:cNvSpPr>
          <p:nvPr>
            <p:ph type="title" idx="4294967295"/>
          </p:nvPr>
        </p:nvSpPr>
        <p:spPr>
          <a:xfrm>
            <a:off x="1524000" y="582613"/>
            <a:ext cx="9144000" cy="1325562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GB" altLang="en-US" sz="5400" b="1">
                <a:latin typeface="Twinkl" pitchFamily="2" charset="0"/>
              </a:rPr>
              <a:t>The 24-Hour Clock</a:t>
            </a:r>
          </a:p>
        </p:txBody>
      </p:sp>
    </p:spTree>
    <p:extLst>
      <p:ext uri="{BB962C8B-B14F-4D97-AF65-F5344CB8AC3E}">
        <p14:creationId xmlns:p14="http://schemas.microsoft.com/office/powerpoint/2010/main" val="37387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79"/>
          <p:cNvGrpSpPr>
            <a:grpSpLocks/>
          </p:cNvGrpSpPr>
          <p:nvPr/>
        </p:nvGrpSpPr>
        <p:grpSpPr bwMode="auto">
          <a:xfrm>
            <a:off x="2279650" y="1985964"/>
            <a:ext cx="7632700" cy="4110037"/>
            <a:chOff x="755650" y="1985319"/>
            <a:chExt cx="7632700" cy="4110682"/>
          </a:xfrm>
        </p:grpSpPr>
        <p:grpSp>
          <p:nvGrpSpPr>
            <p:cNvPr id="22548" name="Group 77"/>
            <p:cNvGrpSpPr>
              <a:grpSpLocks/>
            </p:cNvGrpSpPr>
            <p:nvPr/>
          </p:nvGrpSpPr>
          <p:grpSpPr bwMode="auto">
            <a:xfrm>
              <a:off x="755650" y="1985319"/>
              <a:ext cx="7632700" cy="4110682"/>
              <a:chOff x="755650" y="1985319"/>
              <a:chExt cx="7632700" cy="4110682"/>
            </a:xfrm>
          </p:grpSpPr>
          <p:pic>
            <p:nvPicPr>
              <p:cNvPr id="22550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33" b="12161"/>
              <a:stretch>
                <a:fillRect/>
              </a:stretch>
            </p:blipFill>
            <p:spPr bwMode="auto">
              <a:xfrm>
                <a:off x="755650" y="1985319"/>
                <a:ext cx="7632700" cy="4110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51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6" b="35445"/>
              <a:stretch>
                <a:fillRect/>
              </a:stretch>
            </p:blipFill>
            <p:spPr bwMode="auto">
              <a:xfrm>
                <a:off x="757881" y="2227145"/>
                <a:ext cx="3732800" cy="3868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549" name="Picture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023" y="2034423"/>
              <a:ext cx="2946940" cy="1977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2279650" y="1438276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Solve this calculation by adding or subtracting 12.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067175" y="696914"/>
            <a:ext cx="355097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altLang="en-US" sz="4000" dirty="0">
                <a:latin typeface="+mj-lt"/>
              </a:rPr>
              <a:t>Add and Subtract</a:t>
            </a:r>
            <a:endParaRPr lang="en-GB" sz="4000" dirty="0">
              <a:latin typeface="+mj-lt"/>
            </a:endParaRPr>
          </a:p>
        </p:txBody>
      </p:sp>
      <p:pic>
        <p:nvPicPr>
          <p:cNvPr id="2253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767514" y="3695701"/>
            <a:ext cx="83502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=</a:t>
            </a:r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50" name="Oval 4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2547" name="Rectangle 5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?</a:t>
              </a:r>
            </a:p>
          </p:txBody>
        </p:sp>
      </p:grp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587875" y="3695701"/>
            <a:ext cx="83343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-</a:t>
            </a:r>
          </a:p>
        </p:txBody>
      </p:sp>
      <p:grpSp>
        <p:nvGrpSpPr>
          <p:cNvPr id="69" name="Group 68"/>
          <p:cNvGrpSpPr>
            <a:grpSpLocks/>
          </p:cNvGrpSpPr>
          <p:nvPr/>
        </p:nvGrpSpPr>
        <p:grpSpPr bwMode="auto">
          <a:xfrm>
            <a:off x="5483226" y="3894138"/>
            <a:ext cx="1223963" cy="1225550"/>
            <a:chOff x="6104104" y="3391942"/>
            <a:chExt cx="1224910" cy="1224910"/>
          </a:xfrm>
        </p:grpSpPr>
        <p:sp>
          <p:nvSpPr>
            <p:cNvPr id="70" name="Oval 6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2545" name="Rectangle 7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12</a:t>
              </a:r>
            </a:p>
          </p:txBody>
        </p:sp>
      </p:grpSp>
      <p:grpSp>
        <p:nvGrpSpPr>
          <p:cNvPr id="72" name="Group 71"/>
          <p:cNvGrpSpPr>
            <a:grpSpLocks/>
          </p:cNvGrpSpPr>
          <p:nvPr/>
        </p:nvGrpSpPr>
        <p:grpSpPr bwMode="auto">
          <a:xfrm>
            <a:off x="3302000" y="3894138"/>
            <a:ext cx="1225550" cy="1225550"/>
            <a:chOff x="6104104" y="3391942"/>
            <a:chExt cx="1224910" cy="1224910"/>
          </a:xfrm>
        </p:grpSpPr>
        <p:sp>
          <p:nvSpPr>
            <p:cNvPr id="73" name="Oval 72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2543" name="Rectangle 73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18</a:t>
              </a:r>
            </a:p>
          </p:txBody>
        </p: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76" name="Oval 75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2541" name="Rectangle 76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65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52" grpId="0"/>
      <p:bldP spid="5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79"/>
          <p:cNvGrpSpPr>
            <a:grpSpLocks/>
          </p:cNvGrpSpPr>
          <p:nvPr/>
        </p:nvGrpSpPr>
        <p:grpSpPr bwMode="auto">
          <a:xfrm>
            <a:off x="2279650" y="1985964"/>
            <a:ext cx="7632700" cy="4110037"/>
            <a:chOff x="755650" y="1985319"/>
            <a:chExt cx="7632700" cy="4110682"/>
          </a:xfrm>
        </p:grpSpPr>
        <p:grpSp>
          <p:nvGrpSpPr>
            <p:cNvPr id="23572" name="Group 77"/>
            <p:cNvGrpSpPr>
              <a:grpSpLocks/>
            </p:cNvGrpSpPr>
            <p:nvPr/>
          </p:nvGrpSpPr>
          <p:grpSpPr bwMode="auto">
            <a:xfrm>
              <a:off x="755650" y="1985319"/>
              <a:ext cx="7632700" cy="4110682"/>
              <a:chOff x="755650" y="1985319"/>
              <a:chExt cx="7632700" cy="4110682"/>
            </a:xfrm>
          </p:grpSpPr>
          <p:pic>
            <p:nvPicPr>
              <p:cNvPr id="23574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33" b="12161"/>
              <a:stretch>
                <a:fillRect/>
              </a:stretch>
            </p:blipFill>
            <p:spPr bwMode="auto">
              <a:xfrm>
                <a:off x="755650" y="1985319"/>
                <a:ext cx="7632700" cy="4110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75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6" b="35445"/>
              <a:stretch>
                <a:fillRect/>
              </a:stretch>
            </p:blipFill>
            <p:spPr bwMode="auto">
              <a:xfrm>
                <a:off x="757881" y="2227145"/>
                <a:ext cx="3732800" cy="3868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573" name="Picture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023" y="2034423"/>
              <a:ext cx="2946940" cy="1977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2279650" y="1438276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Solve this calculation by adding or subtracting 12.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067175" y="696914"/>
            <a:ext cx="355097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altLang="en-US" sz="4000" dirty="0">
                <a:latin typeface="+mj-lt"/>
              </a:rPr>
              <a:t>Add and Subtract</a:t>
            </a:r>
            <a:endParaRPr lang="en-GB" sz="4000" dirty="0">
              <a:latin typeface="+mj-lt"/>
            </a:endParaRPr>
          </a:p>
        </p:txBody>
      </p:sp>
      <p:pic>
        <p:nvPicPr>
          <p:cNvPr id="23557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767514" y="3695701"/>
            <a:ext cx="83502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=</a:t>
            </a:r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50" name="Oval 4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571" name="Rectangle 5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?</a:t>
              </a:r>
            </a:p>
          </p:txBody>
        </p:sp>
      </p:grp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587875" y="3695701"/>
            <a:ext cx="83343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+</a:t>
            </a:r>
          </a:p>
        </p:txBody>
      </p:sp>
      <p:grpSp>
        <p:nvGrpSpPr>
          <p:cNvPr id="69" name="Group 68"/>
          <p:cNvGrpSpPr>
            <a:grpSpLocks/>
          </p:cNvGrpSpPr>
          <p:nvPr/>
        </p:nvGrpSpPr>
        <p:grpSpPr bwMode="auto">
          <a:xfrm>
            <a:off x="5483226" y="3894138"/>
            <a:ext cx="1223963" cy="1225550"/>
            <a:chOff x="6104104" y="3391942"/>
            <a:chExt cx="1224910" cy="1224910"/>
          </a:xfrm>
        </p:grpSpPr>
        <p:sp>
          <p:nvSpPr>
            <p:cNvPr id="70" name="Oval 6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569" name="Rectangle 7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12</a:t>
              </a:r>
            </a:p>
          </p:txBody>
        </p:sp>
      </p:grpSp>
      <p:grpSp>
        <p:nvGrpSpPr>
          <p:cNvPr id="72" name="Group 71"/>
          <p:cNvGrpSpPr>
            <a:grpSpLocks/>
          </p:cNvGrpSpPr>
          <p:nvPr/>
        </p:nvGrpSpPr>
        <p:grpSpPr bwMode="auto">
          <a:xfrm>
            <a:off x="3302000" y="3894138"/>
            <a:ext cx="1225550" cy="1225550"/>
            <a:chOff x="6104104" y="3391942"/>
            <a:chExt cx="1224910" cy="1224910"/>
          </a:xfrm>
        </p:grpSpPr>
        <p:sp>
          <p:nvSpPr>
            <p:cNvPr id="73" name="Oval 72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567" name="Rectangle 73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10</a:t>
              </a:r>
            </a:p>
          </p:txBody>
        </p: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76" name="Oval 75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565" name="Rectangle 76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33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52" grpId="0"/>
      <p:bldP spid="5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79"/>
          <p:cNvGrpSpPr>
            <a:grpSpLocks/>
          </p:cNvGrpSpPr>
          <p:nvPr/>
        </p:nvGrpSpPr>
        <p:grpSpPr bwMode="auto">
          <a:xfrm>
            <a:off x="2279650" y="1985964"/>
            <a:ext cx="7632700" cy="4110037"/>
            <a:chOff x="755650" y="1985319"/>
            <a:chExt cx="7632700" cy="4110682"/>
          </a:xfrm>
        </p:grpSpPr>
        <p:grpSp>
          <p:nvGrpSpPr>
            <p:cNvPr id="24596" name="Group 77"/>
            <p:cNvGrpSpPr>
              <a:grpSpLocks/>
            </p:cNvGrpSpPr>
            <p:nvPr/>
          </p:nvGrpSpPr>
          <p:grpSpPr bwMode="auto">
            <a:xfrm>
              <a:off x="755650" y="1985319"/>
              <a:ext cx="7632700" cy="4110682"/>
              <a:chOff x="755650" y="1985319"/>
              <a:chExt cx="7632700" cy="4110682"/>
            </a:xfrm>
          </p:grpSpPr>
          <p:pic>
            <p:nvPicPr>
              <p:cNvPr id="24598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33" b="12161"/>
              <a:stretch>
                <a:fillRect/>
              </a:stretch>
            </p:blipFill>
            <p:spPr bwMode="auto">
              <a:xfrm>
                <a:off x="755650" y="1985319"/>
                <a:ext cx="7632700" cy="4110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599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6" b="35445"/>
              <a:stretch>
                <a:fillRect/>
              </a:stretch>
            </p:blipFill>
            <p:spPr bwMode="auto">
              <a:xfrm>
                <a:off x="757881" y="2227145"/>
                <a:ext cx="3732800" cy="3868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4597" name="Picture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023" y="2034423"/>
              <a:ext cx="2946940" cy="1977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79" name="Rectangle 6"/>
          <p:cNvSpPr>
            <a:spLocks noChangeArrowheads="1"/>
          </p:cNvSpPr>
          <p:nvPr/>
        </p:nvSpPr>
        <p:spPr bwMode="auto">
          <a:xfrm>
            <a:off x="2279650" y="1438276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Solve this calculation by adding or subtracting 12.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067175" y="696914"/>
            <a:ext cx="355097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altLang="en-US" sz="4000" dirty="0">
                <a:latin typeface="+mj-lt"/>
              </a:rPr>
              <a:t>Add and Subtract</a:t>
            </a:r>
            <a:endParaRPr lang="en-GB" sz="4000" dirty="0">
              <a:latin typeface="+mj-lt"/>
            </a:endParaRPr>
          </a:p>
        </p:txBody>
      </p:sp>
      <p:pic>
        <p:nvPicPr>
          <p:cNvPr id="24581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767514" y="3695701"/>
            <a:ext cx="83502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=</a:t>
            </a:r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50" name="Oval 4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4595" name="Rectangle 5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?</a:t>
              </a:r>
            </a:p>
          </p:txBody>
        </p:sp>
      </p:grp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587875" y="3695701"/>
            <a:ext cx="83343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+</a:t>
            </a:r>
          </a:p>
        </p:txBody>
      </p:sp>
      <p:grpSp>
        <p:nvGrpSpPr>
          <p:cNvPr id="69" name="Group 68"/>
          <p:cNvGrpSpPr>
            <a:grpSpLocks/>
          </p:cNvGrpSpPr>
          <p:nvPr/>
        </p:nvGrpSpPr>
        <p:grpSpPr bwMode="auto">
          <a:xfrm>
            <a:off x="5483226" y="3894138"/>
            <a:ext cx="1223963" cy="1225550"/>
            <a:chOff x="6104104" y="3391942"/>
            <a:chExt cx="1224910" cy="1224910"/>
          </a:xfrm>
        </p:grpSpPr>
        <p:sp>
          <p:nvSpPr>
            <p:cNvPr id="70" name="Oval 6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4593" name="Rectangle 7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12</a:t>
              </a:r>
            </a:p>
          </p:txBody>
        </p:sp>
      </p:grpSp>
      <p:grpSp>
        <p:nvGrpSpPr>
          <p:cNvPr id="72" name="Group 71"/>
          <p:cNvGrpSpPr>
            <a:grpSpLocks/>
          </p:cNvGrpSpPr>
          <p:nvPr/>
        </p:nvGrpSpPr>
        <p:grpSpPr bwMode="auto">
          <a:xfrm>
            <a:off x="3302000" y="3894138"/>
            <a:ext cx="1225550" cy="1225550"/>
            <a:chOff x="6104104" y="3391942"/>
            <a:chExt cx="1224910" cy="1224910"/>
          </a:xfrm>
        </p:grpSpPr>
        <p:sp>
          <p:nvSpPr>
            <p:cNvPr id="73" name="Oval 72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4591" name="Rectangle 73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8</a:t>
              </a:r>
            </a:p>
          </p:txBody>
        </p: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76" name="Oval 75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4589" name="Rectangle 76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80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52" grpId="0"/>
      <p:bldP spid="5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79"/>
          <p:cNvGrpSpPr>
            <a:grpSpLocks/>
          </p:cNvGrpSpPr>
          <p:nvPr/>
        </p:nvGrpSpPr>
        <p:grpSpPr bwMode="auto">
          <a:xfrm>
            <a:off x="2279650" y="1985964"/>
            <a:ext cx="7632700" cy="4110037"/>
            <a:chOff x="755650" y="1985319"/>
            <a:chExt cx="7632700" cy="4110682"/>
          </a:xfrm>
        </p:grpSpPr>
        <p:grpSp>
          <p:nvGrpSpPr>
            <p:cNvPr id="25620" name="Group 77"/>
            <p:cNvGrpSpPr>
              <a:grpSpLocks/>
            </p:cNvGrpSpPr>
            <p:nvPr/>
          </p:nvGrpSpPr>
          <p:grpSpPr bwMode="auto">
            <a:xfrm>
              <a:off x="755650" y="1985319"/>
              <a:ext cx="7632700" cy="4110682"/>
              <a:chOff x="755650" y="1985319"/>
              <a:chExt cx="7632700" cy="4110682"/>
            </a:xfrm>
          </p:grpSpPr>
          <p:pic>
            <p:nvPicPr>
              <p:cNvPr id="2562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33" b="12161"/>
              <a:stretch>
                <a:fillRect/>
              </a:stretch>
            </p:blipFill>
            <p:spPr bwMode="auto">
              <a:xfrm>
                <a:off x="755650" y="1985319"/>
                <a:ext cx="7632700" cy="4110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2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6" b="35445"/>
              <a:stretch>
                <a:fillRect/>
              </a:stretch>
            </p:blipFill>
            <p:spPr bwMode="auto">
              <a:xfrm>
                <a:off x="757881" y="2227145"/>
                <a:ext cx="3732800" cy="3868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621" name="Picture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023" y="2034423"/>
              <a:ext cx="2946940" cy="1977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2279650" y="1438276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Solve this calculation by adding or subtracting 12.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067175" y="696914"/>
            <a:ext cx="355097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altLang="en-US" sz="4000" dirty="0">
                <a:latin typeface="+mj-lt"/>
              </a:rPr>
              <a:t>Add and Subtract</a:t>
            </a:r>
            <a:endParaRPr lang="en-GB" sz="4000" dirty="0">
              <a:latin typeface="+mj-lt"/>
            </a:endParaRPr>
          </a:p>
        </p:txBody>
      </p:sp>
      <p:pic>
        <p:nvPicPr>
          <p:cNvPr id="25605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767514" y="3695701"/>
            <a:ext cx="83502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=</a:t>
            </a:r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50" name="Oval 4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5619" name="Rectangle 5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?</a:t>
              </a:r>
            </a:p>
          </p:txBody>
        </p:sp>
      </p:grp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587875" y="3695701"/>
            <a:ext cx="83343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-</a:t>
            </a:r>
          </a:p>
        </p:txBody>
      </p:sp>
      <p:grpSp>
        <p:nvGrpSpPr>
          <p:cNvPr id="69" name="Group 68"/>
          <p:cNvGrpSpPr>
            <a:grpSpLocks/>
          </p:cNvGrpSpPr>
          <p:nvPr/>
        </p:nvGrpSpPr>
        <p:grpSpPr bwMode="auto">
          <a:xfrm>
            <a:off x="5483226" y="3894138"/>
            <a:ext cx="1223963" cy="1225550"/>
            <a:chOff x="6104104" y="3391942"/>
            <a:chExt cx="1224910" cy="1224910"/>
          </a:xfrm>
        </p:grpSpPr>
        <p:sp>
          <p:nvSpPr>
            <p:cNvPr id="70" name="Oval 6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5617" name="Rectangle 7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12</a:t>
              </a:r>
            </a:p>
          </p:txBody>
        </p:sp>
      </p:grpSp>
      <p:grpSp>
        <p:nvGrpSpPr>
          <p:cNvPr id="72" name="Group 71"/>
          <p:cNvGrpSpPr>
            <a:grpSpLocks/>
          </p:cNvGrpSpPr>
          <p:nvPr/>
        </p:nvGrpSpPr>
        <p:grpSpPr bwMode="auto">
          <a:xfrm>
            <a:off x="3302000" y="3894138"/>
            <a:ext cx="1225550" cy="1225550"/>
            <a:chOff x="6104104" y="3391942"/>
            <a:chExt cx="1224910" cy="1224910"/>
          </a:xfrm>
        </p:grpSpPr>
        <p:sp>
          <p:nvSpPr>
            <p:cNvPr id="73" name="Oval 72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5615" name="Rectangle 73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17</a:t>
              </a:r>
            </a:p>
          </p:txBody>
        </p: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76" name="Oval 75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5613" name="Rectangle 76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531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52" grpId="0"/>
      <p:bldP spid="5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79"/>
          <p:cNvGrpSpPr>
            <a:grpSpLocks/>
          </p:cNvGrpSpPr>
          <p:nvPr/>
        </p:nvGrpSpPr>
        <p:grpSpPr bwMode="auto">
          <a:xfrm>
            <a:off x="2279650" y="1985964"/>
            <a:ext cx="7632700" cy="4110037"/>
            <a:chOff x="755650" y="1985319"/>
            <a:chExt cx="7632700" cy="4110682"/>
          </a:xfrm>
        </p:grpSpPr>
        <p:grpSp>
          <p:nvGrpSpPr>
            <p:cNvPr id="26644" name="Group 77"/>
            <p:cNvGrpSpPr>
              <a:grpSpLocks/>
            </p:cNvGrpSpPr>
            <p:nvPr/>
          </p:nvGrpSpPr>
          <p:grpSpPr bwMode="auto">
            <a:xfrm>
              <a:off x="755650" y="1985319"/>
              <a:ext cx="7632700" cy="4110682"/>
              <a:chOff x="755650" y="1985319"/>
              <a:chExt cx="7632700" cy="4110682"/>
            </a:xfrm>
          </p:grpSpPr>
          <p:pic>
            <p:nvPicPr>
              <p:cNvPr id="26646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33" b="12161"/>
              <a:stretch>
                <a:fillRect/>
              </a:stretch>
            </p:blipFill>
            <p:spPr bwMode="auto">
              <a:xfrm>
                <a:off x="755650" y="1985319"/>
                <a:ext cx="7632700" cy="4110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47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6" b="35445"/>
              <a:stretch>
                <a:fillRect/>
              </a:stretch>
            </p:blipFill>
            <p:spPr bwMode="auto">
              <a:xfrm>
                <a:off x="757881" y="2227145"/>
                <a:ext cx="3732800" cy="3868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645" name="Picture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023" y="2034423"/>
              <a:ext cx="2946940" cy="1977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2279650" y="1438276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Solve this calculation by adding or subtracting 12.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067175" y="696914"/>
            <a:ext cx="355097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altLang="en-US" sz="4000" dirty="0">
                <a:latin typeface="+mj-lt"/>
              </a:rPr>
              <a:t>Add and Subtract</a:t>
            </a:r>
            <a:endParaRPr lang="en-GB" sz="4000" dirty="0">
              <a:latin typeface="+mj-lt"/>
            </a:endParaRPr>
          </a:p>
        </p:txBody>
      </p:sp>
      <p:pic>
        <p:nvPicPr>
          <p:cNvPr id="26629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767514" y="3695701"/>
            <a:ext cx="83502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=</a:t>
            </a:r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50" name="Oval 4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6643" name="Rectangle 5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?</a:t>
              </a:r>
            </a:p>
          </p:txBody>
        </p:sp>
      </p:grp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587875" y="3695701"/>
            <a:ext cx="83343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+</a:t>
            </a:r>
          </a:p>
        </p:txBody>
      </p:sp>
      <p:grpSp>
        <p:nvGrpSpPr>
          <p:cNvPr id="69" name="Group 68"/>
          <p:cNvGrpSpPr>
            <a:grpSpLocks/>
          </p:cNvGrpSpPr>
          <p:nvPr/>
        </p:nvGrpSpPr>
        <p:grpSpPr bwMode="auto">
          <a:xfrm>
            <a:off x="5483226" y="3894138"/>
            <a:ext cx="1223963" cy="1225550"/>
            <a:chOff x="6104104" y="3391942"/>
            <a:chExt cx="1224910" cy="1224910"/>
          </a:xfrm>
        </p:grpSpPr>
        <p:sp>
          <p:nvSpPr>
            <p:cNvPr id="70" name="Oval 6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6641" name="Rectangle 7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12</a:t>
              </a:r>
            </a:p>
          </p:txBody>
        </p:sp>
      </p:grpSp>
      <p:grpSp>
        <p:nvGrpSpPr>
          <p:cNvPr id="72" name="Group 71"/>
          <p:cNvGrpSpPr>
            <a:grpSpLocks/>
          </p:cNvGrpSpPr>
          <p:nvPr/>
        </p:nvGrpSpPr>
        <p:grpSpPr bwMode="auto">
          <a:xfrm>
            <a:off x="3302000" y="3894138"/>
            <a:ext cx="1225550" cy="1225550"/>
            <a:chOff x="6104104" y="3391942"/>
            <a:chExt cx="1224910" cy="1224910"/>
          </a:xfrm>
        </p:grpSpPr>
        <p:sp>
          <p:nvSpPr>
            <p:cNvPr id="73" name="Oval 72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6639" name="Rectangle 73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11</a:t>
              </a:r>
            </a:p>
          </p:txBody>
        </p: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76" name="Oval 75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6637" name="Rectangle 76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86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52" grpId="0"/>
      <p:bldP spid="5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79"/>
          <p:cNvGrpSpPr>
            <a:grpSpLocks/>
          </p:cNvGrpSpPr>
          <p:nvPr/>
        </p:nvGrpSpPr>
        <p:grpSpPr bwMode="auto">
          <a:xfrm>
            <a:off x="2279650" y="1985964"/>
            <a:ext cx="7632700" cy="4110037"/>
            <a:chOff x="755650" y="1985319"/>
            <a:chExt cx="7632700" cy="4110682"/>
          </a:xfrm>
        </p:grpSpPr>
        <p:grpSp>
          <p:nvGrpSpPr>
            <p:cNvPr id="27668" name="Group 77"/>
            <p:cNvGrpSpPr>
              <a:grpSpLocks/>
            </p:cNvGrpSpPr>
            <p:nvPr/>
          </p:nvGrpSpPr>
          <p:grpSpPr bwMode="auto">
            <a:xfrm>
              <a:off x="755650" y="1985319"/>
              <a:ext cx="7632700" cy="4110682"/>
              <a:chOff x="755650" y="1985319"/>
              <a:chExt cx="7632700" cy="4110682"/>
            </a:xfrm>
          </p:grpSpPr>
          <p:pic>
            <p:nvPicPr>
              <p:cNvPr id="27670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33" b="12161"/>
              <a:stretch>
                <a:fillRect/>
              </a:stretch>
            </p:blipFill>
            <p:spPr bwMode="auto">
              <a:xfrm>
                <a:off x="755650" y="1985319"/>
                <a:ext cx="7632700" cy="4110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71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6" b="35445"/>
              <a:stretch>
                <a:fillRect/>
              </a:stretch>
            </p:blipFill>
            <p:spPr bwMode="auto">
              <a:xfrm>
                <a:off x="757881" y="2227145"/>
                <a:ext cx="3732800" cy="3868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7669" name="Picture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023" y="2034423"/>
              <a:ext cx="2946940" cy="1977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2279650" y="1438276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Solve this calculation by adding or subtracting 12.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067175" y="696914"/>
            <a:ext cx="355097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altLang="en-US" sz="4000" dirty="0">
                <a:latin typeface="+mj-lt"/>
              </a:rPr>
              <a:t>Add and Subtract</a:t>
            </a:r>
            <a:endParaRPr lang="en-GB" sz="4000" dirty="0">
              <a:latin typeface="+mj-lt"/>
            </a:endParaRPr>
          </a:p>
        </p:txBody>
      </p:sp>
      <p:pic>
        <p:nvPicPr>
          <p:cNvPr id="2765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767514" y="3695701"/>
            <a:ext cx="83502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=</a:t>
            </a:r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50" name="Oval 4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7667" name="Rectangle 5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?</a:t>
              </a:r>
            </a:p>
          </p:txBody>
        </p:sp>
      </p:grp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587875" y="3695701"/>
            <a:ext cx="83343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-</a:t>
            </a:r>
          </a:p>
        </p:txBody>
      </p:sp>
      <p:grpSp>
        <p:nvGrpSpPr>
          <p:cNvPr id="69" name="Group 68"/>
          <p:cNvGrpSpPr>
            <a:grpSpLocks/>
          </p:cNvGrpSpPr>
          <p:nvPr/>
        </p:nvGrpSpPr>
        <p:grpSpPr bwMode="auto">
          <a:xfrm>
            <a:off x="5483226" y="3894138"/>
            <a:ext cx="1223963" cy="1225550"/>
            <a:chOff x="6104104" y="3391942"/>
            <a:chExt cx="1224910" cy="1224910"/>
          </a:xfrm>
        </p:grpSpPr>
        <p:sp>
          <p:nvSpPr>
            <p:cNvPr id="70" name="Oval 6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7665" name="Rectangle 7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12</a:t>
              </a:r>
            </a:p>
          </p:txBody>
        </p:sp>
      </p:grpSp>
      <p:grpSp>
        <p:nvGrpSpPr>
          <p:cNvPr id="72" name="Group 71"/>
          <p:cNvGrpSpPr>
            <a:grpSpLocks/>
          </p:cNvGrpSpPr>
          <p:nvPr/>
        </p:nvGrpSpPr>
        <p:grpSpPr bwMode="auto">
          <a:xfrm>
            <a:off x="3302000" y="3894138"/>
            <a:ext cx="1225550" cy="1225550"/>
            <a:chOff x="6104104" y="3391942"/>
            <a:chExt cx="1224910" cy="1224910"/>
          </a:xfrm>
        </p:grpSpPr>
        <p:sp>
          <p:nvSpPr>
            <p:cNvPr id="73" name="Oval 72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7663" name="Rectangle 73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19</a:t>
              </a:r>
            </a:p>
          </p:txBody>
        </p: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76" name="Oval 75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7661" name="Rectangle 76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496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52" grpId="0"/>
      <p:bldP spid="5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79"/>
          <p:cNvGrpSpPr>
            <a:grpSpLocks/>
          </p:cNvGrpSpPr>
          <p:nvPr/>
        </p:nvGrpSpPr>
        <p:grpSpPr bwMode="auto">
          <a:xfrm>
            <a:off x="2279650" y="1985964"/>
            <a:ext cx="7632700" cy="4110037"/>
            <a:chOff x="755650" y="1985319"/>
            <a:chExt cx="7632700" cy="4110682"/>
          </a:xfrm>
        </p:grpSpPr>
        <p:grpSp>
          <p:nvGrpSpPr>
            <p:cNvPr id="28681" name="Group 77"/>
            <p:cNvGrpSpPr>
              <a:grpSpLocks/>
            </p:cNvGrpSpPr>
            <p:nvPr/>
          </p:nvGrpSpPr>
          <p:grpSpPr bwMode="auto">
            <a:xfrm>
              <a:off x="755650" y="1985319"/>
              <a:ext cx="7632700" cy="4110682"/>
              <a:chOff x="755650" y="1985319"/>
              <a:chExt cx="7632700" cy="4110682"/>
            </a:xfrm>
          </p:grpSpPr>
          <p:pic>
            <p:nvPicPr>
              <p:cNvPr id="28683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33" b="12161"/>
              <a:stretch>
                <a:fillRect/>
              </a:stretch>
            </p:blipFill>
            <p:spPr bwMode="auto">
              <a:xfrm>
                <a:off x="755650" y="1985319"/>
                <a:ext cx="7632700" cy="4110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4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6" b="35445"/>
              <a:stretch>
                <a:fillRect/>
              </a:stretch>
            </p:blipFill>
            <p:spPr bwMode="auto">
              <a:xfrm>
                <a:off x="757881" y="2227145"/>
                <a:ext cx="3732800" cy="3868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8682" name="Picture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023" y="2034423"/>
              <a:ext cx="2946940" cy="1977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2279650" y="1438276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Solve this calculation by adding or subtracting 12.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067175" y="696914"/>
            <a:ext cx="355097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altLang="en-US" sz="4000" dirty="0">
                <a:latin typeface="+mj-lt"/>
              </a:rPr>
              <a:t>Add and Subtract</a:t>
            </a:r>
            <a:endParaRPr lang="en-GB" sz="4000" dirty="0">
              <a:latin typeface="+mj-lt"/>
            </a:endParaRPr>
          </a:p>
        </p:txBody>
      </p:sp>
      <p:pic>
        <p:nvPicPr>
          <p:cNvPr id="28677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927475" y="3429001"/>
            <a:ext cx="3055938" cy="2187575"/>
            <a:chOff x="2205994" y="3349902"/>
            <a:chExt cx="3056029" cy="2187915"/>
          </a:xfrm>
        </p:grpSpPr>
        <p:pic>
          <p:nvPicPr>
            <p:cNvPr id="28679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205994" y="3349902"/>
              <a:ext cx="3056029" cy="2187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0" name="Rectangle 5"/>
            <p:cNvSpPr>
              <a:spLocks noChangeArrowheads="1"/>
            </p:cNvSpPr>
            <p:nvPr/>
          </p:nvSpPr>
          <p:spPr bwMode="auto">
            <a:xfrm>
              <a:off x="2413960" y="4081849"/>
              <a:ext cx="264009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/>
                <a:t>Why might this skill be useful when learning about time?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736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5"/>
          <p:cNvGrpSpPr>
            <a:grpSpLocks/>
          </p:cNvGrpSpPr>
          <p:nvPr/>
        </p:nvGrpSpPr>
        <p:grpSpPr bwMode="auto">
          <a:xfrm>
            <a:off x="2279651" y="1981201"/>
            <a:ext cx="7635875" cy="4113213"/>
            <a:chOff x="755650" y="1980672"/>
            <a:chExt cx="7636181" cy="4113611"/>
          </a:xfrm>
        </p:grpSpPr>
        <p:pic>
          <p:nvPicPr>
            <p:cNvPr id="29711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14" t="2" r="19662" b="180"/>
            <a:stretch>
              <a:fillRect/>
            </a:stretch>
          </p:blipFill>
          <p:spPr bwMode="auto">
            <a:xfrm>
              <a:off x="755650" y="1980672"/>
              <a:ext cx="3816991" cy="4113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2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14" r="19669" b="195"/>
            <a:stretch>
              <a:fillRect/>
            </a:stretch>
          </p:blipFill>
          <p:spPr bwMode="auto">
            <a:xfrm flipH="1">
              <a:off x="4575021" y="1981297"/>
              <a:ext cx="3816810" cy="4112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9" name="Rectangle 6"/>
          <p:cNvSpPr>
            <a:spLocks noChangeArrowheads="1"/>
          </p:cNvSpPr>
          <p:nvPr/>
        </p:nvSpPr>
        <p:spPr bwMode="auto">
          <a:xfrm>
            <a:off x="2279650" y="1281114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>
                <a:ea typeface="Twinkl" pitchFamily="2" charset="0"/>
                <a:cs typeface="Twinkl" pitchFamily="2" charset="0"/>
              </a:rPr>
              <a:t>A day has 24 hours. A clock has 12 hours.</a:t>
            </a:r>
          </a:p>
          <a:p>
            <a:pPr algn="ctr" eaLnBrk="1" hangingPunct="1"/>
            <a:r>
              <a:rPr lang="en-US" altLang="en-US">
                <a:ea typeface="Twinkl" pitchFamily="2" charset="0"/>
                <a:cs typeface="Twinkl" pitchFamily="2" charset="0"/>
              </a:rPr>
              <a:t>This means that every time will happen twice each day.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124325" y="696914"/>
            <a:ext cx="3471720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altLang="en-US" sz="4000" dirty="0">
                <a:latin typeface="+mj-lt"/>
              </a:rPr>
              <a:t>The 24-Hour Day</a:t>
            </a:r>
            <a:endParaRPr lang="en-GB" sz="4000" dirty="0">
              <a:latin typeface="+mj-lt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646364" y="2284414"/>
            <a:ext cx="3095625" cy="369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>
                <a:ea typeface="Twinkl" pitchFamily="2" charset="0"/>
                <a:cs typeface="Twinkl" pitchFamily="2" charset="0"/>
              </a:rPr>
              <a:t>half past 9 in the morning</a:t>
            </a:r>
            <a:endParaRPr lang="en-GB" altLang="en-US"/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462713" y="2284414"/>
            <a:ext cx="3097212" cy="369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>
                <a:ea typeface="Twinkl" pitchFamily="2" charset="0"/>
                <a:cs typeface="Twinkl" pitchFamily="2" charset="0"/>
              </a:rPr>
              <a:t>half past 9 at night</a:t>
            </a:r>
            <a:endParaRPr lang="en-GB" altLang="en-US"/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 bwMode="auto">
          <a:xfrm>
            <a:off x="3024188" y="2957513"/>
            <a:ext cx="2322512" cy="2316162"/>
            <a:chOff x="1114868" y="2206839"/>
            <a:chExt cx="3096632" cy="308929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/>
            <a:srcRect l="14516" t="753" r="17259" b="2990"/>
            <a:stretch/>
          </p:blipFill>
          <p:spPr>
            <a:xfrm>
              <a:off x="1114868" y="2206839"/>
              <a:ext cx="3096632" cy="308929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709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1" r="11995" b="19183"/>
            <a:stretch>
              <a:fillRect/>
            </a:stretch>
          </p:blipFill>
          <p:spPr bwMode="auto">
            <a:xfrm rot="10800000">
              <a:off x="2617247" y="2424330"/>
              <a:ext cx="116936" cy="2678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0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5"/>
            <a:stretch>
              <a:fillRect/>
            </a:stretch>
          </p:blipFill>
          <p:spPr bwMode="auto">
            <a:xfrm rot="-4476022">
              <a:off x="2614871" y="2888840"/>
              <a:ext cx="136736" cy="1756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Group 31"/>
          <p:cNvGrpSpPr>
            <a:grpSpLocks noChangeAspect="1"/>
          </p:cNvGrpSpPr>
          <p:nvPr/>
        </p:nvGrpSpPr>
        <p:grpSpPr bwMode="auto">
          <a:xfrm>
            <a:off x="6840538" y="2957513"/>
            <a:ext cx="2322512" cy="2316162"/>
            <a:chOff x="1114868" y="2206839"/>
            <a:chExt cx="3096632" cy="308929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/>
            <a:srcRect l="14516" t="753" r="17259" b="2990"/>
            <a:stretch/>
          </p:blipFill>
          <p:spPr>
            <a:xfrm>
              <a:off x="1114868" y="2206839"/>
              <a:ext cx="3096632" cy="308929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706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1" r="11995" b="19183"/>
            <a:stretch>
              <a:fillRect/>
            </a:stretch>
          </p:blipFill>
          <p:spPr bwMode="auto">
            <a:xfrm rot="10800000">
              <a:off x="2617247" y="2424330"/>
              <a:ext cx="116936" cy="2678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7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5"/>
            <a:stretch>
              <a:fillRect/>
            </a:stretch>
          </p:blipFill>
          <p:spPr bwMode="auto">
            <a:xfrm rot="-4476022">
              <a:off x="2614871" y="2888840"/>
              <a:ext cx="136736" cy="1756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116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6" grpId="0" animBg="1"/>
      <p:bldP spid="2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15"/>
          <p:cNvGrpSpPr>
            <a:grpSpLocks/>
          </p:cNvGrpSpPr>
          <p:nvPr/>
        </p:nvGrpSpPr>
        <p:grpSpPr bwMode="auto">
          <a:xfrm>
            <a:off x="2279651" y="1981201"/>
            <a:ext cx="7635875" cy="4113213"/>
            <a:chOff x="755650" y="1980672"/>
            <a:chExt cx="7636181" cy="4113611"/>
          </a:xfrm>
        </p:grpSpPr>
        <p:pic>
          <p:nvPicPr>
            <p:cNvPr id="30737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14" t="2" r="19662" b="180"/>
            <a:stretch>
              <a:fillRect/>
            </a:stretch>
          </p:blipFill>
          <p:spPr bwMode="auto">
            <a:xfrm>
              <a:off x="755650" y="1980672"/>
              <a:ext cx="3816991" cy="4113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8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14" r="19669" b="195"/>
            <a:stretch>
              <a:fillRect/>
            </a:stretch>
          </p:blipFill>
          <p:spPr bwMode="auto">
            <a:xfrm flipH="1">
              <a:off x="4575021" y="1981297"/>
              <a:ext cx="3816810" cy="4112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2279650" y="1281114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>
                <a:ea typeface="Twinkl" pitchFamily="2" charset="0"/>
                <a:cs typeface="Twinkl" pitchFamily="2" charset="0"/>
              </a:rPr>
              <a:t>We have a few ways to tell the difference between these two times. </a:t>
            </a:r>
          </a:p>
          <a:p>
            <a:pPr algn="ctr" eaLnBrk="1" hangingPunct="1"/>
            <a:r>
              <a:rPr lang="en-US" altLang="en-US">
                <a:ea typeface="Twinkl" pitchFamily="2" charset="0"/>
                <a:cs typeface="Twinkl" pitchFamily="2" charset="0"/>
              </a:rPr>
              <a:t>One way is to use a.m. and p.m.</a:t>
            </a:r>
          </a:p>
        </p:txBody>
      </p:sp>
      <p:sp>
        <p:nvSpPr>
          <p:cNvPr id="8" name="Rectangle 7"/>
          <p:cNvSpPr/>
          <p:nvPr/>
        </p:nvSpPr>
        <p:spPr>
          <a:xfrm>
            <a:off x="4124325" y="696914"/>
            <a:ext cx="3471720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altLang="en-US" sz="4000" dirty="0">
                <a:latin typeface="+mj-lt"/>
              </a:rPr>
              <a:t>The 24-Hour Day</a:t>
            </a:r>
            <a:endParaRPr lang="en-GB" sz="4000" dirty="0">
              <a:latin typeface="+mj-lt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563813" y="2149476"/>
            <a:ext cx="3243262" cy="6461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>
                <a:ea typeface="Twinkl" pitchFamily="2" charset="0"/>
                <a:cs typeface="Twinkl" pitchFamily="2" charset="0"/>
              </a:rPr>
              <a:t>a.m. </a:t>
            </a:r>
          </a:p>
          <a:p>
            <a:pPr algn="ctr" eaLnBrk="1" hangingPunct="1"/>
            <a:r>
              <a:rPr lang="en-US" altLang="en-US">
                <a:ea typeface="Twinkl" pitchFamily="2" charset="0"/>
                <a:cs typeface="Twinkl" pitchFamily="2" charset="0"/>
              </a:rPr>
              <a:t>(ante meridiem </a:t>
            </a:r>
            <a:r>
              <a:rPr lang="mr-IN" altLang="en-US">
                <a:ea typeface="Twinkl" pitchFamily="2" charset="0"/>
                <a:cs typeface="Twinkl" pitchFamily="2" charset="0"/>
              </a:rPr>
              <a:t>–</a:t>
            </a:r>
            <a:r>
              <a:rPr lang="en-US" altLang="en-US">
                <a:ea typeface="Twinkl" pitchFamily="2" charset="0"/>
                <a:cs typeface="Twinkl" pitchFamily="2" charset="0"/>
              </a:rPr>
              <a:t> before noon)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454776" y="5427664"/>
            <a:ext cx="3097213" cy="369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>
                <a:ea typeface="Twinkl" pitchFamily="2" charset="0"/>
                <a:cs typeface="Twinkl" pitchFamily="2" charset="0"/>
              </a:rPr>
              <a:t>9:30 p.m.</a:t>
            </a:r>
            <a:endParaRPr lang="en-GB" altLang="en-US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453188" y="2149476"/>
            <a:ext cx="3097212" cy="6461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>
                <a:ea typeface="Twinkl" pitchFamily="2" charset="0"/>
                <a:cs typeface="Twinkl" pitchFamily="2" charset="0"/>
              </a:rPr>
              <a:t>p.m. </a:t>
            </a:r>
          </a:p>
          <a:p>
            <a:pPr algn="ctr" eaLnBrk="1" hangingPunct="1"/>
            <a:r>
              <a:rPr lang="en-US" altLang="en-US">
                <a:ea typeface="Twinkl" pitchFamily="2" charset="0"/>
                <a:cs typeface="Twinkl" pitchFamily="2" charset="0"/>
              </a:rPr>
              <a:t>(post meridiem </a:t>
            </a:r>
            <a:r>
              <a:rPr lang="mr-IN" altLang="en-US">
                <a:ea typeface="Twinkl" pitchFamily="2" charset="0"/>
                <a:cs typeface="Twinkl" pitchFamily="2" charset="0"/>
              </a:rPr>
              <a:t>–</a:t>
            </a:r>
            <a:r>
              <a:rPr lang="en-US" altLang="en-US">
                <a:ea typeface="Twinkl" pitchFamily="2" charset="0"/>
                <a:cs typeface="Twinkl" pitchFamily="2" charset="0"/>
              </a:rPr>
              <a:t> after noon)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636839" y="5427664"/>
            <a:ext cx="3095625" cy="369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>
                <a:ea typeface="Twinkl" pitchFamily="2" charset="0"/>
                <a:cs typeface="Twinkl" pitchFamily="2" charset="0"/>
              </a:rPr>
              <a:t>9:30 a.m.</a:t>
            </a:r>
            <a:endParaRPr lang="en-GB" altLang="en-US"/>
          </a:p>
        </p:txBody>
      </p:sp>
      <p:grpSp>
        <p:nvGrpSpPr>
          <p:cNvPr id="30729" name="Group 30"/>
          <p:cNvGrpSpPr>
            <a:grpSpLocks noChangeAspect="1"/>
          </p:cNvGrpSpPr>
          <p:nvPr/>
        </p:nvGrpSpPr>
        <p:grpSpPr bwMode="auto">
          <a:xfrm>
            <a:off x="3024188" y="2957513"/>
            <a:ext cx="2322512" cy="2316162"/>
            <a:chOff x="1114868" y="2206839"/>
            <a:chExt cx="3096632" cy="30892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/>
            <a:srcRect l="14516" t="753" r="17259" b="2990"/>
            <a:stretch/>
          </p:blipFill>
          <p:spPr>
            <a:xfrm>
              <a:off x="1114868" y="2206839"/>
              <a:ext cx="3096632" cy="308929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735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1" r="11995" b="19183"/>
            <a:stretch>
              <a:fillRect/>
            </a:stretch>
          </p:blipFill>
          <p:spPr bwMode="auto">
            <a:xfrm rot="10800000">
              <a:off x="2617247" y="2424330"/>
              <a:ext cx="116936" cy="2678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6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5"/>
            <a:stretch>
              <a:fillRect/>
            </a:stretch>
          </p:blipFill>
          <p:spPr bwMode="auto">
            <a:xfrm rot="-4476022">
              <a:off x="2614871" y="2888840"/>
              <a:ext cx="136736" cy="1756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0" name="Group 34"/>
          <p:cNvGrpSpPr>
            <a:grpSpLocks noChangeAspect="1"/>
          </p:cNvGrpSpPr>
          <p:nvPr/>
        </p:nvGrpSpPr>
        <p:grpSpPr bwMode="auto">
          <a:xfrm>
            <a:off x="6840538" y="2957513"/>
            <a:ext cx="2322512" cy="2316162"/>
            <a:chOff x="1114868" y="2206839"/>
            <a:chExt cx="3096632" cy="308929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/>
            <a:srcRect l="14516" t="753" r="17259" b="2990"/>
            <a:stretch/>
          </p:blipFill>
          <p:spPr>
            <a:xfrm>
              <a:off x="1114868" y="2206839"/>
              <a:ext cx="3096632" cy="308929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732" name="Picture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1" r="11995" b="19183"/>
            <a:stretch>
              <a:fillRect/>
            </a:stretch>
          </p:blipFill>
          <p:spPr bwMode="auto">
            <a:xfrm rot="10800000">
              <a:off x="2617247" y="2424330"/>
              <a:ext cx="116936" cy="2678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3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5"/>
            <a:stretch>
              <a:fillRect/>
            </a:stretch>
          </p:blipFill>
          <p:spPr bwMode="auto">
            <a:xfrm rot="-4476022">
              <a:off x="2614871" y="2888840"/>
              <a:ext cx="136736" cy="1756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9234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6" grpId="0" animBg="1"/>
      <p:bldP spid="26" grpId="1" animBg="1"/>
      <p:bldP spid="20" grpId="0" animBg="1"/>
      <p:bldP spid="20" grpId="1" animBg="1"/>
      <p:bldP spid="25" grpId="0" animBg="1"/>
      <p:bldP spid="2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15"/>
          <p:cNvGrpSpPr>
            <a:grpSpLocks/>
          </p:cNvGrpSpPr>
          <p:nvPr/>
        </p:nvGrpSpPr>
        <p:grpSpPr bwMode="auto">
          <a:xfrm>
            <a:off x="2279651" y="1981201"/>
            <a:ext cx="7635875" cy="4113213"/>
            <a:chOff x="755650" y="1980672"/>
            <a:chExt cx="7636181" cy="4113611"/>
          </a:xfrm>
        </p:grpSpPr>
        <p:pic>
          <p:nvPicPr>
            <p:cNvPr id="3176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14" t="2" r="19662" b="180"/>
            <a:stretch>
              <a:fillRect/>
            </a:stretch>
          </p:blipFill>
          <p:spPr bwMode="auto">
            <a:xfrm>
              <a:off x="755650" y="1980672"/>
              <a:ext cx="3816991" cy="4113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14" r="19669" b="195"/>
            <a:stretch>
              <a:fillRect/>
            </a:stretch>
          </p:blipFill>
          <p:spPr bwMode="auto">
            <a:xfrm flipH="1">
              <a:off x="4575021" y="1981297"/>
              <a:ext cx="3816810" cy="4112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2279650" y="1438276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>
                <a:ea typeface="Twinkl" pitchFamily="2" charset="0"/>
                <a:cs typeface="Twinkl" pitchFamily="2" charset="0"/>
              </a:rPr>
              <a:t>Another way is to use a 24-hour clock.</a:t>
            </a:r>
          </a:p>
        </p:txBody>
      </p:sp>
      <p:sp>
        <p:nvSpPr>
          <p:cNvPr id="8" name="Rectangle 7"/>
          <p:cNvSpPr/>
          <p:nvPr/>
        </p:nvSpPr>
        <p:spPr>
          <a:xfrm>
            <a:off x="4124325" y="696914"/>
            <a:ext cx="3471720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altLang="en-US" sz="4000" dirty="0">
                <a:latin typeface="+mj-lt"/>
              </a:rPr>
              <a:t>The 24-Hour Day</a:t>
            </a:r>
            <a:endParaRPr lang="en-GB" sz="4000" dirty="0">
              <a:latin typeface="+mj-lt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454776" y="5427664"/>
            <a:ext cx="3097213" cy="369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>
                <a:ea typeface="Twinkl" pitchFamily="2" charset="0"/>
                <a:cs typeface="Twinkl" pitchFamily="2" charset="0"/>
              </a:rPr>
              <a:t>21:30</a:t>
            </a:r>
            <a:endParaRPr lang="en-GB" altLang="en-US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636839" y="5427664"/>
            <a:ext cx="3095625" cy="369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>
                <a:ea typeface="Twinkl" pitchFamily="2" charset="0"/>
                <a:cs typeface="Twinkl" pitchFamily="2" charset="0"/>
              </a:rPr>
              <a:t>9:30</a:t>
            </a:r>
            <a:endParaRPr lang="en-GB" altLang="en-US"/>
          </a:p>
        </p:txBody>
      </p:sp>
      <p:grpSp>
        <p:nvGrpSpPr>
          <p:cNvPr id="31751" name="Group 30"/>
          <p:cNvGrpSpPr>
            <a:grpSpLocks noChangeAspect="1"/>
          </p:cNvGrpSpPr>
          <p:nvPr/>
        </p:nvGrpSpPr>
        <p:grpSpPr bwMode="auto">
          <a:xfrm>
            <a:off x="3024188" y="2957513"/>
            <a:ext cx="2322512" cy="2316162"/>
            <a:chOff x="1114868" y="2206839"/>
            <a:chExt cx="3096632" cy="30892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/>
            <a:srcRect l="14516" t="753" r="17259" b="2990"/>
            <a:stretch/>
          </p:blipFill>
          <p:spPr>
            <a:xfrm>
              <a:off x="1114868" y="2206839"/>
              <a:ext cx="3096632" cy="308929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760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1" r="11995" b="19183"/>
            <a:stretch>
              <a:fillRect/>
            </a:stretch>
          </p:blipFill>
          <p:spPr bwMode="auto">
            <a:xfrm rot="10800000">
              <a:off x="2617247" y="2424330"/>
              <a:ext cx="116936" cy="2678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1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5"/>
            <a:stretch>
              <a:fillRect/>
            </a:stretch>
          </p:blipFill>
          <p:spPr bwMode="auto">
            <a:xfrm rot="-4476022">
              <a:off x="2614871" y="2888840"/>
              <a:ext cx="136736" cy="1756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52" name="Group 34"/>
          <p:cNvGrpSpPr>
            <a:grpSpLocks noChangeAspect="1"/>
          </p:cNvGrpSpPr>
          <p:nvPr/>
        </p:nvGrpSpPr>
        <p:grpSpPr bwMode="auto">
          <a:xfrm>
            <a:off x="6840538" y="2957513"/>
            <a:ext cx="2322512" cy="2316162"/>
            <a:chOff x="1114868" y="2206839"/>
            <a:chExt cx="3096632" cy="308929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/>
            <a:srcRect l="14516" t="753" r="17259" b="2990"/>
            <a:stretch/>
          </p:blipFill>
          <p:spPr>
            <a:xfrm>
              <a:off x="1114868" y="2206839"/>
              <a:ext cx="3096632" cy="308929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757" name="Picture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1" r="11995" b="19183"/>
            <a:stretch>
              <a:fillRect/>
            </a:stretch>
          </p:blipFill>
          <p:spPr bwMode="auto">
            <a:xfrm rot="10800000">
              <a:off x="2617247" y="2424330"/>
              <a:ext cx="116936" cy="2678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5"/>
            <a:stretch>
              <a:fillRect/>
            </a:stretch>
          </p:blipFill>
          <p:spPr bwMode="auto">
            <a:xfrm rot="-4476022">
              <a:off x="2614871" y="2888840"/>
              <a:ext cx="136736" cy="1756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767139" y="2146301"/>
            <a:ext cx="4651375" cy="6461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>
                <a:ea typeface="Twinkl" pitchFamily="2" charset="0"/>
                <a:cs typeface="Twinkl" pitchFamily="2" charset="0"/>
              </a:rPr>
              <a:t>Instead of going back to the start after 12, the 24-hour clock carries on until midnight.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767139" y="2146301"/>
            <a:ext cx="4651375" cy="6461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>
                <a:ea typeface="Twinkl" pitchFamily="2" charset="0"/>
                <a:cs typeface="Twinkl" pitchFamily="2" charset="0"/>
              </a:rPr>
              <a:t>The hours after 12 noon are given the numbers 13:00 to 23:00.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644775" y="2146301"/>
            <a:ext cx="6902450" cy="6461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>
                <a:ea typeface="Twinkl" pitchFamily="2" charset="0"/>
                <a:cs typeface="Twinkl" pitchFamily="2" charset="0"/>
              </a:rPr>
              <a:t>A four-digit format is used.</a:t>
            </a:r>
          </a:p>
          <a:p>
            <a:pPr algn="ctr" eaLnBrk="1" hangingPunct="1"/>
            <a:r>
              <a:rPr lang="en-US" altLang="en-US">
                <a:ea typeface="Twinkl" pitchFamily="2" charset="0"/>
                <a:cs typeface="Twinkl" pitchFamily="2" charset="0"/>
              </a:rPr>
              <a:t>Two digits for the hour, a colon (:) and two digits for the minutes.</a:t>
            </a:r>
          </a:p>
        </p:txBody>
      </p:sp>
    </p:spTree>
    <p:extLst>
      <p:ext uri="{BB962C8B-B14F-4D97-AF65-F5344CB8AC3E}">
        <p14:creationId xmlns:p14="http://schemas.microsoft.com/office/powerpoint/2010/main" val="416442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15" grpId="0" animBg="1"/>
      <p:bldP spid="15" grpId="1" animBg="1"/>
      <p:bldP spid="19" grpId="0" animBg="1"/>
      <p:bldP spid="19" grpId="1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2027239" y="2930526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2027239" y="512764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4340" name="Title 1"/>
          <p:cNvSpPr txBox="1">
            <a:spLocks/>
          </p:cNvSpPr>
          <p:nvPr/>
        </p:nvSpPr>
        <p:spPr bwMode="auto">
          <a:xfrm>
            <a:off x="2152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winkl SemiBold" pitchFamily="2" charset="0"/>
              </a:rPr>
              <a:t>Success Criteria</a:t>
            </a:r>
          </a:p>
        </p:txBody>
      </p:sp>
      <p:sp>
        <p:nvSpPr>
          <p:cNvPr id="14341" name="Title 1"/>
          <p:cNvSpPr txBox="1">
            <a:spLocks/>
          </p:cNvSpPr>
          <p:nvPr/>
        </p:nvSpPr>
        <p:spPr bwMode="auto">
          <a:xfrm>
            <a:off x="2152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winkl SemiBold" pitchFamily="2" charset="0"/>
              </a:rPr>
              <a:t>Aim</a:t>
            </a:r>
          </a:p>
        </p:txBody>
      </p:sp>
      <p:sp>
        <p:nvSpPr>
          <p:cNvPr id="14342" name="Content Placeholder 15"/>
          <p:cNvSpPr>
            <a:spLocks noGrp="1"/>
          </p:cNvSpPr>
          <p:nvPr>
            <p:ph idx="1"/>
          </p:nvPr>
        </p:nvSpPr>
        <p:spPr>
          <a:xfrm>
            <a:off x="2152650" y="1127125"/>
            <a:ext cx="7886700" cy="1409700"/>
          </a:xfrm>
        </p:spPr>
        <p:txBody>
          <a:bodyPr/>
          <a:lstStyle/>
          <a:p>
            <a:r>
              <a:rPr lang="en-GB" altLang="en-US" dirty="0" smtClean="0">
                <a:solidFill>
                  <a:schemeClr val="tx1"/>
                </a:solidFill>
              </a:rPr>
              <a:t>I can convert 12-hour times into 24-hour times.</a:t>
            </a:r>
          </a:p>
          <a:p>
            <a:endParaRPr lang="en-GB" altLang="en-US" dirty="0" smtClean="0">
              <a:solidFill>
                <a:srgbClr val="00B050"/>
              </a:solidFill>
            </a:endParaRPr>
          </a:p>
          <a:p>
            <a:endParaRPr lang="en-GB" altLang="en-US" dirty="0" smtClean="0"/>
          </a:p>
        </p:txBody>
      </p:sp>
      <p:sp>
        <p:nvSpPr>
          <p:cNvPr id="14343" name="Content Placeholder 15"/>
          <p:cNvSpPr txBox="1">
            <a:spLocks/>
          </p:cNvSpPr>
          <p:nvPr/>
        </p:nvSpPr>
        <p:spPr bwMode="auto">
          <a:xfrm>
            <a:off x="2152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chemeClr val="tx1"/>
                </a:solidFill>
              </a:rPr>
              <a:t>I can convert 12-hour digital times into 24-hour times</a:t>
            </a:r>
            <a:r>
              <a:rPr lang="en-GB" altLang="en-US" dirty="0" smtClean="0">
                <a:solidFill>
                  <a:schemeClr val="tx1"/>
                </a:solidFill>
              </a:rPr>
              <a:t>.</a:t>
            </a:r>
          </a:p>
          <a:p>
            <a:pPr eaLnBrk="1" hangingPunct="1"/>
            <a:r>
              <a:rPr lang="en-GB" altLang="en-US" dirty="0" smtClean="0">
                <a:solidFill>
                  <a:schemeClr val="tx1"/>
                </a:solidFill>
              </a:rPr>
              <a:t>I can write all 24-hour times with 4 digits.</a:t>
            </a:r>
          </a:p>
          <a:p>
            <a:pPr eaLnBrk="1" hangingPunct="1"/>
            <a:r>
              <a:rPr lang="en-GB" altLang="en-US" dirty="0" smtClean="0">
                <a:solidFill>
                  <a:schemeClr val="tx1"/>
                </a:solidFill>
              </a:rPr>
              <a:t>I can write all 24-hour times with a colon (</a:t>
            </a:r>
            <a:r>
              <a:rPr lang="en-GB" alt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:) in the middle.</a:t>
            </a:r>
          </a:p>
          <a:p>
            <a:pPr eaLnBrk="1" hangingPunct="1"/>
            <a:r>
              <a:rPr lang="en-GB" alt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I remember that I do not need am or pm when using </a:t>
            </a:r>
            <a:r>
              <a:rPr lang="en-GB" altLang="en-US" smtClean="0">
                <a:solidFill>
                  <a:schemeClr val="tx1"/>
                </a:solidFill>
                <a:sym typeface="Wingdings" panose="05000000000000000000" pitchFamily="2" charset="2"/>
              </a:rPr>
              <a:t>24-hour time.</a:t>
            </a:r>
            <a:r>
              <a:rPr lang="en-GB" altLang="en-US" smtClean="0">
                <a:solidFill>
                  <a:schemeClr val="tx1"/>
                </a:solidFill>
              </a:rPr>
              <a:t> </a:t>
            </a:r>
            <a:endParaRPr lang="en-GB" altLang="en-US" dirty="0">
              <a:solidFill>
                <a:schemeClr val="tx1"/>
              </a:solidFill>
            </a:endParaRPr>
          </a:p>
          <a:p>
            <a:pPr marL="0" indent="0" eaLnBrk="1" hangingPunct="1">
              <a:buNone/>
            </a:pPr>
            <a:endParaRPr lang="en-GB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67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ChangeArrowheads="1"/>
          </p:cNvSpPr>
          <p:nvPr/>
        </p:nvSpPr>
        <p:spPr bwMode="auto">
          <a:xfrm>
            <a:off x="2279650" y="1438276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>
                <a:ea typeface="Twinkl" pitchFamily="2" charset="0"/>
                <a:cs typeface="Twinkl" pitchFamily="2" charset="0"/>
              </a:rPr>
              <a:t>This clock and table show the corresponding hours on a 24-hour clock.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124325" y="696914"/>
            <a:ext cx="3471720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altLang="en-US" sz="4000" dirty="0">
                <a:latin typeface="+mj-lt"/>
              </a:rPr>
              <a:t>The 24-Hour Day</a:t>
            </a:r>
            <a:endParaRPr lang="en-GB" sz="4000" dirty="0">
              <a:latin typeface="+mj-lt"/>
            </a:endParaRPr>
          </a:p>
        </p:txBody>
      </p:sp>
      <p:pic>
        <p:nvPicPr>
          <p:cNvPr id="3277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7"/>
          <a:stretch>
            <a:fillRect/>
          </a:stretch>
        </p:blipFill>
        <p:spPr bwMode="auto">
          <a:xfrm>
            <a:off x="2279650" y="1987551"/>
            <a:ext cx="76327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3" name="Group 3"/>
          <p:cNvGrpSpPr>
            <a:grpSpLocks/>
          </p:cNvGrpSpPr>
          <p:nvPr/>
        </p:nvGrpSpPr>
        <p:grpSpPr bwMode="auto">
          <a:xfrm>
            <a:off x="2389188" y="2228851"/>
            <a:ext cx="3625850" cy="3617913"/>
            <a:chOff x="882031" y="2256935"/>
            <a:chExt cx="3625233" cy="36171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4734" t="926" r="17485" b="3434"/>
            <a:stretch/>
          </p:blipFill>
          <p:spPr>
            <a:xfrm>
              <a:off x="882031" y="2256935"/>
              <a:ext cx="3625233" cy="36171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777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5" t="-2" r="11317" b="19429"/>
            <a:stretch>
              <a:fillRect/>
            </a:stretch>
          </p:blipFill>
          <p:spPr bwMode="auto">
            <a:xfrm rot="10800000">
              <a:off x="2607640" y="2539907"/>
              <a:ext cx="213854" cy="3047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71" t="13896" r="6232" b="33002"/>
            <a:stretch>
              <a:fillRect/>
            </a:stretch>
          </p:blipFill>
          <p:spPr bwMode="auto">
            <a:xfrm rot="4519217">
              <a:off x="2604374" y="3059368"/>
              <a:ext cx="213854" cy="200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4975" t="7940" r="42961" b="11717"/>
          <a:stretch/>
        </p:blipFill>
        <p:spPr>
          <a:xfrm>
            <a:off x="6475413" y="2024064"/>
            <a:ext cx="2976562" cy="4022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4337166" y="2739946"/>
            <a:ext cx="2916464" cy="1726494"/>
            <a:chOff x="2813166" y="2739946"/>
            <a:chExt cx="2916464" cy="172649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59" t="11764" r="7435" b="56713"/>
            <a:stretch/>
          </p:blipFill>
          <p:spPr>
            <a:xfrm>
              <a:off x="2813166" y="2739946"/>
              <a:ext cx="2726974" cy="172649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216511" y="3321332"/>
              <a:ext cx="2513119" cy="923330"/>
            </a:xfrm>
            <a:prstGeom prst="rect">
              <a:avLst/>
            </a:prstGeom>
            <a:noFill/>
            <a:ln w="19050"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en-US" dirty="0">
                  <a:ea typeface="Twinkl" pitchFamily="50" charset="0"/>
                  <a:cs typeface="Twinkl" pitchFamily="50" charset="0"/>
                </a:rPr>
                <a:t>Midnight can be referred to as either 00:00 or 24:00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286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22972" r="822" b="957"/>
          <a:stretch>
            <a:fillRect/>
          </a:stretch>
        </p:blipFill>
        <p:spPr bwMode="auto">
          <a:xfrm>
            <a:off x="2279650" y="1984376"/>
            <a:ext cx="7632700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839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2279650" y="1293813"/>
            <a:ext cx="7632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To change 12-hour a.m. times to 24-hour times, make sure the time is in a four-digit format. You do not need to write ‘a.m.’</a:t>
            </a:r>
          </a:p>
        </p:txBody>
      </p:sp>
      <p:sp>
        <p:nvSpPr>
          <p:cNvPr id="8" name="Rectangle 7"/>
          <p:cNvSpPr/>
          <p:nvPr/>
        </p:nvSpPr>
        <p:spPr>
          <a:xfrm>
            <a:off x="4323079" y="522288"/>
            <a:ext cx="3545842" cy="8617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altLang="en-US" sz="2800" dirty="0">
                <a:latin typeface="+mj-lt"/>
              </a:rPr>
              <a:t>Changing 12-Hour Times</a:t>
            </a:r>
          </a:p>
          <a:p>
            <a:pPr algn="ctr">
              <a:defRPr/>
            </a:pPr>
            <a:r>
              <a:rPr lang="en-GB" altLang="en-US" sz="2800" dirty="0">
                <a:latin typeface="+mj-lt"/>
              </a:rPr>
              <a:t>to 24-Hour Times</a:t>
            </a:r>
            <a:endParaRPr lang="en-GB" sz="2800" dirty="0"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643329" y="2973570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Oval 16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10:30 a.m.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331962" y="2973570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1" name="Oval 20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10:30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643329" y="4559052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Oval 25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2:45 a.m.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331962" y="4559052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0" name="Oval 29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02:45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08155" flipV="1">
            <a:off x="5041900" y="2012950"/>
            <a:ext cx="2178050" cy="17668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08155" flipV="1">
            <a:off x="5041900" y="3603625"/>
            <a:ext cx="2178050" cy="17668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69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22972" r="822" b="957"/>
          <a:stretch>
            <a:fillRect/>
          </a:stretch>
        </p:blipFill>
        <p:spPr bwMode="auto">
          <a:xfrm>
            <a:off x="2279650" y="1984376"/>
            <a:ext cx="7632700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839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6"/>
          <p:cNvSpPr>
            <a:spLocks noChangeArrowheads="1"/>
          </p:cNvSpPr>
          <p:nvPr/>
        </p:nvSpPr>
        <p:spPr bwMode="auto">
          <a:xfrm>
            <a:off x="2279650" y="1408114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Change these a.m. times into 24-hour times.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4323079" y="522288"/>
            <a:ext cx="3545842" cy="8617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altLang="en-US" sz="2800" dirty="0">
                <a:latin typeface="+mj-lt"/>
              </a:rPr>
              <a:t>Changing 12-Hour Times</a:t>
            </a:r>
          </a:p>
          <a:p>
            <a:pPr algn="ctr">
              <a:defRPr/>
            </a:pPr>
            <a:r>
              <a:rPr lang="en-GB" altLang="en-US" sz="2800" dirty="0">
                <a:latin typeface="+mj-lt"/>
              </a:rPr>
              <a:t>to 24-Hour Times</a:t>
            </a:r>
            <a:endParaRPr lang="en-GB" sz="2800" dirty="0"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81363" y="2113637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Oval 16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11:30 a.m.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81362" y="4703383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Oval 25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11:30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3482976"/>
            <a:ext cx="546100" cy="11271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4501481" y="2113637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3" name="Oval 22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6:45 a.m.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501480" y="4703383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06:45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3482976"/>
            <a:ext cx="546100" cy="11271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6421599" y="2113637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8" name="Oval 37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3:15 a.m.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421598" y="4703383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1" name="Oval 40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03:15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482976"/>
            <a:ext cx="546100" cy="11271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8341716" y="2113637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5" name="Oval 44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10:00 a.m.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341715" y="4703383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8" name="Oval 47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10:00</a:t>
              </a: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38" y="3482976"/>
            <a:ext cx="546100" cy="11271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22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t="22844" r="957" b="1309"/>
          <a:stretch>
            <a:fillRect/>
          </a:stretch>
        </p:blipFill>
        <p:spPr bwMode="auto">
          <a:xfrm>
            <a:off x="2279650" y="1984375"/>
            <a:ext cx="76327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839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6"/>
          <p:cNvSpPr>
            <a:spLocks noChangeArrowheads="1"/>
          </p:cNvSpPr>
          <p:nvPr/>
        </p:nvSpPr>
        <p:spPr bwMode="auto">
          <a:xfrm>
            <a:off x="2279650" y="1293813"/>
            <a:ext cx="7632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To change 12-hour p.m. times to 24-hour times, add 12 to the hour time. You do not need to write ‘p.m.’ </a:t>
            </a:r>
          </a:p>
        </p:txBody>
      </p:sp>
      <p:sp>
        <p:nvSpPr>
          <p:cNvPr id="8" name="Rectangle 7"/>
          <p:cNvSpPr/>
          <p:nvPr/>
        </p:nvSpPr>
        <p:spPr>
          <a:xfrm>
            <a:off x="4323079" y="522288"/>
            <a:ext cx="3545842" cy="8617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altLang="en-US" sz="2800" dirty="0">
                <a:latin typeface="+mj-lt"/>
              </a:rPr>
              <a:t>Changing 12-Hour Times</a:t>
            </a:r>
          </a:p>
          <a:p>
            <a:pPr algn="ctr">
              <a:defRPr/>
            </a:pPr>
            <a:r>
              <a:rPr lang="en-GB" altLang="en-US" sz="2800" dirty="0">
                <a:latin typeface="+mj-lt"/>
              </a:rPr>
              <a:t>to 24-Hour Times</a:t>
            </a:r>
            <a:endParaRPr lang="en-GB" sz="2800" dirty="0"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643329" y="2973570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Oval 16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10:30 p.m.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331962" y="2973570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1" name="Oval 20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22:30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643329" y="4559052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Oval 25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3:45 p.m.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331962" y="4559052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0" name="Oval 29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15:45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08155" flipV="1">
            <a:off x="5041900" y="2012950"/>
            <a:ext cx="2178050" cy="17668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08155" flipV="1">
            <a:off x="5041900" y="3603625"/>
            <a:ext cx="2178050" cy="17668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487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t="22844" r="957" b="1309"/>
          <a:stretch>
            <a:fillRect/>
          </a:stretch>
        </p:blipFill>
        <p:spPr bwMode="auto">
          <a:xfrm>
            <a:off x="2279650" y="1984375"/>
            <a:ext cx="76327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839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2279650" y="1408114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Change these p.m. times into 24-hour times.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4323079" y="522288"/>
            <a:ext cx="3545842" cy="8617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altLang="en-US" sz="2800" dirty="0">
                <a:latin typeface="+mj-lt"/>
              </a:rPr>
              <a:t>Changing 12-Hour Times</a:t>
            </a:r>
          </a:p>
          <a:p>
            <a:pPr algn="ctr">
              <a:defRPr/>
            </a:pPr>
            <a:r>
              <a:rPr lang="en-GB" altLang="en-US" sz="2800" dirty="0">
                <a:latin typeface="+mj-lt"/>
              </a:rPr>
              <a:t>to 24-Hour Times</a:t>
            </a:r>
            <a:endParaRPr lang="en-GB" sz="2800" dirty="0"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81363" y="2113637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Oval 16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10:45 p.m.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81362" y="4703383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Oval 25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22:45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3482976"/>
            <a:ext cx="546100" cy="11271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4501481" y="2113637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3" name="Oval 22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5:30 p.m.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501480" y="4703383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17:30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3482976"/>
            <a:ext cx="546100" cy="11271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6421599" y="2113637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8" name="Oval 37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9:15 p.m.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421598" y="4703383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1" name="Oval 40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21:15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482976"/>
            <a:ext cx="546100" cy="11271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8341716" y="2113637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5" name="Oval 44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7:00 p.m.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341715" y="4703383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8" name="Oval 47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19:00</a:t>
              </a: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38" y="3482976"/>
            <a:ext cx="546100" cy="11271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55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839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6"/>
          <p:cNvSpPr>
            <a:spLocks noChangeArrowheads="1"/>
          </p:cNvSpPr>
          <p:nvPr/>
        </p:nvSpPr>
        <p:spPr bwMode="auto">
          <a:xfrm>
            <a:off x="2279650" y="1408114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Change these a.m. and p.m. times into 24-hour times.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4323079" y="522288"/>
            <a:ext cx="3545842" cy="8617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altLang="en-US" sz="2800" dirty="0">
                <a:latin typeface="+mj-lt"/>
              </a:rPr>
              <a:t>Changing 12-Hour Times</a:t>
            </a:r>
          </a:p>
          <a:p>
            <a:pPr algn="ctr">
              <a:defRPr/>
            </a:pPr>
            <a:r>
              <a:rPr lang="en-GB" altLang="en-US" sz="2800" dirty="0">
                <a:latin typeface="+mj-lt"/>
              </a:rPr>
              <a:t>to 24-Hour Times</a:t>
            </a:r>
            <a:endParaRPr lang="en-GB" sz="2800" dirty="0">
              <a:latin typeface="+mj-lt"/>
            </a:endParaRPr>
          </a:p>
        </p:txBody>
      </p:sp>
      <p:pic>
        <p:nvPicPr>
          <p:cNvPr id="3789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8"/>
          <a:stretch>
            <a:fillRect/>
          </a:stretch>
        </p:blipFill>
        <p:spPr bwMode="auto">
          <a:xfrm>
            <a:off x="2279650" y="1984375"/>
            <a:ext cx="76327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581363" y="2113637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Oval 16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5:45 a.m.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81362" y="4703383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Oval 25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05:45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3482976"/>
            <a:ext cx="546100" cy="11271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4501481" y="2113637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3" name="Oval 22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7:30 p.m.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501480" y="4703383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19:30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3482976"/>
            <a:ext cx="546100" cy="11271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6421599" y="2113637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8" name="Oval 37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11:15 a.m.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421598" y="4703383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1" name="Oval 40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11:15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482976"/>
            <a:ext cx="546100" cy="11271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8341716" y="2113637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5" name="Oval 44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1:00 p.m.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341715" y="4703383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8" name="Oval 47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13:00</a:t>
              </a: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38" y="3482976"/>
            <a:ext cx="546100" cy="11271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51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839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6"/>
          <p:cNvSpPr>
            <a:spLocks noChangeArrowheads="1"/>
          </p:cNvSpPr>
          <p:nvPr/>
        </p:nvSpPr>
        <p:spPr bwMode="auto">
          <a:xfrm>
            <a:off x="2279650" y="1408114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Change these a.m. and p.m. times into 24-hour times.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4323079" y="522288"/>
            <a:ext cx="3545842" cy="8617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altLang="en-US" sz="2800" dirty="0">
                <a:latin typeface="+mj-lt"/>
              </a:rPr>
              <a:t>Changing 12-Hour Times</a:t>
            </a:r>
          </a:p>
          <a:p>
            <a:pPr algn="ctr">
              <a:defRPr/>
            </a:pPr>
            <a:r>
              <a:rPr lang="en-GB" altLang="en-US" sz="2800" dirty="0">
                <a:latin typeface="+mj-lt"/>
              </a:rPr>
              <a:t>to 24-Hour Times</a:t>
            </a:r>
            <a:endParaRPr lang="en-GB" sz="2800" dirty="0">
              <a:latin typeface="+mj-lt"/>
            </a:endParaRPr>
          </a:p>
        </p:txBody>
      </p:sp>
      <p:pic>
        <p:nvPicPr>
          <p:cNvPr id="3891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8"/>
          <a:stretch>
            <a:fillRect/>
          </a:stretch>
        </p:blipFill>
        <p:spPr bwMode="auto">
          <a:xfrm>
            <a:off x="2279650" y="1984375"/>
            <a:ext cx="76327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581363" y="2113637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Oval 16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5:45 p.m.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81362" y="4703383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Oval 25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17:45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3482976"/>
            <a:ext cx="546100" cy="11271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4501481" y="2113637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3" name="Oval 22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2:15 a.m.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501480" y="4703383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02:15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3482976"/>
            <a:ext cx="546100" cy="11271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6421599" y="2113637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8" name="Oval 37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6:15 p.m.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421598" y="4703383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1" name="Oval 40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18:15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482976"/>
            <a:ext cx="546100" cy="11271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8341716" y="2113637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5" name="Oval 44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10:15 a.m.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341715" y="4703383"/>
            <a:ext cx="1276451" cy="1276451"/>
            <a:chOff x="1963683" y="2960779"/>
            <a:chExt cx="1276451" cy="127645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8" name="Oval 47"/>
            <p:cNvSpPr/>
            <p:nvPr/>
          </p:nvSpPr>
          <p:spPr>
            <a:xfrm>
              <a:off x="1963683" y="2960779"/>
              <a:ext cx="1276451" cy="12764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058436" y="3428852"/>
              <a:ext cx="1086945" cy="422405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>
                  <a:latin typeface="Twinkl" pitchFamily="50" charset="0"/>
                </a:rPr>
                <a:t>10:15</a:t>
              </a: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38" y="3482976"/>
            <a:ext cx="546100" cy="11271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71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88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79"/>
          <p:cNvGrpSpPr>
            <a:grpSpLocks/>
          </p:cNvGrpSpPr>
          <p:nvPr/>
        </p:nvGrpSpPr>
        <p:grpSpPr bwMode="auto">
          <a:xfrm>
            <a:off x="2279650" y="1985964"/>
            <a:ext cx="7632700" cy="4110037"/>
            <a:chOff x="755650" y="1985319"/>
            <a:chExt cx="7632700" cy="4110682"/>
          </a:xfrm>
        </p:grpSpPr>
        <p:grpSp>
          <p:nvGrpSpPr>
            <p:cNvPr id="15380" name="Group 77"/>
            <p:cNvGrpSpPr>
              <a:grpSpLocks/>
            </p:cNvGrpSpPr>
            <p:nvPr/>
          </p:nvGrpSpPr>
          <p:grpSpPr bwMode="auto">
            <a:xfrm>
              <a:off x="755650" y="1985319"/>
              <a:ext cx="7632700" cy="4110682"/>
              <a:chOff x="755650" y="1985319"/>
              <a:chExt cx="7632700" cy="4110682"/>
            </a:xfrm>
          </p:grpSpPr>
          <p:pic>
            <p:nvPicPr>
              <p:cNvPr id="1538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33" b="12161"/>
              <a:stretch>
                <a:fillRect/>
              </a:stretch>
            </p:blipFill>
            <p:spPr bwMode="auto">
              <a:xfrm>
                <a:off x="755650" y="1985319"/>
                <a:ext cx="7632700" cy="4110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6" b="35445"/>
              <a:stretch>
                <a:fillRect/>
              </a:stretch>
            </p:blipFill>
            <p:spPr bwMode="auto">
              <a:xfrm>
                <a:off x="757881" y="2227145"/>
                <a:ext cx="3732800" cy="3868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381" name="Picture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023" y="2034423"/>
              <a:ext cx="2946940" cy="1977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2279650" y="1438276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Solve this calculation by adding or subtracting 12.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067175" y="696914"/>
            <a:ext cx="355097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altLang="en-US" sz="4000" dirty="0">
                <a:latin typeface="+mj-lt"/>
              </a:rPr>
              <a:t>Add and Subtract</a:t>
            </a:r>
            <a:endParaRPr lang="en-GB" sz="4000" dirty="0">
              <a:latin typeface="+mj-lt"/>
            </a:endParaRPr>
          </a:p>
        </p:txBody>
      </p:sp>
      <p:pic>
        <p:nvPicPr>
          <p:cNvPr id="15365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767514" y="3695701"/>
            <a:ext cx="83502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=</a:t>
            </a:r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50" name="Oval 4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379" name="Rectangle 5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?</a:t>
              </a:r>
            </a:p>
          </p:txBody>
        </p:sp>
      </p:grp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587875" y="3695701"/>
            <a:ext cx="83343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+</a:t>
            </a:r>
          </a:p>
        </p:txBody>
      </p:sp>
      <p:grpSp>
        <p:nvGrpSpPr>
          <p:cNvPr id="69" name="Group 68"/>
          <p:cNvGrpSpPr>
            <a:grpSpLocks/>
          </p:cNvGrpSpPr>
          <p:nvPr/>
        </p:nvGrpSpPr>
        <p:grpSpPr bwMode="auto">
          <a:xfrm>
            <a:off x="5483226" y="3894138"/>
            <a:ext cx="1223963" cy="1225550"/>
            <a:chOff x="6104104" y="3391942"/>
            <a:chExt cx="1224910" cy="1224910"/>
          </a:xfrm>
        </p:grpSpPr>
        <p:sp>
          <p:nvSpPr>
            <p:cNvPr id="70" name="Oval 6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377" name="Rectangle 7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12</a:t>
              </a:r>
            </a:p>
          </p:txBody>
        </p:sp>
      </p:grpSp>
      <p:grpSp>
        <p:nvGrpSpPr>
          <p:cNvPr id="72" name="Group 71"/>
          <p:cNvGrpSpPr>
            <a:grpSpLocks/>
          </p:cNvGrpSpPr>
          <p:nvPr/>
        </p:nvGrpSpPr>
        <p:grpSpPr bwMode="auto">
          <a:xfrm>
            <a:off x="3302000" y="3894138"/>
            <a:ext cx="1225550" cy="1225550"/>
            <a:chOff x="6104104" y="3391942"/>
            <a:chExt cx="1224910" cy="1224910"/>
          </a:xfrm>
        </p:grpSpPr>
        <p:sp>
          <p:nvSpPr>
            <p:cNvPr id="73" name="Oval 72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375" name="Rectangle 73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5</a:t>
              </a:r>
            </a:p>
          </p:txBody>
        </p: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76" name="Oval 75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373" name="Rectangle 76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108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52" grpId="0"/>
      <p:bldP spid="5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79"/>
          <p:cNvGrpSpPr>
            <a:grpSpLocks/>
          </p:cNvGrpSpPr>
          <p:nvPr/>
        </p:nvGrpSpPr>
        <p:grpSpPr bwMode="auto">
          <a:xfrm>
            <a:off x="2279650" y="1985964"/>
            <a:ext cx="7632700" cy="4110037"/>
            <a:chOff x="755650" y="1985319"/>
            <a:chExt cx="7632700" cy="4110682"/>
          </a:xfrm>
        </p:grpSpPr>
        <p:grpSp>
          <p:nvGrpSpPr>
            <p:cNvPr id="16404" name="Group 77"/>
            <p:cNvGrpSpPr>
              <a:grpSpLocks/>
            </p:cNvGrpSpPr>
            <p:nvPr/>
          </p:nvGrpSpPr>
          <p:grpSpPr bwMode="auto">
            <a:xfrm>
              <a:off x="755650" y="1985319"/>
              <a:ext cx="7632700" cy="4110682"/>
              <a:chOff x="755650" y="1985319"/>
              <a:chExt cx="7632700" cy="4110682"/>
            </a:xfrm>
          </p:grpSpPr>
          <p:pic>
            <p:nvPicPr>
              <p:cNvPr id="16406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33" b="12161"/>
              <a:stretch>
                <a:fillRect/>
              </a:stretch>
            </p:blipFill>
            <p:spPr bwMode="auto">
              <a:xfrm>
                <a:off x="755650" y="1985319"/>
                <a:ext cx="7632700" cy="4110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07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6" b="35445"/>
              <a:stretch>
                <a:fillRect/>
              </a:stretch>
            </p:blipFill>
            <p:spPr bwMode="auto">
              <a:xfrm>
                <a:off x="757881" y="2227145"/>
                <a:ext cx="3732800" cy="3868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405" name="Picture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023" y="2034423"/>
              <a:ext cx="2946940" cy="1977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2279650" y="1438276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Solve this calculation by adding or subtracting 12.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067175" y="696914"/>
            <a:ext cx="355097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altLang="en-US" sz="4000" dirty="0">
                <a:latin typeface="+mj-lt"/>
              </a:rPr>
              <a:t>Add and Subtract</a:t>
            </a:r>
            <a:endParaRPr lang="en-GB" sz="4000" dirty="0">
              <a:latin typeface="+mj-lt"/>
            </a:endParaRPr>
          </a:p>
        </p:txBody>
      </p:sp>
      <p:pic>
        <p:nvPicPr>
          <p:cNvPr id="16389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767514" y="3695701"/>
            <a:ext cx="83502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=</a:t>
            </a:r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50" name="Oval 4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403" name="Rectangle 5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?</a:t>
              </a:r>
            </a:p>
          </p:txBody>
        </p:sp>
      </p:grp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587875" y="3695701"/>
            <a:ext cx="83343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-</a:t>
            </a:r>
          </a:p>
        </p:txBody>
      </p:sp>
      <p:grpSp>
        <p:nvGrpSpPr>
          <p:cNvPr id="69" name="Group 68"/>
          <p:cNvGrpSpPr>
            <a:grpSpLocks/>
          </p:cNvGrpSpPr>
          <p:nvPr/>
        </p:nvGrpSpPr>
        <p:grpSpPr bwMode="auto">
          <a:xfrm>
            <a:off x="5483226" y="3894138"/>
            <a:ext cx="1223963" cy="1225550"/>
            <a:chOff x="6104104" y="3391942"/>
            <a:chExt cx="1224910" cy="1224910"/>
          </a:xfrm>
        </p:grpSpPr>
        <p:sp>
          <p:nvSpPr>
            <p:cNvPr id="70" name="Oval 6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401" name="Rectangle 7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12</a:t>
              </a:r>
            </a:p>
          </p:txBody>
        </p:sp>
      </p:grpSp>
      <p:grpSp>
        <p:nvGrpSpPr>
          <p:cNvPr id="72" name="Group 71"/>
          <p:cNvGrpSpPr>
            <a:grpSpLocks/>
          </p:cNvGrpSpPr>
          <p:nvPr/>
        </p:nvGrpSpPr>
        <p:grpSpPr bwMode="auto">
          <a:xfrm>
            <a:off x="3302000" y="3894138"/>
            <a:ext cx="1225550" cy="1225550"/>
            <a:chOff x="6104104" y="3391942"/>
            <a:chExt cx="1224910" cy="1224910"/>
          </a:xfrm>
        </p:grpSpPr>
        <p:sp>
          <p:nvSpPr>
            <p:cNvPr id="73" name="Oval 72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399" name="Rectangle 73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21</a:t>
              </a:r>
            </a:p>
          </p:txBody>
        </p: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76" name="Oval 75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397" name="Rectangle 76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502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52" grpId="0"/>
      <p:bldP spid="5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79"/>
          <p:cNvGrpSpPr>
            <a:grpSpLocks/>
          </p:cNvGrpSpPr>
          <p:nvPr/>
        </p:nvGrpSpPr>
        <p:grpSpPr bwMode="auto">
          <a:xfrm>
            <a:off x="2279650" y="1985964"/>
            <a:ext cx="7632700" cy="4110037"/>
            <a:chOff x="755650" y="1985319"/>
            <a:chExt cx="7632700" cy="4110682"/>
          </a:xfrm>
        </p:grpSpPr>
        <p:grpSp>
          <p:nvGrpSpPr>
            <p:cNvPr id="17428" name="Group 77"/>
            <p:cNvGrpSpPr>
              <a:grpSpLocks/>
            </p:cNvGrpSpPr>
            <p:nvPr/>
          </p:nvGrpSpPr>
          <p:grpSpPr bwMode="auto">
            <a:xfrm>
              <a:off x="755650" y="1985319"/>
              <a:ext cx="7632700" cy="4110682"/>
              <a:chOff x="755650" y="1985319"/>
              <a:chExt cx="7632700" cy="4110682"/>
            </a:xfrm>
          </p:grpSpPr>
          <p:pic>
            <p:nvPicPr>
              <p:cNvPr id="17430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33" b="12161"/>
              <a:stretch>
                <a:fillRect/>
              </a:stretch>
            </p:blipFill>
            <p:spPr bwMode="auto">
              <a:xfrm>
                <a:off x="755650" y="1985319"/>
                <a:ext cx="7632700" cy="4110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1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6" b="35445"/>
              <a:stretch>
                <a:fillRect/>
              </a:stretch>
            </p:blipFill>
            <p:spPr bwMode="auto">
              <a:xfrm>
                <a:off x="757881" y="2227145"/>
                <a:ext cx="3732800" cy="3868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429" name="Picture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023" y="2034423"/>
              <a:ext cx="2946940" cy="1977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2279650" y="1438276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Solve this calculation by adding or subtracting 12.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067175" y="696914"/>
            <a:ext cx="355097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altLang="en-US" sz="4000" dirty="0">
                <a:latin typeface="+mj-lt"/>
              </a:rPr>
              <a:t>Add and Subtract</a:t>
            </a:r>
            <a:endParaRPr lang="en-GB" sz="4000" dirty="0">
              <a:latin typeface="+mj-lt"/>
            </a:endParaRPr>
          </a:p>
        </p:txBody>
      </p:sp>
      <p:pic>
        <p:nvPicPr>
          <p:cNvPr id="174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767514" y="3695701"/>
            <a:ext cx="83502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=</a:t>
            </a:r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50" name="Oval 4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427" name="Rectangle 5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?</a:t>
              </a:r>
            </a:p>
          </p:txBody>
        </p:sp>
      </p:grp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587875" y="3695701"/>
            <a:ext cx="83343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+</a:t>
            </a:r>
          </a:p>
        </p:txBody>
      </p:sp>
      <p:grpSp>
        <p:nvGrpSpPr>
          <p:cNvPr id="69" name="Group 68"/>
          <p:cNvGrpSpPr>
            <a:grpSpLocks/>
          </p:cNvGrpSpPr>
          <p:nvPr/>
        </p:nvGrpSpPr>
        <p:grpSpPr bwMode="auto">
          <a:xfrm>
            <a:off x="5483226" y="3894138"/>
            <a:ext cx="1223963" cy="1225550"/>
            <a:chOff x="6104104" y="3391942"/>
            <a:chExt cx="1224910" cy="1224910"/>
          </a:xfrm>
        </p:grpSpPr>
        <p:sp>
          <p:nvSpPr>
            <p:cNvPr id="70" name="Oval 6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425" name="Rectangle 7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12</a:t>
              </a:r>
            </a:p>
          </p:txBody>
        </p:sp>
      </p:grpSp>
      <p:grpSp>
        <p:nvGrpSpPr>
          <p:cNvPr id="72" name="Group 71"/>
          <p:cNvGrpSpPr>
            <a:grpSpLocks/>
          </p:cNvGrpSpPr>
          <p:nvPr/>
        </p:nvGrpSpPr>
        <p:grpSpPr bwMode="auto">
          <a:xfrm>
            <a:off x="3302000" y="3894138"/>
            <a:ext cx="1225550" cy="1225550"/>
            <a:chOff x="6104104" y="3391942"/>
            <a:chExt cx="1224910" cy="1224910"/>
          </a:xfrm>
        </p:grpSpPr>
        <p:sp>
          <p:nvSpPr>
            <p:cNvPr id="73" name="Oval 72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423" name="Rectangle 73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4</a:t>
              </a:r>
            </a:p>
          </p:txBody>
        </p: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76" name="Oval 75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421" name="Rectangle 76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287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52" grpId="0"/>
      <p:bldP spid="5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79"/>
          <p:cNvGrpSpPr>
            <a:grpSpLocks/>
          </p:cNvGrpSpPr>
          <p:nvPr/>
        </p:nvGrpSpPr>
        <p:grpSpPr bwMode="auto">
          <a:xfrm>
            <a:off x="2279650" y="1985964"/>
            <a:ext cx="7632700" cy="4110037"/>
            <a:chOff x="755650" y="1985319"/>
            <a:chExt cx="7632700" cy="4110682"/>
          </a:xfrm>
        </p:grpSpPr>
        <p:grpSp>
          <p:nvGrpSpPr>
            <p:cNvPr id="18452" name="Group 77"/>
            <p:cNvGrpSpPr>
              <a:grpSpLocks/>
            </p:cNvGrpSpPr>
            <p:nvPr/>
          </p:nvGrpSpPr>
          <p:grpSpPr bwMode="auto">
            <a:xfrm>
              <a:off x="755650" y="1985319"/>
              <a:ext cx="7632700" cy="4110682"/>
              <a:chOff x="755650" y="1985319"/>
              <a:chExt cx="7632700" cy="4110682"/>
            </a:xfrm>
          </p:grpSpPr>
          <p:pic>
            <p:nvPicPr>
              <p:cNvPr id="18454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33" b="12161"/>
              <a:stretch>
                <a:fillRect/>
              </a:stretch>
            </p:blipFill>
            <p:spPr bwMode="auto">
              <a:xfrm>
                <a:off x="755650" y="1985319"/>
                <a:ext cx="7632700" cy="4110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5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6" b="35445"/>
              <a:stretch>
                <a:fillRect/>
              </a:stretch>
            </p:blipFill>
            <p:spPr bwMode="auto">
              <a:xfrm>
                <a:off x="757881" y="2227145"/>
                <a:ext cx="3732800" cy="3868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453" name="Picture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023" y="2034423"/>
              <a:ext cx="2946940" cy="1977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2279650" y="1438276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Solve this calculation by adding or subtracting 12.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067175" y="696914"/>
            <a:ext cx="355097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altLang="en-US" sz="4000" dirty="0">
                <a:latin typeface="+mj-lt"/>
              </a:rPr>
              <a:t>Add and Subtract</a:t>
            </a:r>
            <a:endParaRPr lang="en-GB" sz="4000" dirty="0">
              <a:latin typeface="+mj-lt"/>
            </a:endParaRPr>
          </a:p>
        </p:txBody>
      </p:sp>
      <p:pic>
        <p:nvPicPr>
          <p:cNvPr id="18437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767514" y="3695701"/>
            <a:ext cx="83502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=</a:t>
            </a:r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50" name="Oval 4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451" name="Rectangle 5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?</a:t>
              </a:r>
            </a:p>
          </p:txBody>
        </p:sp>
      </p:grp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587875" y="3695701"/>
            <a:ext cx="83343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-</a:t>
            </a:r>
          </a:p>
        </p:txBody>
      </p:sp>
      <p:grpSp>
        <p:nvGrpSpPr>
          <p:cNvPr id="69" name="Group 68"/>
          <p:cNvGrpSpPr>
            <a:grpSpLocks/>
          </p:cNvGrpSpPr>
          <p:nvPr/>
        </p:nvGrpSpPr>
        <p:grpSpPr bwMode="auto">
          <a:xfrm>
            <a:off x="5483226" y="3894138"/>
            <a:ext cx="1223963" cy="1225550"/>
            <a:chOff x="6104104" y="3391942"/>
            <a:chExt cx="1224910" cy="1224910"/>
          </a:xfrm>
        </p:grpSpPr>
        <p:sp>
          <p:nvSpPr>
            <p:cNvPr id="70" name="Oval 6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449" name="Rectangle 7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12</a:t>
              </a:r>
            </a:p>
          </p:txBody>
        </p:sp>
      </p:grpSp>
      <p:grpSp>
        <p:nvGrpSpPr>
          <p:cNvPr id="72" name="Group 71"/>
          <p:cNvGrpSpPr>
            <a:grpSpLocks/>
          </p:cNvGrpSpPr>
          <p:nvPr/>
        </p:nvGrpSpPr>
        <p:grpSpPr bwMode="auto">
          <a:xfrm>
            <a:off x="3302000" y="3894138"/>
            <a:ext cx="1225550" cy="1225550"/>
            <a:chOff x="6104104" y="3391942"/>
            <a:chExt cx="1224910" cy="1224910"/>
          </a:xfrm>
        </p:grpSpPr>
        <p:sp>
          <p:nvSpPr>
            <p:cNvPr id="73" name="Oval 72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447" name="Rectangle 73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22</a:t>
              </a:r>
            </a:p>
          </p:txBody>
        </p: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76" name="Oval 75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445" name="Rectangle 76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574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52" grpId="0"/>
      <p:bldP spid="5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79"/>
          <p:cNvGrpSpPr>
            <a:grpSpLocks/>
          </p:cNvGrpSpPr>
          <p:nvPr/>
        </p:nvGrpSpPr>
        <p:grpSpPr bwMode="auto">
          <a:xfrm>
            <a:off x="2279650" y="1985964"/>
            <a:ext cx="7632700" cy="4110037"/>
            <a:chOff x="755650" y="1985319"/>
            <a:chExt cx="7632700" cy="4110682"/>
          </a:xfrm>
        </p:grpSpPr>
        <p:grpSp>
          <p:nvGrpSpPr>
            <p:cNvPr id="19476" name="Group 77"/>
            <p:cNvGrpSpPr>
              <a:grpSpLocks/>
            </p:cNvGrpSpPr>
            <p:nvPr/>
          </p:nvGrpSpPr>
          <p:grpSpPr bwMode="auto">
            <a:xfrm>
              <a:off x="755650" y="1985319"/>
              <a:ext cx="7632700" cy="4110682"/>
              <a:chOff x="755650" y="1985319"/>
              <a:chExt cx="7632700" cy="4110682"/>
            </a:xfrm>
          </p:grpSpPr>
          <p:pic>
            <p:nvPicPr>
              <p:cNvPr id="19478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33" b="12161"/>
              <a:stretch>
                <a:fillRect/>
              </a:stretch>
            </p:blipFill>
            <p:spPr bwMode="auto">
              <a:xfrm>
                <a:off x="755650" y="1985319"/>
                <a:ext cx="7632700" cy="4110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9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6" b="35445"/>
              <a:stretch>
                <a:fillRect/>
              </a:stretch>
            </p:blipFill>
            <p:spPr bwMode="auto">
              <a:xfrm>
                <a:off x="757881" y="2227145"/>
                <a:ext cx="3732800" cy="3868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477" name="Picture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023" y="2034423"/>
              <a:ext cx="2946940" cy="1977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2279650" y="1438276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Solve this calculation by adding or subtracting 12.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067175" y="696914"/>
            <a:ext cx="355097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altLang="en-US" sz="4000" dirty="0">
                <a:latin typeface="+mj-lt"/>
              </a:rPr>
              <a:t>Add and Subtract</a:t>
            </a:r>
            <a:endParaRPr lang="en-GB" sz="4000" dirty="0">
              <a:latin typeface="+mj-lt"/>
            </a:endParaRPr>
          </a:p>
        </p:txBody>
      </p:sp>
      <p:pic>
        <p:nvPicPr>
          <p:cNvPr id="19461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767514" y="3695701"/>
            <a:ext cx="83502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=</a:t>
            </a:r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50" name="Oval 4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475" name="Rectangle 5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?</a:t>
              </a:r>
            </a:p>
          </p:txBody>
        </p:sp>
      </p:grp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587875" y="3695701"/>
            <a:ext cx="83343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-</a:t>
            </a:r>
          </a:p>
        </p:txBody>
      </p:sp>
      <p:grpSp>
        <p:nvGrpSpPr>
          <p:cNvPr id="69" name="Group 68"/>
          <p:cNvGrpSpPr>
            <a:grpSpLocks/>
          </p:cNvGrpSpPr>
          <p:nvPr/>
        </p:nvGrpSpPr>
        <p:grpSpPr bwMode="auto">
          <a:xfrm>
            <a:off x="5483226" y="3894138"/>
            <a:ext cx="1223963" cy="1225550"/>
            <a:chOff x="6104104" y="3391942"/>
            <a:chExt cx="1224910" cy="1224910"/>
          </a:xfrm>
        </p:grpSpPr>
        <p:sp>
          <p:nvSpPr>
            <p:cNvPr id="70" name="Oval 6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473" name="Rectangle 7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12</a:t>
              </a:r>
            </a:p>
          </p:txBody>
        </p:sp>
      </p:grpSp>
      <p:grpSp>
        <p:nvGrpSpPr>
          <p:cNvPr id="72" name="Group 71"/>
          <p:cNvGrpSpPr>
            <a:grpSpLocks/>
          </p:cNvGrpSpPr>
          <p:nvPr/>
        </p:nvGrpSpPr>
        <p:grpSpPr bwMode="auto">
          <a:xfrm>
            <a:off x="3302000" y="3894138"/>
            <a:ext cx="1225550" cy="1225550"/>
            <a:chOff x="6104104" y="3391942"/>
            <a:chExt cx="1224910" cy="1224910"/>
          </a:xfrm>
        </p:grpSpPr>
        <p:sp>
          <p:nvSpPr>
            <p:cNvPr id="73" name="Oval 72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471" name="Rectangle 73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24</a:t>
              </a:r>
            </a:p>
          </p:txBody>
        </p: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76" name="Oval 75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469" name="Rectangle 76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70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52" grpId="0"/>
      <p:bldP spid="5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79"/>
          <p:cNvGrpSpPr>
            <a:grpSpLocks/>
          </p:cNvGrpSpPr>
          <p:nvPr/>
        </p:nvGrpSpPr>
        <p:grpSpPr bwMode="auto">
          <a:xfrm>
            <a:off x="2279650" y="1985964"/>
            <a:ext cx="7632700" cy="4110037"/>
            <a:chOff x="755650" y="1985319"/>
            <a:chExt cx="7632700" cy="4110682"/>
          </a:xfrm>
        </p:grpSpPr>
        <p:grpSp>
          <p:nvGrpSpPr>
            <p:cNvPr id="20500" name="Group 77"/>
            <p:cNvGrpSpPr>
              <a:grpSpLocks/>
            </p:cNvGrpSpPr>
            <p:nvPr/>
          </p:nvGrpSpPr>
          <p:grpSpPr bwMode="auto">
            <a:xfrm>
              <a:off x="755650" y="1985319"/>
              <a:ext cx="7632700" cy="4110682"/>
              <a:chOff x="755650" y="1985319"/>
              <a:chExt cx="7632700" cy="4110682"/>
            </a:xfrm>
          </p:grpSpPr>
          <p:pic>
            <p:nvPicPr>
              <p:cNvPr id="2050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33" b="12161"/>
              <a:stretch>
                <a:fillRect/>
              </a:stretch>
            </p:blipFill>
            <p:spPr bwMode="auto">
              <a:xfrm>
                <a:off x="755650" y="1985319"/>
                <a:ext cx="7632700" cy="4110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6" b="35445"/>
              <a:stretch>
                <a:fillRect/>
              </a:stretch>
            </p:blipFill>
            <p:spPr bwMode="auto">
              <a:xfrm>
                <a:off x="757881" y="2227145"/>
                <a:ext cx="3732800" cy="3868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501" name="Picture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023" y="2034423"/>
              <a:ext cx="2946940" cy="1977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2279650" y="1438276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Solve this calculation by adding or subtracting 12.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067175" y="696914"/>
            <a:ext cx="355097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altLang="en-US" sz="4000" dirty="0">
                <a:latin typeface="+mj-lt"/>
              </a:rPr>
              <a:t>Add and Subtract</a:t>
            </a:r>
            <a:endParaRPr lang="en-GB" sz="4000" dirty="0">
              <a:latin typeface="+mj-lt"/>
            </a:endParaRPr>
          </a:p>
        </p:txBody>
      </p:sp>
      <p:pic>
        <p:nvPicPr>
          <p:cNvPr id="20485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767514" y="3695701"/>
            <a:ext cx="83502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=</a:t>
            </a:r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50" name="Oval 4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499" name="Rectangle 5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?</a:t>
              </a:r>
            </a:p>
          </p:txBody>
        </p:sp>
      </p:grp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587875" y="3695701"/>
            <a:ext cx="83343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+</a:t>
            </a:r>
          </a:p>
        </p:txBody>
      </p:sp>
      <p:grpSp>
        <p:nvGrpSpPr>
          <p:cNvPr id="69" name="Group 68"/>
          <p:cNvGrpSpPr>
            <a:grpSpLocks/>
          </p:cNvGrpSpPr>
          <p:nvPr/>
        </p:nvGrpSpPr>
        <p:grpSpPr bwMode="auto">
          <a:xfrm>
            <a:off x="5483226" y="3894138"/>
            <a:ext cx="1223963" cy="1225550"/>
            <a:chOff x="6104104" y="3391942"/>
            <a:chExt cx="1224910" cy="1224910"/>
          </a:xfrm>
        </p:grpSpPr>
        <p:sp>
          <p:nvSpPr>
            <p:cNvPr id="70" name="Oval 6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497" name="Rectangle 7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12</a:t>
              </a:r>
            </a:p>
          </p:txBody>
        </p:sp>
      </p:grpSp>
      <p:grpSp>
        <p:nvGrpSpPr>
          <p:cNvPr id="72" name="Group 71"/>
          <p:cNvGrpSpPr>
            <a:grpSpLocks/>
          </p:cNvGrpSpPr>
          <p:nvPr/>
        </p:nvGrpSpPr>
        <p:grpSpPr bwMode="auto">
          <a:xfrm>
            <a:off x="3302000" y="3894138"/>
            <a:ext cx="1225550" cy="1225550"/>
            <a:chOff x="6104104" y="3391942"/>
            <a:chExt cx="1224910" cy="1224910"/>
          </a:xfrm>
        </p:grpSpPr>
        <p:sp>
          <p:nvSpPr>
            <p:cNvPr id="73" name="Oval 72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495" name="Rectangle 73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6</a:t>
              </a:r>
            </a:p>
          </p:txBody>
        </p: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76" name="Oval 75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493" name="Rectangle 76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250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52" grpId="0"/>
      <p:bldP spid="5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79"/>
          <p:cNvGrpSpPr>
            <a:grpSpLocks/>
          </p:cNvGrpSpPr>
          <p:nvPr/>
        </p:nvGrpSpPr>
        <p:grpSpPr bwMode="auto">
          <a:xfrm>
            <a:off x="2279650" y="1985964"/>
            <a:ext cx="7632700" cy="4110037"/>
            <a:chOff x="755650" y="1985319"/>
            <a:chExt cx="7632700" cy="4110682"/>
          </a:xfrm>
        </p:grpSpPr>
        <p:grpSp>
          <p:nvGrpSpPr>
            <p:cNvPr id="21524" name="Group 77"/>
            <p:cNvGrpSpPr>
              <a:grpSpLocks/>
            </p:cNvGrpSpPr>
            <p:nvPr/>
          </p:nvGrpSpPr>
          <p:grpSpPr bwMode="auto">
            <a:xfrm>
              <a:off x="755650" y="1985319"/>
              <a:ext cx="7632700" cy="4110682"/>
              <a:chOff x="755650" y="1985319"/>
              <a:chExt cx="7632700" cy="4110682"/>
            </a:xfrm>
          </p:grpSpPr>
          <p:pic>
            <p:nvPicPr>
              <p:cNvPr id="21526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33" b="12161"/>
              <a:stretch>
                <a:fillRect/>
              </a:stretch>
            </p:blipFill>
            <p:spPr bwMode="auto">
              <a:xfrm>
                <a:off x="755650" y="1985319"/>
                <a:ext cx="7632700" cy="4110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7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6" b="35445"/>
              <a:stretch>
                <a:fillRect/>
              </a:stretch>
            </p:blipFill>
            <p:spPr bwMode="auto">
              <a:xfrm>
                <a:off x="757881" y="2227145"/>
                <a:ext cx="3732800" cy="3868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525" name="Picture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023" y="2034423"/>
              <a:ext cx="2946940" cy="1977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2279650" y="1438276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Solve this calculation by adding or subtracting 12.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067175" y="696914"/>
            <a:ext cx="355097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altLang="en-US" sz="4000" dirty="0">
                <a:latin typeface="+mj-lt"/>
              </a:rPr>
              <a:t>Add and Subtract</a:t>
            </a:r>
            <a:endParaRPr lang="en-GB" sz="4000" dirty="0">
              <a:latin typeface="+mj-lt"/>
            </a:endParaRPr>
          </a:p>
        </p:txBody>
      </p:sp>
      <p:pic>
        <p:nvPicPr>
          <p:cNvPr id="21509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767514" y="3695701"/>
            <a:ext cx="83502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=</a:t>
            </a:r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50" name="Oval 4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1523" name="Rectangle 5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?</a:t>
              </a:r>
            </a:p>
          </p:txBody>
        </p:sp>
      </p:grp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587875" y="3695701"/>
            <a:ext cx="83343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9600">
                <a:solidFill>
                  <a:schemeClr val="bg1"/>
                </a:solidFill>
              </a:rPr>
              <a:t>+</a:t>
            </a:r>
          </a:p>
        </p:txBody>
      </p:sp>
      <p:grpSp>
        <p:nvGrpSpPr>
          <p:cNvPr id="69" name="Group 68"/>
          <p:cNvGrpSpPr>
            <a:grpSpLocks/>
          </p:cNvGrpSpPr>
          <p:nvPr/>
        </p:nvGrpSpPr>
        <p:grpSpPr bwMode="auto">
          <a:xfrm>
            <a:off x="5483226" y="3894138"/>
            <a:ext cx="1223963" cy="1225550"/>
            <a:chOff x="6104104" y="3391942"/>
            <a:chExt cx="1224910" cy="1224910"/>
          </a:xfrm>
        </p:grpSpPr>
        <p:sp>
          <p:nvSpPr>
            <p:cNvPr id="70" name="Oval 69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1521" name="Rectangle 70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12</a:t>
              </a:r>
            </a:p>
          </p:txBody>
        </p:sp>
      </p:grpSp>
      <p:grpSp>
        <p:nvGrpSpPr>
          <p:cNvPr id="72" name="Group 71"/>
          <p:cNvGrpSpPr>
            <a:grpSpLocks/>
          </p:cNvGrpSpPr>
          <p:nvPr/>
        </p:nvGrpSpPr>
        <p:grpSpPr bwMode="auto">
          <a:xfrm>
            <a:off x="3302000" y="3894138"/>
            <a:ext cx="1225550" cy="1225550"/>
            <a:chOff x="6104104" y="3391942"/>
            <a:chExt cx="1224910" cy="1224910"/>
          </a:xfrm>
        </p:grpSpPr>
        <p:sp>
          <p:nvSpPr>
            <p:cNvPr id="73" name="Oval 72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1519" name="Rectangle 73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9</a:t>
              </a:r>
            </a:p>
          </p:txBody>
        </p: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7662863" y="3894138"/>
            <a:ext cx="1225550" cy="1225550"/>
            <a:chOff x="6104104" y="3391942"/>
            <a:chExt cx="1224910" cy="1224910"/>
          </a:xfrm>
        </p:grpSpPr>
        <p:sp>
          <p:nvSpPr>
            <p:cNvPr id="76" name="Oval 75"/>
            <p:cNvSpPr/>
            <p:nvPr/>
          </p:nvSpPr>
          <p:spPr>
            <a:xfrm>
              <a:off x="6104104" y="339194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1517" name="Rectangle 76"/>
            <p:cNvSpPr>
              <a:spLocks noChangeArrowheads="1"/>
            </p:cNvSpPr>
            <p:nvPr/>
          </p:nvSpPr>
          <p:spPr bwMode="auto">
            <a:xfrm>
              <a:off x="6257943" y="3593140"/>
              <a:ext cx="917233" cy="8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400"/>
                <a:t>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02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52" grpId="0"/>
      <p:bldP spid="5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717</Words>
  <Application>Microsoft Office PowerPoint</Application>
  <PresentationFormat>Widescreen</PresentationFormat>
  <Paragraphs>200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Sassoon Infant Rg</vt:lpstr>
      <vt:lpstr>Twinkl</vt:lpstr>
      <vt:lpstr>Twinkl SemiBold</vt:lpstr>
      <vt:lpstr>Wingdings</vt:lpstr>
      <vt:lpstr>Office Theme</vt:lpstr>
      <vt:lpstr>The 24-Hour Clock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24-Hour Clock</dc:title>
  <dc:creator>Windows User</dc:creator>
  <cp:lastModifiedBy>Miss Hay</cp:lastModifiedBy>
  <cp:revision>1</cp:revision>
  <dcterms:created xsi:type="dcterms:W3CDTF">2021-01-21T14:08:30Z</dcterms:created>
  <dcterms:modified xsi:type="dcterms:W3CDTF">2021-01-23T13:13:38Z</dcterms:modified>
</cp:coreProperties>
</file>