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8" r:id="rId2"/>
    <p:sldId id="264" r:id="rId3"/>
    <p:sldId id="277" r:id="rId4"/>
    <p:sldId id="276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67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uffy-TTF" panose="020B0603060100000000" charset="0"/>
      <p:regular r:id="rId25"/>
      <p:bold r:id="rId26"/>
      <p:italic r:id="rId27"/>
      <p:boldItalic r:id="rId28"/>
    </p:embeddedFont>
    <p:embeddedFont>
      <p:font typeface="Twinkl" panose="020B060402020202020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70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B1E5"/>
    <a:srgbClr val="007AC2"/>
    <a:srgbClr val="0076B0"/>
    <a:srgbClr val="8DC6E1"/>
    <a:srgbClr val="18A0DB"/>
    <a:srgbClr val="DE1E5A"/>
    <a:srgbClr val="BC0105"/>
    <a:srgbClr val="4DB1E3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1326" y="96"/>
      </p:cViewPr>
      <p:guideLst>
        <p:guide orient="horz" pos="2183"/>
        <p:guide pos="2880"/>
        <p:guide pos="340"/>
        <p:guide orient="horz" pos="3974"/>
        <p:guide pos="5420"/>
        <p:guide orient="horz" pos="346"/>
        <p:guide pos="476"/>
        <p:guide orient="horz" pos="70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second-level-social-studies-cfe-curriculum-browser-scotland-cfe/people-place-and-environment-second-level-social-studies-cfe-curriculum-browser-scotland-cfe/by-comparing-my-local-area-with-a-contrasting-area-outwith-britain-i-can-investigate-the-main-features-of-weather-and-climate-discussing-the-impact-on-living-things-soc-2-12a-people-place-and-environment-second-level-social-studies-cfe-curriculum-browser-scotland-cf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U2Y60w0Vmo&amp;list=RDCMUCjNwJo9ULI5YOrqZAWQOU8Q&amp;start_radio=1&amp;t=0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second-level-social-studies-cfe-curriculum-browser-scotland-cfe/people-place-and-environment-second-level-social-studies-cfe-curriculum-browser-scotland-cfe/by-comparing-my-local-area-with-a-contrasting-area-outwith-britain-i-can-investigate-the-main-features-of-weather-and-climate-discussing-the-impact-on-living-things-soc-2-12a-people-place-and-environment-second-level-social-studies-cfe-curriculum-browser-scotland-cfe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</p:cNvPr>
          <p:cNvSpPr/>
          <p:nvPr/>
        </p:nvSpPr>
        <p:spPr>
          <a:xfrm>
            <a:off x="4043494" y="5511567"/>
            <a:ext cx="1031845" cy="696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39750" y="2485796"/>
            <a:ext cx="8064500" cy="2312907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Escargot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23297" y="2664364"/>
            <a:ext cx="2449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Snails are a traditional dish </a:t>
            </a:r>
            <a:br>
              <a:rPr lang="en-GB" sz="2000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in France. </a:t>
            </a:r>
            <a:br>
              <a:rPr lang="en-GB" sz="2000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They are often served with garlic and butter.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76" y="1739042"/>
            <a:ext cx="5419288" cy="345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71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39750" y="1644242"/>
            <a:ext cx="8064500" cy="805343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French Flag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7"/>
          <a:stretch/>
        </p:blipFill>
        <p:spPr>
          <a:xfrm>
            <a:off x="755650" y="1028883"/>
            <a:ext cx="7213891" cy="53791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7032" y="1644242"/>
            <a:ext cx="588843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The French flag is called the Le </a:t>
            </a:r>
            <a:r>
              <a:rPr lang="en-GB" sz="2000" dirty="0" err="1">
                <a:solidFill>
                  <a:schemeClr val="bg1"/>
                </a:solidFill>
                <a:latin typeface="Twinkl" pitchFamily="2" charset="0"/>
              </a:rPr>
              <a:t>Drapeau</a:t>
            </a:r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Twinkl" pitchFamily="2" charset="0"/>
              </a:rPr>
              <a:t>Tricolore</a:t>
            </a:r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. It has three colours; blue, red and white.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7889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9749" y="3833913"/>
            <a:ext cx="8064500" cy="207657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539750" y="1345571"/>
            <a:ext cx="8064500" cy="182165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Celebrations and Festivals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3376" y="1344620"/>
            <a:ext cx="4971817" cy="181588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Twinkl" pitchFamily="2" charset="0"/>
              </a:rPr>
              <a:t>Bastille Day</a:t>
            </a: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 is the biggest celebration in the French calendar. It takes place on the 14</a:t>
            </a:r>
            <a:r>
              <a:rPr lang="en-GB" sz="1600" baseline="30000" dirty="0">
                <a:solidFill>
                  <a:schemeClr val="bg1"/>
                </a:solidFill>
                <a:latin typeface="Twinkl" pitchFamily="2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 of July each year and is marked with lots of fireworks. </a:t>
            </a:r>
            <a:br>
              <a:rPr lang="en-GB" sz="1600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The day celebrates the storming of the French prison Bastille, which marked the start of the French Revolution. This eventually led to the end of the monarchy and beginning a republic.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730" y="3839996"/>
            <a:ext cx="3397542" cy="2062103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Twinkl" pitchFamily="2" charset="0"/>
              </a:rPr>
              <a:t>All Saint’s Day </a:t>
            </a: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on the 1</a:t>
            </a:r>
            <a:r>
              <a:rPr lang="en-GB" sz="1600" baseline="30000" dirty="0">
                <a:solidFill>
                  <a:schemeClr val="bg1"/>
                </a:solidFill>
                <a:latin typeface="Twinkl" pitchFamily="2" charset="0"/>
              </a:rPr>
              <a:t>st</a:t>
            </a: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 of November is another huge celebration in France. </a:t>
            </a:r>
            <a:br>
              <a:rPr lang="en-GB" sz="1600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It is a day where the French people remember those who have died. </a:t>
            </a:r>
            <a:br>
              <a:rPr lang="en-GB" sz="1600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Families honour those who have died by placing chrysanthemum flowers on their graves.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0" y="1125539"/>
            <a:ext cx="2787163" cy="2491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14" y="3458724"/>
            <a:ext cx="2353136" cy="2276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272" y="3909414"/>
            <a:ext cx="2332864" cy="22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05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9749" y="3949053"/>
            <a:ext cx="8064500" cy="2062103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539750" y="1594146"/>
            <a:ext cx="8064500" cy="1610612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Other French Celebrations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2" y="1594146"/>
            <a:ext cx="4032248" cy="156966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Twinkl" pitchFamily="2" charset="0"/>
              </a:rPr>
              <a:t>Mardi Gras</a:t>
            </a:r>
          </a:p>
          <a:p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This celebration takes place before Lent begins in the run up to Easter.</a:t>
            </a:r>
            <a:br>
              <a:rPr lang="en-GB" sz="1600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In France, people join in carnivals and have feasts, traditionally to use up special treats such as sugar before Lent begins.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729" y="3949053"/>
            <a:ext cx="4261609" cy="2062103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Twinkl" pitchFamily="2" charset="0"/>
              </a:rPr>
              <a:t>Christmas</a:t>
            </a:r>
          </a:p>
          <a:p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Christmas is another huge celebration in France. The French traditionally gather on Christmas Eve for a large meal with friends and family.  The French do not leave stockings out for Le </a:t>
            </a:r>
            <a:r>
              <a:rPr lang="en-GB" sz="1600" dirty="0" err="1">
                <a:solidFill>
                  <a:schemeClr val="bg1"/>
                </a:solidFill>
                <a:latin typeface="Twinkl" pitchFamily="2" charset="0"/>
              </a:rPr>
              <a:t>Père</a:t>
            </a: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 Noël, Santa Claus, they leave out shoes for him and often on the 6</a:t>
            </a:r>
            <a:r>
              <a:rPr lang="en-GB" sz="1600" baseline="30000" dirty="0">
                <a:solidFill>
                  <a:schemeClr val="bg1"/>
                </a:solidFill>
                <a:latin typeface="Twinkl" pitchFamily="2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 of December.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71" y="1125538"/>
            <a:ext cx="3875529" cy="2672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94" y="3548543"/>
            <a:ext cx="3490878" cy="254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28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9749" y="2692866"/>
            <a:ext cx="8064500" cy="1943312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French Symbol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251" y="2836635"/>
            <a:ext cx="380021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The Gallic Rooster is a famous unofficial French symbol. It is said to represent hope and faith and was seen to be a particular reminder to the French of their bravery and courage during the Second World War.</a:t>
            </a:r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95" y="1196571"/>
            <a:ext cx="4193855" cy="495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4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French Language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8594" y="1517172"/>
            <a:ext cx="730681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Twinkl" pitchFamily="2" charset="0"/>
              </a:rPr>
              <a:t>French is the only national language of France. </a:t>
            </a:r>
          </a:p>
          <a:p>
            <a:endParaRPr lang="en-GB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405759"/>
              </p:ext>
            </p:extLst>
          </p:nvPr>
        </p:nvGraphicFramePr>
        <p:xfrm>
          <a:off x="755650" y="2327107"/>
          <a:ext cx="7632700" cy="2834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16350">
                  <a:extLst>
                    <a:ext uri="{9D8B030D-6E8A-4147-A177-3AD203B41FA5}">
                      <a16:colId xmlns:a16="http://schemas.microsoft.com/office/drawing/2014/main" val="1807228449"/>
                    </a:ext>
                  </a:extLst>
                </a:gridCol>
                <a:gridCol w="3816350">
                  <a:extLst>
                    <a:ext uri="{9D8B030D-6E8A-4147-A177-3AD203B41FA5}">
                      <a16:colId xmlns:a16="http://schemas.microsoft.com/office/drawing/2014/main" val="24292372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latin typeface="Twinkl" pitchFamily="2" charset="0"/>
                        </a:rPr>
                        <a:t>French</a:t>
                      </a:r>
                    </a:p>
                  </a:txBody>
                  <a:tcPr>
                    <a:solidFill>
                      <a:srgbClr val="47B1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latin typeface="Twinkl" pitchFamily="2" charset="0"/>
                        </a:rPr>
                        <a:t>English</a:t>
                      </a:r>
                    </a:p>
                  </a:txBody>
                  <a:tcPr>
                    <a:solidFill>
                      <a:srgbClr val="47B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633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Bonjour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Hello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96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Comment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t’appelles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What is your name?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463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Comment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ça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va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How are you?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538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Je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m’appelle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My name is…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217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Au revoir!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Goodbye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742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Merci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Thank you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618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716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94A7-F57B-4BF1-AAEC-2DC0AA3E3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78894"/>
            <a:ext cx="8220075" cy="5962247"/>
          </a:xfrm>
        </p:spPr>
        <p:txBody>
          <a:bodyPr/>
          <a:lstStyle/>
          <a:p>
            <a:r>
              <a:rPr lang="en-GB" dirty="0"/>
              <a:t>LI: To draw the Eiffel Tower</a:t>
            </a:r>
            <a:br>
              <a:rPr lang="en-GB" dirty="0"/>
            </a:br>
            <a:br>
              <a:rPr lang="en-GB" dirty="0"/>
            </a:br>
            <a:r>
              <a:rPr lang="en-GB" sz="1800" dirty="0">
                <a:hlinkClick r:id="rId2"/>
              </a:rPr>
              <a:t>https://www.youtube.com/watch?v=DU2Y60w0Vmo&amp;list=RDCMUCjNwJo9ULI5YOrqZAWQOU8Q&amp;start_radio=1&amp;t=0</a:t>
            </a:r>
            <a:br>
              <a:rPr lang="en-GB" dirty="0"/>
            </a:br>
            <a:br>
              <a:rPr lang="en-GB" dirty="0"/>
            </a:br>
            <a:r>
              <a:rPr lang="en-GB" sz="3200" dirty="0"/>
              <a:t>SC:</a:t>
            </a:r>
            <a:br>
              <a:rPr lang="en-GB" sz="3200" dirty="0"/>
            </a:br>
            <a:r>
              <a:rPr lang="en-GB" sz="3200" dirty="0"/>
              <a:t>- I can use a pencil to draw lines.</a:t>
            </a:r>
            <a:br>
              <a:rPr lang="en-GB" sz="3200" dirty="0"/>
            </a:br>
            <a:r>
              <a:rPr lang="en-GB" sz="3200" dirty="0"/>
              <a:t>-I can follow instructions.</a:t>
            </a:r>
            <a:br>
              <a:rPr lang="en-GB" sz="3200" dirty="0"/>
            </a:br>
            <a:r>
              <a:rPr lang="en-GB" sz="3200" dirty="0"/>
              <a:t>-I can then add Christmas details to my picture.</a:t>
            </a:r>
          </a:p>
        </p:txBody>
      </p:sp>
    </p:spTree>
    <p:extLst>
      <p:ext uri="{BB962C8B-B14F-4D97-AF65-F5344CB8AC3E}">
        <p14:creationId xmlns:p14="http://schemas.microsoft.com/office/powerpoint/2010/main" val="3349678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4056077" y="3080857"/>
            <a:ext cx="1031845" cy="696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96" y="533995"/>
            <a:ext cx="6171807" cy="57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606" y="1137496"/>
            <a:ext cx="8174007" cy="424367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Loire River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5432" y="5393130"/>
            <a:ext cx="68454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600" dirty="0">
              <a:latin typeface="Twinkl" pitchFamily="2" charset="0"/>
            </a:endParaRPr>
          </a:p>
          <a:p>
            <a:pPr algn="ctr"/>
            <a:r>
              <a:rPr lang="en-GB" sz="1600" dirty="0">
                <a:latin typeface="Twinkl" pitchFamily="2" charset="0"/>
              </a:rPr>
              <a:t>This is the longest river in France. It runs for around 630 miles. 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4" b="3948"/>
          <a:stretch/>
        </p:blipFill>
        <p:spPr>
          <a:xfrm>
            <a:off x="1048624" y="1231568"/>
            <a:ext cx="7063529" cy="406400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0159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606" y="1137496"/>
            <a:ext cx="8174007" cy="424367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Eiffel Tower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3821" y="5451853"/>
            <a:ext cx="684541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winkl" pitchFamily="2" charset="0"/>
              </a:rPr>
              <a:t>The Eiffel Tower was created after a competition to mark </a:t>
            </a:r>
            <a:br>
              <a:rPr lang="en-GB" sz="1600" dirty="0">
                <a:latin typeface="Twinkl" pitchFamily="2" charset="0"/>
              </a:rPr>
            </a:br>
            <a:r>
              <a:rPr lang="en-GB" sz="1600" dirty="0">
                <a:latin typeface="Twinkl" pitchFamily="2" charset="0"/>
              </a:rPr>
              <a:t>100 years since the French Revolution. </a:t>
            </a:r>
          </a:p>
          <a:p>
            <a:pPr algn="ctr"/>
            <a:r>
              <a:rPr lang="en-GB" sz="1600" dirty="0">
                <a:latin typeface="Twinkl" pitchFamily="2" charset="0"/>
              </a:rPr>
              <a:t>It is one of the most popular tourist attractions in France. 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4" b="5832"/>
          <a:stretch/>
        </p:blipFill>
        <p:spPr>
          <a:xfrm>
            <a:off x="1161876" y="1232989"/>
            <a:ext cx="6845415" cy="405269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53571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606" y="1137496"/>
            <a:ext cx="8174007" cy="424367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Palace of Versailles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962" y="5439894"/>
            <a:ext cx="82200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winkl" pitchFamily="2" charset="0"/>
              </a:rPr>
              <a:t>This palace was home to the French royal family from the 17</a:t>
            </a:r>
            <a:r>
              <a:rPr lang="en-GB" sz="1600" baseline="30000" dirty="0">
                <a:latin typeface="Twinkl" pitchFamily="2" charset="0"/>
              </a:rPr>
              <a:t>th</a:t>
            </a:r>
            <a:r>
              <a:rPr lang="en-GB" sz="1600" dirty="0">
                <a:latin typeface="Twinkl" pitchFamily="2" charset="0"/>
              </a:rPr>
              <a:t> </a:t>
            </a:r>
            <a:br>
              <a:rPr lang="en-GB" sz="1600" dirty="0">
                <a:latin typeface="Twinkl" pitchFamily="2" charset="0"/>
              </a:rPr>
            </a:br>
            <a:r>
              <a:rPr lang="en-GB" sz="1600" dirty="0">
                <a:latin typeface="Twinkl" pitchFamily="2" charset="0"/>
              </a:rPr>
              <a:t>century until the French Revolution forced the kings out. </a:t>
            </a:r>
          </a:p>
          <a:p>
            <a:pPr algn="ctr"/>
            <a:r>
              <a:rPr lang="en-GB" sz="1600" dirty="0">
                <a:latin typeface="Twinkl" pitchFamily="2" charset="0"/>
              </a:rPr>
              <a:t>The building has over 2,300 rooms. 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33" y="1226006"/>
            <a:ext cx="7209429" cy="405905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08313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606" y="1137496"/>
            <a:ext cx="8174007" cy="424367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Notre Dame de Paris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750" y="5451853"/>
            <a:ext cx="8110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winkl" pitchFamily="2" charset="0"/>
              </a:rPr>
              <a:t>Notre Dame de Paris is a beautiful cathedral in the centre of Paris. A cathedral has stood on the site since the 12</a:t>
            </a:r>
            <a:r>
              <a:rPr lang="en-GB" sz="1600" baseline="30000" dirty="0">
                <a:latin typeface="Twinkl" pitchFamily="2" charset="0"/>
              </a:rPr>
              <a:t>th</a:t>
            </a:r>
            <a:r>
              <a:rPr lang="en-GB" sz="1600" dirty="0">
                <a:latin typeface="Twinkl" pitchFamily="2" charset="0"/>
              </a:rPr>
              <a:t> century. A fire in 2019 caused a huge amount of damage to this historic building. Some of the medieval beams in the ceiling were destroyed. 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8"/>
          <a:stretch/>
        </p:blipFill>
        <p:spPr>
          <a:xfrm>
            <a:off x="1116378" y="1224601"/>
            <a:ext cx="6939228" cy="40604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53543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606" y="1137496"/>
            <a:ext cx="8174007" cy="424367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Mont St Michel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750" y="5451853"/>
            <a:ext cx="8110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winkl" pitchFamily="2" charset="0"/>
              </a:rPr>
              <a:t>Mont St Michel is an island off the coast of Normandy, France. This island is cut off from the mainland at high tide and is only connected during low tide. </a:t>
            </a:r>
            <a:br>
              <a:rPr lang="en-GB" sz="1600" dirty="0">
                <a:latin typeface="Twinkl" pitchFamily="2" charset="0"/>
              </a:rPr>
            </a:br>
            <a:r>
              <a:rPr lang="en-GB" sz="1600" dirty="0">
                <a:latin typeface="Twinkl" pitchFamily="2" charset="0"/>
              </a:rPr>
              <a:t>A church has stood on this island since the 8</a:t>
            </a:r>
            <a:r>
              <a:rPr lang="en-GB" sz="1600" baseline="30000" dirty="0">
                <a:latin typeface="Twinkl" pitchFamily="2" charset="0"/>
              </a:rPr>
              <a:t>th</a:t>
            </a:r>
            <a:r>
              <a:rPr lang="en-GB" sz="1600" dirty="0">
                <a:latin typeface="Twinkl" pitchFamily="2" charset="0"/>
              </a:rPr>
              <a:t> century. 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9"/>
          <a:stretch/>
        </p:blipFill>
        <p:spPr>
          <a:xfrm>
            <a:off x="747261" y="1235832"/>
            <a:ext cx="7657868" cy="404938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9355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606" y="1137496"/>
            <a:ext cx="8174007" cy="424367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Mont Blanc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750" y="5544132"/>
            <a:ext cx="81108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winkl" pitchFamily="2" charset="0"/>
              </a:rPr>
              <a:t>Mont Blanc is the highest mountain in France. </a:t>
            </a:r>
            <a:br>
              <a:rPr lang="en-GB" sz="1600" dirty="0">
                <a:latin typeface="Twinkl" pitchFamily="2" charset="0"/>
              </a:rPr>
            </a:br>
            <a:r>
              <a:rPr lang="en-GB" sz="1600" dirty="0">
                <a:latin typeface="Twinkl" pitchFamily="2" charset="0"/>
              </a:rPr>
              <a:t>It stands at 4810 metres above sea level. 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93"/>
          <a:stretch/>
        </p:blipFill>
        <p:spPr>
          <a:xfrm>
            <a:off x="801348" y="1243937"/>
            <a:ext cx="7545698" cy="404112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53478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807320" y="3796151"/>
            <a:ext cx="3494498" cy="211488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842182" y="3796152"/>
            <a:ext cx="3494498" cy="211488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4807320" y="1192649"/>
            <a:ext cx="3494498" cy="211488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842182" y="1192650"/>
            <a:ext cx="3494498" cy="2114885"/>
          </a:xfrm>
          <a:prstGeom prst="rect">
            <a:avLst/>
          </a:prstGeom>
          <a:solidFill>
            <a:srgbClr val="47B1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61962" y="432660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7B1E5"/>
                </a:solidFill>
                <a:latin typeface="Twinkl" pitchFamily="2" charset="0"/>
              </a:rPr>
              <a:t>French Food</a:t>
            </a:r>
            <a:endParaRPr lang="en-GB" dirty="0">
              <a:solidFill>
                <a:srgbClr val="47B1E5"/>
              </a:solidFill>
              <a:latin typeface="Tuffy-TTF" panose="020B06030601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0901" y="1237962"/>
            <a:ext cx="1344189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Croissant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41501" y="3821035"/>
            <a:ext cx="2326788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Fromage – Cheese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702" y="1396072"/>
            <a:ext cx="2678871" cy="200759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41501" y="1213011"/>
            <a:ext cx="1277309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Baguette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0901" y="3896872"/>
            <a:ext cx="983408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Crêpes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05" y="1254740"/>
            <a:ext cx="3838182" cy="19464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82" y="3738165"/>
            <a:ext cx="2939391" cy="2303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66" y="4179200"/>
            <a:ext cx="2135751" cy="187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32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1F0D03A9DA384AA25C62D060126BFD" ma:contentTypeVersion="8" ma:contentTypeDescription="Create a new document." ma:contentTypeScope="" ma:versionID="cee236f3a280d7083db55c31eb9fbd78">
  <xsd:schema xmlns:xsd="http://www.w3.org/2001/XMLSchema" xmlns:xs="http://www.w3.org/2001/XMLSchema" xmlns:p="http://schemas.microsoft.com/office/2006/metadata/properties" xmlns:ns2="b4d8deb0-4125-48bf-90f3-c6351d70154d" targetNamespace="http://schemas.microsoft.com/office/2006/metadata/properties" ma:root="true" ma:fieldsID="818b93d8fd551fb9227496a21efb03b1" ns2:_="">
    <xsd:import namespace="b4d8deb0-4125-48bf-90f3-c6351d7015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d8deb0-4125-48bf-90f3-c6351d7015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0976D14-6F1E-45C0-8A0E-4FC329873B5C}"/>
</file>

<file path=customXml/itemProps2.xml><?xml version="1.0" encoding="utf-8"?>
<ds:datastoreItem xmlns:ds="http://schemas.openxmlformats.org/officeDocument/2006/customXml" ds:itemID="{EC02374D-AAE8-489A-8C6C-554EE8D43976}"/>
</file>

<file path=customXml/itemProps3.xml><?xml version="1.0" encoding="utf-8"?>
<ds:datastoreItem xmlns:ds="http://schemas.openxmlformats.org/officeDocument/2006/customXml" ds:itemID="{0EC48C7F-E5BA-4298-9865-2AF5A97062DD}"/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404</TotalTime>
  <Words>627</Words>
  <Application>Microsoft Office PowerPoint</Application>
  <PresentationFormat>On-screen Show (4:3)</PresentationFormat>
  <Paragraphs>51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Twinkl</vt:lpstr>
      <vt:lpstr>Calibri</vt:lpstr>
      <vt:lpstr>Tuffy-TTF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LI: To draw the Eiffel Tower  https://www.youtube.com/watch?v=DU2Y60w0Vmo&amp;list=RDCMUCjNwJo9ULI5YOrqZAWQOU8Q&amp;start_radio=1&amp;t=0  SC: - I can use a pencil to draw lines. -I can follow instructions. -I can then add Christmas details to my picture.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Eleanor Clough</dc:creator>
  <cp:lastModifiedBy>Lucia Ann</cp:lastModifiedBy>
  <cp:revision>30</cp:revision>
  <dcterms:created xsi:type="dcterms:W3CDTF">2019-10-01T08:40:26Z</dcterms:created>
  <dcterms:modified xsi:type="dcterms:W3CDTF">2020-12-17T08:49:31Z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0x010100A61F0D03A9DA384AA25C62D060126BFD</vt:lpwstr>
  </property>
</Properties>
</file>