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9144000" cy="6858000"/>
  <p:notesSz cx="6858000" cy="9144000"/>
  <p:defaultTextStyle>
    <a:lvl1pPr>
      <a:defRPr>
        <a:latin typeface="Avenir"/>
        <a:ea typeface="Avenir"/>
        <a:cs typeface="Avenir"/>
        <a:sym typeface="Avenir"/>
      </a:defRPr>
    </a:lvl1pPr>
    <a:lvl2pPr>
      <a:defRPr>
        <a:latin typeface="Avenir"/>
        <a:ea typeface="Avenir"/>
        <a:cs typeface="Avenir"/>
        <a:sym typeface="Avenir"/>
      </a:defRPr>
    </a:lvl2pPr>
    <a:lvl3pPr>
      <a:defRPr>
        <a:latin typeface="Avenir"/>
        <a:ea typeface="Avenir"/>
        <a:cs typeface="Avenir"/>
        <a:sym typeface="Avenir"/>
      </a:defRPr>
    </a:lvl3pPr>
    <a:lvl4pPr>
      <a:defRPr>
        <a:latin typeface="Avenir"/>
        <a:ea typeface="Avenir"/>
        <a:cs typeface="Avenir"/>
        <a:sym typeface="Avenir"/>
      </a:defRPr>
    </a:lvl4pPr>
    <a:lvl5pPr>
      <a:defRPr>
        <a:latin typeface="Avenir"/>
        <a:ea typeface="Avenir"/>
        <a:cs typeface="Avenir"/>
        <a:sym typeface="Avenir"/>
      </a:defRPr>
    </a:lvl5pPr>
    <a:lvl6pPr>
      <a:defRPr>
        <a:latin typeface="Avenir"/>
        <a:ea typeface="Avenir"/>
        <a:cs typeface="Avenir"/>
        <a:sym typeface="Avenir"/>
      </a:defRPr>
    </a:lvl6pPr>
    <a:lvl7pPr>
      <a:defRPr>
        <a:latin typeface="Avenir"/>
        <a:ea typeface="Avenir"/>
        <a:cs typeface="Avenir"/>
        <a:sym typeface="Avenir"/>
      </a:defRPr>
    </a:lvl7pPr>
    <a:lvl8pPr>
      <a:defRPr>
        <a:latin typeface="Avenir"/>
        <a:ea typeface="Avenir"/>
        <a:cs typeface="Avenir"/>
        <a:sym typeface="Avenir"/>
      </a:defRPr>
    </a:lvl8pPr>
    <a:lvl9pPr>
      <a:defRPr>
        <a:latin typeface="Avenir"/>
        <a:ea typeface="Avenir"/>
        <a:cs typeface="Avenir"/>
        <a:sym typeface="Avenir"/>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b="def" i="def"/>
      <a:tcStyle>
        <a:tcBdr/>
        <a:fill>
          <a:solidFill>
            <a:srgbClr val="F3F9FA"/>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b="def" i="def"/>
      <a:tcStyle>
        <a:tcBdr/>
        <a:fill>
          <a:solidFill>
            <a:srgbClr val="E7E7ED"/>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venir Book"/>
          <a:ea typeface="Avenir Book"/>
          <a:cs typeface="Avenir Book"/>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venir Book"/>
          <a:ea typeface="Avenir Book"/>
          <a:cs typeface="Avenir Book"/>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venir Book"/>
          <a:ea typeface="Avenir Book"/>
          <a:cs typeface="Avenir Book"/>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venir Book"/>
          <a:ea typeface="Avenir Book"/>
          <a:cs typeface="Avenir Book"/>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venir Book"/>
          <a:ea typeface="Avenir Book"/>
          <a:cs typeface="Avenir Book"/>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lvl="0"/>
          </a:p>
        </p:txBody>
      </p:sp>
      <p:sp>
        <p:nvSpPr>
          <p:cNvPr id="18" name="Shape 18"/>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p>
            <a:pPr lvl="0"/>
            <a:fld id="{86CB4B4D-7CA3-9044-876B-883B54F8677D}" type="slidenum"/>
          </a:p>
        </p:txBody>
      </p:sp>
      <p:sp>
        <p:nvSpPr>
          <p:cNvPr id="7" name="Shape 7"/>
          <p:cNvSpPr/>
          <p:nvPr>
            <p:ph type="title"/>
          </p:nvPr>
        </p:nvSpPr>
        <p:spPr>
          <a:xfrm>
            <a:off x="685800" y="1844675"/>
            <a:ext cx="7772400" cy="2041525"/>
          </a:xfrm>
          <a:prstGeom prst="rect">
            <a:avLst/>
          </a:prstGeom>
        </p:spPr>
        <p:txBody>
          <a:bodyPr/>
          <a:lstStyle/>
          <a:p>
            <a:pPr lvl="0">
              <a:defRPr sz="1800"/>
            </a:pPr>
            <a:r>
              <a:rPr sz="4400"/>
              <a:t>Title Text</a:t>
            </a:r>
          </a:p>
        </p:txBody>
      </p:sp>
      <p:sp>
        <p:nvSpPr>
          <p:cNvPr id="8" name="Shape 8"/>
          <p:cNvSpPr/>
          <p:nvPr>
            <p:ph type="body" idx="1"/>
          </p:nvPr>
        </p:nvSpPr>
        <p:spPr>
          <a:xfrm>
            <a:off x="1371600" y="3886200"/>
            <a:ext cx="6400800" cy="2971800"/>
          </a:xfrm>
          <a:prstGeom prst="rect">
            <a:avLst/>
          </a:prstGeom>
        </p:spPr>
        <p:txBody>
          <a:bodyPr/>
          <a:lstStyle>
            <a:lvl1pPr marL="0" indent="0" algn="ctr">
              <a:buSzTx/>
              <a:buNone/>
            </a:lvl1pPr>
            <a:lvl2pPr marL="0" indent="0" algn="ctr">
              <a:buSzTx/>
              <a:buNone/>
            </a:lvl2pPr>
            <a:lvl3pPr marL="0" indent="0" algn="ctr">
              <a:buSzTx/>
              <a:buNone/>
            </a:lvl3pPr>
            <a:lvl4pPr marL="0" indent="0" algn="ctr">
              <a:buSzTx/>
              <a:buNone/>
            </a:lvl4pPr>
            <a:lvl5pPr marL="0" indent="0" algn="ctr">
              <a:buSzTx/>
              <a:buNone/>
            </a:lvl5p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p>
            <a:pPr lvl="0"/>
            <a:fld id="{86CB4B4D-7CA3-9044-876B-883B54F8677D}" type="slidenum"/>
          </a:p>
        </p:txBody>
      </p:sp>
      <p:sp>
        <p:nvSpPr>
          <p:cNvPr id="11" name="Shape 11"/>
          <p:cNvSpPr/>
          <p:nvPr>
            <p:ph type="title"/>
          </p:nvPr>
        </p:nvSpPr>
        <p:spPr>
          <a:prstGeom prst="rect">
            <a:avLst/>
          </a:prstGeom>
        </p:spPr>
        <p:txBody>
          <a:bodyPr/>
          <a:lstStyle/>
          <a:p>
            <a:pPr lvl="0">
              <a:defRPr sz="1800"/>
            </a:pPr>
            <a:r>
              <a:rPr sz="4400"/>
              <a:t>Title Text</a:t>
            </a:r>
          </a:p>
        </p:txBody>
      </p:sp>
      <p:sp>
        <p:nvSpPr>
          <p:cNvPr id="12" name="Shape 12"/>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prstGeom prst="rect">
            <a:avLst/>
          </a:prstGeom>
        </p:spPr>
        <p:txBody>
          <a:bodyPr/>
          <a:lstStyle/>
          <a:p>
            <a:pPr lvl="0"/>
            <a:fld id="{86CB4B4D-7CA3-9044-876B-883B54F8677D}" type="slidenum"/>
          </a:p>
        </p:txBody>
      </p:sp>
      <p:sp>
        <p:nvSpPr>
          <p:cNvPr id="15" name="Shape 15"/>
          <p:cNvSpPr/>
          <p:nvPr>
            <p:ph type="title"/>
          </p:nvPr>
        </p:nvSpPr>
        <p:spPr>
          <a:prstGeom prst="rect">
            <a:avLst/>
          </a:prstGeom>
        </p:spPr>
        <p:txBody>
          <a:bodyPr/>
          <a:lstStyle/>
          <a:p>
            <a:pPr lvl="0">
              <a:defRPr sz="1800"/>
            </a:pPr>
            <a:r>
              <a:rPr sz="4400"/>
              <a:t>Title Text</a:t>
            </a:r>
          </a:p>
        </p:txBody>
      </p:sp>
      <p:sp>
        <p:nvSpPr>
          <p:cNvPr id="16" name="Shape 16"/>
          <p:cNvSpPr/>
          <p:nvPr>
            <p:ph type="body" idx="1"/>
          </p:nvPr>
        </p:nvSpPr>
        <p:spPr>
          <a:xfrm>
            <a:off x="457200" y="1600200"/>
            <a:ext cx="4038600" cy="5257800"/>
          </a:xfrm>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5225"/>
            <a:ext cx="2133600" cy="288822"/>
          </a:xfrm>
          <a:prstGeom prst="rect">
            <a:avLst/>
          </a:prstGeom>
          <a:ln w="12700">
            <a:miter lim="400000"/>
          </a:ln>
        </p:spPr>
        <p:txBody>
          <a:bodyPr lIns="45718" tIns="45718" rIns="45718" bIns="45718">
            <a:spAutoFit/>
          </a:bodyPr>
          <a:lstStyle>
            <a:lvl1pPr algn="r">
              <a:defRPr sz="1400">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lvl="0">
              <a:defRPr sz="1800"/>
            </a:pPr>
            <a:r>
              <a:rPr sz="4400"/>
              <a:t>Title Text</a:t>
            </a:r>
          </a:p>
        </p:txBody>
      </p:sp>
      <p:sp>
        <p:nvSpPr>
          <p:cNvPr id="4" name="Shape 4"/>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algn="ctr">
        <a:defRPr sz="4400">
          <a:latin typeface="Arial"/>
          <a:ea typeface="Arial"/>
          <a:cs typeface="Arial"/>
          <a:sym typeface="Arial"/>
        </a:defRPr>
      </a:lvl6pPr>
      <a:lvl7pPr algn="ctr">
        <a:defRPr sz="4400">
          <a:latin typeface="Arial"/>
          <a:ea typeface="Arial"/>
          <a:cs typeface="Arial"/>
          <a:sym typeface="Arial"/>
        </a:defRPr>
      </a:lvl7pPr>
      <a:lvl8pPr algn="ctr">
        <a:defRPr sz="4400">
          <a:latin typeface="Arial"/>
          <a:ea typeface="Arial"/>
          <a:cs typeface="Arial"/>
          <a:sym typeface="Arial"/>
        </a:defRPr>
      </a:lvl8pPr>
      <a:lvl9pPr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algn="r">
        <a:defRPr sz="1400">
          <a:solidFill>
            <a:schemeClr val="tx1"/>
          </a:solidFill>
          <a:latin typeface="+mn-lt"/>
          <a:ea typeface="+mn-ea"/>
          <a:cs typeface="+mn-cs"/>
          <a:sym typeface="Arial"/>
        </a:defRPr>
      </a:lvl2pPr>
      <a:lvl3pPr algn="r">
        <a:defRPr sz="1400">
          <a:solidFill>
            <a:schemeClr val="tx1"/>
          </a:solidFill>
          <a:latin typeface="+mn-lt"/>
          <a:ea typeface="+mn-ea"/>
          <a:cs typeface="+mn-cs"/>
          <a:sym typeface="Arial"/>
        </a:defRPr>
      </a:lvl3pPr>
      <a:lvl4pPr algn="r">
        <a:defRPr sz="1400">
          <a:solidFill>
            <a:schemeClr val="tx1"/>
          </a:solidFill>
          <a:latin typeface="+mn-lt"/>
          <a:ea typeface="+mn-ea"/>
          <a:cs typeface="+mn-cs"/>
          <a:sym typeface="Arial"/>
        </a:defRPr>
      </a:lvl4pPr>
      <a:lvl5pPr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Shape 20"/>
          <p:cNvSpPr/>
          <p:nvPr>
            <p:ph type="title"/>
          </p:nvPr>
        </p:nvSpPr>
        <p:spPr>
          <a:xfrm>
            <a:off x="685800" y="2130425"/>
            <a:ext cx="7772400" cy="1470025"/>
          </a:xfrm>
          <a:prstGeom prst="rect">
            <a:avLst/>
          </a:prstGeom>
        </p:spPr>
        <p:txBody>
          <a:bodyPr lIns="0" tIns="0" rIns="0" bIns="0">
            <a:normAutofit fontScale="100000" lnSpcReduction="0"/>
          </a:bodyPr>
          <a:lstStyle/>
          <a:p>
            <a:pPr lvl="0">
              <a:defRPr sz="1800"/>
            </a:pPr>
            <a:r>
              <a:rPr sz="4400"/>
              <a:t>Standard Algorithms</a:t>
            </a:r>
          </a:p>
        </p:txBody>
      </p:sp>
      <p:sp>
        <p:nvSpPr>
          <p:cNvPr id="21" name="Shape 21"/>
          <p:cNvSpPr/>
          <p:nvPr>
            <p:ph type="body" idx="1"/>
          </p:nvPr>
        </p:nvSpPr>
        <p:spPr>
          <a:xfrm>
            <a:off x="1371600" y="3886200"/>
            <a:ext cx="6400800" cy="1752600"/>
          </a:xfrm>
          <a:prstGeom prst="rect">
            <a:avLst/>
          </a:prstGeom>
        </p:spPr>
        <p:txBody>
          <a:bodyPr lIns="0" tIns="0" rIns="0" bIns="0">
            <a:normAutofit fontScale="100000" lnSpcReduction="0"/>
          </a:bodyPr>
          <a:lstStyle/>
          <a:p>
            <a:pPr lvl="0">
              <a:defRPr sz="1800"/>
            </a:pPr>
            <a:r>
              <a:rPr sz="3200"/>
              <a:t>Higher Computing</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57" name="Shape 57"/>
          <p:cNvSpPr/>
          <p:nvPr>
            <p:ph type="body" idx="1"/>
          </p:nvPr>
        </p:nvSpPr>
        <p:spPr>
          <a:xfrm>
            <a:off x="400050" y="1398587"/>
            <a:ext cx="7924800"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Maximum And Minimum Algorithms</a:t>
            </a:r>
          </a:p>
        </p:txBody>
      </p:sp>
      <p:sp>
        <p:nvSpPr>
          <p:cNvPr id="58" name="Shape 58"/>
          <p:cNvSpPr/>
          <p:nvPr/>
        </p:nvSpPr>
        <p:spPr>
          <a:xfrm>
            <a:off x="674687" y="1947861"/>
            <a:ext cx="8131176" cy="42724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spcBef>
                <a:spcPts val="1100"/>
              </a:spcBef>
            </a:pPr>
            <a:r>
              <a:rPr sz="2400">
                <a:latin typeface="Arial"/>
                <a:ea typeface="Arial"/>
                <a:cs typeface="Arial"/>
                <a:sym typeface="Arial"/>
              </a:rPr>
              <a:t>Computers are often used to find maximum and minimum values in a list. </a:t>
            </a:r>
            <a:endParaRPr sz="2400">
              <a:latin typeface="Arial"/>
              <a:ea typeface="Arial"/>
              <a:cs typeface="Arial"/>
              <a:sym typeface="Arial"/>
            </a:endParaRPr>
          </a:p>
          <a:p>
            <a:pPr lvl="0">
              <a:spcBef>
                <a:spcPts val="1100"/>
              </a:spcBef>
            </a:pPr>
            <a:r>
              <a:rPr sz="2400">
                <a:latin typeface="Arial"/>
                <a:ea typeface="Arial"/>
                <a:cs typeface="Arial"/>
                <a:sym typeface="Arial"/>
              </a:rPr>
              <a:t>For example, a spreadsheet containing running times for videos might make use of a maximum algorithm to identify the video with the longest running time, or a minimum algorithm to identify the shortest running time.</a:t>
            </a:r>
            <a:endParaRPr sz="2400">
              <a:latin typeface="Arial"/>
              <a:ea typeface="Arial"/>
              <a:cs typeface="Arial"/>
              <a:sym typeface="Arial"/>
            </a:endParaRPr>
          </a:p>
          <a:p>
            <a:pPr lvl="0">
              <a:spcBef>
                <a:spcPts val="1100"/>
              </a:spcBef>
            </a:pPr>
            <a:r>
              <a:rPr sz="2400">
                <a:latin typeface="Arial"/>
                <a:ea typeface="Arial"/>
                <a:cs typeface="Arial"/>
                <a:sym typeface="Arial"/>
              </a:rPr>
              <a:t>To find a maximum, we set up a variable which will hold the value of the largest item that has been found so far, usually the first element. If an element in the array exceeds this working maximum, we give the working maximum that value.</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61" name="Shape 61"/>
          <p:cNvSpPr/>
          <p:nvPr>
            <p:ph type="body" idx="1"/>
          </p:nvPr>
        </p:nvSpPr>
        <p:spPr>
          <a:xfrm>
            <a:off x="400050" y="1398587"/>
            <a:ext cx="7924800"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Maximum Pseudocode</a:t>
            </a:r>
          </a:p>
        </p:txBody>
      </p:sp>
      <p:sp>
        <p:nvSpPr>
          <p:cNvPr id="62" name="Shape 62"/>
          <p:cNvSpPr/>
          <p:nvPr/>
        </p:nvSpPr>
        <p:spPr>
          <a:xfrm>
            <a:off x="655637" y="1924049"/>
            <a:ext cx="7896226" cy="40946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953910" indent="-953910">
              <a:spcBef>
                <a:spcPts val="800"/>
              </a:spcBef>
              <a:buSzPct val="100000"/>
              <a:buAutoNum type="arabicPeriod" startAt="1"/>
              <a:tabLst>
                <a:tab pos="1257300" algn="l"/>
              </a:tabLst>
            </a:pPr>
            <a:r>
              <a:rPr sz="2400">
                <a:latin typeface="Arial"/>
                <a:ea typeface="Arial"/>
                <a:cs typeface="Arial"/>
                <a:sym typeface="Arial"/>
              </a:rPr>
              <a:t>Set maximum value to first item in this list</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Set current position to 1</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Do</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If list(position) &gt; maximum  Then</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set maximum equal to list(position) </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End If</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Move to next position</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Until end of list</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Display maximum value</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65" name="Shape 65"/>
          <p:cNvSpPr/>
          <p:nvPr>
            <p:ph type="body" idx="1"/>
          </p:nvPr>
        </p:nvSpPr>
        <p:spPr>
          <a:xfrm>
            <a:off x="400050" y="1398587"/>
            <a:ext cx="7924800"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Minimum Pseudocode</a:t>
            </a:r>
          </a:p>
        </p:txBody>
      </p:sp>
      <p:sp>
        <p:nvSpPr>
          <p:cNvPr id="66" name="Shape 66"/>
          <p:cNvSpPr/>
          <p:nvPr/>
        </p:nvSpPr>
        <p:spPr>
          <a:xfrm>
            <a:off x="655637" y="1924049"/>
            <a:ext cx="7896226" cy="40946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953910" indent="-953910">
              <a:spcBef>
                <a:spcPts val="800"/>
              </a:spcBef>
              <a:buSzPct val="100000"/>
              <a:buAutoNum type="arabicPeriod" startAt="1"/>
              <a:tabLst>
                <a:tab pos="1257300" algn="l"/>
              </a:tabLst>
            </a:pPr>
            <a:r>
              <a:rPr sz="2400">
                <a:latin typeface="Arial"/>
                <a:ea typeface="Arial"/>
                <a:cs typeface="Arial"/>
                <a:sym typeface="Arial"/>
              </a:rPr>
              <a:t>Set minimum value to first item in ths list</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Set current position to 1</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Do</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If list(position) &lt; minimum  Then</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set minimum equal to list(position) </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End If</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	Move to next position</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Until end of list</a:t>
            </a:r>
            <a:endParaRPr sz="2400">
              <a:latin typeface="Arial"/>
              <a:ea typeface="Arial"/>
              <a:cs typeface="Arial"/>
              <a:sym typeface="Arial"/>
            </a:endParaRPr>
          </a:p>
          <a:p>
            <a:pPr lvl="0" marL="953910" indent="-953910">
              <a:spcBef>
                <a:spcPts val="800"/>
              </a:spcBef>
              <a:buSzPct val="100000"/>
              <a:buAutoNum type="arabicPeriod" startAt="1"/>
              <a:tabLst>
                <a:tab pos="1257300" algn="l"/>
              </a:tabLst>
            </a:pPr>
            <a:r>
              <a:rPr sz="2400">
                <a:latin typeface="Arial"/>
                <a:ea typeface="Arial"/>
                <a:cs typeface="Arial"/>
                <a:sym typeface="Arial"/>
              </a:rPr>
              <a:t>Display minimum value</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457200" y="115887"/>
            <a:ext cx="8229600" cy="1143001"/>
          </a:xfrm>
          <a:prstGeom prst="rect">
            <a:avLst/>
          </a:prstGeom>
        </p:spPr>
        <p:txBody>
          <a:bodyPr lIns="0" tIns="0" rIns="0" bIns="0">
            <a:normAutofit fontScale="100000" lnSpcReduction="0"/>
          </a:bodyPr>
          <a:lstStyle>
            <a:lvl1pPr>
              <a:defRPr sz="3600"/>
            </a:lvl1pPr>
          </a:lstStyle>
          <a:p>
            <a:pPr lvl="0">
              <a:defRPr sz="1800"/>
            </a:pPr>
            <a:r>
              <a:rPr sz="3600"/>
              <a:t>Standard Algorithm Exam Questions</a:t>
            </a:r>
          </a:p>
        </p:txBody>
      </p:sp>
      <p:sp>
        <p:nvSpPr>
          <p:cNvPr id="69" name="Shape 69"/>
          <p:cNvSpPr/>
          <p:nvPr>
            <p:ph type="body" idx="1"/>
          </p:nvPr>
        </p:nvSpPr>
        <p:spPr>
          <a:xfrm>
            <a:off x="457198" y="1341437"/>
            <a:ext cx="5627690" cy="2879726"/>
          </a:xfrm>
          <a:prstGeom prst="rect">
            <a:avLst/>
          </a:prstGeom>
        </p:spPr>
        <p:txBody>
          <a:bodyPr lIns="0" tIns="0" rIns="0" bIns="0">
            <a:normAutofit fontScale="100000" lnSpcReduction="0"/>
          </a:bodyPr>
          <a:lstStyle>
            <a:lvl1pPr marL="0" indent="0" defTabSz="886967">
              <a:lnSpc>
                <a:spcPct val="90000"/>
              </a:lnSpc>
              <a:spcBef>
                <a:spcPts val="600"/>
              </a:spcBef>
              <a:buSzTx/>
              <a:buNone/>
              <a:defRPr sz="2700"/>
            </a:lvl1pPr>
          </a:lstStyle>
          <a:p>
            <a:pPr lvl="0">
              <a:defRPr sz="1800"/>
            </a:pPr>
            <a:r>
              <a:rPr sz="2700"/>
              <a:t>An international athletics competition between eight countries has a number of events. The winning times are stored in a list in order of lane number like the one on the right. The stadium needs a program to help process the results.</a:t>
            </a:r>
          </a:p>
        </p:txBody>
      </p:sp>
      <p:sp>
        <p:nvSpPr>
          <p:cNvPr id="70" name="Shape 70"/>
          <p:cNvSpPr/>
          <p:nvPr/>
        </p:nvSpPr>
        <p:spPr>
          <a:xfrm>
            <a:off x="468312" y="4581525"/>
            <a:ext cx="8207376" cy="2014315"/>
          </a:xfrm>
          <a:prstGeom prst="rect">
            <a:avLst/>
          </a:prstGeom>
          <a:solidFill>
            <a:srgbClr val="FFFF99"/>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marL="625475" indent="-625475">
              <a:lnSpc>
                <a:spcPct val="90000"/>
              </a:lnSpc>
              <a:spcBef>
                <a:spcPts val="500"/>
              </a:spcBef>
            </a:pPr>
            <a:r>
              <a:rPr sz="2400">
                <a:latin typeface="Arial"/>
                <a:ea typeface="Arial"/>
                <a:cs typeface="Arial"/>
                <a:sym typeface="Arial"/>
              </a:rPr>
              <a:t>Q1.The program must find the fastest time for a race. Use pseudocode to design an algorithm to find the fastest time (4 marks)</a:t>
            </a:r>
            <a:endParaRPr sz="2400">
              <a:latin typeface="Arial"/>
              <a:ea typeface="Arial"/>
              <a:cs typeface="Arial"/>
              <a:sym typeface="Arial"/>
            </a:endParaRPr>
          </a:p>
          <a:p>
            <a:pPr lvl="0" marL="625475" indent="-625475">
              <a:lnSpc>
                <a:spcPct val="90000"/>
              </a:lnSpc>
              <a:spcBef>
                <a:spcPts val="500"/>
              </a:spcBef>
            </a:pPr>
            <a:r>
              <a:rPr sz="2400">
                <a:latin typeface="Arial"/>
                <a:ea typeface="Arial"/>
                <a:cs typeface="Arial"/>
                <a:sym typeface="Arial"/>
              </a:rPr>
              <a:t>Q2. It is suggested that algorithm should find the lane number of the fastest time instead of the fastest time. Explain how this could be achieved. (1 mark)</a:t>
            </a:r>
          </a:p>
        </p:txBody>
      </p:sp>
      <p:grpSp>
        <p:nvGrpSpPr>
          <p:cNvPr id="75" name="Group 75"/>
          <p:cNvGrpSpPr/>
          <p:nvPr/>
        </p:nvGrpSpPr>
        <p:grpSpPr>
          <a:xfrm>
            <a:off x="6265167" y="1208255"/>
            <a:ext cx="2592191" cy="3300247"/>
            <a:chOff x="0" y="0"/>
            <a:chExt cx="2592189" cy="3300245"/>
          </a:xfrm>
        </p:grpSpPr>
        <p:sp>
          <p:nvSpPr>
            <p:cNvPr id="71" name="Shape 71"/>
            <p:cNvSpPr/>
            <p:nvPr/>
          </p:nvSpPr>
          <p:spPr>
            <a:xfrm>
              <a:off x="108644" y="204618"/>
              <a:ext cx="2374902" cy="3095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8900" y="21600"/>
                  </a:lnTo>
                  <a:lnTo>
                    <a:pt x="21600" y="18900"/>
                  </a:lnTo>
                  <a:lnTo>
                    <a:pt x="21600" y="0"/>
                  </a:lnTo>
                  <a:close/>
                </a:path>
              </a:pathLst>
            </a:cu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2400">
                  <a:latin typeface="Arial"/>
                  <a:ea typeface="Arial"/>
                  <a:cs typeface="Arial"/>
                  <a:sym typeface="Arial"/>
                </a:defRPr>
              </a:pPr>
            </a:p>
          </p:txBody>
        </p:sp>
        <p:sp>
          <p:nvSpPr>
            <p:cNvPr id="72" name="Shape 72"/>
            <p:cNvSpPr/>
            <p:nvPr/>
          </p:nvSpPr>
          <p:spPr>
            <a:xfrm>
              <a:off x="2186682" y="2913291"/>
              <a:ext cx="296864" cy="386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close/>
                </a:path>
              </a:pathLst>
            </a:custGeom>
            <a:solidFill>
              <a:srgbClr val="CCCCCC"/>
            </a:solidFill>
            <a:ln w="12700" cap="flat">
              <a:noFill/>
              <a:miter lim="400000"/>
            </a:ln>
            <a:effectLst/>
          </p:spPr>
          <p:txBody>
            <a:bodyPr wrap="square" lIns="0" tIns="0" rIns="0" bIns="0" numCol="1" anchor="ctr">
              <a:noAutofit/>
            </a:bodyPr>
            <a:lstStyle/>
            <a:p>
              <a:pPr lvl="0" algn="ctr">
                <a:defRPr sz="2400">
                  <a:latin typeface="Arial"/>
                  <a:ea typeface="Arial"/>
                  <a:cs typeface="Arial"/>
                  <a:sym typeface="Arial"/>
                </a:defRPr>
              </a:pPr>
            </a:p>
          </p:txBody>
        </p:sp>
        <p:sp>
          <p:nvSpPr>
            <p:cNvPr id="73" name="Shape 73"/>
            <p:cNvSpPr/>
            <p:nvPr/>
          </p:nvSpPr>
          <p:spPr>
            <a:xfrm>
              <a:off x="2186682" y="2913291"/>
              <a:ext cx="296864" cy="386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path>
              </a:pathLst>
            </a:custGeom>
            <a:noFill/>
            <a:ln w="9525" cap="flat">
              <a:solidFill>
                <a:srgbClr val="000000"/>
              </a:solidFill>
              <a:prstDash val="solid"/>
              <a:round/>
            </a:ln>
            <a:effectLst/>
          </p:spPr>
          <p:txBody>
            <a:bodyPr wrap="square" lIns="0" tIns="0" rIns="0" bIns="0" numCol="1" anchor="ctr">
              <a:noAutofit/>
            </a:bodyPr>
            <a:lstStyle/>
            <a:p>
              <a:pPr lvl="0" algn="ctr">
                <a:defRPr sz="2400">
                  <a:latin typeface="Arial"/>
                  <a:ea typeface="Arial"/>
                  <a:cs typeface="Arial"/>
                  <a:sym typeface="Arial"/>
                </a:defRPr>
              </a:pPr>
            </a:p>
          </p:txBody>
        </p:sp>
        <p:sp>
          <p:nvSpPr>
            <p:cNvPr id="74" name="Shape 74"/>
            <p:cNvSpPr/>
            <p:nvPr/>
          </p:nvSpPr>
          <p:spPr>
            <a:xfrm>
              <a:off x="-1" y="-1"/>
              <a:ext cx="2592191" cy="31904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sz="2400">
                  <a:latin typeface="Arial"/>
                  <a:ea typeface="Arial"/>
                  <a:cs typeface="Arial"/>
                  <a:sym typeface="Arial"/>
                </a:rPr>
                <a:t>Lane 	Time (secs)</a:t>
              </a:r>
              <a:endParaRPr sz="2400">
                <a:latin typeface="Arial"/>
                <a:ea typeface="Arial"/>
                <a:cs typeface="Arial"/>
                <a:sym typeface="Arial"/>
              </a:endParaRPr>
            </a:p>
            <a:p>
              <a:pPr lvl="0" algn="ctr"/>
              <a:endParaRPr sz="2400">
                <a:latin typeface="Arial"/>
                <a:ea typeface="Arial"/>
                <a:cs typeface="Arial"/>
                <a:sym typeface="Arial"/>
              </a:endParaRPr>
            </a:p>
            <a:p>
              <a:pPr lvl="0" algn="ctr"/>
              <a:r>
                <a:rPr sz="2400">
                  <a:latin typeface="Arial"/>
                  <a:ea typeface="Arial"/>
                  <a:cs typeface="Arial"/>
                  <a:sym typeface="Arial"/>
                </a:rPr>
                <a:t>1	40.23</a:t>
              </a:r>
              <a:endParaRPr sz="2400">
                <a:latin typeface="Arial"/>
                <a:ea typeface="Arial"/>
                <a:cs typeface="Arial"/>
                <a:sym typeface="Arial"/>
              </a:endParaRPr>
            </a:p>
            <a:p>
              <a:pPr lvl="0" algn="ctr"/>
              <a:r>
                <a:rPr sz="2400">
                  <a:latin typeface="Arial"/>
                  <a:ea typeface="Arial"/>
                  <a:cs typeface="Arial"/>
                  <a:sym typeface="Arial"/>
                </a:rPr>
                <a:t>2	41.05</a:t>
              </a:r>
              <a:endParaRPr sz="2400">
                <a:latin typeface="Arial"/>
                <a:ea typeface="Arial"/>
                <a:cs typeface="Arial"/>
                <a:sym typeface="Arial"/>
              </a:endParaRPr>
            </a:p>
            <a:p>
              <a:pPr lvl="0" algn="ctr"/>
              <a:r>
                <a:rPr sz="2400">
                  <a:latin typeface="Arial"/>
                  <a:ea typeface="Arial"/>
                  <a:cs typeface="Arial"/>
                  <a:sym typeface="Arial"/>
                </a:rPr>
                <a:t>3	42.88</a:t>
              </a:r>
              <a:endParaRPr sz="2400">
                <a:latin typeface="Arial"/>
                <a:ea typeface="Arial"/>
                <a:cs typeface="Arial"/>
                <a:sym typeface="Arial"/>
              </a:endParaRPr>
            </a:p>
            <a:p>
              <a:pPr lvl="0" algn="ctr"/>
              <a:r>
                <a:rPr sz="2400">
                  <a:latin typeface="Arial"/>
                  <a:ea typeface="Arial"/>
                  <a:cs typeface="Arial"/>
                  <a:sym typeface="Arial"/>
                </a:rPr>
                <a:t>4	39.89</a:t>
              </a:r>
              <a:endParaRPr sz="2400">
                <a:latin typeface="Arial"/>
                <a:ea typeface="Arial"/>
                <a:cs typeface="Arial"/>
                <a:sym typeface="Arial"/>
              </a:endParaRPr>
            </a:p>
            <a:p>
              <a:pPr lvl="0" algn="ctr"/>
              <a:r>
                <a:rPr sz="2400">
                  <a:latin typeface="Arial"/>
                  <a:ea typeface="Arial"/>
                  <a:cs typeface="Arial"/>
                  <a:sym typeface="Arial"/>
                </a:rPr>
                <a:t>5	40.55</a:t>
              </a:r>
              <a:endParaRPr sz="2400">
                <a:latin typeface="Arial"/>
                <a:ea typeface="Arial"/>
                <a:cs typeface="Arial"/>
                <a:sym typeface="Arial"/>
              </a:endParaRPr>
            </a:p>
            <a:p>
              <a:pPr lvl="0" algn="ctr"/>
              <a:r>
                <a:rPr sz="2400">
                  <a:latin typeface="Arial"/>
                  <a:ea typeface="Arial"/>
                  <a:cs typeface="Arial"/>
                  <a:sym typeface="Arial"/>
                </a:rPr>
                <a:t>6	40.01</a:t>
              </a:r>
              <a:endParaRPr sz="2400">
                <a:latin typeface="Arial"/>
                <a:ea typeface="Arial"/>
                <a:cs typeface="Arial"/>
                <a:sym typeface="Arial"/>
              </a:endParaRPr>
            </a:p>
            <a:p>
              <a:pPr lvl="0" algn="ctr"/>
              <a:r>
                <a:rPr sz="2400">
                  <a:latin typeface="Arial"/>
                  <a:ea typeface="Arial"/>
                  <a:cs typeface="Arial"/>
                  <a:sym typeface="Arial"/>
                </a:rPr>
                <a:t>7	39.87</a:t>
              </a:r>
            </a:p>
          </p:txBody>
        </p:sp>
      </p:gr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457200" y="274637"/>
            <a:ext cx="8229600" cy="1143001"/>
          </a:xfrm>
          <a:prstGeom prst="rect">
            <a:avLst/>
          </a:prstGeom>
        </p:spPr>
        <p:txBody>
          <a:bodyPr lIns="0" tIns="0" rIns="0" bIns="0">
            <a:normAutofit fontScale="100000" lnSpcReduction="0"/>
          </a:bodyPr>
          <a:lstStyle/>
          <a:p>
            <a:pPr lvl="0">
              <a:defRPr sz="1800"/>
            </a:pPr>
            <a:r>
              <a:rPr sz="4400"/>
              <a:t>Exam Marking Scheme</a:t>
            </a:r>
          </a:p>
        </p:txBody>
      </p:sp>
      <p:sp>
        <p:nvSpPr>
          <p:cNvPr id="78" name="Shape 78"/>
          <p:cNvSpPr/>
          <p:nvPr>
            <p:ph type="body" idx="1"/>
          </p:nvPr>
        </p:nvSpPr>
        <p:spPr>
          <a:xfrm>
            <a:off x="457200" y="1639886"/>
            <a:ext cx="5122863" cy="4525964"/>
          </a:xfrm>
          <a:prstGeom prst="rect">
            <a:avLst/>
          </a:prstGeom>
        </p:spPr>
        <p:txBody>
          <a:bodyPr lIns="0" tIns="0" rIns="0" bIns="0">
            <a:normAutofit fontScale="100000" lnSpcReduction="0"/>
          </a:bodyPr>
          <a:lstStyle/>
          <a:p>
            <a:pPr lvl="0" marL="0" indent="0">
              <a:spcBef>
                <a:spcPts val="600"/>
              </a:spcBef>
              <a:buSzTx/>
              <a:buNone/>
              <a:tabLst>
                <a:tab pos="266700" algn="l"/>
                <a:tab pos="546100" algn="l"/>
              </a:tabLst>
              <a:defRPr sz="1800"/>
            </a:pPr>
            <a:r>
              <a:rPr i="1" sz="2700"/>
              <a:t>Set fastest to first time in list </a:t>
            </a:r>
            <a:endParaRPr i="1" sz="2700"/>
          </a:p>
          <a:p>
            <a:pPr lvl="0" marL="0" indent="0">
              <a:spcBef>
                <a:spcPts val="600"/>
              </a:spcBef>
              <a:buSzTx/>
              <a:buNone/>
              <a:tabLst>
                <a:tab pos="266700" algn="l"/>
                <a:tab pos="546100" algn="l"/>
              </a:tabLst>
              <a:defRPr sz="1800"/>
            </a:pPr>
            <a:r>
              <a:rPr i="1" sz="2700"/>
              <a:t>For rest of array items</a:t>
            </a:r>
            <a:endParaRPr sz="2700"/>
          </a:p>
          <a:p>
            <a:pPr lvl="0" marL="0" indent="0">
              <a:spcBef>
                <a:spcPts val="600"/>
              </a:spcBef>
              <a:buSzTx/>
              <a:buNone/>
              <a:tabLst>
                <a:tab pos="266700" algn="l"/>
                <a:tab pos="546100" algn="l"/>
              </a:tabLst>
              <a:defRPr sz="1800"/>
            </a:pPr>
            <a:r>
              <a:rPr i="1" sz="2700"/>
              <a:t>	If array(current)&lt;fastest then</a:t>
            </a:r>
            <a:endParaRPr sz="2700"/>
          </a:p>
          <a:p>
            <a:pPr lvl="0" marL="0" indent="0">
              <a:spcBef>
                <a:spcPts val="600"/>
              </a:spcBef>
              <a:buSzTx/>
              <a:buNone/>
              <a:tabLst>
                <a:tab pos="266700" algn="l"/>
                <a:tab pos="546100" algn="l"/>
              </a:tabLst>
              <a:defRPr sz="1800"/>
            </a:pPr>
            <a:r>
              <a:rPr i="1" sz="2700"/>
              <a:t>		Set fastest to array(current) </a:t>
            </a:r>
            <a:endParaRPr sz="2700"/>
          </a:p>
          <a:p>
            <a:pPr lvl="0" marL="0" indent="0">
              <a:spcBef>
                <a:spcPts val="600"/>
              </a:spcBef>
              <a:buSzTx/>
              <a:buNone/>
              <a:tabLst>
                <a:tab pos="266700" algn="l"/>
                <a:tab pos="546100" algn="l"/>
              </a:tabLst>
              <a:defRPr sz="1800"/>
            </a:pPr>
            <a:r>
              <a:rPr i="1" sz="2700"/>
              <a:t>	End if </a:t>
            </a:r>
            <a:endParaRPr sz="2700"/>
          </a:p>
          <a:p>
            <a:pPr lvl="0" marL="0" indent="0">
              <a:spcBef>
                <a:spcPts val="600"/>
              </a:spcBef>
              <a:buSzTx/>
              <a:buNone/>
              <a:tabLst>
                <a:tab pos="266700" algn="l"/>
                <a:tab pos="546100" algn="l"/>
              </a:tabLst>
              <a:defRPr sz="1800"/>
            </a:pPr>
            <a:r>
              <a:rPr i="1" sz="2700"/>
              <a:t>End loop </a:t>
            </a:r>
            <a:r>
              <a:rPr sz="2700"/>
              <a:t>	</a:t>
            </a:r>
          </a:p>
        </p:txBody>
      </p:sp>
      <p:sp>
        <p:nvSpPr>
          <p:cNvPr id="79" name="Shape 79"/>
          <p:cNvSpPr/>
          <p:nvPr/>
        </p:nvSpPr>
        <p:spPr>
          <a:xfrm>
            <a:off x="5726112" y="1600200"/>
            <a:ext cx="2960689" cy="12990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spcBef>
                <a:spcPts val="600"/>
              </a:spcBef>
            </a:pPr>
            <a:r>
              <a:rPr i="1" sz="2800">
                <a:latin typeface="Arial"/>
                <a:ea typeface="Arial"/>
                <a:cs typeface="Arial"/>
                <a:sym typeface="Arial"/>
              </a:rPr>
              <a:t>In summary, </a:t>
            </a:r>
            <a:r>
              <a:rPr b="1" i="1" sz="2800">
                <a:latin typeface="Arial"/>
                <a:ea typeface="Arial"/>
                <a:cs typeface="Arial"/>
                <a:sym typeface="Arial"/>
              </a:rPr>
              <a:t>1 mark </a:t>
            </a:r>
            <a:r>
              <a:rPr i="1" sz="2800">
                <a:latin typeface="Arial"/>
                <a:ea typeface="Arial"/>
                <a:cs typeface="Arial"/>
                <a:sym typeface="Arial"/>
              </a:rPr>
              <a:t>for </a:t>
            </a:r>
            <a:r>
              <a:rPr b="1" i="1" sz="2800">
                <a:latin typeface="Arial"/>
                <a:ea typeface="Arial"/>
                <a:cs typeface="Arial"/>
                <a:sym typeface="Arial"/>
              </a:rPr>
              <a:t>each </a:t>
            </a:r>
            <a:r>
              <a:rPr i="1" sz="2800">
                <a:latin typeface="Arial"/>
                <a:ea typeface="Arial"/>
                <a:cs typeface="Arial"/>
                <a:sym typeface="Arial"/>
              </a:rPr>
              <a:t>of the following: </a:t>
            </a:r>
          </a:p>
        </p:txBody>
      </p:sp>
      <p:sp>
        <p:nvSpPr>
          <p:cNvPr id="80" name="Shape 80"/>
          <p:cNvSpPr/>
          <p:nvPr/>
        </p:nvSpPr>
        <p:spPr>
          <a:xfrm>
            <a:off x="5651500" y="3070225"/>
            <a:ext cx="3168650" cy="32818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13266" indent="-313266">
              <a:buSzPct val="100000"/>
              <a:buChar char="•"/>
            </a:pPr>
            <a:r>
              <a:rPr i="1" sz="2400">
                <a:latin typeface="Arial"/>
                <a:ea typeface="Arial"/>
                <a:cs typeface="Arial"/>
                <a:sym typeface="Arial"/>
              </a:rPr>
              <a:t>Setting initial value </a:t>
            </a:r>
            <a:endParaRPr i="1" sz="2400">
              <a:latin typeface="Arial"/>
              <a:ea typeface="Arial"/>
              <a:cs typeface="Arial"/>
              <a:sym typeface="Arial"/>
            </a:endParaRPr>
          </a:p>
          <a:p>
            <a:pPr lvl="0" marL="313266" indent="-313266">
              <a:buSzPct val="100000"/>
              <a:buChar char="•"/>
            </a:pPr>
            <a:r>
              <a:rPr sz="2400">
                <a:latin typeface="Arial"/>
                <a:ea typeface="Arial"/>
                <a:cs typeface="Arial"/>
                <a:sym typeface="Arial"/>
              </a:rPr>
              <a:t> </a:t>
            </a:r>
            <a:r>
              <a:rPr i="1" sz="2400">
                <a:latin typeface="Arial"/>
                <a:ea typeface="Arial"/>
                <a:cs typeface="Arial"/>
                <a:sym typeface="Arial"/>
              </a:rPr>
              <a:t>Loop (with end) for traversal of array </a:t>
            </a:r>
            <a:endParaRPr i="1" sz="2400">
              <a:latin typeface="Arial"/>
              <a:ea typeface="Arial"/>
              <a:cs typeface="Arial"/>
              <a:sym typeface="Arial"/>
            </a:endParaRPr>
          </a:p>
          <a:p>
            <a:pPr lvl="0" marL="313266" indent="-313266">
              <a:buSzPct val="100000"/>
              <a:buChar char="•"/>
            </a:pPr>
            <a:r>
              <a:rPr i="1" sz="2400">
                <a:latin typeface="Arial"/>
                <a:ea typeface="Arial"/>
                <a:cs typeface="Arial"/>
                <a:sym typeface="Arial"/>
              </a:rPr>
              <a:t>Comparison of current element with maximum value (with end if)</a:t>
            </a:r>
            <a:endParaRPr i="1" sz="2400">
              <a:latin typeface="Arial"/>
              <a:ea typeface="Arial"/>
              <a:cs typeface="Arial"/>
              <a:sym typeface="Arial"/>
            </a:endParaRPr>
          </a:p>
          <a:p>
            <a:pPr lvl="0" marL="313266" indent="-313266">
              <a:buSzPct val="100000"/>
              <a:buChar char="•"/>
            </a:pPr>
            <a:r>
              <a:rPr i="1" sz="2400">
                <a:latin typeface="Arial"/>
                <a:ea typeface="Arial"/>
                <a:cs typeface="Arial"/>
                <a:sym typeface="Arial"/>
              </a:rPr>
              <a:t>Assignment of new maximum value </a:t>
            </a:r>
            <a:r>
              <a:rPr sz="2400">
                <a:latin typeface="Arial"/>
                <a:ea typeface="Arial"/>
                <a:cs typeface="Arial"/>
                <a:sym typeface="Arial"/>
              </a:rPr>
              <a:t>	</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2" name="Shape 82"/>
          <p:cNvSpPr/>
          <p:nvPr>
            <p:ph type="title"/>
          </p:nvPr>
        </p:nvSpPr>
        <p:spPr>
          <a:xfrm>
            <a:off x="457200" y="274637"/>
            <a:ext cx="8229600" cy="1143001"/>
          </a:xfrm>
          <a:prstGeom prst="rect">
            <a:avLst/>
          </a:prstGeom>
        </p:spPr>
        <p:txBody>
          <a:bodyPr lIns="0" tIns="0" rIns="0" bIns="0">
            <a:normAutofit fontScale="100000" lnSpcReduction="0"/>
          </a:bodyPr>
          <a:lstStyle/>
          <a:p>
            <a:pPr lvl="0" defTabSz="841247">
              <a:defRPr sz="1800"/>
            </a:pPr>
            <a:r>
              <a:rPr sz="3600"/>
              <a:t>Standard Algorithm </a:t>
            </a:r>
            <a:br>
              <a:rPr sz="3600"/>
            </a:br>
            <a:r>
              <a:rPr sz="3600"/>
              <a:t>Exam Questions</a:t>
            </a:r>
          </a:p>
        </p:txBody>
      </p:sp>
      <p:sp>
        <p:nvSpPr>
          <p:cNvPr id="83" name="Shape 83"/>
          <p:cNvSpPr/>
          <p:nvPr>
            <p:ph type="body" idx="1"/>
          </p:nvPr>
        </p:nvSpPr>
        <p:spPr>
          <a:xfrm>
            <a:off x="457199" y="1600200"/>
            <a:ext cx="5843590" cy="3700463"/>
          </a:xfrm>
          <a:prstGeom prst="rect">
            <a:avLst/>
          </a:prstGeom>
        </p:spPr>
        <p:txBody>
          <a:bodyPr lIns="0" tIns="0" rIns="0" bIns="0">
            <a:normAutofit fontScale="100000" lnSpcReduction="0"/>
          </a:bodyPr>
          <a:lstStyle>
            <a:lvl1pPr marL="0" indent="0">
              <a:lnSpc>
                <a:spcPct val="90000"/>
              </a:lnSpc>
              <a:spcBef>
                <a:spcPts val="600"/>
              </a:spcBef>
              <a:buSzTx/>
              <a:buNone/>
              <a:defRPr sz="2800"/>
            </a:lvl1pPr>
          </a:lstStyle>
          <a:p>
            <a:pPr lvl="0">
              <a:defRPr sz="1800"/>
            </a:pPr>
            <a:r>
              <a:rPr sz="2800"/>
              <a:t>NoTow is a company that runs a city centre car park. The company requires a piece of software that will calculate the number of cars on a particular day that spent more than three hours in the car park. The number of whole minutes each car is parked is stored in a list as shown on the right.</a:t>
            </a:r>
          </a:p>
        </p:txBody>
      </p:sp>
      <p:sp>
        <p:nvSpPr>
          <p:cNvPr id="84" name="Shape 84"/>
          <p:cNvSpPr/>
          <p:nvPr/>
        </p:nvSpPr>
        <p:spPr>
          <a:xfrm>
            <a:off x="468312" y="5268912"/>
            <a:ext cx="8207376" cy="880845"/>
          </a:xfrm>
          <a:prstGeom prst="rect">
            <a:avLst/>
          </a:prstGeom>
          <a:solidFill>
            <a:srgbClr val="FFFF99"/>
          </a:solidFill>
          <a:ln w="12700">
            <a:miter lim="400000"/>
          </a:ln>
          <a:extLst>
            <a:ext uri="{C572A759-6A51-4108-AA02-DFA0A04FC94B}">
              <ma14:wrappingTextBoxFlag xmlns:ma14="http://schemas.microsoft.com/office/mac/drawingml/2011/main" val="1"/>
            </a:ext>
          </a:extLst>
        </p:spPr>
        <p:txBody>
          <a:bodyPr lIns="0" tIns="0" rIns="0" bIns="0">
            <a:spAutoFit/>
          </a:bodyPr>
          <a:lstStyle>
            <a:lvl1pPr marL="722312" indent="-722312">
              <a:lnSpc>
                <a:spcPct val="90000"/>
              </a:lnSpc>
              <a:spcBef>
                <a:spcPts val="700"/>
              </a:spcBef>
              <a:defRPr sz="3200">
                <a:latin typeface="Arial"/>
                <a:ea typeface="Arial"/>
                <a:cs typeface="Arial"/>
                <a:sym typeface="Arial"/>
              </a:defRPr>
            </a:lvl1pPr>
          </a:lstStyle>
          <a:p>
            <a:pPr lvl="0">
              <a:defRPr sz="1800"/>
            </a:pPr>
            <a:r>
              <a:rPr sz="3200"/>
              <a:t>Q3. Use pseudocode to design an algorithm to carry out this calculation (4 marks)</a:t>
            </a:r>
          </a:p>
        </p:txBody>
      </p:sp>
      <p:grpSp>
        <p:nvGrpSpPr>
          <p:cNvPr id="89" name="Group 89"/>
          <p:cNvGrpSpPr/>
          <p:nvPr/>
        </p:nvGrpSpPr>
        <p:grpSpPr>
          <a:xfrm>
            <a:off x="6373812" y="1746417"/>
            <a:ext cx="2374901" cy="3122446"/>
            <a:chOff x="0" y="0"/>
            <a:chExt cx="2374900" cy="3122445"/>
          </a:xfrm>
        </p:grpSpPr>
        <p:sp>
          <p:nvSpPr>
            <p:cNvPr id="85" name="Shape 85"/>
            <p:cNvSpPr/>
            <p:nvPr/>
          </p:nvSpPr>
          <p:spPr>
            <a:xfrm>
              <a:off x="0" y="26818"/>
              <a:ext cx="2374900" cy="30956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18900" y="21600"/>
                  </a:lnTo>
                  <a:lnTo>
                    <a:pt x="21600" y="18900"/>
                  </a:lnTo>
                  <a:lnTo>
                    <a:pt x="21600" y="0"/>
                  </a:lnTo>
                  <a:close/>
                </a:path>
              </a:pathLst>
            </a:custGeom>
            <a:solidFill>
              <a:srgbClr val="FFFFFF"/>
            </a:solidFill>
            <a:ln w="9525" cap="flat">
              <a:solidFill>
                <a:srgbClr val="000000"/>
              </a:solidFill>
              <a:prstDash val="solid"/>
              <a:round/>
            </a:ln>
            <a:effectLst/>
          </p:spPr>
          <p:txBody>
            <a:bodyPr wrap="square" lIns="0" tIns="0" rIns="0" bIns="0" numCol="1" anchor="ctr">
              <a:noAutofit/>
            </a:bodyPr>
            <a:lstStyle/>
            <a:p>
              <a:pPr lvl="0" algn="ctr">
                <a:defRPr sz="2400">
                  <a:latin typeface="Arial"/>
                  <a:ea typeface="Arial"/>
                  <a:cs typeface="Arial"/>
                  <a:sym typeface="Arial"/>
                </a:defRPr>
              </a:pPr>
            </a:p>
          </p:txBody>
        </p:sp>
        <p:sp>
          <p:nvSpPr>
            <p:cNvPr id="86" name="Shape 86"/>
            <p:cNvSpPr/>
            <p:nvPr/>
          </p:nvSpPr>
          <p:spPr>
            <a:xfrm>
              <a:off x="2078037" y="2735491"/>
              <a:ext cx="296864" cy="386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close/>
                </a:path>
              </a:pathLst>
            </a:custGeom>
            <a:solidFill>
              <a:srgbClr val="CCCCCC"/>
            </a:solidFill>
            <a:ln w="12700" cap="flat">
              <a:noFill/>
              <a:miter lim="400000"/>
            </a:ln>
            <a:effectLst/>
          </p:spPr>
          <p:txBody>
            <a:bodyPr wrap="square" lIns="0" tIns="0" rIns="0" bIns="0" numCol="1" anchor="ctr">
              <a:noAutofit/>
            </a:bodyPr>
            <a:lstStyle/>
            <a:p>
              <a:pPr lvl="0" algn="ctr">
                <a:defRPr sz="2400">
                  <a:latin typeface="Arial"/>
                  <a:ea typeface="Arial"/>
                  <a:cs typeface="Arial"/>
                  <a:sym typeface="Arial"/>
                </a:defRPr>
              </a:pPr>
            </a:p>
          </p:txBody>
        </p:sp>
        <p:sp>
          <p:nvSpPr>
            <p:cNvPr id="87" name="Shape 87"/>
            <p:cNvSpPr/>
            <p:nvPr/>
          </p:nvSpPr>
          <p:spPr>
            <a:xfrm>
              <a:off x="2078037" y="2735491"/>
              <a:ext cx="296864" cy="3869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1600"/>
                  </a:moveTo>
                  <a:lnTo>
                    <a:pt x="5592" y="736"/>
                  </a:lnTo>
                  <a:cubicBezTo>
                    <a:pt x="7752" y="4048"/>
                    <a:pt x="13504" y="4048"/>
                    <a:pt x="21600" y="0"/>
                  </a:cubicBezTo>
                </a:path>
              </a:pathLst>
            </a:custGeom>
            <a:noFill/>
            <a:ln w="9525" cap="flat">
              <a:solidFill>
                <a:srgbClr val="000000"/>
              </a:solidFill>
              <a:prstDash val="solid"/>
              <a:round/>
            </a:ln>
            <a:effectLst/>
          </p:spPr>
          <p:txBody>
            <a:bodyPr wrap="square" lIns="0" tIns="0" rIns="0" bIns="0" numCol="1" anchor="ctr">
              <a:noAutofit/>
            </a:bodyPr>
            <a:lstStyle/>
            <a:p>
              <a:pPr lvl="0" algn="ctr">
                <a:defRPr sz="2400">
                  <a:latin typeface="Arial"/>
                  <a:ea typeface="Arial"/>
                  <a:cs typeface="Arial"/>
                  <a:sym typeface="Arial"/>
                </a:defRPr>
              </a:pPr>
            </a:p>
          </p:txBody>
        </p:sp>
        <p:sp>
          <p:nvSpPr>
            <p:cNvPr id="88" name="Shape 88"/>
            <p:cNvSpPr/>
            <p:nvPr/>
          </p:nvSpPr>
          <p:spPr>
            <a:xfrm>
              <a:off x="884485" y="-1"/>
              <a:ext cx="605930" cy="283483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0" tIns="0" rIns="0" bIns="0" numCol="1" anchor="ctr">
              <a:spAutoFit/>
            </a:bodyPr>
            <a:lstStyle/>
            <a:p>
              <a:pPr lvl="0" algn="ctr"/>
              <a:r>
                <a:rPr sz="2400">
                  <a:latin typeface="Arial"/>
                  <a:ea typeface="Arial"/>
                  <a:cs typeface="Arial"/>
                  <a:sym typeface="Arial"/>
                </a:rPr>
                <a:t>.</a:t>
              </a:r>
              <a:endParaRPr sz="2400">
                <a:latin typeface="Arial"/>
                <a:ea typeface="Arial"/>
                <a:cs typeface="Arial"/>
                <a:sym typeface="Arial"/>
              </a:endParaRPr>
            </a:p>
            <a:p>
              <a:pPr lvl="0" algn="ctr"/>
              <a:r>
                <a:rPr sz="2400">
                  <a:latin typeface="Arial"/>
                  <a:ea typeface="Arial"/>
                  <a:cs typeface="Arial"/>
                  <a:sym typeface="Arial"/>
                </a:rPr>
                <a:t>.</a:t>
              </a:r>
              <a:endParaRPr sz="2400">
                <a:latin typeface="Arial"/>
                <a:ea typeface="Arial"/>
                <a:cs typeface="Arial"/>
                <a:sym typeface="Arial"/>
              </a:endParaRPr>
            </a:p>
            <a:p>
              <a:pPr lvl="0" algn="ctr"/>
              <a:r>
                <a:rPr sz="2400">
                  <a:latin typeface="Arial"/>
                  <a:ea typeface="Arial"/>
                  <a:cs typeface="Arial"/>
                  <a:sym typeface="Arial"/>
                </a:rPr>
                <a:t>.</a:t>
              </a:r>
              <a:endParaRPr sz="2400">
                <a:latin typeface="Arial"/>
                <a:ea typeface="Arial"/>
                <a:cs typeface="Arial"/>
                <a:sym typeface="Arial"/>
              </a:endParaRPr>
            </a:p>
            <a:p>
              <a:pPr lvl="0" algn="ctr"/>
              <a:r>
                <a:rPr sz="2400">
                  <a:latin typeface="Arial"/>
                  <a:ea typeface="Arial"/>
                  <a:cs typeface="Arial"/>
                  <a:sym typeface="Arial"/>
                </a:rPr>
                <a:t>124</a:t>
              </a:r>
              <a:endParaRPr sz="2400">
                <a:latin typeface="Arial"/>
                <a:ea typeface="Arial"/>
                <a:cs typeface="Arial"/>
                <a:sym typeface="Arial"/>
              </a:endParaRPr>
            </a:p>
            <a:p>
              <a:pPr lvl="0" algn="ctr"/>
              <a:r>
                <a:rPr sz="2400">
                  <a:latin typeface="Arial"/>
                  <a:ea typeface="Arial"/>
                  <a:cs typeface="Arial"/>
                  <a:sym typeface="Arial"/>
                </a:rPr>
                <a:t>210</a:t>
              </a:r>
              <a:endParaRPr sz="2400">
                <a:latin typeface="Arial"/>
                <a:ea typeface="Arial"/>
                <a:cs typeface="Arial"/>
                <a:sym typeface="Arial"/>
              </a:endParaRPr>
            </a:p>
            <a:p>
              <a:pPr lvl="0" algn="ctr"/>
              <a:r>
                <a:rPr sz="2400">
                  <a:latin typeface="Arial"/>
                  <a:ea typeface="Arial"/>
                  <a:cs typeface="Arial"/>
                  <a:sym typeface="Arial"/>
                </a:rPr>
                <a:t>105</a:t>
              </a:r>
              <a:endParaRPr sz="2400">
                <a:latin typeface="Arial"/>
                <a:ea typeface="Arial"/>
                <a:cs typeface="Arial"/>
                <a:sym typeface="Arial"/>
              </a:endParaRPr>
            </a:p>
            <a:p>
              <a:pPr lvl="0" algn="ctr"/>
              <a:r>
                <a:rPr sz="2400">
                  <a:latin typeface="Arial"/>
                  <a:ea typeface="Arial"/>
                  <a:cs typeface="Arial"/>
                  <a:sym typeface="Arial"/>
                </a:rPr>
                <a:t>193</a:t>
              </a:r>
              <a:endParaRPr sz="2400">
                <a:latin typeface="Arial"/>
                <a:ea typeface="Arial"/>
                <a:cs typeface="Arial"/>
                <a:sym typeface="Arial"/>
              </a:endParaRPr>
            </a:p>
            <a:p>
              <a:pPr lvl="0" algn="ctr"/>
              <a:r>
                <a:rPr sz="2400">
                  <a:latin typeface="Arial"/>
                  <a:ea typeface="Arial"/>
                  <a:cs typeface="Arial"/>
                  <a:sym typeface="Arial"/>
                </a:rPr>
                <a:t>157</a:t>
              </a:r>
            </a:p>
          </p:txBody>
        </p:sp>
      </p:gr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1" name="Shape 91"/>
          <p:cNvSpPr/>
          <p:nvPr>
            <p:ph type="title"/>
          </p:nvPr>
        </p:nvSpPr>
        <p:spPr>
          <a:xfrm>
            <a:off x="457200" y="274637"/>
            <a:ext cx="8229600" cy="1143001"/>
          </a:xfrm>
          <a:prstGeom prst="rect">
            <a:avLst/>
          </a:prstGeom>
        </p:spPr>
        <p:txBody>
          <a:bodyPr lIns="0" tIns="0" rIns="0" bIns="0">
            <a:normAutofit fontScale="100000" lnSpcReduction="0"/>
          </a:bodyPr>
          <a:lstStyle/>
          <a:p>
            <a:pPr lvl="0">
              <a:defRPr sz="1800"/>
            </a:pPr>
            <a:r>
              <a:rPr sz="4400"/>
              <a:t>Exam Marking Scheme</a:t>
            </a:r>
          </a:p>
        </p:txBody>
      </p:sp>
      <p:sp>
        <p:nvSpPr>
          <p:cNvPr id="92" name="Shape 92"/>
          <p:cNvSpPr/>
          <p:nvPr>
            <p:ph type="body" idx="1"/>
          </p:nvPr>
        </p:nvSpPr>
        <p:spPr>
          <a:xfrm>
            <a:off x="457200" y="1600200"/>
            <a:ext cx="4038600" cy="4525963"/>
          </a:xfrm>
          <a:prstGeom prst="rect">
            <a:avLst/>
          </a:prstGeom>
        </p:spPr>
        <p:txBody>
          <a:bodyPr lIns="0" tIns="0" rIns="0" bIns="0">
            <a:normAutofit fontScale="100000" lnSpcReduction="0"/>
          </a:bodyPr>
          <a:lstStyle/>
          <a:p>
            <a:pPr lvl="0">
              <a:spcBef>
                <a:spcPts val="600"/>
              </a:spcBef>
              <a:buSzTx/>
              <a:buNone/>
              <a:defRPr sz="1800"/>
            </a:pPr>
            <a:r>
              <a:rPr i="1" sz="2800"/>
              <a:t>Set over3 = 0</a:t>
            </a:r>
            <a:endParaRPr i="1" sz="2800"/>
          </a:p>
          <a:p>
            <a:pPr lvl="0">
              <a:spcBef>
                <a:spcPts val="600"/>
              </a:spcBef>
              <a:buSzTx/>
              <a:buNone/>
              <a:defRPr sz="1800"/>
            </a:pPr>
            <a:r>
              <a:rPr i="1" sz="2800"/>
              <a:t>For each car that day</a:t>
            </a:r>
            <a:endParaRPr i="1" sz="2800"/>
          </a:p>
          <a:p>
            <a:pPr lvl="0">
              <a:spcBef>
                <a:spcPts val="600"/>
              </a:spcBef>
              <a:buSzTx/>
              <a:buNone/>
              <a:defRPr sz="1800"/>
            </a:pPr>
            <a:r>
              <a:rPr i="1" sz="2800"/>
              <a:t>	If duration &gt;180 then</a:t>
            </a:r>
            <a:endParaRPr i="1" sz="2800"/>
          </a:p>
          <a:p>
            <a:pPr lvl="0">
              <a:spcBef>
                <a:spcPts val="600"/>
              </a:spcBef>
              <a:buSzTx/>
              <a:buNone/>
              <a:defRPr sz="1800"/>
            </a:pPr>
            <a:r>
              <a:rPr i="1" sz="2800"/>
              <a:t>		Add one to over3</a:t>
            </a:r>
            <a:endParaRPr i="1" sz="2800"/>
          </a:p>
          <a:p>
            <a:pPr lvl="0">
              <a:spcBef>
                <a:spcPts val="600"/>
              </a:spcBef>
              <a:buSzTx/>
              <a:buNone/>
              <a:defRPr sz="1800"/>
            </a:pPr>
            <a:r>
              <a:rPr i="1" sz="2800"/>
              <a:t>	End if</a:t>
            </a:r>
            <a:endParaRPr i="1" sz="2800"/>
          </a:p>
          <a:p>
            <a:pPr lvl="0">
              <a:spcBef>
                <a:spcPts val="600"/>
              </a:spcBef>
              <a:buSzTx/>
              <a:buNone/>
              <a:defRPr sz="1800"/>
            </a:pPr>
            <a:r>
              <a:rPr i="1" sz="2800"/>
              <a:t>End loop</a:t>
            </a:r>
          </a:p>
        </p:txBody>
      </p:sp>
      <p:sp>
        <p:nvSpPr>
          <p:cNvPr id="93" name="Shape 93"/>
          <p:cNvSpPr/>
          <p:nvPr/>
        </p:nvSpPr>
        <p:spPr>
          <a:xfrm>
            <a:off x="4648200" y="1600199"/>
            <a:ext cx="4038600" cy="31532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533400" indent="-533400">
              <a:spcBef>
                <a:spcPts val="600"/>
              </a:spcBef>
              <a:buSzPct val="100000"/>
              <a:buChar char="•"/>
            </a:pPr>
            <a:r>
              <a:rPr i="1" sz="2800">
                <a:latin typeface="Arial"/>
                <a:ea typeface="Arial"/>
                <a:cs typeface="Arial"/>
                <a:sym typeface="Arial"/>
              </a:rPr>
              <a:t>1 mark for initialising</a:t>
            </a:r>
            <a:endParaRPr i="1" sz="2800">
              <a:latin typeface="Arial"/>
              <a:ea typeface="Arial"/>
              <a:cs typeface="Arial"/>
              <a:sym typeface="Arial"/>
            </a:endParaRPr>
          </a:p>
          <a:p>
            <a:pPr lvl="0" marL="533400" indent="-533400">
              <a:spcBef>
                <a:spcPts val="600"/>
              </a:spcBef>
              <a:buSzPct val="100000"/>
              <a:buChar char="•"/>
            </a:pPr>
            <a:r>
              <a:rPr i="1" sz="2800">
                <a:latin typeface="Arial"/>
                <a:ea typeface="Arial"/>
                <a:cs typeface="Arial"/>
                <a:sym typeface="Arial"/>
              </a:rPr>
              <a:t>1 mark loop with termination</a:t>
            </a:r>
            <a:endParaRPr i="1" sz="2800">
              <a:latin typeface="Arial"/>
              <a:ea typeface="Arial"/>
              <a:cs typeface="Arial"/>
              <a:sym typeface="Arial"/>
            </a:endParaRPr>
          </a:p>
          <a:p>
            <a:pPr lvl="0" marL="533400" indent="-533400">
              <a:spcBef>
                <a:spcPts val="600"/>
              </a:spcBef>
              <a:buSzPct val="100000"/>
              <a:buChar char="•"/>
            </a:pPr>
            <a:r>
              <a:rPr i="1" sz="2800">
                <a:latin typeface="Arial"/>
                <a:ea typeface="Arial"/>
                <a:cs typeface="Arial"/>
                <a:sym typeface="Arial"/>
              </a:rPr>
              <a:t>1 mark for if..endif with correct condition</a:t>
            </a:r>
            <a:endParaRPr i="1" sz="2800">
              <a:latin typeface="Arial"/>
              <a:ea typeface="Arial"/>
              <a:cs typeface="Arial"/>
              <a:sym typeface="Arial"/>
            </a:endParaRPr>
          </a:p>
          <a:p>
            <a:pPr lvl="0" marL="533400" indent="-533400">
              <a:spcBef>
                <a:spcPts val="600"/>
              </a:spcBef>
              <a:buSzPct val="100000"/>
              <a:buChar char="•"/>
            </a:pPr>
            <a:r>
              <a:rPr i="1" sz="2800">
                <a:latin typeface="Arial"/>
                <a:ea typeface="Arial"/>
                <a:cs typeface="Arial"/>
                <a:sym typeface="Arial"/>
              </a:rPr>
              <a:t>1 mark for keeping running total</a:t>
            </a:r>
          </a:p>
        </p:txBody>
      </p:sp>
      <p:sp>
        <p:nvSpPr>
          <p:cNvPr id="94" name="Shape 94"/>
          <p:cNvSpPr/>
          <p:nvPr/>
        </p:nvSpPr>
        <p:spPr>
          <a:xfrm>
            <a:off x="3636962" y="5156200"/>
            <a:ext cx="5291138" cy="1412429"/>
          </a:xfrm>
          <a:prstGeom prst="rect">
            <a:avLst/>
          </a:prstGeom>
          <a:solidFill>
            <a:srgbClr val="FFFF99"/>
          </a:solidFill>
          <a:ln w="12700">
            <a:miter lim="400000"/>
          </a:ln>
          <a:extLst>
            <a:ext uri="{C572A759-6A51-4108-AA02-DFA0A04FC94B}">
              <ma14:wrappingTextBoxFlag xmlns:ma14="http://schemas.microsoft.com/office/mac/drawingml/2011/main" val="1"/>
            </a:ext>
          </a:extLst>
        </p:spPr>
        <p:txBody>
          <a:bodyPr lIns="0" tIns="0" rIns="0" bIns="0">
            <a:spAutoFit/>
          </a:bodyPr>
          <a:lstStyle/>
          <a:p>
            <a:pPr lvl="0"/>
            <a:r>
              <a:rPr i="1" sz="2400">
                <a:latin typeface="Arial"/>
                <a:ea typeface="Arial"/>
                <a:cs typeface="Arial"/>
                <a:sym typeface="Arial"/>
              </a:rPr>
              <a:t>Note: End of if/loop may be implicit in clearly indented algorithm</a:t>
            </a:r>
            <a:endParaRPr i="1" sz="2400">
              <a:latin typeface="Arial"/>
              <a:ea typeface="Arial"/>
              <a:cs typeface="Arial"/>
              <a:sym typeface="Arial"/>
            </a:endParaRPr>
          </a:p>
          <a:p>
            <a:pPr lvl="0"/>
            <a:r>
              <a:rPr i="1" sz="2400">
                <a:latin typeface="Arial"/>
                <a:ea typeface="Arial"/>
                <a:cs typeface="Arial"/>
                <a:sym typeface="Arial"/>
              </a:rPr>
              <a:t>The value is in minutes so the condition is &gt; 180</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Shape 23"/>
          <p:cNvSpPr/>
          <p:nvPr>
            <p:ph type="title"/>
          </p:nvPr>
        </p:nvSpPr>
        <p:spPr>
          <a:xfrm>
            <a:off x="-1" y="273050"/>
            <a:ext cx="8335965"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24" name="Shape 24"/>
          <p:cNvSpPr/>
          <p:nvPr>
            <p:ph type="body" idx="1"/>
          </p:nvPr>
        </p:nvSpPr>
        <p:spPr>
          <a:xfrm>
            <a:off x="500062" y="1498600"/>
            <a:ext cx="7924801"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Standard Algorithms</a:t>
            </a:r>
          </a:p>
        </p:txBody>
      </p:sp>
      <p:sp>
        <p:nvSpPr>
          <p:cNvPr id="25" name="Shape 25"/>
          <p:cNvSpPr/>
          <p:nvPr/>
        </p:nvSpPr>
        <p:spPr>
          <a:xfrm>
            <a:off x="665162" y="2200274"/>
            <a:ext cx="7896226" cy="37644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r>
              <a:rPr sz="2400">
                <a:latin typeface="Arial"/>
                <a:ea typeface="Arial"/>
                <a:cs typeface="Arial"/>
                <a:sym typeface="Arial"/>
              </a:rPr>
              <a:t>Many algorithms appear over and over again, in program after program. These are called </a:t>
            </a:r>
            <a:r>
              <a:rPr b="1" sz="2400">
                <a:solidFill>
                  <a:srgbClr val="FF0000"/>
                </a:solidFill>
                <a:latin typeface="Arial"/>
                <a:ea typeface="Arial"/>
                <a:cs typeface="Arial"/>
                <a:sym typeface="Arial"/>
              </a:rPr>
              <a:t>standard algorithms</a:t>
            </a:r>
            <a:endParaRPr b="1" sz="2400">
              <a:solidFill>
                <a:srgbClr val="FF0000"/>
              </a:solidFill>
              <a:latin typeface="Arial"/>
              <a:ea typeface="Arial"/>
              <a:cs typeface="Arial"/>
              <a:sym typeface="Arial"/>
            </a:endParaRPr>
          </a:p>
          <a:p>
            <a:pPr lvl="0">
              <a:spcBef>
                <a:spcPts val="1400"/>
              </a:spcBef>
            </a:pPr>
            <a:r>
              <a:rPr sz="2400">
                <a:latin typeface="Arial"/>
                <a:ea typeface="Arial"/>
                <a:cs typeface="Arial"/>
                <a:sym typeface="Arial"/>
              </a:rPr>
              <a:t>You are required to know about 5 of these algorithms:</a:t>
            </a:r>
            <a:endParaRPr sz="2400">
              <a:latin typeface="Arial"/>
              <a:ea typeface="Arial"/>
              <a:cs typeface="Arial"/>
              <a:sym typeface="Arial"/>
            </a:endParaRPr>
          </a:p>
          <a:p>
            <a:pPr lvl="0">
              <a:spcBef>
                <a:spcPts val="1400"/>
              </a:spcBef>
            </a:pPr>
            <a:r>
              <a:rPr b="1" sz="2400">
                <a:solidFill>
                  <a:srgbClr val="FF0000"/>
                </a:solidFill>
                <a:latin typeface="Arial"/>
                <a:ea typeface="Arial"/>
                <a:cs typeface="Arial"/>
                <a:sym typeface="Arial"/>
              </a:rPr>
              <a:t>Input Validation</a:t>
            </a:r>
            <a:endParaRPr b="1" sz="2400">
              <a:solidFill>
                <a:srgbClr val="FF0000"/>
              </a:solidFill>
              <a:latin typeface="Arial"/>
              <a:ea typeface="Arial"/>
              <a:cs typeface="Arial"/>
              <a:sym typeface="Arial"/>
            </a:endParaRPr>
          </a:p>
          <a:p>
            <a:pPr lvl="0">
              <a:spcBef>
                <a:spcPts val="1400"/>
              </a:spcBef>
            </a:pPr>
            <a:r>
              <a:rPr b="1" sz="2400">
                <a:solidFill>
                  <a:srgbClr val="FF0000"/>
                </a:solidFill>
                <a:latin typeface="Arial"/>
                <a:ea typeface="Arial"/>
                <a:cs typeface="Arial"/>
                <a:sym typeface="Arial"/>
              </a:rPr>
              <a:t>Linear search</a:t>
            </a:r>
            <a:endParaRPr b="1" sz="2400">
              <a:solidFill>
                <a:srgbClr val="FF0000"/>
              </a:solidFill>
              <a:latin typeface="Arial"/>
              <a:ea typeface="Arial"/>
              <a:cs typeface="Arial"/>
              <a:sym typeface="Arial"/>
            </a:endParaRPr>
          </a:p>
          <a:p>
            <a:pPr lvl="0">
              <a:spcBef>
                <a:spcPts val="800"/>
              </a:spcBef>
            </a:pPr>
            <a:r>
              <a:rPr b="1" sz="2400">
                <a:solidFill>
                  <a:srgbClr val="FF0000"/>
                </a:solidFill>
                <a:latin typeface="Arial"/>
                <a:ea typeface="Arial"/>
                <a:cs typeface="Arial"/>
                <a:sym typeface="Arial"/>
              </a:rPr>
              <a:t>Counting occurences</a:t>
            </a:r>
            <a:endParaRPr b="1" sz="2400">
              <a:solidFill>
                <a:srgbClr val="FF0000"/>
              </a:solidFill>
              <a:latin typeface="Arial"/>
              <a:ea typeface="Arial"/>
              <a:cs typeface="Arial"/>
              <a:sym typeface="Arial"/>
            </a:endParaRPr>
          </a:p>
          <a:p>
            <a:pPr lvl="0">
              <a:spcBef>
                <a:spcPts val="800"/>
              </a:spcBef>
            </a:pPr>
            <a:r>
              <a:rPr b="1" sz="2400">
                <a:solidFill>
                  <a:srgbClr val="FF0000"/>
                </a:solidFill>
                <a:latin typeface="Arial"/>
                <a:ea typeface="Arial"/>
                <a:cs typeface="Arial"/>
                <a:sym typeface="Arial"/>
              </a:rPr>
              <a:t>Finding the maximum value</a:t>
            </a:r>
            <a:endParaRPr b="1" sz="2400">
              <a:solidFill>
                <a:srgbClr val="FF0000"/>
              </a:solidFill>
              <a:latin typeface="Arial"/>
              <a:ea typeface="Arial"/>
              <a:cs typeface="Arial"/>
              <a:sym typeface="Arial"/>
            </a:endParaRPr>
          </a:p>
          <a:p>
            <a:pPr lvl="0">
              <a:spcBef>
                <a:spcPts val="800"/>
              </a:spcBef>
            </a:pPr>
            <a:r>
              <a:rPr b="1" sz="2400">
                <a:solidFill>
                  <a:srgbClr val="FF0000"/>
                </a:solidFill>
                <a:latin typeface="Arial"/>
                <a:ea typeface="Arial"/>
                <a:cs typeface="Arial"/>
                <a:sym typeface="Arial"/>
              </a:rPr>
              <a:t>Finding the minimum value</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7" name="Shape 27"/>
          <p:cNvSpPr/>
          <p:nvPr>
            <p:ph type="title"/>
          </p:nvPr>
        </p:nvSpPr>
        <p:spPr>
          <a:xfrm>
            <a:off x="457200" y="274637"/>
            <a:ext cx="8229600" cy="1143001"/>
          </a:xfrm>
          <a:prstGeom prst="rect">
            <a:avLst/>
          </a:prstGeom>
        </p:spPr>
        <p:txBody>
          <a:bodyPr lIns="0" tIns="0" rIns="0" bIns="0">
            <a:normAutofit fontScale="100000" lnSpcReduction="0"/>
          </a:bodyPr>
          <a:lstStyle>
            <a:lvl1pPr>
              <a:defRPr sz="4600"/>
            </a:lvl1pPr>
          </a:lstStyle>
          <a:p>
            <a:pPr lvl="0">
              <a:defRPr sz="1800"/>
            </a:pPr>
            <a:r>
              <a:rPr sz="4600"/>
              <a:t>Standard Algorithms</a:t>
            </a:r>
          </a:p>
        </p:txBody>
      </p:sp>
      <p:sp>
        <p:nvSpPr>
          <p:cNvPr id="28" name="Shape 28"/>
          <p:cNvSpPr/>
          <p:nvPr>
            <p:ph type="body" idx="1"/>
          </p:nvPr>
        </p:nvSpPr>
        <p:spPr>
          <a:xfrm>
            <a:off x="457199" y="2205036"/>
            <a:ext cx="8002590" cy="3921128"/>
          </a:xfrm>
          <a:prstGeom prst="rect">
            <a:avLst/>
          </a:prstGeom>
        </p:spPr>
        <p:txBody>
          <a:bodyPr lIns="0" tIns="0" rIns="0" bIns="0">
            <a:normAutofit fontScale="100000" lnSpcReduction="0"/>
          </a:bodyPr>
          <a:lstStyle>
            <a:lvl1pPr marL="0" indent="0">
              <a:spcBef>
                <a:spcPts val="0"/>
              </a:spcBef>
              <a:buSzTx/>
              <a:buNone/>
              <a:defRPr sz="2800"/>
            </a:lvl1pPr>
          </a:lstStyle>
          <a:p>
            <a:pPr lvl="0">
              <a:defRPr sz="1800"/>
            </a:pPr>
            <a:r>
              <a:rPr sz="2800"/>
              <a:t>Input validation checks user input to see if it’s within a valid number range. If it’s outside the valid range the algorithm asks for the number again until it falls within the acceptable range.</a:t>
            </a:r>
          </a:p>
        </p:txBody>
      </p:sp>
      <p:sp>
        <p:nvSpPr>
          <p:cNvPr id="29" name="Shape 29"/>
          <p:cNvSpPr/>
          <p:nvPr/>
        </p:nvSpPr>
        <p:spPr>
          <a:xfrm>
            <a:off x="252412" y="1525587"/>
            <a:ext cx="7924801" cy="4862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1" indent="179387">
              <a:spcBef>
                <a:spcPts val="600"/>
              </a:spcBef>
            </a:pPr>
            <a:r>
              <a:rPr b="1" sz="2800">
                <a:solidFill>
                  <a:srgbClr val="FF0000"/>
                </a:solidFill>
                <a:latin typeface="Arial"/>
                <a:ea typeface="Arial"/>
                <a:cs typeface="Arial"/>
                <a:sym typeface="Arial"/>
              </a:rPr>
              <a:t>What is Input Validation</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ph type="title"/>
          </p:nvPr>
        </p:nvSpPr>
        <p:spPr>
          <a:xfrm>
            <a:off x="457200" y="274637"/>
            <a:ext cx="8229600" cy="1143001"/>
          </a:xfrm>
          <a:prstGeom prst="rect">
            <a:avLst/>
          </a:prstGeom>
        </p:spPr>
        <p:txBody>
          <a:bodyPr lIns="0" tIns="0" rIns="0" bIns="0">
            <a:normAutofit fontScale="100000" lnSpcReduction="0"/>
          </a:bodyPr>
          <a:lstStyle>
            <a:lvl1pPr>
              <a:defRPr sz="4600"/>
            </a:lvl1pPr>
          </a:lstStyle>
          <a:p>
            <a:pPr lvl="0">
              <a:defRPr sz="1800"/>
            </a:pPr>
            <a:r>
              <a:rPr sz="4600"/>
              <a:t>Standard Algorithms</a:t>
            </a:r>
          </a:p>
        </p:txBody>
      </p:sp>
      <p:sp>
        <p:nvSpPr>
          <p:cNvPr id="32" name="Shape 32"/>
          <p:cNvSpPr/>
          <p:nvPr/>
        </p:nvSpPr>
        <p:spPr>
          <a:xfrm>
            <a:off x="500062" y="1498600"/>
            <a:ext cx="7924801" cy="48620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1" indent="179387">
              <a:spcBef>
                <a:spcPts val="600"/>
              </a:spcBef>
            </a:pPr>
            <a:r>
              <a:rPr b="1" sz="2800">
                <a:solidFill>
                  <a:srgbClr val="FF0000"/>
                </a:solidFill>
                <a:latin typeface="Arial"/>
                <a:ea typeface="Arial"/>
                <a:cs typeface="Arial"/>
                <a:sym typeface="Arial"/>
              </a:rPr>
              <a:t>Input Validation Pseudocode</a:t>
            </a:r>
          </a:p>
        </p:txBody>
      </p:sp>
      <p:sp>
        <p:nvSpPr>
          <p:cNvPr id="33" name="Shape 33"/>
          <p:cNvSpPr/>
          <p:nvPr>
            <p:ph type="body" idx="1"/>
          </p:nvPr>
        </p:nvSpPr>
        <p:spPr>
          <a:xfrm>
            <a:off x="755650" y="2289175"/>
            <a:ext cx="7859711" cy="2147889"/>
          </a:xfrm>
          <a:prstGeom prst="rect">
            <a:avLst/>
          </a:prstGeom>
        </p:spPr>
        <p:txBody>
          <a:bodyPr lIns="0" tIns="0" rIns="0" bIns="0">
            <a:normAutofit fontScale="100000" lnSpcReduction="0"/>
          </a:bodyPr>
          <a:lstStyle/>
          <a:p>
            <a:pPr lvl="0" marL="0" indent="0">
              <a:spcBef>
                <a:spcPts val="500"/>
              </a:spcBef>
              <a:buSzTx/>
              <a:buNone/>
              <a:defRPr sz="1800"/>
            </a:pPr>
            <a:r>
              <a:rPr sz="2300"/>
              <a:t>1	Get and store value</a:t>
            </a:r>
            <a:endParaRPr sz="2300"/>
          </a:p>
          <a:p>
            <a:pPr lvl="0" marL="0" indent="0">
              <a:spcBef>
                <a:spcPts val="500"/>
              </a:spcBef>
              <a:buSzTx/>
              <a:buNone/>
              <a:defRPr sz="1800"/>
            </a:pPr>
            <a:r>
              <a:rPr sz="2300"/>
              <a:t>2	Loop WHILE data is out with range</a:t>
            </a:r>
            <a:endParaRPr sz="2300"/>
          </a:p>
          <a:p>
            <a:pPr lvl="0" marL="0" indent="0">
              <a:spcBef>
                <a:spcPts val="500"/>
              </a:spcBef>
              <a:buSzTx/>
              <a:buNone/>
              <a:defRPr sz="1800"/>
            </a:pPr>
            <a:r>
              <a:rPr sz="2300"/>
              <a:t>3	    Display error message</a:t>
            </a:r>
            <a:endParaRPr sz="2300"/>
          </a:p>
          <a:p>
            <a:pPr lvl="0" marL="0" indent="0">
              <a:spcBef>
                <a:spcPts val="500"/>
              </a:spcBef>
              <a:buSzTx/>
              <a:buNone/>
              <a:defRPr sz="1800"/>
            </a:pPr>
            <a:r>
              <a:rPr sz="2300"/>
              <a:t>4	    Prompt user to re-enter value</a:t>
            </a:r>
            <a:endParaRPr sz="2300"/>
          </a:p>
          <a:p>
            <a:pPr lvl="0" marL="0" indent="0">
              <a:spcBef>
                <a:spcPts val="500"/>
              </a:spcBef>
              <a:buSzTx/>
              <a:buNone/>
              <a:defRPr sz="1800"/>
            </a:pPr>
            <a:r>
              <a:rPr sz="2300"/>
              <a:t>5	End loop</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36" name="Shape 36"/>
          <p:cNvSpPr/>
          <p:nvPr>
            <p:ph type="body" idx="1"/>
          </p:nvPr>
        </p:nvSpPr>
        <p:spPr>
          <a:xfrm>
            <a:off x="500062" y="1498600"/>
            <a:ext cx="7924801"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What is Linear Search?</a:t>
            </a:r>
          </a:p>
        </p:txBody>
      </p:sp>
      <p:sp>
        <p:nvSpPr>
          <p:cNvPr id="37" name="Shape 37"/>
          <p:cNvSpPr/>
          <p:nvPr/>
        </p:nvSpPr>
        <p:spPr>
          <a:xfrm>
            <a:off x="665162" y="2200275"/>
            <a:ext cx="7896226" cy="25706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spcBef>
                <a:spcPts val="1400"/>
              </a:spcBef>
            </a:pPr>
            <a:r>
              <a:rPr b="1" sz="2400">
                <a:latin typeface="Arial"/>
                <a:ea typeface="Arial"/>
                <a:cs typeface="Arial"/>
                <a:sym typeface="Arial"/>
              </a:rPr>
              <a:t>Linear search </a:t>
            </a:r>
            <a:r>
              <a:rPr sz="2400">
                <a:latin typeface="Arial"/>
                <a:ea typeface="Arial"/>
                <a:cs typeface="Arial"/>
                <a:sym typeface="Arial"/>
              </a:rPr>
              <a:t>is the simplest search method to  implement and understand. </a:t>
            </a:r>
            <a:endParaRPr sz="2400">
              <a:latin typeface="Arial"/>
              <a:ea typeface="Arial"/>
              <a:cs typeface="Arial"/>
              <a:sym typeface="Arial"/>
            </a:endParaRPr>
          </a:p>
          <a:p>
            <a:pPr lvl="0">
              <a:spcBef>
                <a:spcPts val="1400"/>
              </a:spcBef>
            </a:pPr>
            <a:r>
              <a:rPr sz="2400">
                <a:latin typeface="Arial"/>
                <a:ea typeface="Arial"/>
                <a:cs typeface="Arial"/>
                <a:sym typeface="Arial"/>
              </a:rPr>
              <a:t>Starting with an array holding 8 numbers with a pointer indicating the first item, the user inputs a search key.</a:t>
            </a:r>
            <a:endParaRPr sz="2400">
              <a:latin typeface="Arial"/>
              <a:ea typeface="Arial"/>
              <a:cs typeface="Arial"/>
              <a:sym typeface="Arial"/>
            </a:endParaRPr>
          </a:p>
          <a:p>
            <a:pPr lvl="0">
              <a:spcBef>
                <a:spcPts val="1400"/>
              </a:spcBef>
            </a:pPr>
            <a:r>
              <a:rPr sz="2400">
                <a:latin typeface="Arial"/>
                <a:ea typeface="Arial"/>
                <a:cs typeface="Arial"/>
                <a:sym typeface="Arial"/>
              </a:rPr>
              <a:t>Scanning then takes place from left to right until the search key is found, if it exists in the list.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9" name="Shape 39"/>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40" name="Shape 40"/>
          <p:cNvSpPr/>
          <p:nvPr>
            <p:ph type="body" idx="1"/>
          </p:nvPr>
        </p:nvSpPr>
        <p:spPr>
          <a:xfrm>
            <a:off x="500062" y="1498600"/>
            <a:ext cx="7924801"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Linear Search</a:t>
            </a:r>
          </a:p>
        </p:txBody>
      </p:sp>
      <p:pic>
        <p:nvPicPr>
          <p:cNvPr id="41" name="image1.png"/>
          <p:cNvPicPr/>
          <p:nvPr/>
        </p:nvPicPr>
        <p:blipFill>
          <a:blip r:embed="rId2">
            <a:extLst/>
          </a:blip>
          <a:stretch>
            <a:fillRect/>
          </a:stretch>
        </p:blipFill>
        <p:spPr>
          <a:xfrm>
            <a:off x="2163761" y="2160586"/>
            <a:ext cx="3519489" cy="979489"/>
          </a:xfrm>
          <a:prstGeom prst="rect">
            <a:avLst/>
          </a:prstGeom>
          <a:ln w="12700">
            <a:miter lim="400000"/>
          </a:ln>
        </p:spPr>
      </p:pic>
      <p:sp>
        <p:nvSpPr>
          <p:cNvPr id="42" name="Shape 42"/>
          <p:cNvSpPr/>
          <p:nvPr/>
        </p:nvSpPr>
        <p:spPr>
          <a:xfrm>
            <a:off x="773112" y="3348037"/>
            <a:ext cx="6753226" cy="13260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a:spcBef>
                <a:spcPts val="1400"/>
              </a:spcBef>
            </a:pPr>
            <a:r>
              <a:rPr sz="2400">
                <a:latin typeface="Arial"/>
                <a:ea typeface="Arial"/>
                <a:cs typeface="Arial"/>
                <a:sym typeface="Arial"/>
              </a:rPr>
              <a:t>(The search item is 76)</a:t>
            </a:r>
            <a:endParaRPr sz="2400">
              <a:latin typeface="Arial"/>
              <a:ea typeface="Arial"/>
              <a:cs typeface="Arial"/>
              <a:sym typeface="Arial"/>
            </a:endParaRPr>
          </a:p>
          <a:p>
            <a:pPr lvl="0">
              <a:spcBef>
                <a:spcPts val="1400"/>
              </a:spcBef>
            </a:pPr>
            <a:r>
              <a:rPr sz="2400">
                <a:latin typeface="Arial"/>
                <a:ea typeface="Arial"/>
                <a:cs typeface="Arial"/>
                <a:sym typeface="Arial"/>
              </a:rPr>
              <a:t>Each item is checked to see if it 76, until 76 is found or the last item is checked.</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nvSpPr>
        <p:spPr>
          <a:xfrm>
            <a:off x="655637" y="1557337"/>
            <a:ext cx="6937376" cy="488248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559858" indent="-559858">
              <a:buSzPct val="100000"/>
              <a:buAutoNum type="arabicPeriod" startAt="1"/>
            </a:pPr>
            <a:r>
              <a:rPr sz="2300">
                <a:latin typeface="Arial"/>
                <a:ea typeface="Arial"/>
                <a:cs typeface="Arial"/>
                <a:sym typeface="Arial"/>
              </a:rPr>
              <a:t> Set found to false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Get search value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Start at first element on the list</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Do while (not end of list) AND (found is false)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If current element = search value Then</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Set found = true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Display found message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Else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Move to next element in the list</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End If</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Loop</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If found = false  Then</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Display not found message</a:t>
            </a:r>
            <a:endParaRPr sz="2300">
              <a:latin typeface="Arial"/>
              <a:ea typeface="Arial"/>
              <a:cs typeface="Arial"/>
              <a:sym typeface="Arial"/>
            </a:endParaRPr>
          </a:p>
          <a:p>
            <a:pPr lvl="0" marL="559858" indent="-559858">
              <a:buSzPct val="100000"/>
              <a:buAutoNum type="arabicPeriod" startAt="1"/>
            </a:pPr>
            <a:r>
              <a:rPr sz="2300">
                <a:latin typeface="Arial"/>
                <a:ea typeface="Arial"/>
                <a:cs typeface="Arial"/>
                <a:sym typeface="Arial"/>
              </a:rPr>
              <a:t> End If</a:t>
            </a:r>
          </a:p>
        </p:txBody>
      </p:sp>
      <p:sp>
        <p:nvSpPr>
          <p:cNvPr id="45" name="Shape 45"/>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46" name="Shape 46"/>
          <p:cNvSpPr/>
          <p:nvPr>
            <p:ph type="body" idx="1"/>
          </p:nvPr>
        </p:nvSpPr>
        <p:spPr>
          <a:xfrm>
            <a:off x="442912" y="1052512"/>
            <a:ext cx="7924801"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Linear Search Pseudocode</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8" name="Shape 48"/>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49" name="Shape 49"/>
          <p:cNvSpPr/>
          <p:nvPr>
            <p:ph type="body" idx="1"/>
          </p:nvPr>
        </p:nvSpPr>
        <p:spPr>
          <a:xfrm>
            <a:off x="442912" y="1328737"/>
            <a:ext cx="7924801"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What is Counting Occurrences</a:t>
            </a:r>
          </a:p>
        </p:txBody>
      </p:sp>
      <p:sp>
        <p:nvSpPr>
          <p:cNvPr id="50" name="Shape 50"/>
          <p:cNvSpPr/>
          <p:nvPr/>
        </p:nvSpPr>
        <p:spPr>
          <a:xfrm>
            <a:off x="647700" y="1871661"/>
            <a:ext cx="8132761" cy="39930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65125" indent="-365125"/>
            <a:r>
              <a:rPr sz="2400">
                <a:latin typeface="Arial"/>
                <a:ea typeface="Arial"/>
                <a:cs typeface="Arial"/>
                <a:sym typeface="Arial"/>
              </a:rPr>
              <a:t>Programs often have to count occurrences. </a:t>
            </a:r>
            <a:endParaRPr sz="2400">
              <a:latin typeface="Arial"/>
              <a:ea typeface="Arial"/>
              <a:cs typeface="Arial"/>
              <a:sym typeface="Arial"/>
            </a:endParaRPr>
          </a:p>
          <a:p>
            <a:pPr lvl="0" marL="365125" indent="-365125">
              <a:spcBef>
                <a:spcPts val="800"/>
              </a:spcBef>
            </a:pPr>
            <a:r>
              <a:rPr sz="2400">
                <a:latin typeface="Arial"/>
                <a:ea typeface="Arial"/>
                <a:cs typeface="Arial"/>
                <a:sym typeface="Arial"/>
              </a:rPr>
              <a:t>Examples include counting the number of:</a:t>
            </a:r>
            <a:endParaRPr sz="2400">
              <a:latin typeface="Arial"/>
              <a:ea typeface="Arial"/>
              <a:cs typeface="Arial"/>
              <a:sym typeface="Arial"/>
            </a:endParaRPr>
          </a:p>
          <a:p>
            <a:pPr lvl="0" marL="649110" indent="-649110">
              <a:spcBef>
                <a:spcPts val="200"/>
              </a:spcBef>
              <a:buClr>
                <a:srgbClr val="FF3300"/>
              </a:buClr>
              <a:buSzPct val="100000"/>
              <a:buFont typeface="Helvetica"/>
              <a:buChar char="▪"/>
            </a:pPr>
            <a:r>
              <a:rPr sz="2400">
                <a:latin typeface="Arial"/>
                <a:ea typeface="Arial"/>
                <a:cs typeface="Arial"/>
                <a:sym typeface="Arial"/>
              </a:rPr>
              <a:t> students who achieved particular marks in an exam</a:t>
            </a:r>
            <a:endParaRPr sz="2400">
              <a:latin typeface="Arial"/>
              <a:ea typeface="Arial"/>
              <a:cs typeface="Arial"/>
              <a:sym typeface="Arial"/>
            </a:endParaRPr>
          </a:p>
          <a:p>
            <a:pPr lvl="0" marL="649110" indent="-649110">
              <a:spcBef>
                <a:spcPts val="200"/>
              </a:spcBef>
              <a:buClr>
                <a:srgbClr val="FF3300"/>
              </a:buClr>
              <a:buSzPct val="100000"/>
              <a:buFont typeface="Helvetica"/>
              <a:buChar char="▪"/>
            </a:pPr>
            <a:r>
              <a:rPr sz="2400">
                <a:latin typeface="Arial"/>
                <a:ea typeface="Arial"/>
                <a:cs typeface="Arial"/>
                <a:sym typeface="Arial"/>
              </a:rPr>
              <a:t> rainfall measurements greater than a particular level</a:t>
            </a:r>
            <a:endParaRPr sz="2400">
              <a:latin typeface="Arial"/>
              <a:ea typeface="Arial"/>
              <a:cs typeface="Arial"/>
              <a:sym typeface="Arial"/>
            </a:endParaRPr>
          </a:p>
          <a:p>
            <a:pPr lvl="0" marL="649110" indent="-649110">
              <a:spcBef>
                <a:spcPts val="200"/>
              </a:spcBef>
              <a:buClr>
                <a:srgbClr val="FF3300"/>
              </a:buClr>
              <a:buSzPct val="100000"/>
              <a:buFont typeface="Helvetica"/>
              <a:buChar char="▪"/>
            </a:pPr>
            <a:r>
              <a:rPr sz="2400">
                <a:latin typeface="Arial"/>
                <a:ea typeface="Arial"/>
                <a:cs typeface="Arial"/>
                <a:sym typeface="Arial"/>
              </a:rPr>
              <a:t> words equal to a given search value in a text file.</a:t>
            </a:r>
            <a:endParaRPr sz="2400">
              <a:latin typeface="Arial"/>
              <a:ea typeface="Arial"/>
              <a:cs typeface="Arial"/>
              <a:sym typeface="Arial"/>
            </a:endParaRPr>
          </a:p>
          <a:p>
            <a:pPr lvl="0" marL="365125" indent="-365125">
              <a:spcBef>
                <a:spcPts val="1400"/>
              </a:spcBef>
            </a:pPr>
            <a:r>
              <a:rPr sz="2400">
                <a:latin typeface="Arial"/>
                <a:ea typeface="Arial"/>
                <a:cs typeface="Arial"/>
                <a:sym typeface="Arial"/>
              </a:rPr>
              <a:t>The basic mechanism is simple:</a:t>
            </a:r>
            <a:endParaRPr sz="2400">
              <a:latin typeface="Arial"/>
              <a:ea typeface="Arial"/>
              <a:cs typeface="Arial"/>
              <a:sym typeface="Arial"/>
            </a:endParaRPr>
          </a:p>
          <a:p>
            <a:pPr lvl="0" marL="365125" indent="-365125"/>
            <a:r>
              <a:rPr sz="2400">
                <a:latin typeface="Arial"/>
                <a:ea typeface="Arial"/>
                <a:cs typeface="Arial"/>
                <a:sym typeface="Arial"/>
              </a:rPr>
              <a:t>1.	a counter is set to 0</a:t>
            </a:r>
            <a:endParaRPr sz="2400">
              <a:latin typeface="Arial"/>
              <a:ea typeface="Arial"/>
              <a:cs typeface="Arial"/>
              <a:sym typeface="Arial"/>
            </a:endParaRPr>
          </a:p>
          <a:p>
            <a:pPr lvl="0" marL="365125" indent="-365125"/>
            <a:r>
              <a:rPr sz="2400">
                <a:latin typeface="Arial"/>
                <a:ea typeface="Arial"/>
                <a:cs typeface="Arial"/>
                <a:sym typeface="Arial"/>
              </a:rPr>
              <a:t>2. 	a list is searched for the occurrence of the search value</a:t>
            </a:r>
            <a:endParaRPr sz="2400">
              <a:latin typeface="Arial"/>
              <a:ea typeface="Arial"/>
              <a:cs typeface="Arial"/>
              <a:sym typeface="Arial"/>
            </a:endParaRPr>
          </a:p>
          <a:p>
            <a:pPr lvl="0" marL="365125" indent="-365125"/>
            <a:r>
              <a:rPr sz="2400">
                <a:latin typeface="Arial"/>
                <a:ea typeface="Arial"/>
                <a:cs typeface="Arial"/>
                <a:sym typeface="Arial"/>
              </a:rPr>
              <a:t>3. 	every time the search value occurs, the counter is incremented</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ph type="title"/>
          </p:nvPr>
        </p:nvSpPr>
        <p:spPr>
          <a:xfrm>
            <a:off x="195262" y="228600"/>
            <a:ext cx="8334376" cy="914400"/>
          </a:xfrm>
          <a:prstGeom prst="rect">
            <a:avLst/>
          </a:prstGeom>
        </p:spPr>
        <p:txBody>
          <a:bodyPr lIns="0" tIns="0" rIns="0" bIns="0">
            <a:normAutofit fontScale="100000" lnSpcReduction="0"/>
          </a:bodyPr>
          <a:lstStyle>
            <a:lvl1pPr>
              <a:defRPr sz="4200"/>
            </a:lvl1pPr>
          </a:lstStyle>
          <a:p>
            <a:pPr lvl="0">
              <a:defRPr sz="1800"/>
            </a:pPr>
            <a:r>
              <a:rPr sz="4200"/>
              <a:t>Standard Algorithms</a:t>
            </a:r>
          </a:p>
        </p:txBody>
      </p:sp>
      <p:sp>
        <p:nvSpPr>
          <p:cNvPr id="53" name="Shape 53"/>
          <p:cNvSpPr/>
          <p:nvPr>
            <p:ph type="body" idx="1"/>
          </p:nvPr>
        </p:nvSpPr>
        <p:spPr>
          <a:xfrm>
            <a:off x="457200" y="1473200"/>
            <a:ext cx="7924800" cy="608014"/>
          </a:xfrm>
          <a:prstGeom prst="rect">
            <a:avLst/>
          </a:prstGeom>
        </p:spPr>
        <p:txBody>
          <a:bodyPr lIns="0" tIns="0" rIns="0" bIns="0">
            <a:normAutofit fontScale="100000" lnSpcReduction="0"/>
          </a:bodyPr>
          <a:lstStyle/>
          <a:p>
            <a:pPr lvl="1" marL="0" indent="179387">
              <a:spcBef>
                <a:spcPts val="600"/>
              </a:spcBef>
              <a:buSzTx/>
              <a:buNone/>
              <a:defRPr sz="1800"/>
            </a:pPr>
            <a:r>
              <a:rPr b="1" sz="2800">
                <a:solidFill>
                  <a:srgbClr val="FF0000"/>
                </a:solidFill>
              </a:rPr>
              <a:t>Counting Occurrences Algorithm</a:t>
            </a:r>
          </a:p>
        </p:txBody>
      </p:sp>
      <p:sp>
        <p:nvSpPr>
          <p:cNvPr id="54" name="Shape 54"/>
          <p:cNvSpPr/>
          <p:nvPr/>
        </p:nvSpPr>
        <p:spPr>
          <a:xfrm>
            <a:off x="755650" y="2062161"/>
            <a:ext cx="8132761" cy="363746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1264354" indent="-1264354">
              <a:buSzPct val="100000"/>
              <a:buAutoNum type="arabicPeriod" startAt="1"/>
              <a:tabLst>
                <a:tab pos="1257300" algn="l"/>
              </a:tabLst>
            </a:pPr>
            <a:r>
              <a:rPr sz="2400">
                <a:latin typeface="Arial"/>
                <a:ea typeface="Arial"/>
                <a:cs typeface="Arial"/>
                <a:sym typeface="Arial"/>
              </a:rPr>
              <a:t>Set counter = 0</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Get search value</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Set pointer to start of the list</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Do </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	If search item = list(position)  Then</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		Add 1 to counter</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	End If</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	Move to next position</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Until end of list</a:t>
            </a:r>
            <a:endParaRPr sz="2400">
              <a:latin typeface="Arial"/>
              <a:ea typeface="Arial"/>
              <a:cs typeface="Arial"/>
              <a:sym typeface="Arial"/>
            </a:endParaRPr>
          </a:p>
          <a:p>
            <a:pPr lvl="0" marL="1264354" indent="-1264354">
              <a:buSzPct val="100000"/>
              <a:buAutoNum type="arabicPeriod" startAt="1"/>
              <a:tabLst>
                <a:tab pos="1257300" algn="l"/>
              </a:tabLst>
            </a:pPr>
            <a:r>
              <a:rPr sz="2400">
                <a:latin typeface="Arial"/>
                <a:ea typeface="Arial"/>
                <a:cs typeface="Arial"/>
                <a:sym typeface="Arial"/>
              </a:rPr>
              <a:t>Display number of occurrences</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8ECED"/>
      </a:accent5>
      <a:accent6>
        <a:srgbClr val="2E2E8B"/>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BBE0E3"/>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venir"/>
            <a:ea typeface="Avenir"/>
            <a:cs typeface="Avenir"/>
            <a:sym typeface="Avenir"/>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