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lvl1pPr>
      <a:defRPr>
        <a:latin typeface="Avenir"/>
        <a:ea typeface="Avenir"/>
        <a:cs typeface="Avenir"/>
        <a:sym typeface="Avenir"/>
      </a:defRPr>
    </a:lvl1pPr>
    <a:lvl2pPr>
      <a:defRPr>
        <a:latin typeface="Avenir"/>
        <a:ea typeface="Avenir"/>
        <a:cs typeface="Avenir"/>
        <a:sym typeface="Avenir"/>
      </a:defRPr>
    </a:lvl2pPr>
    <a:lvl3pPr>
      <a:defRPr>
        <a:latin typeface="Avenir"/>
        <a:ea typeface="Avenir"/>
        <a:cs typeface="Avenir"/>
        <a:sym typeface="Avenir"/>
      </a:defRPr>
    </a:lvl3pPr>
    <a:lvl4pPr>
      <a:defRPr>
        <a:latin typeface="Avenir"/>
        <a:ea typeface="Avenir"/>
        <a:cs typeface="Avenir"/>
        <a:sym typeface="Avenir"/>
      </a:defRPr>
    </a:lvl4pPr>
    <a:lvl5pPr>
      <a:defRPr>
        <a:latin typeface="Avenir"/>
        <a:ea typeface="Avenir"/>
        <a:cs typeface="Avenir"/>
        <a:sym typeface="Avenir"/>
      </a:defRPr>
    </a:lvl5pPr>
    <a:lvl6pPr>
      <a:defRPr>
        <a:latin typeface="Avenir"/>
        <a:ea typeface="Avenir"/>
        <a:cs typeface="Avenir"/>
        <a:sym typeface="Avenir"/>
      </a:defRPr>
    </a:lvl6pPr>
    <a:lvl7pPr>
      <a:defRPr>
        <a:latin typeface="Avenir"/>
        <a:ea typeface="Avenir"/>
        <a:cs typeface="Avenir"/>
        <a:sym typeface="Avenir"/>
      </a:defRPr>
    </a:lvl7pPr>
    <a:lvl8pPr>
      <a:defRPr>
        <a:latin typeface="Avenir"/>
        <a:ea typeface="Avenir"/>
        <a:cs typeface="Avenir"/>
        <a:sym typeface="Avenir"/>
      </a:defRPr>
    </a:lvl8pPr>
    <a:lvl9pPr>
      <a:defRPr>
        <a:latin typeface="Avenir"/>
        <a:ea typeface="Avenir"/>
        <a:cs typeface="Avenir"/>
        <a:sym typeface="Avenir"/>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venir Book"/>
          <a:ea typeface="Avenir Book"/>
          <a:cs typeface="Avenir Book"/>
        </a:font>
        <a:srgbClr val="000000"/>
      </a:tcTxStyle>
      <a:tcStyle>
        <a:tcBdr>
          <a:left>
            <a:ln w="12700" cap="flat">
              <a:solidFill>
                <a:srgbClr val="6699FF"/>
              </a:solidFill>
              <a:prstDash val="solid"/>
              <a:bevel/>
            </a:ln>
          </a:left>
          <a:right>
            <a:ln w="12700" cap="flat">
              <a:solidFill>
                <a:srgbClr val="6699FF"/>
              </a:solidFill>
              <a:prstDash val="solid"/>
              <a:bevel/>
            </a:ln>
          </a:right>
          <a:top>
            <a:ln w="12700" cap="flat">
              <a:solidFill>
                <a:srgbClr val="6699FF"/>
              </a:solidFill>
              <a:prstDash val="solid"/>
              <a:bevel/>
            </a:ln>
          </a:top>
          <a:bottom>
            <a:ln w="12700" cap="flat">
              <a:solidFill>
                <a:srgbClr val="6699FF"/>
              </a:solidFill>
              <a:prstDash val="solid"/>
              <a:bevel/>
            </a:ln>
          </a:bottom>
          <a:insideH>
            <a:ln w="12700" cap="flat">
              <a:solidFill>
                <a:srgbClr val="6699FF"/>
              </a:solidFill>
              <a:prstDash val="solid"/>
              <a:bevel/>
            </a:ln>
          </a:insideH>
          <a:insideV>
            <a:ln w="12700" cap="flat">
              <a:solidFill>
                <a:srgbClr val="6699FF"/>
              </a:solidFill>
              <a:prstDash val="solid"/>
              <a:bevel/>
            </a:ln>
          </a:insideV>
        </a:tcBdr>
        <a:fill>
          <a:solidFill>
            <a:srgbClr val="E7F3F4"/>
          </a:solidFill>
        </a:fill>
      </a:tcStyle>
    </a:wholeTbl>
    <a:band2H>
      <a:tcTxStyle/>
      <a:tcStyle>
        <a:tcBdr/>
        <a:fill>
          <a:solidFill>
            <a:srgbClr val="F3F9FA"/>
          </a:solidFill>
        </a:fill>
      </a:tcStyle>
    </a:band2H>
    <a:firstCol>
      <a:tcTxStyle b="on" i="on">
        <a:font>
          <a:latin typeface="Avenir Book"/>
          <a:ea typeface="Avenir Book"/>
          <a:cs typeface="Avenir Book"/>
        </a:font>
        <a:srgbClr val="6699FF"/>
      </a:tcTxStyle>
      <a:tcStyle>
        <a:tcBdr>
          <a:left>
            <a:ln w="12700" cap="flat">
              <a:solidFill>
                <a:srgbClr val="6699FF"/>
              </a:solidFill>
              <a:prstDash val="solid"/>
              <a:bevel/>
            </a:ln>
          </a:left>
          <a:right>
            <a:ln w="12700" cap="flat">
              <a:solidFill>
                <a:srgbClr val="6699FF"/>
              </a:solidFill>
              <a:prstDash val="solid"/>
              <a:bevel/>
            </a:ln>
          </a:right>
          <a:top>
            <a:ln w="12700" cap="flat">
              <a:solidFill>
                <a:srgbClr val="6699FF"/>
              </a:solidFill>
              <a:prstDash val="solid"/>
              <a:bevel/>
            </a:ln>
          </a:top>
          <a:bottom>
            <a:ln w="12700" cap="flat">
              <a:solidFill>
                <a:srgbClr val="6699FF"/>
              </a:solidFill>
              <a:prstDash val="solid"/>
              <a:bevel/>
            </a:ln>
          </a:bottom>
          <a:insideH>
            <a:ln w="12700" cap="flat">
              <a:solidFill>
                <a:srgbClr val="6699FF"/>
              </a:solidFill>
              <a:prstDash val="solid"/>
              <a:bevel/>
            </a:ln>
          </a:insideH>
          <a:insideV>
            <a:ln w="12700" cap="flat">
              <a:solidFill>
                <a:srgbClr val="6699FF"/>
              </a:solidFill>
              <a:prstDash val="solid"/>
              <a:bevel/>
            </a:ln>
          </a:insideV>
        </a:tcBdr>
        <a:fill>
          <a:solidFill>
            <a:srgbClr val="BBE0E3"/>
          </a:solidFill>
        </a:fill>
      </a:tcStyle>
    </a:firstCol>
    <a:lastRow>
      <a:tcTxStyle b="on" i="on">
        <a:font>
          <a:latin typeface="Avenir Book"/>
          <a:ea typeface="Avenir Book"/>
          <a:cs typeface="Avenir Book"/>
        </a:font>
        <a:srgbClr val="6699FF"/>
      </a:tcTxStyle>
      <a:tcStyle>
        <a:tcBdr>
          <a:left>
            <a:ln w="12700" cap="flat">
              <a:solidFill>
                <a:srgbClr val="6699FF"/>
              </a:solidFill>
              <a:prstDash val="solid"/>
              <a:bevel/>
            </a:ln>
          </a:left>
          <a:right>
            <a:ln w="12700" cap="flat">
              <a:solidFill>
                <a:srgbClr val="6699FF"/>
              </a:solidFill>
              <a:prstDash val="solid"/>
              <a:bevel/>
            </a:ln>
          </a:right>
          <a:top>
            <a:ln w="38100" cap="flat">
              <a:solidFill>
                <a:srgbClr val="6699FF"/>
              </a:solidFill>
              <a:prstDash val="solid"/>
              <a:bevel/>
            </a:ln>
          </a:top>
          <a:bottom>
            <a:ln w="12700" cap="flat">
              <a:solidFill>
                <a:srgbClr val="6699FF"/>
              </a:solidFill>
              <a:prstDash val="solid"/>
              <a:bevel/>
            </a:ln>
          </a:bottom>
          <a:insideH>
            <a:ln w="12700" cap="flat">
              <a:solidFill>
                <a:srgbClr val="6699FF"/>
              </a:solidFill>
              <a:prstDash val="solid"/>
              <a:bevel/>
            </a:ln>
          </a:insideH>
          <a:insideV>
            <a:ln w="12700" cap="flat">
              <a:solidFill>
                <a:srgbClr val="6699FF"/>
              </a:solidFill>
              <a:prstDash val="solid"/>
              <a:bevel/>
            </a:ln>
          </a:insideV>
        </a:tcBdr>
        <a:fill>
          <a:solidFill>
            <a:srgbClr val="BBE0E3"/>
          </a:solidFill>
        </a:fill>
      </a:tcStyle>
    </a:lastRow>
    <a:firstRow>
      <a:tcTxStyle b="on" i="on">
        <a:font>
          <a:latin typeface="Avenir Book"/>
          <a:ea typeface="Avenir Book"/>
          <a:cs typeface="Avenir Book"/>
        </a:font>
        <a:srgbClr val="6699FF"/>
      </a:tcTxStyle>
      <a:tcStyle>
        <a:tcBdr>
          <a:left>
            <a:ln w="12700" cap="flat">
              <a:solidFill>
                <a:srgbClr val="6699FF"/>
              </a:solidFill>
              <a:prstDash val="solid"/>
              <a:bevel/>
            </a:ln>
          </a:left>
          <a:right>
            <a:ln w="12700" cap="flat">
              <a:solidFill>
                <a:srgbClr val="6699FF"/>
              </a:solidFill>
              <a:prstDash val="solid"/>
              <a:bevel/>
            </a:ln>
          </a:right>
          <a:top>
            <a:ln w="12700" cap="flat">
              <a:solidFill>
                <a:srgbClr val="6699FF"/>
              </a:solidFill>
              <a:prstDash val="solid"/>
              <a:bevel/>
            </a:ln>
          </a:top>
          <a:bottom>
            <a:ln w="38100" cap="flat">
              <a:solidFill>
                <a:srgbClr val="6699FF"/>
              </a:solidFill>
              <a:prstDash val="solid"/>
              <a:bevel/>
            </a:ln>
          </a:bottom>
          <a:insideH>
            <a:ln w="12700" cap="flat">
              <a:solidFill>
                <a:srgbClr val="6699FF"/>
              </a:solidFill>
              <a:prstDash val="solid"/>
              <a:bevel/>
            </a:ln>
          </a:insideH>
          <a:insideV>
            <a:ln w="12700" cap="flat">
              <a:solidFill>
                <a:srgbClr val="6699FF"/>
              </a:solidFill>
              <a:prstDash val="solid"/>
              <a:bevel/>
            </a:ln>
          </a:insideV>
        </a:tcBdr>
        <a:fill>
          <a:solidFill>
            <a:srgbClr val="BBE0E3"/>
          </a:solidFill>
        </a:fill>
      </a:tcStyle>
    </a:firstRow>
  </a:tblStyle>
  <a:tblStyle styleId="{C7B018BB-80A7-4F77-B60F-C8B233D01FF8}" styleName="">
    <a:tblBg/>
    <a:wholeTbl>
      <a:tcTxStyle b="on" i="on">
        <a:font>
          <a:latin typeface="Avenir Book"/>
          <a:ea typeface="Avenir Book"/>
          <a:cs typeface="Avenir Book"/>
        </a:font>
        <a:srgbClr val="000000"/>
      </a:tcTxStyle>
      <a:tcStyle>
        <a:tcBdr>
          <a:left>
            <a:ln w="12700" cap="flat">
              <a:solidFill>
                <a:srgbClr val="6699FF"/>
              </a:solidFill>
              <a:prstDash val="solid"/>
              <a:bevel/>
            </a:ln>
          </a:left>
          <a:right>
            <a:ln w="12700" cap="flat">
              <a:solidFill>
                <a:srgbClr val="6699FF"/>
              </a:solidFill>
              <a:prstDash val="solid"/>
              <a:bevel/>
            </a:ln>
          </a:right>
          <a:top>
            <a:ln w="12700" cap="flat">
              <a:solidFill>
                <a:srgbClr val="6699FF"/>
              </a:solidFill>
              <a:prstDash val="solid"/>
              <a:bevel/>
            </a:ln>
          </a:top>
          <a:bottom>
            <a:ln w="12700" cap="flat">
              <a:solidFill>
                <a:srgbClr val="6699FF"/>
              </a:solidFill>
              <a:prstDash val="solid"/>
              <a:bevel/>
            </a:ln>
          </a:bottom>
          <a:insideH>
            <a:ln w="12700" cap="flat">
              <a:solidFill>
                <a:srgbClr val="6699FF"/>
              </a:solidFill>
              <a:prstDash val="solid"/>
              <a:bevel/>
            </a:ln>
          </a:insideH>
          <a:insideV>
            <a:ln w="12700" cap="flat">
              <a:solidFill>
                <a:srgbClr val="6699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venir Book"/>
          <a:ea typeface="Avenir Book"/>
          <a:cs typeface="Avenir Book"/>
        </a:font>
        <a:srgbClr val="6699FF"/>
      </a:tcTxStyle>
      <a:tcStyle>
        <a:tcBdr>
          <a:left>
            <a:ln w="12700" cap="flat">
              <a:solidFill>
                <a:srgbClr val="6699FF"/>
              </a:solidFill>
              <a:prstDash val="solid"/>
              <a:bevel/>
            </a:ln>
          </a:left>
          <a:right>
            <a:ln w="12700" cap="flat">
              <a:solidFill>
                <a:srgbClr val="6699FF"/>
              </a:solidFill>
              <a:prstDash val="solid"/>
              <a:bevel/>
            </a:ln>
          </a:right>
          <a:top>
            <a:ln w="12700" cap="flat">
              <a:solidFill>
                <a:srgbClr val="6699FF"/>
              </a:solidFill>
              <a:prstDash val="solid"/>
              <a:bevel/>
            </a:ln>
          </a:top>
          <a:bottom>
            <a:ln w="12700" cap="flat">
              <a:solidFill>
                <a:srgbClr val="6699FF"/>
              </a:solidFill>
              <a:prstDash val="solid"/>
              <a:bevel/>
            </a:ln>
          </a:bottom>
          <a:insideH>
            <a:ln w="12700" cap="flat">
              <a:solidFill>
                <a:srgbClr val="6699FF"/>
              </a:solidFill>
              <a:prstDash val="solid"/>
              <a:bevel/>
            </a:ln>
          </a:insideH>
          <a:insideV>
            <a:ln w="12700" cap="flat">
              <a:solidFill>
                <a:srgbClr val="6699FF"/>
              </a:solidFill>
              <a:prstDash val="solid"/>
              <a:bevel/>
            </a:ln>
          </a:insideV>
        </a:tcBdr>
        <a:fill>
          <a:solidFill>
            <a:srgbClr val="FFFFFF"/>
          </a:solidFill>
        </a:fill>
      </a:tcStyle>
    </a:firstCol>
    <a:lastRow>
      <a:tcTxStyle b="on" i="on">
        <a:font>
          <a:latin typeface="Avenir Book"/>
          <a:ea typeface="Avenir Book"/>
          <a:cs typeface="Avenir Book"/>
        </a:font>
        <a:srgbClr val="6699FF"/>
      </a:tcTxStyle>
      <a:tcStyle>
        <a:tcBdr>
          <a:left>
            <a:ln w="12700" cap="flat">
              <a:solidFill>
                <a:srgbClr val="6699FF"/>
              </a:solidFill>
              <a:prstDash val="solid"/>
              <a:bevel/>
            </a:ln>
          </a:left>
          <a:right>
            <a:ln w="12700" cap="flat">
              <a:solidFill>
                <a:srgbClr val="6699FF"/>
              </a:solidFill>
              <a:prstDash val="solid"/>
              <a:bevel/>
            </a:ln>
          </a:right>
          <a:top>
            <a:ln w="38100" cap="flat">
              <a:solidFill>
                <a:srgbClr val="6699FF"/>
              </a:solidFill>
              <a:prstDash val="solid"/>
              <a:bevel/>
            </a:ln>
          </a:top>
          <a:bottom>
            <a:ln w="12700" cap="flat">
              <a:solidFill>
                <a:srgbClr val="6699FF"/>
              </a:solidFill>
              <a:prstDash val="solid"/>
              <a:bevel/>
            </a:ln>
          </a:bottom>
          <a:insideH>
            <a:ln w="12700" cap="flat">
              <a:solidFill>
                <a:srgbClr val="6699FF"/>
              </a:solidFill>
              <a:prstDash val="solid"/>
              <a:bevel/>
            </a:ln>
          </a:insideH>
          <a:insideV>
            <a:ln w="12700" cap="flat">
              <a:solidFill>
                <a:srgbClr val="6699FF"/>
              </a:solidFill>
              <a:prstDash val="solid"/>
              <a:bevel/>
            </a:ln>
          </a:insideV>
        </a:tcBdr>
        <a:fill>
          <a:solidFill>
            <a:srgbClr val="FFFFFF"/>
          </a:solidFill>
        </a:fill>
      </a:tcStyle>
    </a:lastRow>
    <a:firstRow>
      <a:tcTxStyle b="on" i="on">
        <a:font>
          <a:latin typeface="Avenir Book"/>
          <a:ea typeface="Avenir Book"/>
          <a:cs typeface="Avenir Book"/>
        </a:font>
        <a:srgbClr val="6699FF"/>
      </a:tcTxStyle>
      <a:tcStyle>
        <a:tcBdr>
          <a:left>
            <a:ln w="12700" cap="flat">
              <a:solidFill>
                <a:srgbClr val="6699FF"/>
              </a:solidFill>
              <a:prstDash val="solid"/>
              <a:bevel/>
            </a:ln>
          </a:left>
          <a:right>
            <a:ln w="12700" cap="flat">
              <a:solidFill>
                <a:srgbClr val="6699FF"/>
              </a:solidFill>
              <a:prstDash val="solid"/>
              <a:bevel/>
            </a:ln>
          </a:right>
          <a:top>
            <a:ln w="12700" cap="flat">
              <a:solidFill>
                <a:srgbClr val="6699FF"/>
              </a:solidFill>
              <a:prstDash val="solid"/>
              <a:bevel/>
            </a:ln>
          </a:top>
          <a:bottom>
            <a:ln w="38100" cap="flat">
              <a:solidFill>
                <a:srgbClr val="6699FF"/>
              </a:solidFill>
              <a:prstDash val="solid"/>
              <a:bevel/>
            </a:ln>
          </a:bottom>
          <a:insideH>
            <a:ln w="12700" cap="flat">
              <a:solidFill>
                <a:srgbClr val="6699FF"/>
              </a:solidFill>
              <a:prstDash val="solid"/>
              <a:bevel/>
            </a:ln>
          </a:insideH>
          <a:insideV>
            <a:ln w="12700" cap="flat">
              <a:solidFill>
                <a:srgbClr val="6699FF"/>
              </a:solidFill>
              <a:prstDash val="solid"/>
              <a:bevel/>
            </a:ln>
          </a:insideV>
        </a:tcBdr>
        <a:fill>
          <a:solidFill>
            <a:srgbClr val="FFFFFF"/>
          </a:solidFill>
        </a:fill>
      </a:tcStyle>
    </a:firstRow>
  </a:tblStyle>
  <a:tblStyle styleId="{EEE7283C-3CF3-47DC-8721-378D4A62B228}" styleName="">
    <a:tblBg/>
    <a:wholeTbl>
      <a:tcTxStyle b="on" i="on">
        <a:font>
          <a:latin typeface="Avenir Book"/>
          <a:ea typeface="Avenir Book"/>
          <a:cs typeface="Avenir Book"/>
        </a:font>
        <a:srgbClr val="000000"/>
      </a:tcTxStyle>
      <a:tcStyle>
        <a:tcBdr>
          <a:left>
            <a:ln w="12700" cap="flat">
              <a:solidFill>
                <a:srgbClr val="6699FF"/>
              </a:solidFill>
              <a:prstDash val="solid"/>
              <a:bevel/>
            </a:ln>
          </a:left>
          <a:right>
            <a:ln w="12700" cap="flat">
              <a:solidFill>
                <a:srgbClr val="6699FF"/>
              </a:solidFill>
              <a:prstDash val="solid"/>
              <a:bevel/>
            </a:ln>
          </a:right>
          <a:top>
            <a:ln w="12700" cap="flat">
              <a:solidFill>
                <a:srgbClr val="6699FF"/>
              </a:solidFill>
              <a:prstDash val="solid"/>
              <a:bevel/>
            </a:ln>
          </a:top>
          <a:bottom>
            <a:ln w="12700" cap="flat">
              <a:solidFill>
                <a:srgbClr val="6699FF"/>
              </a:solidFill>
              <a:prstDash val="solid"/>
              <a:bevel/>
            </a:ln>
          </a:bottom>
          <a:insideH>
            <a:ln w="12700" cap="flat">
              <a:solidFill>
                <a:srgbClr val="6699FF"/>
              </a:solidFill>
              <a:prstDash val="solid"/>
              <a:bevel/>
            </a:ln>
          </a:insideH>
          <a:insideV>
            <a:ln w="12700" cap="flat">
              <a:solidFill>
                <a:srgbClr val="6699FF"/>
              </a:solidFill>
              <a:prstDash val="solid"/>
              <a:bevel/>
            </a:ln>
          </a:insideV>
        </a:tcBdr>
        <a:fill>
          <a:solidFill>
            <a:srgbClr val="CCCCDA"/>
          </a:solidFill>
        </a:fill>
      </a:tcStyle>
    </a:wholeTbl>
    <a:band2H>
      <a:tcTxStyle/>
      <a:tcStyle>
        <a:tcBdr/>
        <a:fill>
          <a:solidFill>
            <a:srgbClr val="E7E7ED"/>
          </a:solidFill>
        </a:fill>
      </a:tcStyle>
    </a:band2H>
    <a:firstCol>
      <a:tcTxStyle b="on" i="on">
        <a:font>
          <a:latin typeface="Avenir Book"/>
          <a:ea typeface="Avenir Book"/>
          <a:cs typeface="Avenir Book"/>
        </a:font>
        <a:srgbClr val="6699FF"/>
      </a:tcTxStyle>
      <a:tcStyle>
        <a:tcBdr>
          <a:left>
            <a:ln w="12700" cap="flat">
              <a:solidFill>
                <a:srgbClr val="6699FF"/>
              </a:solidFill>
              <a:prstDash val="solid"/>
              <a:bevel/>
            </a:ln>
          </a:left>
          <a:right>
            <a:ln w="12700" cap="flat">
              <a:solidFill>
                <a:srgbClr val="6699FF"/>
              </a:solidFill>
              <a:prstDash val="solid"/>
              <a:bevel/>
            </a:ln>
          </a:right>
          <a:top>
            <a:ln w="12700" cap="flat">
              <a:solidFill>
                <a:srgbClr val="6699FF"/>
              </a:solidFill>
              <a:prstDash val="solid"/>
              <a:bevel/>
            </a:ln>
          </a:top>
          <a:bottom>
            <a:ln w="12700" cap="flat">
              <a:solidFill>
                <a:srgbClr val="6699FF"/>
              </a:solidFill>
              <a:prstDash val="solid"/>
              <a:bevel/>
            </a:ln>
          </a:bottom>
          <a:insideH>
            <a:ln w="12700" cap="flat">
              <a:solidFill>
                <a:srgbClr val="6699FF"/>
              </a:solidFill>
              <a:prstDash val="solid"/>
              <a:bevel/>
            </a:ln>
          </a:insideH>
          <a:insideV>
            <a:ln w="12700" cap="flat">
              <a:solidFill>
                <a:srgbClr val="6699FF"/>
              </a:solidFill>
              <a:prstDash val="solid"/>
              <a:bevel/>
            </a:ln>
          </a:insideV>
        </a:tcBdr>
        <a:fill>
          <a:solidFill>
            <a:srgbClr val="2E2E8B"/>
          </a:solidFill>
        </a:fill>
      </a:tcStyle>
    </a:firstCol>
    <a:lastRow>
      <a:tcTxStyle b="on" i="on">
        <a:font>
          <a:latin typeface="Avenir Book"/>
          <a:ea typeface="Avenir Book"/>
          <a:cs typeface="Avenir Book"/>
        </a:font>
        <a:srgbClr val="6699FF"/>
      </a:tcTxStyle>
      <a:tcStyle>
        <a:tcBdr>
          <a:left>
            <a:ln w="12700" cap="flat">
              <a:solidFill>
                <a:srgbClr val="6699FF"/>
              </a:solidFill>
              <a:prstDash val="solid"/>
              <a:bevel/>
            </a:ln>
          </a:left>
          <a:right>
            <a:ln w="12700" cap="flat">
              <a:solidFill>
                <a:srgbClr val="6699FF"/>
              </a:solidFill>
              <a:prstDash val="solid"/>
              <a:bevel/>
            </a:ln>
          </a:right>
          <a:top>
            <a:ln w="38100" cap="flat">
              <a:solidFill>
                <a:srgbClr val="6699FF"/>
              </a:solidFill>
              <a:prstDash val="solid"/>
              <a:bevel/>
            </a:ln>
          </a:top>
          <a:bottom>
            <a:ln w="12700" cap="flat">
              <a:solidFill>
                <a:srgbClr val="6699FF"/>
              </a:solidFill>
              <a:prstDash val="solid"/>
              <a:bevel/>
            </a:ln>
          </a:bottom>
          <a:insideH>
            <a:ln w="12700" cap="flat">
              <a:solidFill>
                <a:srgbClr val="6699FF"/>
              </a:solidFill>
              <a:prstDash val="solid"/>
              <a:bevel/>
            </a:ln>
          </a:insideH>
          <a:insideV>
            <a:ln w="12700" cap="flat">
              <a:solidFill>
                <a:srgbClr val="6699FF"/>
              </a:solidFill>
              <a:prstDash val="solid"/>
              <a:bevel/>
            </a:ln>
          </a:insideV>
        </a:tcBdr>
        <a:fill>
          <a:solidFill>
            <a:srgbClr val="2E2E8B"/>
          </a:solidFill>
        </a:fill>
      </a:tcStyle>
    </a:lastRow>
    <a:firstRow>
      <a:tcTxStyle b="on" i="on">
        <a:font>
          <a:latin typeface="Avenir Book"/>
          <a:ea typeface="Avenir Book"/>
          <a:cs typeface="Avenir Book"/>
        </a:font>
        <a:srgbClr val="6699FF"/>
      </a:tcTxStyle>
      <a:tcStyle>
        <a:tcBdr>
          <a:left>
            <a:ln w="12700" cap="flat">
              <a:solidFill>
                <a:srgbClr val="6699FF"/>
              </a:solidFill>
              <a:prstDash val="solid"/>
              <a:bevel/>
            </a:ln>
          </a:left>
          <a:right>
            <a:ln w="12700" cap="flat">
              <a:solidFill>
                <a:srgbClr val="6699FF"/>
              </a:solidFill>
              <a:prstDash val="solid"/>
              <a:bevel/>
            </a:ln>
          </a:right>
          <a:top>
            <a:ln w="12700" cap="flat">
              <a:solidFill>
                <a:srgbClr val="6699FF"/>
              </a:solidFill>
              <a:prstDash val="solid"/>
              <a:bevel/>
            </a:ln>
          </a:top>
          <a:bottom>
            <a:ln w="38100" cap="flat">
              <a:solidFill>
                <a:srgbClr val="6699FF"/>
              </a:solidFill>
              <a:prstDash val="solid"/>
              <a:bevel/>
            </a:ln>
          </a:bottom>
          <a:insideH>
            <a:ln w="12700" cap="flat">
              <a:solidFill>
                <a:srgbClr val="6699FF"/>
              </a:solidFill>
              <a:prstDash val="solid"/>
              <a:bevel/>
            </a:ln>
          </a:insideH>
          <a:insideV>
            <a:ln w="12700" cap="flat">
              <a:solidFill>
                <a:srgbClr val="6699FF"/>
              </a:solidFill>
              <a:prstDash val="solid"/>
              <a:bevel/>
            </a:ln>
          </a:insideV>
        </a:tcBdr>
        <a:fill>
          <a:solidFill>
            <a:srgbClr val="2E2E8B"/>
          </a:solidFill>
        </a:fill>
      </a:tcStyle>
    </a:firstRow>
  </a:tblStyle>
  <a:tblStyle styleId="{CF821DB8-F4EB-4A41-A1BA-3FCAFE7338EE}" styleName="">
    <a:tblBg/>
    <a:wholeTbl>
      <a:tcTxStyle b="on" i="on">
        <a:font>
          <a:latin typeface="Avenir Book"/>
          <a:ea typeface="Avenir Book"/>
          <a:cs typeface="Avenir Book"/>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6699FF"/>
          </a:solidFill>
        </a:fill>
      </a:tcStyle>
    </a:band2H>
    <a:firstCol>
      <a:tcTxStyle b="on" i="on">
        <a:font>
          <a:latin typeface="Avenir Book"/>
          <a:ea typeface="Avenir Book"/>
          <a:cs typeface="Avenir Book"/>
        </a:font>
        <a:srgbClr val="6699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BBE0E3"/>
          </a:solidFill>
        </a:fill>
      </a:tcStyle>
    </a:firstCol>
    <a:lastRow>
      <a:tcTxStyle b="on" i="on">
        <a:font>
          <a:latin typeface="Avenir Book"/>
          <a:ea typeface="Avenir Book"/>
          <a:cs typeface="Avenir Book"/>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6699FF"/>
          </a:solidFill>
        </a:fill>
      </a:tcStyle>
    </a:lastRow>
    <a:firstRow>
      <a:tcTxStyle b="on" i="on">
        <a:font>
          <a:latin typeface="Avenir Book"/>
          <a:ea typeface="Avenir Book"/>
          <a:cs typeface="Avenir Book"/>
        </a:font>
        <a:srgbClr val="6699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BBE0E3"/>
          </a:solidFill>
        </a:fill>
      </a:tcStyle>
    </a:firstRow>
  </a:tblStyle>
  <a:tblStyle styleId="{33BA23B1-9221-436E-865A-0063620EA4FD}" styleName="">
    <a:tblBg/>
    <a:wholeTbl>
      <a:tcTxStyle b="on" i="on">
        <a:font>
          <a:latin typeface="Avenir Book"/>
          <a:ea typeface="Avenir Book"/>
          <a:cs typeface="Avenir Book"/>
        </a:font>
        <a:srgbClr val="000000"/>
      </a:tcTxStyle>
      <a:tcStyle>
        <a:tcBdr>
          <a:left>
            <a:ln w="12700" cap="flat">
              <a:solidFill>
                <a:srgbClr val="6699FF"/>
              </a:solidFill>
              <a:prstDash val="solid"/>
              <a:bevel/>
            </a:ln>
          </a:left>
          <a:right>
            <a:ln w="12700" cap="flat">
              <a:solidFill>
                <a:srgbClr val="6699FF"/>
              </a:solidFill>
              <a:prstDash val="solid"/>
              <a:bevel/>
            </a:ln>
          </a:right>
          <a:top>
            <a:ln w="12700" cap="flat">
              <a:solidFill>
                <a:srgbClr val="6699FF"/>
              </a:solidFill>
              <a:prstDash val="solid"/>
              <a:bevel/>
            </a:ln>
          </a:top>
          <a:bottom>
            <a:ln w="12700" cap="flat">
              <a:solidFill>
                <a:srgbClr val="6699FF"/>
              </a:solidFill>
              <a:prstDash val="solid"/>
              <a:bevel/>
            </a:ln>
          </a:bottom>
          <a:insideH>
            <a:ln w="12700" cap="flat">
              <a:solidFill>
                <a:srgbClr val="6699FF"/>
              </a:solidFill>
              <a:prstDash val="solid"/>
              <a:bevel/>
            </a:ln>
          </a:insideH>
          <a:insideV>
            <a:ln w="12700" cap="flat">
              <a:solidFill>
                <a:srgbClr val="6699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venir Book"/>
          <a:ea typeface="Avenir Book"/>
          <a:cs typeface="Avenir Book"/>
        </a:font>
        <a:srgbClr val="6699FF"/>
      </a:tcTxStyle>
      <a:tcStyle>
        <a:tcBdr>
          <a:left>
            <a:ln w="12700" cap="flat">
              <a:solidFill>
                <a:srgbClr val="6699FF"/>
              </a:solidFill>
              <a:prstDash val="solid"/>
              <a:bevel/>
            </a:ln>
          </a:left>
          <a:right>
            <a:ln w="12700" cap="flat">
              <a:solidFill>
                <a:srgbClr val="6699FF"/>
              </a:solidFill>
              <a:prstDash val="solid"/>
              <a:bevel/>
            </a:ln>
          </a:right>
          <a:top>
            <a:ln w="12700" cap="flat">
              <a:solidFill>
                <a:srgbClr val="6699FF"/>
              </a:solidFill>
              <a:prstDash val="solid"/>
              <a:bevel/>
            </a:ln>
          </a:top>
          <a:bottom>
            <a:ln w="12700" cap="flat">
              <a:solidFill>
                <a:srgbClr val="6699FF"/>
              </a:solidFill>
              <a:prstDash val="solid"/>
              <a:bevel/>
            </a:ln>
          </a:bottom>
          <a:insideH>
            <a:ln w="12700" cap="flat">
              <a:solidFill>
                <a:srgbClr val="6699FF"/>
              </a:solidFill>
              <a:prstDash val="solid"/>
              <a:bevel/>
            </a:ln>
          </a:insideH>
          <a:insideV>
            <a:ln w="12700" cap="flat">
              <a:solidFill>
                <a:srgbClr val="6699FF"/>
              </a:solidFill>
              <a:prstDash val="solid"/>
              <a:bevel/>
            </a:ln>
          </a:insideV>
        </a:tcBdr>
        <a:fill>
          <a:solidFill/>
        </a:fill>
      </a:tcStyle>
    </a:firstCol>
    <a:lastRow>
      <a:tcTxStyle b="on" i="on">
        <a:font>
          <a:latin typeface="Avenir Book"/>
          <a:ea typeface="Avenir Book"/>
          <a:cs typeface="Avenir Book"/>
        </a:font>
        <a:srgbClr val="6699FF"/>
      </a:tcTxStyle>
      <a:tcStyle>
        <a:tcBdr>
          <a:left>
            <a:ln w="12700" cap="flat">
              <a:solidFill>
                <a:srgbClr val="6699FF"/>
              </a:solidFill>
              <a:prstDash val="solid"/>
              <a:bevel/>
            </a:ln>
          </a:left>
          <a:right>
            <a:ln w="12700" cap="flat">
              <a:solidFill>
                <a:srgbClr val="6699FF"/>
              </a:solidFill>
              <a:prstDash val="solid"/>
              <a:bevel/>
            </a:ln>
          </a:right>
          <a:top>
            <a:ln w="38100" cap="flat">
              <a:solidFill>
                <a:srgbClr val="6699FF"/>
              </a:solidFill>
              <a:prstDash val="solid"/>
              <a:bevel/>
            </a:ln>
          </a:top>
          <a:bottom>
            <a:ln w="12700" cap="flat">
              <a:solidFill>
                <a:srgbClr val="6699FF"/>
              </a:solidFill>
              <a:prstDash val="solid"/>
              <a:bevel/>
            </a:ln>
          </a:bottom>
          <a:insideH>
            <a:ln w="12700" cap="flat">
              <a:solidFill>
                <a:srgbClr val="6699FF"/>
              </a:solidFill>
              <a:prstDash val="solid"/>
              <a:bevel/>
            </a:ln>
          </a:insideH>
          <a:insideV>
            <a:ln w="12700" cap="flat">
              <a:solidFill>
                <a:srgbClr val="6699FF"/>
              </a:solidFill>
              <a:prstDash val="solid"/>
              <a:bevel/>
            </a:ln>
          </a:insideV>
        </a:tcBdr>
        <a:fill>
          <a:solidFill/>
        </a:fill>
      </a:tcStyle>
    </a:lastRow>
    <a:firstRow>
      <a:tcTxStyle b="on" i="on">
        <a:font>
          <a:latin typeface="Avenir Book"/>
          <a:ea typeface="Avenir Book"/>
          <a:cs typeface="Avenir Book"/>
        </a:font>
        <a:srgbClr val="6699FF"/>
      </a:tcTxStyle>
      <a:tcStyle>
        <a:tcBdr>
          <a:left>
            <a:ln w="12700" cap="flat">
              <a:solidFill>
                <a:srgbClr val="6699FF"/>
              </a:solidFill>
              <a:prstDash val="solid"/>
              <a:bevel/>
            </a:ln>
          </a:left>
          <a:right>
            <a:ln w="12700" cap="flat">
              <a:solidFill>
                <a:srgbClr val="6699FF"/>
              </a:solidFill>
              <a:prstDash val="solid"/>
              <a:bevel/>
            </a:ln>
          </a:right>
          <a:top>
            <a:ln w="12700" cap="flat">
              <a:solidFill>
                <a:srgbClr val="6699FF"/>
              </a:solidFill>
              <a:prstDash val="solid"/>
              <a:bevel/>
            </a:ln>
          </a:top>
          <a:bottom>
            <a:ln w="38100" cap="flat">
              <a:solidFill>
                <a:srgbClr val="6699FF"/>
              </a:solidFill>
              <a:prstDash val="solid"/>
              <a:bevel/>
            </a:ln>
          </a:bottom>
          <a:insideH>
            <a:ln w="12700" cap="flat">
              <a:solidFill>
                <a:srgbClr val="6699FF"/>
              </a:solidFill>
              <a:prstDash val="solid"/>
              <a:bevel/>
            </a:ln>
          </a:insideH>
          <a:insideV>
            <a:ln w="12700" cap="flat">
              <a:solidFill>
                <a:srgbClr val="6699FF"/>
              </a:solidFill>
              <a:prstDash val="solid"/>
              <a:bevel/>
            </a:ln>
          </a:insideV>
        </a:tcBdr>
        <a:fill>
          <a:solidFill/>
        </a:fill>
      </a:tcStyle>
    </a:firstRow>
  </a:tblStyle>
  <a:tblStyle styleId="{2708684C-4D16-4618-839F-0558EEFCDFE6}" styleName="">
    <a:tblBg/>
    <a:wholeTbl>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0" d="100"/>
          <a:sy n="110" d="100"/>
        </p:scale>
        <p:origin x="-10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hape 16"/>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17" name="Shape 17"/>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2116045416"/>
      </p:ext>
    </p:extLst>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6" name="Shape 6"/>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7" name="Shape 7"/>
          <p:cNvSpPr>
            <a:spLocks noGrp="1"/>
          </p:cNvSpPr>
          <p:nvPr>
            <p:ph type="title"/>
          </p:nvPr>
        </p:nvSpPr>
        <p:spPr>
          <a:prstGeom prst="rect">
            <a:avLst/>
          </a:prstGeom>
        </p:spPr>
        <p:txBody>
          <a:bodyPr/>
          <a:lstStyle/>
          <a:p>
            <a:pPr lvl="0">
              <a:defRPr sz="1800"/>
            </a:pPr>
            <a:r>
              <a:rPr sz="4400"/>
              <a:t>Title Text</a:t>
            </a:r>
          </a:p>
        </p:txBody>
      </p:sp>
      <p:sp>
        <p:nvSpPr>
          <p:cNvPr id="8" name="Shape 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0" name="Shape 10"/>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11" name="Shape 11"/>
          <p:cNvSpPr>
            <a:spLocks noGrp="1"/>
          </p:cNvSpPr>
          <p:nvPr>
            <p:ph type="title"/>
          </p:nvPr>
        </p:nvSpPr>
        <p:spPr>
          <a:xfrm>
            <a:off x="457200" y="0"/>
            <a:ext cx="8229600" cy="1692275"/>
          </a:xfrm>
          <a:prstGeom prst="rect">
            <a:avLst/>
          </a:prstGeom>
        </p:spPr>
        <p:txBody>
          <a:bodyPr/>
          <a:lstStyle/>
          <a:p>
            <a:pPr lvl="0">
              <a:defRPr sz="1800"/>
            </a:pPr>
            <a:r>
              <a:rPr sz="4400"/>
              <a:t>Title Text</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3" name="Shape 13"/>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14" name="Shape 14"/>
          <p:cNvSpPr>
            <a:spLocks noGrp="1"/>
          </p:cNvSpPr>
          <p:nvPr>
            <p:ph type="title"/>
          </p:nvPr>
        </p:nvSpPr>
        <p:spPr>
          <a:prstGeom prst="rect">
            <a:avLst/>
          </a:prstGeom>
        </p:spPr>
        <p:txBody>
          <a:bodyPr/>
          <a:lstStyle/>
          <a:p>
            <a:pPr lvl="0">
              <a:defRPr sz="1800"/>
            </a:pPr>
            <a:r>
              <a:rPr sz="4400"/>
              <a:t>Title Text</a:t>
            </a:r>
          </a:p>
        </p:txBody>
      </p:sp>
      <p:sp>
        <p:nvSpPr>
          <p:cNvPr id="15" name="Shape 15"/>
          <p:cNvSpPr>
            <a:spLocks noGrp="1"/>
          </p:cNvSpPr>
          <p:nvPr>
            <p:ph type="body" idx="1"/>
          </p:nvPr>
        </p:nvSpPr>
        <p:spPr>
          <a:xfrm>
            <a:off x="457200" y="1600200"/>
            <a:ext cx="4038600" cy="5257800"/>
          </a:xfrm>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99FF"/>
        </a:solid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6553200" y="6245225"/>
            <a:ext cx="2133600" cy="288822"/>
          </a:xfrm>
          <a:prstGeom prst="rect">
            <a:avLst/>
          </a:prstGeom>
          <a:ln w="12700">
            <a:miter lim="400000"/>
          </a:ln>
        </p:spPr>
        <p:txBody>
          <a:bodyPr lIns="45718" tIns="45718" rIns="45718" bIns="45718">
            <a:spAutoFit/>
          </a:bodyPr>
          <a:lstStyle>
            <a:lvl1pPr algn="r">
              <a:defRPr sz="1400">
                <a:latin typeface="Arial"/>
                <a:ea typeface="Arial"/>
                <a:cs typeface="Arial"/>
                <a:sym typeface="Arial"/>
              </a:defRPr>
            </a:lvl1pPr>
          </a:lstStyle>
          <a:p>
            <a:pPr lvl="0"/>
            <a:fld id="{86CB4B4D-7CA3-9044-876B-883B54F8677D}" type="slidenum">
              <a:t>‹#›</a:t>
            </a:fld>
            <a:endParaRPr/>
          </a:p>
        </p:txBody>
      </p:sp>
      <p:sp>
        <p:nvSpPr>
          <p:cNvPr id="3" name="Shape 3"/>
          <p:cNvSpPr>
            <a:spLocks noGrp="1"/>
          </p:cNvSpPr>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ctr"/>
          <a:lstStyle/>
          <a:p>
            <a:pPr lvl="0">
              <a:defRPr sz="1800"/>
            </a:pPr>
            <a:r>
              <a:rPr sz="4400"/>
              <a:t>Title Text</a:t>
            </a:r>
          </a:p>
        </p:txBody>
      </p:sp>
      <p:sp>
        <p:nvSpPr>
          <p:cNvPr id="4" name="Shape 4"/>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med"/>
  <p:txStyles>
    <p:titleStyle>
      <a:lvl1pPr algn="ctr">
        <a:defRPr sz="4400">
          <a:latin typeface="Arial"/>
          <a:ea typeface="Arial"/>
          <a:cs typeface="Arial"/>
          <a:sym typeface="Arial"/>
        </a:defRPr>
      </a:lvl1pPr>
      <a:lvl2pPr algn="ctr">
        <a:defRPr sz="4400">
          <a:latin typeface="Arial"/>
          <a:ea typeface="Arial"/>
          <a:cs typeface="Arial"/>
          <a:sym typeface="Arial"/>
        </a:defRPr>
      </a:lvl2pPr>
      <a:lvl3pPr algn="ctr">
        <a:defRPr sz="4400">
          <a:latin typeface="Arial"/>
          <a:ea typeface="Arial"/>
          <a:cs typeface="Arial"/>
          <a:sym typeface="Arial"/>
        </a:defRPr>
      </a:lvl3pPr>
      <a:lvl4pPr algn="ctr">
        <a:defRPr sz="4400">
          <a:latin typeface="Arial"/>
          <a:ea typeface="Arial"/>
          <a:cs typeface="Arial"/>
          <a:sym typeface="Arial"/>
        </a:defRPr>
      </a:lvl4pPr>
      <a:lvl5pPr algn="ctr">
        <a:defRPr sz="4400">
          <a:latin typeface="Arial"/>
          <a:ea typeface="Arial"/>
          <a:cs typeface="Arial"/>
          <a:sym typeface="Arial"/>
        </a:defRPr>
      </a:lvl5pPr>
      <a:lvl6pPr algn="ctr">
        <a:defRPr sz="4400">
          <a:latin typeface="Arial"/>
          <a:ea typeface="Arial"/>
          <a:cs typeface="Arial"/>
          <a:sym typeface="Arial"/>
        </a:defRPr>
      </a:lvl6pPr>
      <a:lvl7pPr algn="ctr">
        <a:defRPr sz="4400">
          <a:latin typeface="Arial"/>
          <a:ea typeface="Arial"/>
          <a:cs typeface="Arial"/>
          <a:sym typeface="Arial"/>
        </a:defRPr>
      </a:lvl7pPr>
      <a:lvl8pPr algn="ctr">
        <a:defRPr sz="4400">
          <a:latin typeface="Arial"/>
          <a:ea typeface="Arial"/>
          <a:cs typeface="Arial"/>
          <a:sym typeface="Arial"/>
        </a:defRPr>
      </a:lvl8pPr>
      <a:lvl9pPr algn="ctr">
        <a:defRPr sz="4400">
          <a:latin typeface="Arial"/>
          <a:ea typeface="Arial"/>
          <a:cs typeface="Arial"/>
          <a:sym typeface="Arial"/>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219200" indent="-304800">
        <a:spcBef>
          <a:spcPts val="700"/>
        </a:spcBef>
        <a:buSzPct val="100000"/>
        <a:buChar char="•"/>
        <a:defRPr sz="3200">
          <a:latin typeface="Arial"/>
          <a:ea typeface="Arial"/>
          <a:cs typeface="Arial"/>
          <a:sym typeface="Arial"/>
        </a:defRPr>
      </a:lvl3pPr>
      <a:lvl4pPr marL="1737360" indent="-365760">
        <a:spcBef>
          <a:spcPts val="700"/>
        </a:spcBef>
        <a:buSzPct val="100000"/>
        <a:buChar char="–"/>
        <a:defRPr sz="3200">
          <a:latin typeface="Arial"/>
          <a:ea typeface="Arial"/>
          <a:cs typeface="Arial"/>
          <a:sym typeface="Arial"/>
        </a:defRPr>
      </a:lvl4pPr>
      <a:lvl5pPr marL="2235200" indent="-406400">
        <a:spcBef>
          <a:spcPts val="700"/>
        </a:spcBef>
        <a:buSzPct val="100000"/>
        <a:buChar char="»"/>
        <a:defRPr sz="3200">
          <a:latin typeface="Arial"/>
          <a:ea typeface="Arial"/>
          <a:cs typeface="Arial"/>
          <a:sym typeface="Arial"/>
        </a:defRPr>
      </a:lvl5pPr>
      <a:lvl6pPr marL="2692400" indent="-406400">
        <a:spcBef>
          <a:spcPts val="700"/>
        </a:spcBef>
        <a:buSzPct val="100000"/>
        <a:buChar char="•"/>
        <a:defRPr sz="3200">
          <a:latin typeface="Arial"/>
          <a:ea typeface="Arial"/>
          <a:cs typeface="Arial"/>
          <a:sym typeface="Arial"/>
        </a:defRPr>
      </a:lvl6pPr>
      <a:lvl7pPr marL="3149600" indent="-406400">
        <a:spcBef>
          <a:spcPts val="700"/>
        </a:spcBef>
        <a:buSzPct val="100000"/>
        <a:buChar char="•"/>
        <a:defRPr sz="3200">
          <a:latin typeface="Arial"/>
          <a:ea typeface="Arial"/>
          <a:cs typeface="Arial"/>
          <a:sym typeface="Arial"/>
        </a:defRPr>
      </a:lvl7pPr>
      <a:lvl8pPr marL="3606800" indent="-406400">
        <a:spcBef>
          <a:spcPts val="700"/>
        </a:spcBef>
        <a:buSzPct val="100000"/>
        <a:buChar char="•"/>
        <a:defRPr sz="3200">
          <a:latin typeface="Arial"/>
          <a:ea typeface="Arial"/>
          <a:cs typeface="Arial"/>
          <a:sym typeface="Arial"/>
        </a:defRPr>
      </a:lvl8pPr>
      <a:lvl9pPr marL="4064000" indent="-406400">
        <a:spcBef>
          <a:spcPts val="700"/>
        </a:spcBef>
        <a:buSzPct val="100000"/>
        <a:buChar char="•"/>
        <a:defRPr sz="3200">
          <a:latin typeface="Arial"/>
          <a:ea typeface="Arial"/>
          <a:cs typeface="Arial"/>
          <a:sym typeface="Arial"/>
        </a:defRPr>
      </a:lvl9pPr>
    </p:bodyStyle>
    <p:otherStyle>
      <a:lvl1pPr algn="r">
        <a:defRPr sz="1400">
          <a:solidFill>
            <a:schemeClr val="tx1"/>
          </a:solidFill>
          <a:latin typeface="+mn-lt"/>
          <a:ea typeface="+mn-ea"/>
          <a:cs typeface="+mn-cs"/>
          <a:sym typeface="Arial"/>
        </a:defRPr>
      </a:lvl1pPr>
      <a:lvl2pPr algn="r">
        <a:defRPr sz="1400">
          <a:solidFill>
            <a:schemeClr val="tx1"/>
          </a:solidFill>
          <a:latin typeface="+mn-lt"/>
          <a:ea typeface="+mn-ea"/>
          <a:cs typeface="+mn-cs"/>
          <a:sym typeface="Arial"/>
        </a:defRPr>
      </a:lvl2pPr>
      <a:lvl3pPr algn="r">
        <a:defRPr sz="1400">
          <a:solidFill>
            <a:schemeClr val="tx1"/>
          </a:solidFill>
          <a:latin typeface="+mn-lt"/>
          <a:ea typeface="+mn-ea"/>
          <a:cs typeface="+mn-cs"/>
          <a:sym typeface="Arial"/>
        </a:defRPr>
      </a:lvl3pPr>
      <a:lvl4pPr algn="r">
        <a:defRPr sz="1400">
          <a:solidFill>
            <a:schemeClr val="tx1"/>
          </a:solidFill>
          <a:latin typeface="+mn-lt"/>
          <a:ea typeface="+mn-ea"/>
          <a:cs typeface="+mn-cs"/>
          <a:sym typeface="Arial"/>
        </a:defRPr>
      </a:lvl4pPr>
      <a:lvl5pPr algn="r">
        <a:defRPr sz="1400">
          <a:solidFill>
            <a:schemeClr val="tx1"/>
          </a:solidFill>
          <a:latin typeface="+mn-lt"/>
          <a:ea typeface="+mn-ea"/>
          <a:cs typeface="+mn-cs"/>
          <a:sym typeface="Arial"/>
        </a:defRPr>
      </a:lvl5pPr>
      <a:lvl6pPr algn="r">
        <a:defRPr sz="1400">
          <a:solidFill>
            <a:schemeClr val="tx1"/>
          </a:solidFill>
          <a:latin typeface="+mn-lt"/>
          <a:ea typeface="+mn-ea"/>
          <a:cs typeface="+mn-cs"/>
          <a:sym typeface="Arial"/>
        </a:defRPr>
      </a:lvl6pPr>
      <a:lvl7pPr algn="r">
        <a:defRPr sz="1400">
          <a:solidFill>
            <a:schemeClr val="tx1"/>
          </a:solidFill>
          <a:latin typeface="+mn-lt"/>
          <a:ea typeface="+mn-ea"/>
          <a:cs typeface="+mn-cs"/>
          <a:sym typeface="Arial"/>
        </a:defRPr>
      </a:lvl7pPr>
      <a:lvl8pPr algn="r">
        <a:defRPr sz="1400">
          <a:solidFill>
            <a:schemeClr val="tx1"/>
          </a:solidFill>
          <a:latin typeface="+mn-lt"/>
          <a:ea typeface="+mn-ea"/>
          <a:cs typeface="+mn-cs"/>
          <a:sym typeface="Arial"/>
        </a:defRPr>
      </a:lvl8pPr>
      <a:lvl9pPr algn="r">
        <a:defRPr sz="14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6.xml"/><Relationship Id="rId3" Type="http://schemas.openxmlformats.org/officeDocument/2006/relationships/slide" Target="slide3.xml"/><Relationship Id="rId7" Type="http://schemas.openxmlformats.org/officeDocument/2006/relationships/slide" Target="slide8.xml"/><Relationship Id="rId12" Type="http://schemas.openxmlformats.org/officeDocument/2006/relationships/slide" Target="slide15.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7.xml"/><Relationship Id="rId11" Type="http://schemas.openxmlformats.org/officeDocument/2006/relationships/slide" Target="slide13.xml"/><Relationship Id="rId5" Type="http://schemas.openxmlformats.org/officeDocument/2006/relationships/slide" Target="slide6.xml"/><Relationship Id="rId15" Type="http://schemas.openxmlformats.org/officeDocument/2006/relationships/slide" Target="slide19.xml"/><Relationship Id="rId10" Type="http://schemas.openxmlformats.org/officeDocument/2006/relationships/slide" Target="slide12.xml"/><Relationship Id="rId4" Type="http://schemas.openxmlformats.org/officeDocument/2006/relationships/slide" Target="slide5.xml"/><Relationship Id="rId9" Type="http://schemas.openxmlformats.org/officeDocument/2006/relationships/slide" Target="slide10.xml"/><Relationship Id="rId14" Type="http://schemas.openxmlformats.org/officeDocument/2006/relationships/slide" Target="slide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hape 19"/>
          <p:cNvSpPr>
            <a:spLocks noGrp="1"/>
          </p:cNvSpPr>
          <p:nvPr>
            <p:ph type="title"/>
          </p:nvPr>
        </p:nvSpPr>
        <p:spPr>
          <a:xfrm>
            <a:off x="457200" y="274637"/>
            <a:ext cx="8229600" cy="1143001"/>
          </a:xfrm>
          <a:prstGeom prst="rect">
            <a:avLst/>
          </a:prstGeom>
        </p:spPr>
        <p:txBody>
          <a:bodyPr lIns="0" tIns="0" rIns="0" bIns="0">
            <a:normAutofit/>
          </a:bodyPr>
          <a:lstStyle/>
          <a:p>
            <a:pPr lvl="0">
              <a:defRPr sz="1800"/>
            </a:pPr>
            <a:r>
              <a:rPr sz="4400"/>
              <a:t>Index for Software Development</a:t>
            </a:r>
          </a:p>
        </p:txBody>
      </p:sp>
      <p:sp>
        <p:nvSpPr>
          <p:cNvPr id="20" name="Shape 20"/>
          <p:cNvSpPr/>
          <p:nvPr/>
        </p:nvSpPr>
        <p:spPr>
          <a:xfrm>
            <a:off x="-2" y="0"/>
            <a:ext cx="9144004" cy="1557338"/>
          </a:xfrm>
          <a:prstGeom prst="rect">
            <a:avLst/>
          </a:prstGeom>
          <a:gradFill>
            <a:gsLst>
              <a:gs pos="0">
                <a:srgbClr val="6699FF"/>
              </a:gs>
              <a:gs pos="100000">
                <a:srgbClr val="0000CC"/>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21" name="Shape 21"/>
          <p:cNvSpPr/>
          <p:nvPr/>
        </p:nvSpPr>
        <p:spPr>
          <a:xfrm>
            <a:off x="2443161" y="981075"/>
            <a:ext cx="4257678" cy="571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31519">
              <a:defRPr sz="3600">
                <a:ln w="16256">
                  <a:solidFill/>
                </a:ln>
                <a:solidFill>
                  <a:srgbClr val="FFFFFF"/>
                </a:solidFill>
                <a:effectLst>
                  <a:outerShdw blurRad="50800" dist="28736"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3600">
                <a:ln w="16256">
                  <a:solidFill/>
                </a:ln>
                <a:solidFill>
                  <a:srgbClr val="FFFFFF"/>
                </a:solidFill>
                <a:effectLst>
                  <a:outerShdw blurRad="50800" dist="28736" dir="2700000" rotWithShape="0">
                    <a:srgbClr val="990000"/>
                  </a:outerShdw>
                </a:effectLst>
              </a:rPr>
              <a:t>Software Development</a:t>
            </a:r>
          </a:p>
        </p:txBody>
      </p:sp>
      <p:sp>
        <p:nvSpPr>
          <p:cNvPr id="22" name="Shape 22"/>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grpSp>
        <p:nvGrpSpPr>
          <p:cNvPr id="29" name="Group 29">
            <a:hlinkClick r:id="rId2" action="ppaction://hlinksldjump"/>
          </p:cNvPr>
          <p:cNvGrpSpPr/>
          <p:nvPr/>
        </p:nvGrpSpPr>
        <p:grpSpPr>
          <a:xfrm>
            <a:off x="1260474" y="2205036"/>
            <a:ext cx="2374902" cy="576265"/>
            <a:chOff x="0" y="0"/>
            <a:chExt cx="2374900" cy="576263"/>
          </a:xfrm>
        </p:grpSpPr>
        <p:sp>
          <p:nvSpPr>
            <p:cNvPr id="23" name="Shape 23"/>
            <p:cNvSpPr/>
            <p:nvPr/>
          </p:nvSpPr>
          <p:spPr>
            <a:xfrm>
              <a:off x="0" y="0"/>
              <a:ext cx="2374900" cy="576264"/>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24" name="Shape 24"/>
            <p:cNvSpPr/>
            <p:nvPr/>
          </p:nvSpPr>
          <p:spPr>
            <a:xfrm>
              <a:off x="-1" y="0"/>
              <a:ext cx="2374901" cy="360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28" y="21600"/>
                  </a:lnTo>
                  <a:lnTo>
                    <a:pt x="21272"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25" name="Shape 25"/>
            <p:cNvSpPr/>
            <p:nvPr/>
          </p:nvSpPr>
          <p:spPr>
            <a:xfrm>
              <a:off x="-1"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26" name="Shape 26"/>
            <p:cNvSpPr/>
            <p:nvPr/>
          </p:nvSpPr>
          <p:spPr>
            <a:xfrm>
              <a:off x="2338883"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27" name="Shape 27"/>
            <p:cNvSpPr/>
            <p:nvPr/>
          </p:nvSpPr>
          <p:spPr>
            <a:xfrm>
              <a:off x="-1" y="540246"/>
              <a:ext cx="2374901" cy="3601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272" y="0"/>
                  </a:lnTo>
                  <a:lnTo>
                    <a:pt x="328"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28" name="Shape 28"/>
            <p:cNvSpPr/>
            <p:nvPr/>
          </p:nvSpPr>
          <p:spPr>
            <a:xfrm>
              <a:off x="867667" y="201724"/>
              <a:ext cx="639566" cy="17281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200" b="1">
                  <a:solidFill>
                    <a:srgbClr val="FFFFFF"/>
                  </a:solidFill>
                  <a:latin typeface="Arial"/>
                  <a:ea typeface="Arial"/>
                  <a:cs typeface="Arial"/>
                  <a:sym typeface="Arial"/>
                </a:defRPr>
              </a:lvl1pPr>
            </a:lstStyle>
            <a:p>
              <a:pPr lvl="0">
                <a:defRPr sz="1800" b="0">
                  <a:solidFill>
                    <a:srgbClr val="000000"/>
                  </a:solidFill>
                </a:defRPr>
              </a:pPr>
              <a:r>
                <a:rPr sz="1200" b="1">
                  <a:solidFill>
                    <a:srgbClr val="FFFFFF"/>
                  </a:solidFill>
                </a:rPr>
                <a:t>Analysis</a:t>
              </a:r>
            </a:p>
          </p:txBody>
        </p:sp>
      </p:grpSp>
      <p:grpSp>
        <p:nvGrpSpPr>
          <p:cNvPr id="36" name="Group 36">
            <a:hlinkClick r:id="rId3" action="ppaction://hlinksldjump"/>
          </p:cNvPr>
          <p:cNvGrpSpPr/>
          <p:nvPr/>
        </p:nvGrpSpPr>
        <p:grpSpPr>
          <a:xfrm>
            <a:off x="1260474" y="2852736"/>
            <a:ext cx="2374902" cy="576265"/>
            <a:chOff x="0" y="0"/>
            <a:chExt cx="2374900" cy="576263"/>
          </a:xfrm>
        </p:grpSpPr>
        <p:sp>
          <p:nvSpPr>
            <p:cNvPr id="30" name="Shape 30"/>
            <p:cNvSpPr/>
            <p:nvPr/>
          </p:nvSpPr>
          <p:spPr>
            <a:xfrm>
              <a:off x="0" y="0"/>
              <a:ext cx="2374900" cy="576264"/>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31" name="Shape 31"/>
            <p:cNvSpPr/>
            <p:nvPr/>
          </p:nvSpPr>
          <p:spPr>
            <a:xfrm>
              <a:off x="-1" y="0"/>
              <a:ext cx="2374901" cy="360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28" y="21600"/>
                  </a:lnTo>
                  <a:lnTo>
                    <a:pt x="21272"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32" name="Shape 32"/>
            <p:cNvSpPr/>
            <p:nvPr/>
          </p:nvSpPr>
          <p:spPr>
            <a:xfrm>
              <a:off x="-1"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33" name="Shape 33"/>
            <p:cNvSpPr/>
            <p:nvPr/>
          </p:nvSpPr>
          <p:spPr>
            <a:xfrm>
              <a:off x="2338883"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34" name="Shape 34"/>
            <p:cNvSpPr/>
            <p:nvPr/>
          </p:nvSpPr>
          <p:spPr>
            <a:xfrm>
              <a:off x="-1" y="540246"/>
              <a:ext cx="2374901" cy="3601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272" y="0"/>
                  </a:lnTo>
                  <a:lnTo>
                    <a:pt x="328"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35" name="Shape 35"/>
            <p:cNvSpPr/>
            <p:nvPr/>
          </p:nvSpPr>
          <p:spPr>
            <a:xfrm>
              <a:off x="927050" y="201724"/>
              <a:ext cx="520800" cy="17281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200" b="1">
                  <a:solidFill>
                    <a:srgbClr val="FFFFFF"/>
                  </a:solidFill>
                  <a:latin typeface="Arial"/>
                  <a:ea typeface="Arial"/>
                  <a:cs typeface="Arial"/>
                  <a:sym typeface="Arial"/>
                </a:defRPr>
              </a:lvl1pPr>
            </a:lstStyle>
            <a:p>
              <a:pPr lvl="0">
                <a:defRPr sz="1800" b="0">
                  <a:solidFill>
                    <a:srgbClr val="000000"/>
                  </a:solidFill>
                </a:defRPr>
              </a:pPr>
              <a:r>
                <a:rPr sz="1200" b="1">
                  <a:solidFill>
                    <a:srgbClr val="FFFFFF"/>
                  </a:solidFill>
                </a:rPr>
                <a:t>Design</a:t>
              </a:r>
            </a:p>
          </p:txBody>
        </p:sp>
      </p:grpSp>
      <p:grpSp>
        <p:nvGrpSpPr>
          <p:cNvPr id="43" name="Group 43">
            <a:hlinkClick r:id="rId4" action="ppaction://hlinksldjump"/>
          </p:cNvPr>
          <p:cNvGrpSpPr/>
          <p:nvPr/>
        </p:nvGrpSpPr>
        <p:grpSpPr>
          <a:xfrm>
            <a:off x="1260474" y="3500437"/>
            <a:ext cx="2374902" cy="576265"/>
            <a:chOff x="0" y="0"/>
            <a:chExt cx="2374900" cy="576263"/>
          </a:xfrm>
        </p:grpSpPr>
        <p:sp>
          <p:nvSpPr>
            <p:cNvPr id="37" name="Shape 37"/>
            <p:cNvSpPr/>
            <p:nvPr/>
          </p:nvSpPr>
          <p:spPr>
            <a:xfrm>
              <a:off x="0" y="0"/>
              <a:ext cx="2374900" cy="576264"/>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38" name="Shape 38"/>
            <p:cNvSpPr/>
            <p:nvPr/>
          </p:nvSpPr>
          <p:spPr>
            <a:xfrm>
              <a:off x="-1" y="0"/>
              <a:ext cx="2374901" cy="360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28" y="21600"/>
                  </a:lnTo>
                  <a:lnTo>
                    <a:pt x="21272"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39" name="Shape 39"/>
            <p:cNvSpPr/>
            <p:nvPr/>
          </p:nvSpPr>
          <p:spPr>
            <a:xfrm>
              <a:off x="-1"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40" name="Shape 40"/>
            <p:cNvSpPr/>
            <p:nvPr/>
          </p:nvSpPr>
          <p:spPr>
            <a:xfrm>
              <a:off x="2338883"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41" name="Shape 41"/>
            <p:cNvSpPr/>
            <p:nvPr/>
          </p:nvSpPr>
          <p:spPr>
            <a:xfrm>
              <a:off x="-1" y="540246"/>
              <a:ext cx="2374901" cy="3601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272" y="0"/>
                  </a:lnTo>
                  <a:lnTo>
                    <a:pt x="328"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42" name="Shape 42"/>
            <p:cNvSpPr/>
            <p:nvPr/>
          </p:nvSpPr>
          <p:spPr>
            <a:xfrm>
              <a:off x="618008" y="201724"/>
              <a:ext cx="1138884" cy="17281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200" b="1">
                  <a:solidFill>
                    <a:srgbClr val="FFFFFF"/>
                  </a:solidFill>
                  <a:latin typeface="Arial"/>
                  <a:ea typeface="Arial"/>
                  <a:cs typeface="Arial"/>
                  <a:sym typeface="Arial"/>
                </a:defRPr>
              </a:lvl1pPr>
            </a:lstStyle>
            <a:p>
              <a:pPr lvl="0">
                <a:defRPr sz="1800" b="0">
                  <a:solidFill>
                    <a:srgbClr val="000000"/>
                  </a:solidFill>
                </a:defRPr>
              </a:pPr>
              <a:r>
                <a:rPr sz="1200" b="1">
                  <a:solidFill>
                    <a:srgbClr val="FFFFFF"/>
                  </a:solidFill>
                </a:rPr>
                <a:t>Implementation</a:t>
              </a:r>
            </a:p>
          </p:txBody>
        </p:sp>
      </p:grpSp>
      <p:grpSp>
        <p:nvGrpSpPr>
          <p:cNvPr id="50" name="Group 50">
            <a:hlinkClick r:id="rId5" action="ppaction://hlinksldjump"/>
          </p:cNvPr>
          <p:cNvGrpSpPr/>
          <p:nvPr/>
        </p:nvGrpSpPr>
        <p:grpSpPr>
          <a:xfrm>
            <a:off x="1260474" y="4148137"/>
            <a:ext cx="2374902" cy="576265"/>
            <a:chOff x="0" y="0"/>
            <a:chExt cx="2374900" cy="576263"/>
          </a:xfrm>
        </p:grpSpPr>
        <p:sp>
          <p:nvSpPr>
            <p:cNvPr id="44" name="Shape 44"/>
            <p:cNvSpPr/>
            <p:nvPr/>
          </p:nvSpPr>
          <p:spPr>
            <a:xfrm>
              <a:off x="0" y="0"/>
              <a:ext cx="2374900" cy="576264"/>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45" name="Shape 45"/>
            <p:cNvSpPr/>
            <p:nvPr/>
          </p:nvSpPr>
          <p:spPr>
            <a:xfrm>
              <a:off x="-1" y="0"/>
              <a:ext cx="2374901" cy="360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28" y="21600"/>
                  </a:lnTo>
                  <a:lnTo>
                    <a:pt x="21272"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46" name="Shape 46"/>
            <p:cNvSpPr/>
            <p:nvPr/>
          </p:nvSpPr>
          <p:spPr>
            <a:xfrm>
              <a:off x="-1"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47" name="Shape 47"/>
            <p:cNvSpPr/>
            <p:nvPr/>
          </p:nvSpPr>
          <p:spPr>
            <a:xfrm>
              <a:off x="2338883"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48" name="Shape 48"/>
            <p:cNvSpPr/>
            <p:nvPr/>
          </p:nvSpPr>
          <p:spPr>
            <a:xfrm>
              <a:off x="-1" y="540246"/>
              <a:ext cx="2374901" cy="3601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272" y="0"/>
                  </a:lnTo>
                  <a:lnTo>
                    <a:pt x="328"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49" name="Shape 49"/>
            <p:cNvSpPr/>
            <p:nvPr/>
          </p:nvSpPr>
          <p:spPr>
            <a:xfrm>
              <a:off x="915813" y="201724"/>
              <a:ext cx="543274" cy="17281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200" b="1">
                  <a:solidFill>
                    <a:srgbClr val="FFFFFF"/>
                  </a:solidFill>
                  <a:latin typeface="Arial"/>
                  <a:ea typeface="Arial"/>
                  <a:cs typeface="Arial"/>
                  <a:sym typeface="Arial"/>
                </a:defRPr>
              </a:lvl1pPr>
            </a:lstStyle>
            <a:p>
              <a:pPr lvl="0">
                <a:defRPr sz="1800" b="0">
                  <a:solidFill>
                    <a:srgbClr val="000000"/>
                  </a:solidFill>
                </a:defRPr>
              </a:pPr>
              <a:r>
                <a:rPr sz="1200" b="1">
                  <a:solidFill>
                    <a:srgbClr val="FFFFFF"/>
                  </a:solidFill>
                </a:rPr>
                <a:t>Testing</a:t>
              </a:r>
            </a:p>
          </p:txBody>
        </p:sp>
      </p:grpSp>
      <p:grpSp>
        <p:nvGrpSpPr>
          <p:cNvPr id="57" name="Group 57">
            <a:hlinkClick r:id="rId6" action="ppaction://hlinksldjump"/>
          </p:cNvPr>
          <p:cNvGrpSpPr/>
          <p:nvPr/>
        </p:nvGrpSpPr>
        <p:grpSpPr>
          <a:xfrm>
            <a:off x="1260474" y="4795837"/>
            <a:ext cx="2374902" cy="576265"/>
            <a:chOff x="0" y="0"/>
            <a:chExt cx="2374900" cy="576263"/>
          </a:xfrm>
        </p:grpSpPr>
        <p:sp>
          <p:nvSpPr>
            <p:cNvPr id="51" name="Shape 51"/>
            <p:cNvSpPr/>
            <p:nvPr/>
          </p:nvSpPr>
          <p:spPr>
            <a:xfrm>
              <a:off x="0" y="0"/>
              <a:ext cx="2374900" cy="576264"/>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52" name="Shape 52"/>
            <p:cNvSpPr/>
            <p:nvPr/>
          </p:nvSpPr>
          <p:spPr>
            <a:xfrm>
              <a:off x="-1" y="0"/>
              <a:ext cx="2374901" cy="360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28" y="21600"/>
                  </a:lnTo>
                  <a:lnTo>
                    <a:pt x="21272"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53" name="Shape 53"/>
            <p:cNvSpPr/>
            <p:nvPr/>
          </p:nvSpPr>
          <p:spPr>
            <a:xfrm>
              <a:off x="-1"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54" name="Shape 54"/>
            <p:cNvSpPr/>
            <p:nvPr/>
          </p:nvSpPr>
          <p:spPr>
            <a:xfrm>
              <a:off x="2338883"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55" name="Shape 55"/>
            <p:cNvSpPr/>
            <p:nvPr/>
          </p:nvSpPr>
          <p:spPr>
            <a:xfrm>
              <a:off x="-1" y="540246"/>
              <a:ext cx="2374901" cy="3601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272" y="0"/>
                  </a:lnTo>
                  <a:lnTo>
                    <a:pt x="328"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56" name="Shape 56"/>
            <p:cNvSpPr/>
            <p:nvPr/>
          </p:nvSpPr>
          <p:spPr>
            <a:xfrm>
              <a:off x="626529" y="201724"/>
              <a:ext cx="1121842" cy="17281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200" b="1">
                  <a:solidFill>
                    <a:srgbClr val="FFFFFF"/>
                  </a:solidFill>
                  <a:latin typeface="Arial"/>
                  <a:ea typeface="Arial"/>
                  <a:cs typeface="Arial"/>
                  <a:sym typeface="Arial"/>
                </a:defRPr>
              </a:lvl1pPr>
            </a:lstStyle>
            <a:p>
              <a:pPr lvl="0">
                <a:defRPr sz="1800" b="0">
                  <a:solidFill>
                    <a:srgbClr val="000000"/>
                  </a:solidFill>
                </a:defRPr>
              </a:pPr>
              <a:r>
                <a:rPr sz="1200" b="1">
                  <a:solidFill>
                    <a:srgbClr val="FFFFFF"/>
                  </a:solidFill>
                </a:rPr>
                <a:t>Documentation</a:t>
              </a:r>
            </a:p>
          </p:txBody>
        </p:sp>
      </p:grpSp>
      <p:grpSp>
        <p:nvGrpSpPr>
          <p:cNvPr id="64" name="Group 64">
            <a:hlinkClick r:id="rId7" action="ppaction://hlinksldjump"/>
          </p:cNvPr>
          <p:cNvGrpSpPr/>
          <p:nvPr/>
        </p:nvGrpSpPr>
        <p:grpSpPr>
          <a:xfrm>
            <a:off x="1260474" y="5443537"/>
            <a:ext cx="2374902" cy="576265"/>
            <a:chOff x="0" y="0"/>
            <a:chExt cx="2374900" cy="576263"/>
          </a:xfrm>
        </p:grpSpPr>
        <p:sp>
          <p:nvSpPr>
            <p:cNvPr id="58" name="Shape 58"/>
            <p:cNvSpPr/>
            <p:nvPr/>
          </p:nvSpPr>
          <p:spPr>
            <a:xfrm>
              <a:off x="0" y="0"/>
              <a:ext cx="2374900" cy="576264"/>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59" name="Shape 59"/>
            <p:cNvSpPr/>
            <p:nvPr/>
          </p:nvSpPr>
          <p:spPr>
            <a:xfrm>
              <a:off x="-1" y="0"/>
              <a:ext cx="2374901" cy="360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28" y="21600"/>
                  </a:lnTo>
                  <a:lnTo>
                    <a:pt x="21272"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60" name="Shape 60"/>
            <p:cNvSpPr/>
            <p:nvPr/>
          </p:nvSpPr>
          <p:spPr>
            <a:xfrm>
              <a:off x="-1"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61" name="Shape 61"/>
            <p:cNvSpPr/>
            <p:nvPr/>
          </p:nvSpPr>
          <p:spPr>
            <a:xfrm>
              <a:off x="2338883"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62" name="Shape 62"/>
            <p:cNvSpPr/>
            <p:nvPr/>
          </p:nvSpPr>
          <p:spPr>
            <a:xfrm>
              <a:off x="-1" y="540246"/>
              <a:ext cx="2374901" cy="3601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272" y="0"/>
                  </a:lnTo>
                  <a:lnTo>
                    <a:pt x="328"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63" name="Shape 63"/>
            <p:cNvSpPr/>
            <p:nvPr/>
          </p:nvSpPr>
          <p:spPr>
            <a:xfrm>
              <a:off x="795783" y="201724"/>
              <a:ext cx="783334" cy="17281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200" b="1">
                  <a:solidFill>
                    <a:srgbClr val="FFFFFF"/>
                  </a:solidFill>
                  <a:latin typeface="Arial"/>
                  <a:ea typeface="Arial"/>
                  <a:cs typeface="Arial"/>
                  <a:sym typeface="Arial"/>
                </a:defRPr>
              </a:lvl1pPr>
            </a:lstStyle>
            <a:p>
              <a:pPr lvl="0">
                <a:defRPr sz="1800" b="0">
                  <a:solidFill>
                    <a:srgbClr val="000000"/>
                  </a:solidFill>
                </a:defRPr>
              </a:pPr>
              <a:r>
                <a:rPr sz="1200" b="1">
                  <a:solidFill>
                    <a:srgbClr val="FFFFFF"/>
                  </a:solidFill>
                </a:rPr>
                <a:t>Evaluation</a:t>
              </a:r>
            </a:p>
          </p:txBody>
        </p:sp>
      </p:grpSp>
      <p:grpSp>
        <p:nvGrpSpPr>
          <p:cNvPr id="71" name="Group 71">
            <a:hlinkClick r:id="rId8" action="ppaction://hlinksldjump"/>
          </p:cNvPr>
          <p:cNvGrpSpPr/>
          <p:nvPr/>
        </p:nvGrpSpPr>
        <p:grpSpPr>
          <a:xfrm>
            <a:off x="1260474" y="6092825"/>
            <a:ext cx="2374902" cy="576264"/>
            <a:chOff x="0" y="0"/>
            <a:chExt cx="2374900" cy="576263"/>
          </a:xfrm>
        </p:grpSpPr>
        <p:sp>
          <p:nvSpPr>
            <p:cNvPr id="65" name="Shape 65"/>
            <p:cNvSpPr/>
            <p:nvPr/>
          </p:nvSpPr>
          <p:spPr>
            <a:xfrm>
              <a:off x="0" y="0"/>
              <a:ext cx="2374900" cy="576264"/>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66" name="Shape 66"/>
            <p:cNvSpPr/>
            <p:nvPr/>
          </p:nvSpPr>
          <p:spPr>
            <a:xfrm>
              <a:off x="-1" y="0"/>
              <a:ext cx="2374901" cy="360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28" y="21600"/>
                  </a:lnTo>
                  <a:lnTo>
                    <a:pt x="21272"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67" name="Shape 67"/>
            <p:cNvSpPr/>
            <p:nvPr/>
          </p:nvSpPr>
          <p:spPr>
            <a:xfrm>
              <a:off x="-1"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68" name="Shape 68"/>
            <p:cNvSpPr/>
            <p:nvPr/>
          </p:nvSpPr>
          <p:spPr>
            <a:xfrm>
              <a:off x="2338883"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69" name="Shape 69"/>
            <p:cNvSpPr/>
            <p:nvPr/>
          </p:nvSpPr>
          <p:spPr>
            <a:xfrm>
              <a:off x="-1" y="540246"/>
              <a:ext cx="2374901" cy="3601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272" y="0"/>
                  </a:lnTo>
                  <a:lnTo>
                    <a:pt x="328"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70" name="Shape 70"/>
            <p:cNvSpPr/>
            <p:nvPr/>
          </p:nvSpPr>
          <p:spPr>
            <a:xfrm>
              <a:off x="719546" y="201724"/>
              <a:ext cx="935808" cy="17281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200" b="1">
                  <a:solidFill>
                    <a:srgbClr val="FFFFFF"/>
                  </a:solidFill>
                  <a:latin typeface="Arial"/>
                  <a:ea typeface="Arial"/>
                  <a:cs typeface="Arial"/>
                  <a:sym typeface="Arial"/>
                </a:defRPr>
              </a:lvl1pPr>
            </a:lstStyle>
            <a:p>
              <a:pPr lvl="0">
                <a:defRPr sz="1800" b="0">
                  <a:solidFill>
                    <a:srgbClr val="000000"/>
                  </a:solidFill>
                </a:defRPr>
              </a:pPr>
              <a:r>
                <a:rPr sz="1200" b="1">
                  <a:solidFill>
                    <a:srgbClr val="FFFFFF"/>
                  </a:solidFill>
                </a:rPr>
                <a:t>Maintenance</a:t>
              </a:r>
            </a:p>
          </p:txBody>
        </p:sp>
      </p:grpSp>
      <p:grpSp>
        <p:nvGrpSpPr>
          <p:cNvPr id="78" name="Group 78">
            <a:hlinkClick r:id="rId9" action="ppaction://hlinksldjump"/>
          </p:cNvPr>
          <p:cNvGrpSpPr/>
          <p:nvPr/>
        </p:nvGrpSpPr>
        <p:grpSpPr>
          <a:xfrm>
            <a:off x="5264149" y="2205036"/>
            <a:ext cx="2578102" cy="576265"/>
            <a:chOff x="0" y="0"/>
            <a:chExt cx="2578100" cy="576263"/>
          </a:xfrm>
        </p:grpSpPr>
        <p:sp>
          <p:nvSpPr>
            <p:cNvPr id="72" name="Shape 72"/>
            <p:cNvSpPr/>
            <p:nvPr/>
          </p:nvSpPr>
          <p:spPr>
            <a:xfrm>
              <a:off x="0" y="0"/>
              <a:ext cx="2578100" cy="576264"/>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73" name="Shape 73"/>
            <p:cNvSpPr/>
            <p:nvPr/>
          </p:nvSpPr>
          <p:spPr>
            <a:xfrm>
              <a:off x="0" y="0"/>
              <a:ext cx="2578101" cy="360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02" y="21600"/>
                  </a:lnTo>
                  <a:lnTo>
                    <a:pt x="21298"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74" name="Shape 74"/>
            <p:cNvSpPr/>
            <p:nvPr/>
          </p:nvSpPr>
          <p:spPr>
            <a:xfrm>
              <a:off x="-1"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75" name="Shape 75"/>
            <p:cNvSpPr/>
            <p:nvPr/>
          </p:nvSpPr>
          <p:spPr>
            <a:xfrm>
              <a:off x="2542083"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76" name="Shape 76"/>
            <p:cNvSpPr/>
            <p:nvPr/>
          </p:nvSpPr>
          <p:spPr>
            <a:xfrm>
              <a:off x="0" y="540246"/>
              <a:ext cx="2578101" cy="3601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298" y="0"/>
                  </a:lnTo>
                  <a:lnTo>
                    <a:pt x="302"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77" name="Shape 77"/>
            <p:cNvSpPr/>
            <p:nvPr/>
          </p:nvSpPr>
          <p:spPr>
            <a:xfrm>
              <a:off x="437170" y="201724"/>
              <a:ext cx="1703760" cy="17281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200" b="1">
                  <a:solidFill>
                    <a:srgbClr val="FFFFFF"/>
                  </a:solidFill>
                  <a:latin typeface="Arial"/>
                  <a:ea typeface="Arial"/>
                  <a:cs typeface="Arial"/>
                  <a:sym typeface="Arial"/>
                </a:defRPr>
              </a:lvl1pPr>
            </a:lstStyle>
            <a:p>
              <a:pPr lvl="0">
                <a:defRPr sz="1800" b="0">
                  <a:solidFill>
                    <a:srgbClr val="000000"/>
                  </a:solidFill>
                </a:defRPr>
              </a:pPr>
              <a:r>
                <a:rPr sz="1200" b="1">
                  <a:solidFill>
                    <a:srgbClr val="FFFFFF"/>
                  </a:solidFill>
                </a:rPr>
                <a:t>Data Types / Structures</a:t>
              </a:r>
            </a:p>
          </p:txBody>
        </p:sp>
      </p:grpSp>
      <p:grpSp>
        <p:nvGrpSpPr>
          <p:cNvPr id="85" name="Group 85">
            <a:hlinkClick r:id="rId10" action="ppaction://hlinksldjump"/>
          </p:cNvPr>
          <p:cNvGrpSpPr/>
          <p:nvPr/>
        </p:nvGrpSpPr>
        <p:grpSpPr>
          <a:xfrm>
            <a:off x="5264149" y="2852736"/>
            <a:ext cx="2578102" cy="576265"/>
            <a:chOff x="0" y="0"/>
            <a:chExt cx="2578100" cy="576263"/>
          </a:xfrm>
        </p:grpSpPr>
        <p:sp>
          <p:nvSpPr>
            <p:cNvPr id="79" name="Shape 79"/>
            <p:cNvSpPr/>
            <p:nvPr/>
          </p:nvSpPr>
          <p:spPr>
            <a:xfrm>
              <a:off x="0" y="0"/>
              <a:ext cx="2578100" cy="576264"/>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80" name="Shape 80"/>
            <p:cNvSpPr/>
            <p:nvPr/>
          </p:nvSpPr>
          <p:spPr>
            <a:xfrm>
              <a:off x="0" y="0"/>
              <a:ext cx="2578101" cy="360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02" y="21600"/>
                  </a:lnTo>
                  <a:lnTo>
                    <a:pt x="21298"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81" name="Shape 81"/>
            <p:cNvSpPr/>
            <p:nvPr/>
          </p:nvSpPr>
          <p:spPr>
            <a:xfrm>
              <a:off x="-1"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82" name="Shape 82"/>
            <p:cNvSpPr/>
            <p:nvPr/>
          </p:nvSpPr>
          <p:spPr>
            <a:xfrm>
              <a:off x="2542083"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83" name="Shape 83"/>
            <p:cNvSpPr/>
            <p:nvPr/>
          </p:nvSpPr>
          <p:spPr>
            <a:xfrm>
              <a:off x="0" y="540246"/>
              <a:ext cx="2578101" cy="3601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298" y="0"/>
                  </a:lnTo>
                  <a:lnTo>
                    <a:pt x="302"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84" name="Shape 84"/>
            <p:cNvSpPr/>
            <p:nvPr/>
          </p:nvSpPr>
          <p:spPr>
            <a:xfrm>
              <a:off x="655947" y="201724"/>
              <a:ext cx="1266206" cy="17281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200" b="1">
                  <a:solidFill>
                    <a:srgbClr val="FFFFFF"/>
                  </a:solidFill>
                  <a:latin typeface="Arial"/>
                  <a:ea typeface="Arial"/>
                  <a:cs typeface="Arial"/>
                  <a:sym typeface="Arial"/>
                </a:defRPr>
              </a:lvl1pPr>
            </a:lstStyle>
            <a:p>
              <a:pPr lvl="0">
                <a:defRPr sz="1800" b="0">
                  <a:solidFill>
                    <a:srgbClr val="000000"/>
                  </a:solidFill>
                </a:defRPr>
              </a:pPr>
              <a:r>
                <a:rPr sz="1200" b="1">
                  <a:solidFill>
                    <a:srgbClr val="FFFFFF"/>
                  </a:solidFill>
                </a:rPr>
                <a:t>Basic Operations</a:t>
              </a:r>
            </a:p>
          </p:txBody>
        </p:sp>
      </p:grpSp>
      <p:grpSp>
        <p:nvGrpSpPr>
          <p:cNvPr id="92" name="Group 92">
            <a:hlinkClick r:id="rId11" action="ppaction://hlinksldjump"/>
          </p:cNvPr>
          <p:cNvGrpSpPr/>
          <p:nvPr/>
        </p:nvGrpSpPr>
        <p:grpSpPr>
          <a:xfrm>
            <a:off x="5264149" y="3500437"/>
            <a:ext cx="2578102" cy="576265"/>
            <a:chOff x="0" y="0"/>
            <a:chExt cx="2578100" cy="576263"/>
          </a:xfrm>
        </p:grpSpPr>
        <p:sp>
          <p:nvSpPr>
            <p:cNvPr id="86" name="Shape 86"/>
            <p:cNvSpPr/>
            <p:nvPr/>
          </p:nvSpPr>
          <p:spPr>
            <a:xfrm>
              <a:off x="0" y="0"/>
              <a:ext cx="2578100" cy="576264"/>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87" name="Shape 87"/>
            <p:cNvSpPr/>
            <p:nvPr/>
          </p:nvSpPr>
          <p:spPr>
            <a:xfrm>
              <a:off x="0" y="0"/>
              <a:ext cx="2578101" cy="360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02" y="21600"/>
                  </a:lnTo>
                  <a:lnTo>
                    <a:pt x="21298"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88" name="Shape 88"/>
            <p:cNvSpPr/>
            <p:nvPr/>
          </p:nvSpPr>
          <p:spPr>
            <a:xfrm>
              <a:off x="-1"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89" name="Shape 89"/>
            <p:cNvSpPr/>
            <p:nvPr/>
          </p:nvSpPr>
          <p:spPr>
            <a:xfrm>
              <a:off x="2542083"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90" name="Shape 90"/>
            <p:cNvSpPr/>
            <p:nvPr/>
          </p:nvSpPr>
          <p:spPr>
            <a:xfrm>
              <a:off x="0" y="540246"/>
              <a:ext cx="2578101" cy="3601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298" y="0"/>
                  </a:lnTo>
                  <a:lnTo>
                    <a:pt x="302"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91" name="Shape 91"/>
            <p:cNvSpPr/>
            <p:nvPr/>
          </p:nvSpPr>
          <p:spPr>
            <a:xfrm>
              <a:off x="531936" y="201724"/>
              <a:ext cx="1514228" cy="17281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200" b="1">
                  <a:solidFill>
                    <a:srgbClr val="FFFFFF"/>
                  </a:solidFill>
                  <a:latin typeface="Arial"/>
                  <a:ea typeface="Arial"/>
                  <a:cs typeface="Arial"/>
                  <a:sym typeface="Arial"/>
                </a:defRPr>
              </a:lvl1pPr>
            </a:lstStyle>
            <a:p>
              <a:pPr lvl="0">
                <a:defRPr sz="1800" b="0">
                  <a:solidFill>
                    <a:srgbClr val="000000"/>
                  </a:solidFill>
                </a:defRPr>
              </a:pPr>
              <a:r>
                <a:rPr sz="1200" b="1">
                  <a:solidFill>
                    <a:srgbClr val="FFFFFF"/>
                  </a:solidFill>
                </a:rPr>
                <a:t>Standard Algorithms</a:t>
              </a:r>
            </a:p>
          </p:txBody>
        </p:sp>
      </p:grpSp>
      <p:grpSp>
        <p:nvGrpSpPr>
          <p:cNvPr id="99" name="Group 99">
            <a:hlinkClick r:id="rId12" action="ppaction://hlinksldjump"/>
          </p:cNvPr>
          <p:cNvGrpSpPr/>
          <p:nvPr/>
        </p:nvGrpSpPr>
        <p:grpSpPr>
          <a:xfrm>
            <a:off x="5264149" y="4148137"/>
            <a:ext cx="2578102" cy="576265"/>
            <a:chOff x="0" y="0"/>
            <a:chExt cx="2578100" cy="576263"/>
          </a:xfrm>
        </p:grpSpPr>
        <p:sp>
          <p:nvSpPr>
            <p:cNvPr id="93" name="Shape 93"/>
            <p:cNvSpPr/>
            <p:nvPr/>
          </p:nvSpPr>
          <p:spPr>
            <a:xfrm>
              <a:off x="0" y="0"/>
              <a:ext cx="2578100" cy="576264"/>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94" name="Shape 94"/>
            <p:cNvSpPr/>
            <p:nvPr/>
          </p:nvSpPr>
          <p:spPr>
            <a:xfrm>
              <a:off x="0" y="0"/>
              <a:ext cx="2578101" cy="360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02" y="21600"/>
                  </a:lnTo>
                  <a:lnTo>
                    <a:pt x="21298"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95" name="Shape 95"/>
            <p:cNvSpPr/>
            <p:nvPr/>
          </p:nvSpPr>
          <p:spPr>
            <a:xfrm>
              <a:off x="-1"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96" name="Shape 96"/>
            <p:cNvSpPr/>
            <p:nvPr/>
          </p:nvSpPr>
          <p:spPr>
            <a:xfrm>
              <a:off x="2542083"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97" name="Shape 97"/>
            <p:cNvSpPr/>
            <p:nvPr/>
          </p:nvSpPr>
          <p:spPr>
            <a:xfrm>
              <a:off x="0" y="540246"/>
              <a:ext cx="2578101" cy="3601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298" y="0"/>
                  </a:lnTo>
                  <a:lnTo>
                    <a:pt x="302"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98" name="Shape 98"/>
            <p:cNvSpPr/>
            <p:nvPr/>
          </p:nvSpPr>
          <p:spPr>
            <a:xfrm>
              <a:off x="122101" y="201724"/>
              <a:ext cx="2333898" cy="17281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200" b="1">
                  <a:solidFill>
                    <a:srgbClr val="FFFFFF"/>
                  </a:solidFill>
                  <a:latin typeface="Arial"/>
                  <a:ea typeface="Arial"/>
                  <a:cs typeface="Arial"/>
                  <a:sym typeface="Arial"/>
                </a:defRPr>
              </a:lvl1pPr>
            </a:lstStyle>
            <a:p>
              <a:pPr lvl="0">
                <a:defRPr sz="1800" b="0">
                  <a:solidFill>
                    <a:srgbClr val="000000"/>
                  </a:solidFill>
                </a:defRPr>
              </a:pPr>
              <a:r>
                <a:rPr sz="1200" b="1">
                  <a:solidFill>
                    <a:srgbClr val="FFFFFF"/>
                  </a:solidFill>
                </a:rPr>
                <a:t>Variables &amp; Passing Parameters</a:t>
              </a:r>
            </a:p>
          </p:txBody>
        </p:sp>
      </p:grpSp>
      <p:grpSp>
        <p:nvGrpSpPr>
          <p:cNvPr id="106" name="Group 106">
            <a:hlinkClick r:id="rId13" action="ppaction://hlinksldjump"/>
          </p:cNvPr>
          <p:cNvGrpSpPr/>
          <p:nvPr/>
        </p:nvGrpSpPr>
        <p:grpSpPr>
          <a:xfrm>
            <a:off x="5264149" y="4797425"/>
            <a:ext cx="2578102" cy="576264"/>
            <a:chOff x="0" y="0"/>
            <a:chExt cx="2578100" cy="576263"/>
          </a:xfrm>
        </p:grpSpPr>
        <p:sp>
          <p:nvSpPr>
            <p:cNvPr id="100" name="Shape 100"/>
            <p:cNvSpPr/>
            <p:nvPr/>
          </p:nvSpPr>
          <p:spPr>
            <a:xfrm>
              <a:off x="0" y="0"/>
              <a:ext cx="2578100" cy="576264"/>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101" name="Shape 101"/>
            <p:cNvSpPr/>
            <p:nvPr/>
          </p:nvSpPr>
          <p:spPr>
            <a:xfrm>
              <a:off x="0" y="0"/>
              <a:ext cx="2578101" cy="360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02" y="21600"/>
                  </a:lnTo>
                  <a:lnTo>
                    <a:pt x="21298"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102" name="Shape 102"/>
            <p:cNvSpPr/>
            <p:nvPr/>
          </p:nvSpPr>
          <p:spPr>
            <a:xfrm>
              <a:off x="-1"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103" name="Shape 103"/>
            <p:cNvSpPr/>
            <p:nvPr/>
          </p:nvSpPr>
          <p:spPr>
            <a:xfrm>
              <a:off x="2542083"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104" name="Shape 104"/>
            <p:cNvSpPr/>
            <p:nvPr/>
          </p:nvSpPr>
          <p:spPr>
            <a:xfrm>
              <a:off x="0" y="540246"/>
              <a:ext cx="2578101" cy="3601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298" y="0"/>
                  </a:lnTo>
                  <a:lnTo>
                    <a:pt x="302"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105" name="Shape 105"/>
            <p:cNvSpPr/>
            <p:nvPr/>
          </p:nvSpPr>
          <p:spPr>
            <a:xfrm>
              <a:off x="270780" y="201724"/>
              <a:ext cx="2036540" cy="17281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200" b="1">
                  <a:solidFill>
                    <a:srgbClr val="FFFFFF"/>
                  </a:solidFill>
                  <a:latin typeface="Arial"/>
                  <a:ea typeface="Arial"/>
                  <a:cs typeface="Arial"/>
                  <a:sym typeface="Arial"/>
                </a:defRPr>
              </a:lvl1pPr>
            </a:lstStyle>
            <a:p>
              <a:pPr lvl="0">
                <a:defRPr sz="1800" b="0">
                  <a:solidFill>
                    <a:srgbClr val="000000"/>
                  </a:solidFill>
                </a:defRPr>
              </a:pPr>
              <a:r>
                <a:rPr sz="1200" b="1">
                  <a:solidFill>
                    <a:srgbClr val="FFFFFF"/>
                  </a:solidFill>
                </a:rPr>
                <a:t>Functions / Sub Procedures</a:t>
              </a:r>
            </a:p>
          </p:txBody>
        </p:sp>
      </p:grpSp>
      <p:sp>
        <p:nvSpPr>
          <p:cNvPr id="107" name="Shape 107"/>
          <p:cNvSpPr/>
          <p:nvPr/>
        </p:nvSpPr>
        <p:spPr>
          <a:xfrm>
            <a:off x="1476375" y="1700211"/>
            <a:ext cx="1871664" cy="36036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58951">
              <a:defRPr sz="2300">
                <a:ln w="13122">
                  <a:solidFill>
                    <a:srgbClr val="FFFFFF"/>
                  </a:solidFill>
                </a:ln>
                <a:effectLst>
                  <a:outerShdw blurRad="50800" dist="29813" dir="2700000" rotWithShape="0">
                    <a:srgbClr val="990000"/>
                  </a:outerShdw>
                </a:effectLst>
                <a:latin typeface="Impact"/>
                <a:ea typeface="Impact"/>
                <a:cs typeface="Impact"/>
                <a:sym typeface="Impact"/>
              </a:defRPr>
            </a:lvl1pPr>
          </a:lstStyle>
          <a:p>
            <a:pPr lvl="0">
              <a:defRPr sz="1800">
                <a:ln w="9525">
                  <a:noFill/>
                </a:ln>
                <a:effectLst/>
              </a:defRPr>
            </a:pPr>
            <a:r>
              <a:rPr sz="2300">
                <a:ln w="13122">
                  <a:solidFill>
                    <a:srgbClr val="FFFFFF"/>
                  </a:solidFill>
                </a:ln>
                <a:effectLst>
                  <a:outerShdw blurRad="50800" dist="29813" dir="2700000" rotWithShape="0">
                    <a:srgbClr val="990000"/>
                  </a:outerShdw>
                </a:effectLst>
              </a:rPr>
              <a:t>Seven Stages</a:t>
            </a:r>
          </a:p>
        </p:txBody>
      </p:sp>
      <p:sp>
        <p:nvSpPr>
          <p:cNvPr id="108" name="Shape 108"/>
          <p:cNvSpPr/>
          <p:nvPr/>
        </p:nvSpPr>
        <p:spPr>
          <a:xfrm>
            <a:off x="6157912" y="1736725"/>
            <a:ext cx="719139" cy="28733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58951">
              <a:defRPr>
                <a:ln w="13123">
                  <a:solidFill>
                    <a:srgbClr val="FFFFFF"/>
                  </a:solidFill>
                </a:ln>
                <a:effectLst>
                  <a:outerShdw blurRad="50800" dist="29813" dir="2700000" rotWithShape="0">
                    <a:srgbClr val="990000"/>
                  </a:outerShdw>
                </a:effectLst>
                <a:latin typeface="Impact"/>
                <a:ea typeface="Impact"/>
                <a:cs typeface="Impact"/>
                <a:sym typeface="Impact"/>
              </a:defRPr>
            </a:lvl1pPr>
          </a:lstStyle>
          <a:p>
            <a:pPr lvl="0">
              <a:defRPr>
                <a:ln w="9525">
                  <a:noFill/>
                </a:ln>
                <a:effectLst/>
              </a:defRPr>
            </a:pPr>
            <a:r>
              <a:rPr>
                <a:ln w="13123">
                  <a:solidFill>
                    <a:srgbClr val="FFFFFF"/>
                  </a:solidFill>
                </a:ln>
                <a:effectLst>
                  <a:outerShdw blurRad="50800" dist="29813" dir="2700000" rotWithShape="0">
                    <a:srgbClr val="990000"/>
                  </a:outerShdw>
                </a:effectLst>
              </a:rPr>
              <a:t>Code</a:t>
            </a:r>
          </a:p>
        </p:txBody>
      </p:sp>
      <p:grpSp>
        <p:nvGrpSpPr>
          <p:cNvPr id="115" name="Group 115">
            <a:hlinkClick r:id="rId14" action="ppaction://hlinksldjump"/>
          </p:cNvPr>
          <p:cNvGrpSpPr/>
          <p:nvPr/>
        </p:nvGrpSpPr>
        <p:grpSpPr>
          <a:xfrm>
            <a:off x="5264149" y="5445125"/>
            <a:ext cx="2578102" cy="576264"/>
            <a:chOff x="0" y="0"/>
            <a:chExt cx="2578100" cy="576263"/>
          </a:xfrm>
        </p:grpSpPr>
        <p:sp>
          <p:nvSpPr>
            <p:cNvPr id="109" name="Shape 109"/>
            <p:cNvSpPr/>
            <p:nvPr/>
          </p:nvSpPr>
          <p:spPr>
            <a:xfrm>
              <a:off x="0" y="0"/>
              <a:ext cx="2578100" cy="576264"/>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110" name="Shape 110"/>
            <p:cNvSpPr/>
            <p:nvPr/>
          </p:nvSpPr>
          <p:spPr>
            <a:xfrm>
              <a:off x="0" y="0"/>
              <a:ext cx="2578101" cy="360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02" y="21600"/>
                  </a:lnTo>
                  <a:lnTo>
                    <a:pt x="21298"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111" name="Shape 111"/>
            <p:cNvSpPr/>
            <p:nvPr/>
          </p:nvSpPr>
          <p:spPr>
            <a:xfrm>
              <a:off x="-1"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112" name="Shape 112"/>
            <p:cNvSpPr/>
            <p:nvPr/>
          </p:nvSpPr>
          <p:spPr>
            <a:xfrm>
              <a:off x="2542083"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113" name="Shape 113"/>
            <p:cNvSpPr/>
            <p:nvPr/>
          </p:nvSpPr>
          <p:spPr>
            <a:xfrm>
              <a:off x="0" y="540246"/>
              <a:ext cx="2578101" cy="3601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298" y="0"/>
                  </a:lnTo>
                  <a:lnTo>
                    <a:pt x="302"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114" name="Shape 114"/>
            <p:cNvSpPr/>
            <p:nvPr/>
          </p:nvSpPr>
          <p:spPr>
            <a:xfrm>
              <a:off x="423068" y="201724"/>
              <a:ext cx="1731964" cy="17281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200" b="1">
                  <a:solidFill>
                    <a:srgbClr val="FFFFFF"/>
                  </a:solidFill>
                  <a:latin typeface="Arial"/>
                  <a:ea typeface="Arial"/>
                  <a:cs typeface="Arial"/>
                  <a:sym typeface="Arial"/>
                </a:defRPr>
              </a:lvl1pPr>
            </a:lstStyle>
            <a:p>
              <a:pPr lvl="0">
                <a:defRPr sz="1800" b="0">
                  <a:solidFill>
                    <a:srgbClr val="000000"/>
                  </a:solidFill>
                </a:defRPr>
              </a:pPr>
              <a:r>
                <a:rPr sz="1200" b="1">
                  <a:solidFill>
                    <a:srgbClr val="FFFFFF"/>
                  </a:solidFill>
                </a:rPr>
                <a:t>Compilers / Interpreters</a:t>
              </a:r>
            </a:p>
          </p:txBody>
        </p:sp>
      </p:grpSp>
      <p:grpSp>
        <p:nvGrpSpPr>
          <p:cNvPr id="122" name="Group 122">
            <a:hlinkClick r:id="rId15" action="ppaction://hlinksldjump"/>
          </p:cNvPr>
          <p:cNvGrpSpPr/>
          <p:nvPr/>
        </p:nvGrpSpPr>
        <p:grpSpPr>
          <a:xfrm>
            <a:off x="5264149" y="6092825"/>
            <a:ext cx="2578102" cy="576264"/>
            <a:chOff x="0" y="0"/>
            <a:chExt cx="2578100" cy="576263"/>
          </a:xfrm>
        </p:grpSpPr>
        <p:sp>
          <p:nvSpPr>
            <p:cNvPr id="116" name="Shape 116"/>
            <p:cNvSpPr/>
            <p:nvPr/>
          </p:nvSpPr>
          <p:spPr>
            <a:xfrm>
              <a:off x="0" y="0"/>
              <a:ext cx="2578100" cy="576264"/>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117" name="Shape 117"/>
            <p:cNvSpPr/>
            <p:nvPr/>
          </p:nvSpPr>
          <p:spPr>
            <a:xfrm>
              <a:off x="0" y="0"/>
              <a:ext cx="2578101" cy="3601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02" y="21600"/>
                  </a:lnTo>
                  <a:lnTo>
                    <a:pt x="21298"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118" name="Shape 118"/>
            <p:cNvSpPr/>
            <p:nvPr/>
          </p:nvSpPr>
          <p:spPr>
            <a:xfrm>
              <a:off x="-1"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119" name="Shape 119"/>
            <p:cNvSpPr/>
            <p:nvPr/>
          </p:nvSpPr>
          <p:spPr>
            <a:xfrm>
              <a:off x="2542083" y="0"/>
              <a:ext cx="36018" cy="5762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120" name="Shape 120"/>
            <p:cNvSpPr/>
            <p:nvPr/>
          </p:nvSpPr>
          <p:spPr>
            <a:xfrm>
              <a:off x="0" y="540246"/>
              <a:ext cx="2578101" cy="3601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298" y="0"/>
                  </a:lnTo>
                  <a:lnTo>
                    <a:pt x="302"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200" b="1">
                  <a:solidFill>
                    <a:srgbClr val="FFFFFF"/>
                  </a:solidFill>
                  <a:latin typeface="Arial"/>
                  <a:ea typeface="Arial"/>
                  <a:cs typeface="Arial"/>
                  <a:sym typeface="Arial"/>
                </a:defRPr>
              </a:pPr>
              <a:endParaRPr/>
            </a:p>
          </p:txBody>
        </p:sp>
        <p:sp>
          <p:nvSpPr>
            <p:cNvPr id="121" name="Shape 121"/>
            <p:cNvSpPr/>
            <p:nvPr/>
          </p:nvSpPr>
          <p:spPr>
            <a:xfrm>
              <a:off x="626516" y="201724"/>
              <a:ext cx="1325068" cy="17281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200" b="1">
                  <a:solidFill>
                    <a:srgbClr val="FFFFFF"/>
                  </a:solidFill>
                  <a:latin typeface="Arial"/>
                  <a:ea typeface="Arial"/>
                  <a:cs typeface="Arial"/>
                  <a:sym typeface="Arial"/>
                </a:defRPr>
              </a:lvl1pPr>
            </a:lstStyle>
            <a:p>
              <a:pPr lvl="0">
                <a:defRPr sz="1800" b="0">
                  <a:solidFill>
                    <a:srgbClr val="000000"/>
                  </a:solidFill>
                </a:defRPr>
              </a:pPr>
              <a:r>
                <a:rPr sz="1200" b="1">
                  <a:solidFill>
                    <a:srgbClr val="FFFFFF"/>
                  </a:solidFill>
                </a:rPr>
                <a:t>Structured Listing</a:t>
              </a:r>
            </a:p>
          </p:txBody>
        </p:sp>
      </p:gr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Shape 292"/>
          <p:cNvSpPr/>
          <p:nvPr/>
        </p:nvSpPr>
        <p:spPr>
          <a:xfrm>
            <a:off x="-2" y="0"/>
            <a:ext cx="9144004" cy="1557338"/>
          </a:xfrm>
          <a:prstGeom prst="rect">
            <a:avLst/>
          </a:prstGeom>
          <a:gradFill>
            <a:gsLst>
              <a:gs pos="0">
                <a:srgbClr val="6699FF"/>
              </a:gs>
              <a:gs pos="100000">
                <a:srgbClr val="0000CC"/>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293" name="Shape 293"/>
          <p:cNvSpPr/>
          <p:nvPr/>
        </p:nvSpPr>
        <p:spPr>
          <a:xfrm>
            <a:off x="2443161" y="981075"/>
            <a:ext cx="4257678" cy="571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694944">
              <a:defRPr sz="3400">
                <a:ln w="14671">
                  <a:solidFill/>
                </a:ln>
                <a:solidFill>
                  <a:srgbClr val="FFFFFF"/>
                </a:solidFill>
                <a:effectLst>
                  <a:outerShdw blurRad="50800" dist="27299"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3400">
                <a:ln w="14671">
                  <a:solidFill/>
                </a:ln>
                <a:solidFill>
                  <a:srgbClr val="FFFFFF"/>
                </a:solidFill>
                <a:effectLst>
                  <a:outerShdw blurRad="50800" dist="27299" dir="2700000" rotWithShape="0">
                    <a:srgbClr val="990000"/>
                  </a:outerShdw>
                </a:effectLst>
              </a:rPr>
              <a:t>Data Types &amp; Structures</a:t>
            </a:r>
          </a:p>
        </p:txBody>
      </p:sp>
      <p:sp>
        <p:nvSpPr>
          <p:cNvPr id="294" name="Shape 294"/>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sp>
        <p:nvSpPr>
          <p:cNvPr id="295" name="Shape 295"/>
          <p:cNvSpPr>
            <a:spLocks noGrp="1"/>
          </p:cNvSpPr>
          <p:nvPr>
            <p:ph type="title"/>
          </p:nvPr>
        </p:nvSpPr>
        <p:spPr>
          <a:xfrm>
            <a:off x="-8648700" y="274637"/>
            <a:ext cx="8229600" cy="1143001"/>
          </a:xfrm>
          <a:prstGeom prst="rect">
            <a:avLst/>
          </a:prstGeom>
        </p:spPr>
        <p:txBody>
          <a:bodyPr lIns="0" tIns="0" rIns="0" bIns="0">
            <a:normAutofit/>
          </a:bodyPr>
          <a:lstStyle/>
          <a:p>
            <a:pPr lvl="0">
              <a:defRPr sz="1800"/>
            </a:pPr>
            <a:r>
              <a:rPr sz="4400"/>
              <a:t>Data types and Structures</a:t>
            </a:r>
          </a:p>
        </p:txBody>
      </p:sp>
      <p:grpSp>
        <p:nvGrpSpPr>
          <p:cNvPr id="310" name="Group 310"/>
          <p:cNvGrpSpPr/>
          <p:nvPr/>
        </p:nvGrpSpPr>
        <p:grpSpPr>
          <a:xfrm>
            <a:off x="1427161" y="2185984"/>
            <a:ext cx="6313492" cy="774704"/>
            <a:chOff x="0" y="-1"/>
            <a:chExt cx="6313490" cy="774702"/>
          </a:xfrm>
        </p:grpSpPr>
        <p:grpSp>
          <p:nvGrpSpPr>
            <p:cNvPr id="298" name="Group 298"/>
            <p:cNvGrpSpPr/>
            <p:nvPr/>
          </p:nvGrpSpPr>
          <p:grpSpPr>
            <a:xfrm>
              <a:off x="-1" y="-2"/>
              <a:ext cx="6313492" cy="534992"/>
              <a:chOff x="0" y="0"/>
              <a:chExt cx="6313490" cy="534991"/>
            </a:xfrm>
          </p:grpSpPr>
          <p:sp>
            <p:nvSpPr>
              <p:cNvPr id="296" name="Shape 296"/>
              <p:cNvSpPr/>
              <p:nvPr/>
            </p:nvSpPr>
            <p:spPr>
              <a:xfrm flipH="1">
                <a:off x="3149600" y="-1"/>
                <a:ext cx="14289" cy="529444"/>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j-lt"/>
                    <a:ea typeface="+mj-ea"/>
                    <a:cs typeface="+mj-cs"/>
                    <a:sym typeface="Helvetica"/>
                  </a:defRPr>
                </a:pPr>
                <a:endParaRPr/>
              </a:p>
            </p:txBody>
          </p:sp>
          <p:sp>
            <p:nvSpPr>
              <p:cNvPr id="297" name="Shape 297"/>
              <p:cNvSpPr/>
              <p:nvPr/>
            </p:nvSpPr>
            <p:spPr>
              <a:xfrm>
                <a:off x="-1" y="534990"/>
                <a:ext cx="6313492" cy="1"/>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j-lt"/>
                    <a:ea typeface="+mj-ea"/>
                    <a:cs typeface="+mj-cs"/>
                    <a:sym typeface="Helvetica"/>
                  </a:defRPr>
                </a:pPr>
                <a:endParaRPr/>
              </a:p>
            </p:txBody>
          </p:sp>
        </p:grpSp>
        <p:sp>
          <p:nvSpPr>
            <p:cNvPr id="299" name="Shape 299"/>
            <p:cNvSpPr/>
            <p:nvPr/>
          </p:nvSpPr>
          <p:spPr>
            <a:xfrm>
              <a:off x="3144837" y="554037"/>
              <a:ext cx="2" cy="209552"/>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j-lt"/>
                  <a:ea typeface="+mj-ea"/>
                  <a:cs typeface="+mj-cs"/>
                  <a:sym typeface="Helvetica"/>
                </a:defRPr>
              </a:pPr>
              <a:endParaRPr/>
            </a:p>
          </p:txBody>
        </p:sp>
        <p:sp>
          <p:nvSpPr>
            <p:cNvPr id="300" name="Shape 300"/>
            <p:cNvSpPr/>
            <p:nvPr/>
          </p:nvSpPr>
          <p:spPr>
            <a:xfrm>
              <a:off x="3697287" y="554037"/>
              <a:ext cx="2" cy="215902"/>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j-lt"/>
                  <a:ea typeface="+mj-ea"/>
                  <a:cs typeface="+mj-cs"/>
                  <a:sym typeface="Helvetica"/>
                </a:defRPr>
              </a:pPr>
              <a:endParaRPr/>
            </a:p>
          </p:txBody>
        </p:sp>
        <p:sp>
          <p:nvSpPr>
            <p:cNvPr id="301" name="Shape 301"/>
            <p:cNvSpPr/>
            <p:nvPr/>
          </p:nvSpPr>
          <p:spPr>
            <a:xfrm>
              <a:off x="4257675" y="549275"/>
              <a:ext cx="1" cy="215901"/>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j-lt"/>
                  <a:ea typeface="+mj-ea"/>
                  <a:cs typeface="+mj-cs"/>
                  <a:sym typeface="Helvetica"/>
                </a:defRPr>
              </a:pPr>
              <a:endParaRPr/>
            </a:p>
          </p:txBody>
        </p:sp>
        <p:sp>
          <p:nvSpPr>
            <p:cNvPr id="302" name="Shape 302"/>
            <p:cNvSpPr/>
            <p:nvPr/>
          </p:nvSpPr>
          <p:spPr>
            <a:xfrm>
              <a:off x="4805362" y="550862"/>
              <a:ext cx="2" cy="215902"/>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j-lt"/>
                  <a:ea typeface="+mj-ea"/>
                  <a:cs typeface="+mj-cs"/>
                  <a:sym typeface="Helvetica"/>
                </a:defRPr>
              </a:pPr>
              <a:endParaRPr/>
            </a:p>
          </p:txBody>
        </p:sp>
        <p:sp>
          <p:nvSpPr>
            <p:cNvPr id="303" name="Shape 303"/>
            <p:cNvSpPr/>
            <p:nvPr/>
          </p:nvSpPr>
          <p:spPr>
            <a:xfrm>
              <a:off x="5353050" y="552450"/>
              <a:ext cx="1" cy="215901"/>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j-lt"/>
                  <a:ea typeface="+mj-ea"/>
                  <a:cs typeface="+mj-cs"/>
                  <a:sym typeface="Helvetica"/>
                </a:defRPr>
              </a:pPr>
              <a:endParaRPr/>
            </a:p>
          </p:txBody>
        </p:sp>
        <p:sp>
          <p:nvSpPr>
            <p:cNvPr id="304" name="Shape 304"/>
            <p:cNvSpPr/>
            <p:nvPr/>
          </p:nvSpPr>
          <p:spPr>
            <a:xfrm>
              <a:off x="5899150" y="558800"/>
              <a:ext cx="1" cy="215901"/>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j-lt"/>
                  <a:ea typeface="+mj-ea"/>
                  <a:cs typeface="+mj-cs"/>
                  <a:sym typeface="Helvetica"/>
                </a:defRPr>
              </a:pPr>
              <a:endParaRPr/>
            </a:p>
          </p:txBody>
        </p:sp>
        <p:sp>
          <p:nvSpPr>
            <p:cNvPr id="305" name="Shape 305"/>
            <p:cNvSpPr/>
            <p:nvPr/>
          </p:nvSpPr>
          <p:spPr>
            <a:xfrm>
              <a:off x="2606675" y="549275"/>
              <a:ext cx="1" cy="215901"/>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j-lt"/>
                  <a:ea typeface="+mj-ea"/>
                  <a:cs typeface="+mj-cs"/>
                  <a:sym typeface="Helvetica"/>
                </a:defRPr>
              </a:pPr>
              <a:endParaRPr/>
            </a:p>
          </p:txBody>
        </p:sp>
        <p:sp>
          <p:nvSpPr>
            <p:cNvPr id="306" name="Shape 306"/>
            <p:cNvSpPr/>
            <p:nvPr/>
          </p:nvSpPr>
          <p:spPr>
            <a:xfrm>
              <a:off x="2060575" y="555625"/>
              <a:ext cx="1" cy="215901"/>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j-lt"/>
                  <a:ea typeface="+mj-ea"/>
                  <a:cs typeface="+mj-cs"/>
                  <a:sym typeface="Helvetica"/>
                </a:defRPr>
              </a:pPr>
              <a:endParaRPr/>
            </a:p>
          </p:txBody>
        </p:sp>
        <p:sp>
          <p:nvSpPr>
            <p:cNvPr id="307" name="Shape 307"/>
            <p:cNvSpPr/>
            <p:nvPr/>
          </p:nvSpPr>
          <p:spPr>
            <a:xfrm>
              <a:off x="1516062" y="544512"/>
              <a:ext cx="2" cy="215902"/>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j-lt"/>
                  <a:ea typeface="+mj-ea"/>
                  <a:cs typeface="+mj-cs"/>
                  <a:sym typeface="Helvetica"/>
                </a:defRPr>
              </a:pPr>
              <a:endParaRPr/>
            </a:p>
          </p:txBody>
        </p:sp>
        <p:sp>
          <p:nvSpPr>
            <p:cNvPr id="308" name="Shape 308"/>
            <p:cNvSpPr/>
            <p:nvPr/>
          </p:nvSpPr>
          <p:spPr>
            <a:xfrm>
              <a:off x="969962" y="550862"/>
              <a:ext cx="2" cy="215902"/>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j-lt"/>
                  <a:ea typeface="+mj-ea"/>
                  <a:cs typeface="+mj-cs"/>
                  <a:sym typeface="Helvetica"/>
                </a:defRPr>
              </a:pPr>
              <a:endParaRPr/>
            </a:p>
          </p:txBody>
        </p:sp>
        <p:sp>
          <p:nvSpPr>
            <p:cNvPr id="309" name="Shape 309"/>
            <p:cNvSpPr/>
            <p:nvPr/>
          </p:nvSpPr>
          <p:spPr>
            <a:xfrm>
              <a:off x="425450" y="552450"/>
              <a:ext cx="1" cy="215901"/>
            </a:xfrm>
            <a:prstGeom prst="line">
              <a:avLst/>
            </a:prstGeom>
            <a:noFill/>
            <a:ln w="9525" cap="flat">
              <a:solidFill>
                <a:srgbClr val="000000"/>
              </a:solidFill>
              <a:prstDash val="solid"/>
              <a:round/>
            </a:ln>
            <a:effectLst/>
          </p:spPr>
          <p:txBody>
            <a:bodyPr wrap="square" lIns="0" tIns="0" rIns="0" bIns="0" numCol="1" anchor="t">
              <a:noAutofit/>
            </a:bodyPr>
            <a:lstStyle/>
            <a:p>
              <a:pPr lvl="0" defTabSz="457200">
                <a:defRPr sz="1200">
                  <a:latin typeface="+mj-lt"/>
                  <a:ea typeface="+mj-ea"/>
                  <a:cs typeface="+mj-cs"/>
                  <a:sym typeface="Helvetica"/>
                </a:defRPr>
              </a:pPr>
              <a:endParaRPr/>
            </a:p>
          </p:txBody>
        </p:sp>
      </p:grpSp>
      <p:sp>
        <p:nvSpPr>
          <p:cNvPr id="311" name="Shape 311"/>
          <p:cNvSpPr/>
          <p:nvPr/>
        </p:nvSpPr>
        <p:spPr>
          <a:xfrm>
            <a:off x="4011612" y="1719261"/>
            <a:ext cx="1031487" cy="350661"/>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a:latin typeface="Arial"/>
                <a:ea typeface="Arial"/>
                <a:cs typeface="Arial"/>
                <a:sym typeface="Arial"/>
              </a:defRPr>
            </a:lvl1pPr>
          </a:lstStyle>
          <a:p>
            <a:pPr lvl="0"/>
            <a:r>
              <a:t>Numbers</a:t>
            </a:r>
          </a:p>
        </p:txBody>
      </p:sp>
      <p:grpSp>
        <p:nvGrpSpPr>
          <p:cNvPr id="314" name="Group 314"/>
          <p:cNvGrpSpPr/>
          <p:nvPr/>
        </p:nvGrpSpPr>
        <p:grpSpPr>
          <a:xfrm>
            <a:off x="1641475" y="2894012"/>
            <a:ext cx="392115" cy="319089"/>
            <a:chOff x="0" y="0"/>
            <a:chExt cx="392114" cy="319088"/>
          </a:xfrm>
        </p:grpSpPr>
        <p:sp>
          <p:nvSpPr>
            <p:cNvPr id="312" name="Shape 312"/>
            <p:cNvSpPr/>
            <p:nvPr/>
          </p:nvSpPr>
          <p:spPr>
            <a:xfrm>
              <a:off x="0" y="0"/>
              <a:ext cx="392115" cy="319089"/>
            </a:xfrm>
            <a:prstGeom prst="rect">
              <a:avLst/>
            </a:prstGeom>
            <a:solidFill>
              <a:srgbClr val="BBE0E3"/>
            </a:solidFill>
            <a:ln w="9525" cap="flat">
              <a:solidFill>
                <a:srgbClr val="000000"/>
              </a:solidFill>
              <a:prstDash val="solid"/>
              <a:round/>
            </a:ln>
            <a:effectLst/>
          </p:spPr>
          <p:txBody>
            <a:bodyPr wrap="square" lIns="0" tIns="0" rIns="0" bIns="0" numCol="1" anchor="ctr">
              <a:noAutofit/>
            </a:bodyPr>
            <a:lstStyle/>
            <a:p>
              <a:pPr lvl="0" algn="ctr">
                <a:defRPr>
                  <a:latin typeface="Arial"/>
                  <a:ea typeface="Arial"/>
                  <a:cs typeface="Arial"/>
                  <a:sym typeface="Arial"/>
                </a:defRPr>
              </a:pPr>
              <a:endParaRPr/>
            </a:p>
          </p:txBody>
        </p:sp>
        <p:sp>
          <p:nvSpPr>
            <p:cNvPr id="313" name="Shape 313"/>
            <p:cNvSpPr/>
            <p:nvPr/>
          </p:nvSpPr>
          <p:spPr>
            <a:xfrm>
              <a:off x="88075" y="29933"/>
              <a:ext cx="215963" cy="25922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a:latin typeface="Arial"/>
                  <a:ea typeface="Arial"/>
                  <a:cs typeface="Arial"/>
                  <a:sym typeface="Arial"/>
                </a:defRPr>
              </a:lvl1pPr>
            </a:lstStyle>
            <a:p>
              <a:pPr lvl="0"/>
              <a:r>
                <a:t>-5</a:t>
              </a:r>
            </a:p>
          </p:txBody>
        </p:sp>
      </p:grpSp>
      <p:grpSp>
        <p:nvGrpSpPr>
          <p:cNvPr id="317" name="Group 317"/>
          <p:cNvGrpSpPr/>
          <p:nvPr/>
        </p:nvGrpSpPr>
        <p:grpSpPr>
          <a:xfrm>
            <a:off x="2201861" y="2895600"/>
            <a:ext cx="392115" cy="319089"/>
            <a:chOff x="0" y="0"/>
            <a:chExt cx="392114" cy="319088"/>
          </a:xfrm>
        </p:grpSpPr>
        <p:sp>
          <p:nvSpPr>
            <p:cNvPr id="315" name="Shape 315"/>
            <p:cNvSpPr/>
            <p:nvPr/>
          </p:nvSpPr>
          <p:spPr>
            <a:xfrm>
              <a:off x="0" y="0"/>
              <a:ext cx="392115" cy="319089"/>
            </a:xfrm>
            <a:prstGeom prst="rect">
              <a:avLst/>
            </a:prstGeom>
            <a:solidFill>
              <a:srgbClr val="BBE0E3"/>
            </a:solidFill>
            <a:ln w="9525" cap="flat">
              <a:solidFill>
                <a:srgbClr val="000000"/>
              </a:solidFill>
              <a:prstDash val="solid"/>
              <a:round/>
            </a:ln>
            <a:effectLst/>
          </p:spPr>
          <p:txBody>
            <a:bodyPr wrap="square" lIns="0" tIns="0" rIns="0" bIns="0" numCol="1" anchor="ctr">
              <a:noAutofit/>
            </a:bodyPr>
            <a:lstStyle/>
            <a:p>
              <a:pPr lvl="0" algn="ctr">
                <a:defRPr>
                  <a:latin typeface="Arial"/>
                  <a:ea typeface="Arial"/>
                  <a:cs typeface="Arial"/>
                  <a:sym typeface="Arial"/>
                </a:defRPr>
              </a:pPr>
              <a:endParaRPr/>
            </a:p>
          </p:txBody>
        </p:sp>
        <p:sp>
          <p:nvSpPr>
            <p:cNvPr id="316" name="Shape 316"/>
            <p:cNvSpPr/>
            <p:nvPr/>
          </p:nvSpPr>
          <p:spPr>
            <a:xfrm>
              <a:off x="88075" y="29933"/>
              <a:ext cx="215963" cy="25922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a:latin typeface="Arial"/>
                  <a:ea typeface="Arial"/>
                  <a:cs typeface="Arial"/>
                  <a:sym typeface="Arial"/>
                </a:defRPr>
              </a:lvl1pPr>
            </a:lstStyle>
            <a:p>
              <a:pPr lvl="0"/>
              <a:r>
                <a:t>-4</a:t>
              </a:r>
            </a:p>
          </p:txBody>
        </p:sp>
      </p:grpSp>
      <p:grpSp>
        <p:nvGrpSpPr>
          <p:cNvPr id="320" name="Group 320"/>
          <p:cNvGrpSpPr/>
          <p:nvPr/>
        </p:nvGrpSpPr>
        <p:grpSpPr>
          <a:xfrm>
            <a:off x="2730500" y="2895600"/>
            <a:ext cx="392115" cy="319089"/>
            <a:chOff x="0" y="0"/>
            <a:chExt cx="392114" cy="319088"/>
          </a:xfrm>
        </p:grpSpPr>
        <p:sp>
          <p:nvSpPr>
            <p:cNvPr id="318" name="Shape 318"/>
            <p:cNvSpPr/>
            <p:nvPr/>
          </p:nvSpPr>
          <p:spPr>
            <a:xfrm>
              <a:off x="0" y="0"/>
              <a:ext cx="392115" cy="319089"/>
            </a:xfrm>
            <a:prstGeom prst="rect">
              <a:avLst/>
            </a:prstGeom>
            <a:solidFill>
              <a:srgbClr val="BBE0E3"/>
            </a:solidFill>
            <a:ln w="9525" cap="flat">
              <a:solidFill>
                <a:srgbClr val="000000"/>
              </a:solidFill>
              <a:prstDash val="solid"/>
              <a:round/>
            </a:ln>
            <a:effectLst/>
          </p:spPr>
          <p:txBody>
            <a:bodyPr wrap="square" lIns="0" tIns="0" rIns="0" bIns="0" numCol="1" anchor="ctr">
              <a:noAutofit/>
            </a:bodyPr>
            <a:lstStyle/>
            <a:p>
              <a:pPr lvl="0" algn="ctr">
                <a:defRPr>
                  <a:latin typeface="Arial"/>
                  <a:ea typeface="Arial"/>
                  <a:cs typeface="Arial"/>
                  <a:sym typeface="Arial"/>
                </a:defRPr>
              </a:pPr>
              <a:endParaRPr/>
            </a:p>
          </p:txBody>
        </p:sp>
        <p:sp>
          <p:nvSpPr>
            <p:cNvPr id="319" name="Shape 319"/>
            <p:cNvSpPr/>
            <p:nvPr/>
          </p:nvSpPr>
          <p:spPr>
            <a:xfrm>
              <a:off x="88075" y="29933"/>
              <a:ext cx="215963" cy="25922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a:latin typeface="Arial"/>
                  <a:ea typeface="Arial"/>
                  <a:cs typeface="Arial"/>
                  <a:sym typeface="Arial"/>
                </a:defRPr>
              </a:lvl1pPr>
            </a:lstStyle>
            <a:p>
              <a:pPr lvl="0"/>
              <a:r>
                <a:t>-3</a:t>
              </a:r>
            </a:p>
          </p:txBody>
        </p:sp>
      </p:grpSp>
      <p:grpSp>
        <p:nvGrpSpPr>
          <p:cNvPr id="323" name="Group 323"/>
          <p:cNvGrpSpPr/>
          <p:nvPr/>
        </p:nvGrpSpPr>
        <p:grpSpPr>
          <a:xfrm>
            <a:off x="3287712" y="2895600"/>
            <a:ext cx="392115" cy="319089"/>
            <a:chOff x="0" y="0"/>
            <a:chExt cx="392114" cy="319088"/>
          </a:xfrm>
        </p:grpSpPr>
        <p:sp>
          <p:nvSpPr>
            <p:cNvPr id="321" name="Shape 321"/>
            <p:cNvSpPr/>
            <p:nvPr/>
          </p:nvSpPr>
          <p:spPr>
            <a:xfrm>
              <a:off x="0" y="0"/>
              <a:ext cx="392115" cy="319089"/>
            </a:xfrm>
            <a:prstGeom prst="rect">
              <a:avLst/>
            </a:prstGeom>
            <a:solidFill>
              <a:srgbClr val="BBE0E3"/>
            </a:solidFill>
            <a:ln w="9525" cap="flat">
              <a:solidFill>
                <a:srgbClr val="000000"/>
              </a:solidFill>
              <a:prstDash val="solid"/>
              <a:round/>
            </a:ln>
            <a:effectLst/>
          </p:spPr>
          <p:txBody>
            <a:bodyPr wrap="square" lIns="0" tIns="0" rIns="0" bIns="0" numCol="1" anchor="ctr">
              <a:noAutofit/>
            </a:bodyPr>
            <a:lstStyle/>
            <a:p>
              <a:pPr lvl="0" algn="ctr">
                <a:defRPr>
                  <a:latin typeface="Arial"/>
                  <a:ea typeface="Arial"/>
                  <a:cs typeface="Arial"/>
                  <a:sym typeface="Arial"/>
                </a:defRPr>
              </a:pPr>
              <a:endParaRPr/>
            </a:p>
          </p:txBody>
        </p:sp>
        <p:sp>
          <p:nvSpPr>
            <p:cNvPr id="322" name="Shape 322"/>
            <p:cNvSpPr/>
            <p:nvPr/>
          </p:nvSpPr>
          <p:spPr>
            <a:xfrm>
              <a:off x="88075" y="29933"/>
              <a:ext cx="215963" cy="25922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a:latin typeface="Arial"/>
                  <a:ea typeface="Arial"/>
                  <a:cs typeface="Arial"/>
                  <a:sym typeface="Arial"/>
                </a:defRPr>
              </a:lvl1pPr>
            </a:lstStyle>
            <a:p>
              <a:pPr lvl="0"/>
              <a:r>
                <a:t>-2</a:t>
              </a:r>
            </a:p>
          </p:txBody>
        </p:sp>
      </p:grpSp>
      <p:grpSp>
        <p:nvGrpSpPr>
          <p:cNvPr id="326" name="Group 326"/>
          <p:cNvGrpSpPr/>
          <p:nvPr/>
        </p:nvGrpSpPr>
        <p:grpSpPr>
          <a:xfrm>
            <a:off x="3829050" y="2895600"/>
            <a:ext cx="392115" cy="319089"/>
            <a:chOff x="0" y="0"/>
            <a:chExt cx="392114" cy="319088"/>
          </a:xfrm>
        </p:grpSpPr>
        <p:sp>
          <p:nvSpPr>
            <p:cNvPr id="324" name="Shape 324"/>
            <p:cNvSpPr/>
            <p:nvPr/>
          </p:nvSpPr>
          <p:spPr>
            <a:xfrm>
              <a:off x="0" y="0"/>
              <a:ext cx="392115" cy="319089"/>
            </a:xfrm>
            <a:prstGeom prst="rect">
              <a:avLst/>
            </a:prstGeom>
            <a:solidFill>
              <a:srgbClr val="BBE0E3"/>
            </a:solidFill>
            <a:ln w="9525" cap="flat">
              <a:solidFill>
                <a:srgbClr val="000000"/>
              </a:solidFill>
              <a:prstDash val="solid"/>
              <a:round/>
            </a:ln>
            <a:effectLst/>
          </p:spPr>
          <p:txBody>
            <a:bodyPr wrap="square" lIns="0" tIns="0" rIns="0" bIns="0" numCol="1" anchor="ctr">
              <a:noAutofit/>
            </a:bodyPr>
            <a:lstStyle/>
            <a:p>
              <a:pPr lvl="0" algn="ctr">
                <a:defRPr>
                  <a:latin typeface="Arial"/>
                  <a:ea typeface="Arial"/>
                  <a:cs typeface="Arial"/>
                  <a:sym typeface="Arial"/>
                </a:defRPr>
              </a:pPr>
              <a:endParaRPr/>
            </a:p>
          </p:txBody>
        </p:sp>
        <p:sp>
          <p:nvSpPr>
            <p:cNvPr id="325" name="Shape 325"/>
            <p:cNvSpPr/>
            <p:nvPr/>
          </p:nvSpPr>
          <p:spPr>
            <a:xfrm>
              <a:off x="88075" y="29933"/>
              <a:ext cx="215963" cy="25922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a:latin typeface="Arial"/>
                  <a:ea typeface="Arial"/>
                  <a:cs typeface="Arial"/>
                  <a:sym typeface="Arial"/>
                </a:defRPr>
              </a:lvl1pPr>
            </a:lstStyle>
            <a:p>
              <a:pPr lvl="0"/>
              <a:r>
                <a:t>-1</a:t>
              </a:r>
            </a:p>
          </p:txBody>
        </p:sp>
      </p:grpSp>
      <p:grpSp>
        <p:nvGrpSpPr>
          <p:cNvPr id="329" name="Group 329"/>
          <p:cNvGrpSpPr/>
          <p:nvPr/>
        </p:nvGrpSpPr>
        <p:grpSpPr>
          <a:xfrm>
            <a:off x="4370387" y="2895600"/>
            <a:ext cx="392115" cy="319089"/>
            <a:chOff x="0" y="0"/>
            <a:chExt cx="392114" cy="319088"/>
          </a:xfrm>
        </p:grpSpPr>
        <p:sp>
          <p:nvSpPr>
            <p:cNvPr id="327" name="Shape 327"/>
            <p:cNvSpPr/>
            <p:nvPr/>
          </p:nvSpPr>
          <p:spPr>
            <a:xfrm>
              <a:off x="0" y="0"/>
              <a:ext cx="392115" cy="319089"/>
            </a:xfrm>
            <a:prstGeom prst="rect">
              <a:avLst/>
            </a:prstGeom>
            <a:solidFill>
              <a:srgbClr val="FF0000"/>
            </a:solidFill>
            <a:ln w="9525" cap="flat">
              <a:solidFill>
                <a:srgbClr val="000000"/>
              </a:solidFill>
              <a:prstDash val="solid"/>
              <a:round/>
            </a:ln>
            <a:effectLst/>
          </p:spPr>
          <p:txBody>
            <a:bodyPr wrap="square" lIns="0" tIns="0" rIns="0" bIns="0" numCol="1" anchor="ctr">
              <a:noAutofit/>
            </a:bodyPr>
            <a:lstStyle/>
            <a:p>
              <a:pPr lvl="0" algn="ctr">
                <a:defRPr>
                  <a:solidFill>
                    <a:srgbClr val="FFFFFF"/>
                  </a:solidFill>
                  <a:latin typeface="Arial"/>
                  <a:ea typeface="Arial"/>
                  <a:cs typeface="Arial"/>
                  <a:sym typeface="Arial"/>
                </a:defRPr>
              </a:pPr>
              <a:endParaRPr/>
            </a:p>
          </p:txBody>
        </p:sp>
        <p:sp>
          <p:nvSpPr>
            <p:cNvPr id="328" name="Shape 328"/>
            <p:cNvSpPr/>
            <p:nvPr/>
          </p:nvSpPr>
          <p:spPr>
            <a:xfrm>
              <a:off x="126138" y="29933"/>
              <a:ext cx="139837" cy="25922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a:solidFill>
                    <a:srgbClr val="FFFFFF"/>
                  </a:solidFill>
                  <a:latin typeface="Arial"/>
                  <a:ea typeface="Arial"/>
                  <a:cs typeface="Arial"/>
                  <a:sym typeface="Arial"/>
                </a:defRPr>
              </a:lvl1pPr>
            </a:lstStyle>
            <a:p>
              <a:pPr lvl="0">
                <a:defRPr>
                  <a:solidFill>
                    <a:srgbClr val="000000"/>
                  </a:solidFill>
                </a:defRPr>
              </a:pPr>
              <a:r>
                <a:rPr>
                  <a:solidFill>
                    <a:srgbClr val="FFFFFF"/>
                  </a:solidFill>
                </a:rPr>
                <a:t>0</a:t>
              </a:r>
            </a:p>
          </p:txBody>
        </p:sp>
      </p:grpSp>
      <p:grpSp>
        <p:nvGrpSpPr>
          <p:cNvPr id="332" name="Group 332"/>
          <p:cNvGrpSpPr/>
          <p:nvPr/>
        </p:nvGrpSpPr>
        <p:grpSpPr>
          <a:xfrm>
            <a:off x="4927600" y="2895600"/>
            <a:ext cx="392115" cy="319089"/>
            <a:chOff x="0" y="0"/>
            <a:chExt cx="392114" cy="319088"/>
          </a:xfrm>
        </p:grpSpPr>
        <p:sp>
          <p:nvSpPr>
            <p:cNvPr id="330" name="Shape 330"/>
            <p:cNvSpPr/>
            <p:nvPr/>
          </p:nvSpPr>
          <p:spPr>
            <a:xfrm>
              <a:off x="0" y="0"/>
              <a:ext cx="392115" cy="319089"/>
            </a:xfrm>
            <a:prstGeom prst="rect">
              <a:avLst/>
            </a:prstGeom>
            <a:solidFill>
              <a:srgbClr val="FFFFFF"/>
            </a:solidFill>
            <a:ln w="9525" cap="flat">
              <a:solidFill>
                <a:srgbClr val="000000"/>
              </a:solidFill>
              <a:prstDash val="solid"/>
              <a:round/>
            </a:ln>
            <a:effectLst/>
          </p:spPr>
          <p:txBody>
            <a:bodyPr wrap="square" lIns="0" tIns="0" rIns="0" bIns="0" numCol="1" anchor="ctr">
              <a:noAutofit/>
            </a:bodyPr>
            <a:lstStyle/>
            <a:p>
              <a:pPr lvl="0" algn="ctr">
                <a:defRPr>
                  <a:latin typeface="Arial"/>
                  <a:ea typeface="Arial"/>
                  <a:cs typeface="Arial"/>
                  <a:sym typeface="Arial"/>
                </a:defRPr>
              </a:pPr>
              <a:endParaRPr/>
            </a:p>
          </p:txBody>
        </p:sp>
        <p:sp>
          <p:nvSpPr>
            <p:cNvPr id="331" name="Shape 331"/>
            <p:cNvSpPr/>
            <p:nvPr/>
          </p:nvSpPr>
          <p:spPr>
            <a:xfrm>
              <a:off x="59388" y="29933"/>
              <a:ext cx="273336" cy="25922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a:latin typeface="Arial"/>
                  <a:ea typeface="Arial"/>
                  <a:cs typeface="Arial"/>
                  <a:sym typeface="Arial"/>
                </a:defRPr>
              </a:lvl1pPr>
            </a:lstStyle>
            <a:p>
              <a:pPr lvl="0"/>
              <a:r>
                <a:t>+1</a:t>
              </a:r>
            </a:p>
          </p:txBody>
        </p:sp>
      </p:grpSp>
      <p:grpSp>
        <p:nvGrpSpPr>
          <p:cNvPr id="335" name="Group 335"/>
          <p:cNvGrpSpPr/>
          <p:nvPr/>
        </p:nvGrpSpPr>
        <p:grpSpPr>
          <a:xfrm>
            <a:off x="5484812" y="2895600"/>
            <a:ext cx="392115" cy="319089"/>
            <a:chOff x="0" y="0"/>
            <a:chExt cx="392114" cy="319088"/>
          </a:xfrm>
        </p:grpSpPr>
        <p:sp>
          <p:nvSpPr>
            <p:cNvPr id="333" name="Shape 333"/>
            <p:cNvSpPr/>
            <p:nvPr/>
          </p:nvSpPr>
          <p:spPr>
            <a:xfrm>
              <a:off x="0" y="0"/>
              <a:ext cx="392115" cy="319089"/>
            </a:xfrm>
            <a:prstGeom prst="rect">
              <a:avLst/>
            </a:prstGeom>
            <a:solidFill>
              <a:srgbClr val="FFFFFF"/>
            </a:solidFill>
            <a:ln w="9525" cap="flat">
              <a:solidFill>
                <a:srgbClr val="000000"/>
              </a:solidFill>
              <a:prstDash val="solid"/>
              <a:round/>
            </a:ln>
            <a:effectLst/>
          </p:spPr>
          <p:txBody>
            <a:bodyPr wrap="square" lIns="0" tIns="0" rIns="0" bIns="0" numCol="1" anchor="ctr">
              <a:noAutofit/>
            </a:bodyPr>
            <a:lstStyle/>
            <a:p>
              <a:pPr lvl="0" algn="ctr">
                <a:defRPr>
                  <a:latin typeface="Arial"/>
                  <a:ea typeface="Arial"/>
                  <a:cs typeface="Arial"/>
                  <a:sym typeface="Arial"/>
                </a:defRPr>
              </a:pPr>
              <a:endParaRPr/>
            </a:p>
          </p:txBody>
        </p:sp>
        <p:sp>
          <p:nvSpPr>
            <p:cNvPr id="334" name="Shape 334"/>
            <p:cNvSpPr/>
            <p:nvPr/>
          </p:nvSpPr>
          <p:spPr>
            <a:xfrm>
              <a:off x="59388" y="29933"/>
              <a:ext cx="273336" cy="25922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a:latin typeface="Arial"/>
                  <a:ea typeface="Arial"/>
                  <a:cs typeface="Arial"/>
                  <a:sym typeface="Arial"/>
                </a:defRPr>
              </a:lvl1pPr>
            </a:lstStyle>
            <a:p>
              <a:pPr lvl="0"/>
              <a:r>
                <a:t>+2</a:t>
              </a:r>
            </a:p>
          </p:txBody>
        </p:sp>
      </p:grpSp>
      <p:grpSp>
        <p:nvGrpSpPr>
          <p:cNvPr id="338" name="Group 338"/>
          <p:cNvGrpSpPr/>
          <p:nvPr/>
        </p:nvGrpSpPr>
        <p:grpSpPr>
          <a:xfrm>
            <a:off x="6026150" y="2895600"/>
            <a:ext cx="392115" cy="319089"/>
            <a:chOff x="0" y="0"/>
            <a:chExt cx="392114" cy="319088"/>
          </a:xfrm>
        </p:grpSpPr>
        <p:sp>
          <p:nvSpPr>
            <p:cNvPr id="336" name="Shape 336"/>
            <p:cNvSpPr/>
            <p:nvPr/>
          </p:nvSpPr>
          <p:spPr>
            <a:xfrm>
              <a:off x="0" y="0"/>
              <a:ext cx="392115" cy="319089"/>
            </a:xfrm>
            <a:prstGeom prst="rect">
              <a:avLst/>
            </a:prstGeom>
            <a:solidFill>
              <a:srgbClr val="FFFFFF"/>
            </a:solidFill>
            <a:ln w="9525" cap="flat">
              <a:solidFill>
                <a:srgbClr val="000000"/>
              </a:solidFill>
              <a:prstDash val="solid"/>
              <a:round/>
            </a:ln>
            <a:effectLst/>
          </p:spPr>
          <p:txBody>
            <a:bodyPr wrap="square" lIns="0" tIns="0" rIns="0" bIns="0" numCol="1" anchor="ctr">
              <a:noAutofit/>
            </a:bodyPr>
            <a:lstStyle/>
            <a:p>
              <a:pPr lvl="0" algn="ctr">
                <a:defRPr>
                  <a:latin typeface="Arial"/>
                  <a:ea typeface="Arial"/>
                  <a:cs typeface="Arial"/>
                  <a:sym typeface="Arial"/>
                </a:defRPr>
              </a:pPr>
              <a:endParaRPr/>
            </a:p>
          </p:txBody>
        </p:sp>
        <p:sp>
          <p:nvSpPr>
            <p:cNvPr id="337" name="Shape 337"/>
            <p:cNvSpPr/>
            <p:nvPr/>
          </p:nvSpPr>
          <p:spPr>
            <a:xfrm>
              <a:off x="59388" y="29933"/>
              <a:ext cx="273336" cy="25922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a:latin typeface="Arial"/>
                  <a:ea typeface="Arial"/>
                  <a:cs typeface="Arial"/>
                  <a:sym typeface="Arial"/>
                </a:defRPr>
              </a:lvl1pPr>
            </a:lstStyle>
            <a:p>
              <a:pPr lvl="0"/>
              <a:r>
                <a:t>+3</a:t>
              </a:r>
            </a:p>
          </p:txBody>
        </p:sp>
      </p:grpSp>
      <p:grpSp>
        <p:nvGrpSpPr>
          <p:cNvPr id="341" name="Group 341"/>
          <p:cNvGrpSpPr/>
          <p:nvPr/>
        </p:nvGrpSpPr>
        <p:grpSpPr>
          <a:xfrm>
            <a:off x="6578600" y="2895600"/>
            <a:ext cx="392115" cy="319089"/>
            <a:chOff x="0" y="0"/>
            <a:chExt cx="392114" cy="319088"/>
          </a:xfrm>
        </p:grpSpPr>
        <p:sp>
          <p:nvSpPr>
            <p:cNvPr id="339" name="Shape 339"/>
            <p:cNvSpPr/>
            <p:nvPr/>
          </p:nvSpPr>
          <p:spPr>
            <a:xfrm>
              <a:off x="0" y="0"/>
              <a:ext cx="392115" cy="319089"/>
            </a:xfrm>
            <a:prstGeom prst="rect">
              <a:avLst/>
            </a:prstGeom>
            <a:solidFill>
              <a:srgbClr val="FFFFFF"/>
            </a:solidFill>
            <a:ln w="9525" cap="flat">
              <a:solidFill>
                <a:srgbClr val="000000"/>
              </a:solidFill>
              <a:prstDash val="solid"/>
              <a:round/>
            </a:ln>
            <a:effectLst/>
          </p:spPr>
          <p:txBody>
            <a:bodyPr wrap="square" lIns="0" tIns="0" rIns="0" bIns="0" numCol="1" anchor="ctr">
              <a:noAutofit/>
            </a:bodyPr>
            <a:lstStyle/>
            <a:p>
              <a:pPr lvl="0" algn="ctr">
                <a:defRPr>
                  <a:latin typeface="Arial"/>
                  <a:ea typeface="Arial"/>
                  <a:cs typeface="Arial"/>
                  <a:sym typeface="Arial"/>
                </a:defRPr>
              </a:pPr>
              <a:endParaRPr/>
            </a:p>
          </p:txBody>
        </p:sp>
        <p:sp>
          <p:nvSpPr>
            <p:cNvPr id="340" name="Shape 340"/>
            <p:cNvSpPr/>
            <p:nvPr/>
          </p:nvSpPr>
          <p:spPr>
            <a:xfrm>
              <a:off x="59388" y="29933"/>
              <a:ext cx="273336" cy="25922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a:latin typeface="Arial"/>
                  <a:ea typeface="Arial"/>
                  <a:cs typeface="Arial"/>
                  <a:sym typeface="Arial"/>
                </a:defRPr>
              </a:lvl1pPr>
            </a:lstStyle>
            <a:p>
              <a:pPr lvl="0"/>
              <a:r>
                <a:t>+4</a:t>
              </a:r>
            </a:p>
          </p:txBody>
        </p:sp>
      </p:grpSp>
      <p:grpSp>
        <p:nvGrpSpPr>
          <p:cNvPr id="344" name="Group 344"/>
          <p:cNvGrpSpPr/>
          <p:nvPr/>
        </p:nvGrpSpPr>
        <p:grpSpPr>
          <a:xfrm>
            <a:off x="7113586" y="2894012"/>
            <a:ext cx="392115" cy="319089"/>
            <a:chOff x="0" y="0"/>
            <a:chExt cx="392114" cy="319088"/>
          </a:xfrm>
        </p:grpSpPr>
        <p:sp>
          <p:nvSpPr>
            <p:cNvPr id="342" name="Shape 342"/>
            <p:cNvSpPr/>
            <p:nvPr/>
          </p:nvSpPr>
          <p:spPr>
            <a:xfrm>
              <a:off x="0" y="0"/>
              <a:ext cx="392115" cy="319089"/>
            </a:xfrm>
            <a:prstGeom prst="rect">
              <a:avLst/>
            </a:prstGeom>
            <a:solidFill>
              <a:srgbClr val="FFFFFF"/>
            </a:solidFill>
            <a:ln w="9525" cap="flat">
              <a:solidFill>
                <a:srgbClr val="000000"/>
              </a:solidFill>
              <a:prstDash val="solid"/>
              <a:round/>
            </a:ln>
            <a:effectLst/>
          </p:spPr>
          <p:txBody>
            <a:bodyPr wrap="square" lIns="0" tIns="0" rIns="0" bIns="0" numCol="1" anchor="ctr">
              <a:noAutofit/>
            </a:bodyPr>
            <a:lstStyle/>
            <a:p>
              <a:pPr lvl="0" algn="ctr">
                <a:defRPr>
                  <a:latin typeface="Arial"/>
                  <a:ea typeface="Arial"/>
                  <a:cs typeface="Arial"/>
                  <a:sym typeface="Arial"/>
                </a:defRPr>
              </a:pPr>
              <a:endParaRPr/>
            </a:p>
          </p:txBody>
        </p:sp>
        <p:sp>
          <p:nvSpPr>
            <p:cNvPr id="343" name="Shape 343"/>
            <p:cNvSpPr/>
            <p:nvPr/>
          </p:nvSpPr>
          <p:spPr>
            <a:xfrm>
              <a:off x="59388" y="29933"/>
              <a:ext cx="273336" cy="25922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a:latin typeface="Arial"/>
                  <a:ea typeface="Arial"/>
                  <a:cs typeface="Arial"/>
                  <a:sym typeface="Arial"/>
                </a:defRPr>
              </a:lvl1pPr>
            </a:lstStyle>
            <a:p>
              <a:pPr lvl="0"/>
              <a:r>
                <a:t>+5</a:t>
              </a:r>
            </a:p>
          </p:txBody>
        </p:sp>
      </p:grpSp>
      <p:sp>
        <p:nvSpPr>
          <p:cNvPr id="345" name="Shape 345"/>
          <p:cNvSpPr/>
          <p:nvPr/>
        </p:nvSpPr>
        <p:spPr>
          <a:xfrm>
            <a:off x="5892799" y="2714625"/>
            <a:ext cx="1" cy="1160464"/>
          </a:xfrm>
          <a:prstGeom prst="line">
            <a:avLst/>
          </a:prstGeom>
          <a:ln>
            <a:solidFill/>
            <a:round/>
          </a:ln>
        </p:spPr>
        <p:txBody>
          <a:bodyPr lIns="0" tIns="0" rIns="0" bIns="0"/>
          <a:lstStyle/>
          <a:p>
            <a:pPr lvl="0" defTabSz="457200">
              <a:defRPr sz="1200">
                <a:latin typeface="+mj-lt"/>
                <a:ea typeface="+mj-ea"/>
                <a:cs typeface="+mj-cs"/>
                <a:sym typeface="Helvetica"/>
              </a:defRPr>
            </a:pPr>
            <a:endParaRPr/>
          </a:p>
        </p:txBody>
      </p:sp>
      <p:grpSp>
        <p:nvGrpSpPr>
          <p:cNvPr id="348" name="Group 348"/>
          <p:cNvGrpSpPr/>
          <p:nvPr/>
        </p:nvGrpSpPr>
        <p:grpSpPr>
          <a:xfrm>
            <a:off x="4713287" y="3886200"/>
            <a:ext cx="2397127" cy="319089"/>
            <a:chOff x="0" y="0"/>
            <a:chExt cx="2397125" cy="319088"/>
          </a:xfrm>
        </p:grpSpPr>
        <p:sp>
          <p:nvSpPr>
            <p:cNvPr id="346" name="Shape 346"/>
            <p:cNvSpPr/>
            <p:nvPr/>
          </p:nvSpPr>
          <p:spPr>
            <a:xfrm>
              <a:off x="0" y="0"/>
              <a:ext cx="2397126" cy="319089"/>
            </a:xfrm>
            <a:prstGeom prst="rect">
              <a:avLst/>
            </a:prstGeom>
            <a:solidFill>
              <a:srgbClr val="FFFFFF"/>
            </a:solidFill>
            <a:ln w="9525" cap="flat">
              <a:solidFill>
                <a:srgbClr val="000000"/>
              </a:solidFill>
              <a:prstDash val="solid"/>
              <a:round/>
            </a:ln>
            <a:effectLst/>
          </p:spPr>
          <p:txBody>
            <a:bodyPr wrap="square" lIns="0" tIns="0" rIns="0" bIns="0" numCol="1" anchor="ctr">
              <a:noAutofit/>
            </a:bodyPr>
            <a:lstStyle/>
            <a:p>
              <a:pPr lvl="0" algn="ctr">
                <a:defRPr>
                  <a:latin typeface="Arial"/>
                  <a:ea typeface="Arial"/>
                  <a:cs typeface="Arial"/>
                  <a:sym typeface="Arial"/>
                </a:defRPr>
              </a:pPr>
              <a:endParaRPr/>
            </a:p>
          </p:txBody>
        </p:sp>
        <p:sp>
          <p:nvSpPr>
            <p:cNvPr id="347" name="Shape 347"/>
            <p:cNvSpPr/>
            <p:nvPr/>
          </p:nvSpPr>
          <p:spPr>
            <a:xfrm>
              <a:off x="143365" y="29933"/>
              <a:ext cx="2110396" cy="25922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a:latin typeface="Arial"/>
                  <a:ea typeface="Arial"/>
                  <a:cs typeface="Arial"/>
                  <a:sym typeface="Arial"/>
                </a:defRPr>
              </a:lvl1pPr>
            </a:lstStyle>
            <a:p>
              <a:pPr lvl="0"/>
              <a:r>
                <a:t>2.375689320168945</a:t>
              </a:r>
            </a:p>
          </p:txBody>
        </p:sp>
      </p:grpSp>
      <p:sp>
        <p:nvSpPr>
          <p:cNvPr id="349" name="Shape 349"/>
          <p:cNvSpPr/>
          <p:nvPr/>
        </p:nvSpPr>
        <p:spPr>
          <a:xfrm>
            <a:off x="2305050" y="3373437"/>
            <a:ext cx="2965798" cy="284771"/>
          </a:xfrm>
          <a:prstGeom prst="rect">
            <a:avLst/>
          </a:prstGeom>
          <a:solidFill>
            <a:srgbClr val="FFFF00"/>
          </a:solidFill>
          <a:ln>
            <a:solidFill/>
            <a:round/>
          </a:ln>
          <a:extLst>
            <a:ext uri="{C572A759-6A51-4108-AA02-DFA0A04FC94B}">
              <ma14:wrappingTextBoxFlag xmlns:ma14="http://schemas.microsoft.com/office/mac/drawingml/2011/main" xmlns="" val="1"/>
            </a:ext>
          </a:extLst>
        </p:spPr>
        <p:txBody>
          <a:bodyPr wrap="none" lIns="0" tIns="0" rIns="0" bIns="0">
            <a:spAutoFit/>
          </a:bodyPr>
          <a:lstStyle/>
          <a:p>
            <a:pPr lvl="0"/>
            <a:r>
              <a:rPr sz="1000">
                <a:latin typeface="Arial"/>
                <a:ea typeface="Arial"/>
                <a:cs typeface="Arial"/>
                <a:sym typeface="Arial"/>
              </a:rPr>
              <a:t>Integers are SOLID numbers with no decimal place.</a:t>
            </a:r>
          </a:p>
          <a:p>
            <a:pPr lvl="0"/>
            <a:r>
              <a:rPr sz="1000">
                <a:latin typeface="Arial"/>
                <a:ea typeface="Arial"/>
                <a:cs typeface="Arial"/>
                <a:sym typeface="Arial"/>
              </a:rPr>
              <a:t>They can be Positive or Negative</a:t>
            </a:r>
          </a:p>
        </p:txBody>
      </p:sp>
      <p:sp>
        <p:nvSpPr>
          <p:cNvPr id="350" name="Shape 350"/>
          <p:cNvSpPr/>
          <p:nvPr/>
        </p:nvSpPr>
        <p:spPr>
          <a:xfrm flipV="1">
            <a:off x="4935537" y="3165475"/>
            <a:ext cx="173039" cy="217489"/>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351" name="Shape 351"/>
          <p:cNvSpPr/>
          <p:nvPr/>
        </p:nvSpPr>
        <p:spPr>
          <a:xfrm flipH="1" flipV="1">
            <a:off x="4035424" y="3194050"/>
            <a:ext cx="42864" cy="160339"/>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grpSp>
        <p:nvGrpSpPr>
          <p:cNvPr id="354" name="Group 354"/>
          <p:cNvGrpSpPr/>
          <p:nvPr/>
        </p:nvGrpSpPr>
        <p:grpSpPr>
          <a:xfrm>
            <a:off x="1463675" y="3879850"/>
            <a:ext cx="2397126" cy="319089"/>
            <a:chOff x="0" y="0"/>
            <a:chExt cx="2397125" cy="319088"/>
          </a:xfrm>
        </p:grpSpPr>
        <p:sp>
          <p:nvSpPr>
            <p:cNvPr id="352" name="Shape 352"/>
            <p:cNvSpPr/>
            <p:nvPr/>
          </p:nvSpPr>
          <p:spPr>
            <a:xfrm>
              <a:off x="0" y="0"/>
              <a:ext cx="2397126" cy="319089"/>
            </a:xfrm>
            <a:prstGeom prst="rect">
              <a:avLst/>
            </a:prstGeom>
            <a:solidFill>
              <a:srgbClr val="BBE0E3"/>
            </a:solidFill>
            <a:ln w="9525" cap="flat">
              <a:solidFill>
                <a:srgbClr val="000000"/>
              </a:solidFill>
              <a:prstDash val="solid"/>
              <a:round/>
            </a:ln>
            <a:effectLst/>
          </p:spPr>
          <p:txBody>
            <a:bodyPr wrap="square" lIns="0" tIns="0" rIns="0" bIns="0" numCol="1" anchor="ctr">
              <a:noAutofit/>
            </a:bodyPr>
            <a:lstStyle/>
            <a:p>
              <a:pPr lvl="0" algn="ctr">
                <a:defRPr>
                  <a:latin typeface="Arial"/>
                  <a:ea typeface="Arial"/>
                  <a:cs typeface="Arial"/>
                  <a:sym typeface="Arial"/>
                </a:defRPr>
              </a:pPr>
              <a:endParaRPr/>
            </a:p>
          </p:txBody>
        </p:sp>
        <p:sp>
          <p:nvSpPr>
            <p:cNvPr id="353" name="Shape 353"/>
            <p:cNvSpPr/>
            <p:nvPr/>
          </p:nvSpPr>
          <p:spPr>
            <a:xfrm>
              <a:off x="177353" y="29933"/>
              <a:ext cx="2042419" cy="25922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a:latin typeface="Arial"/>
                  <a:ea typeface="Arial"/>
                  <a:cs typeface="Arial"/>
                  <a:sym typeface="Arial"/>
                </a:defRPr>
              </a:lvl1pPr>
            </a:lstStyle>
            <a:p>
              <a:pPr lvl="0"/>
              <a:r>
                <a:t>-4.61123459870317</a:t>
              </a:r>
            </a:p>
          </p:txBody>
        </p:sp>
      </p:grpSp>
      <p:sp>
        <p:nvSpPr>
          <p:cNvPr id="355" name="Shape 355"/>
          <p:cNvSpPr/>
          <p:nvPr/>
        </p:nvSpPr>
        <p:spPr>
          <a:xfrm flipH="1">
            <a:off x="2085974" y="2708275"/>
            <a:ext cx="1" cy="1160464"/>
          </a:xfrm>
          <a:prstGeom prst="line">
            <a:avLst/>
          </a:prstGeom>
          <a:ln>
            <a:solidFill/>
            <a:round/>
          </a:ln>
        </p:spPr>
        <p:txBody>
          <a:bodyPr lIns="0" tIns="0" rIns="0" bIns="0"/>
          <a:lstStyle/>
          <a:p>
            <a:pPr lvl="0" defTabSz="457200">
              <a:defRPr sz="1200">
                <a:latin typeface="+mj-lt"/>
                <a:ea typeface="+mj-ea"/>
                <a:cs typeface="+mj-cs"/>
                <a:sym typeface="Helvetica"/>
              </a:defRPr>
            </a:pPr>
            <a:endParaRPr/>
          </a:p>
        </p:txBody>
      </p:sp>
      <p:sp>
        <p:nvSpPr>
          <p:cNvPr id="356" name="Shape 356"/>
          <p:cNvSpPr/>
          <p:nvPr/>
        </p:nvSpPr>
        <p:spPr>
          <a:xfrm>
            <a:off x="3027361" y="4424362"/>
            <a:ext cx="2523593" cy="424471"/>
          </a:xfrm>
          <a:prstGeom prst="rect">
            <a:avLst/>
          </a:prstGeom>
          <a:solidFill>
            <a:srgbClr val="FFFF00"/>
          </a:solidFill>
          <a:ln>
            <a:solidFill/>
            <a:round/>
          </a:ln>
          <a:extLst>
            <a:ext uri="{C572A759-6A51-4108-AA02-DFA0A04FC94B}">
              <ma14:wrappingTextBoxFlag xmlns:ma14="http://schemas.microsoft.com/office/mac/drawingml/2011/main" xmlns="" val="1"/>
            </a:ext>
          </a:extLst>
        </p:spPr>
        <p:txBody>
          <a:bodyPr wrap="none" lIns="0" tIns="0" rIns="0" bIns="0">
            <a:spAutoFit/>
          </a:bodyPr>
          <a:lstStyle/>
          <a:p>
            <a:pPr lvl="0"/>
            <a:r>
              <a:rPr sz="1000">
                <a:latin typeface="Arial"/>
                <a:ea typeface="Arial"/>
                <a:cs typeface="Arial"/>
                <a:sym typeface="Arial"/>
              </a:rPr>
              <a:t>REAL numbers are the numbers in between</a:t>
            </a:r>
          </a:p>
          <a:p>
            <a:pPr lvl="0"/>
            <a:r>
              <a:rPr sz="1000">
                <a:latin typeface="Arial"/>
                <a:ea typeface="Arial"/>
                <a:cs typeface="Arial"/>
                <a:sym typeface="Arial"/>
              </a:rPr>
              <a:t>The integers which can carry on infinitely </a:t>
            </a:r>
          </a:p>
          <a:p>
            <a:pPr lvl="0"/>
            <a:r>
              <a:rPr sz="1000">
                <a:latin typeface="Arial"/>
                <a:ea typeface="Arial"/>
                <a:cs typeface="Arial"/>
                <a:sym typeface="Arial"/>
              </a:rPr>
              <a:t>after the decimal place.</a:t>
            </a:r>
          </a:p>
        </p:txBody>
      </p:sp>
      <p:sp>
        <p:nvSpPr>
          <p:cNvPr id="357" name="Shape 357"/>
          <p:cNvSpPr/>
          <p:nvPr/>
        </p:nvSpPr>
        <p:spPr>
          <a:xfrm flipV="1">
            <a:off x="5413375" y="4224337"/>
            <a:ext cx="131764" cy="203201"/>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358" name="Shape 358"/>
          <p:cNvSpPr/>
          <p:nvPr/>
        </p:nvSpPr>
        <p:spPr>
          <a:xfrm flipH="1" flipV="1">
            <a:off x="3019425" y="4208461"/>
            <a:ext cx="347664" cy="219078"/>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359" name="Shape 359"/>
          <p:cNvSpPr/>
          <p:nvPr/>
        </p:nvSpPr>
        <p:spPr>
          <a:xfrm>
            <a:off x="377823" y="5122862"/>
            <a:ext cx="5672141" cy="135645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spcBef>
                <a:spcPts val="800"/>
              </a:spcBef>
            </a:pPr>
            <a:r>
              <a:rPr sz="1400" b="1">
                <a:latin typeface="Arial"/>
                <a:ea typeface="Arial"/>
                <a:cs typeface="Arial"/>
                <a:sym typeface="Arial"/>
              </a:rPr>
              <a:t>Declaring variables</a:t>
            </a:r>
          </a:p>
          <a:p>
            <a:pPr lvl="0">
              <a:spcBef>
                <a:spcPts val="700"/>
              </a:spcBef>
            </a:pPr>
            <a:r>
              <a:rPr sz="1200">
                <a:latin typeface="Arial"/>
                <a:ea typeface="Arial"/>
                <a:cs typeface="Arial"/>
                <a:sym typeface="Arial"/>
              </a:rPr>
              <a:t>Dim MarkOutOfTen as Integer </a:t>
            </a:r>
            <a:r>
              <a:rPr sz="1200">
                <a:solidFill>
                  <a:srgbClr val="000066"/>
                </a:solidFill>
                <a:latin typeface="Arial"/>
                <a:ea typeface="Arial"/>
                <a:cs typeface="Arial"/>
                <a:sym typeface="Arial"/>
              </a:rPr>
              <a:t>(as number will be solid)</a:t>
            </a:r>
          </a:p>
          <a:p>
            <a:pPr lvl="0">
              <a:spcBef>
                <a:spcPts val="700"/>
              </a:spcBef>
            </a:pPr>
            <a:r>
              <a:rPr sz="1200">
                <a:latin typeface="Arial"/>
                <a:ea typeface="Arial"/>
                <a:cs typeface="Arial"/>
                <a:sym typeface="Arial"/>
              </a:rPr>
              <a:t>Dim Temperature as Real </a:t>
            </a:r>
            <a:r>
              <a:rPr sz="1200">
                <a:solidFill>
                  <a:srgbClr val="000066"/>
                </a:solidFill>
                <a:latin typeface="Arial"/>
                <a:ea typeface="Arial"/>
                <a:cs typeface="Arial"/>
                <a:sym typeface="Arial"/>
              </a:rPr>
              <a:t>(as number will probably contain a decimal place)</a:t>
            </a:r>
          </a:p>
          <a:p>
            <a:pPr lvl="0">
              <a:spcBef>
                <a:spcPts val="700"/>
              </a:spcBef>
            </a:pPr>
            <a:r>
              <a:rPr sz="1200">
                <a:latin typeface="Arial"/>
                <a:ea typeface="Arial"/>
                <a:cs typeface="Arial"/>
                <a:sym typeface="Arial"/>
              </a:rPr>
              <a:t>Dim Name as String </a:t>
            </a:r>
            <a:r>
              <a:rPr sz="1200">
                <a:solidFill>
                  <a:srgbClr val="000066"/>
                </a:solidFill>
                <a:latin typeface="Arial"/>
                <a:ea typeface="Arial"/>
                <a:cs typeface="Arial"/>
                <a:sym typeface="Arial"/>
              </a:rPr>
              <a:t>(as it will contain a “string” of characters)</a:t>
            </a:r>
          </a:p>
          <a:p>
            <a:pPr lvl="0">
              <a:spcBef>
                <a:spcPts val="700"/>
              </a:spcBef>
            </a:pPr>
            <a:r>
              <a:rPr sz="1200">
                <a:latin typeface="Arial"/>
                <a:ea typeface="Arial"/>
                <a:cs typeface="Arial"/>
                <a:sym typeface="Arial"/>
              </a:rPr>
              <a:t>Dim GameOn as Boolean </a:t>
            </a:r>
            <a:r>
              <a:rPr sz="1200">
                <a:solidFill>
                  <a:srgbClr val="000066"/>
                </a:solidFill>
                <a:latin typeface="Arial"/>
                <a:ea typeface="Arial"/>
                <a:cs typeface="Arial"/>
                <a:sym typeface="Arial"/>
              </a:rPr>
              <a:t>(This has two possible values, either True or False)</a:t>
            </a:r>
          </a:p>
        </p:txBody>
      </p:sp>
      <p:grpSp>
        <p:nvGrpSpPr>
          <p:cNvPr id="366" name="Group 366">
            <a:hlinkClick r:id="" action="ppaction://hlinkshowjump?jump=firstslide"/>
          </p:cNvPr>
          <p:cNvGrpSpPr/>
          <p:nvPr/>
        </p:nvGrpSpPr>
        <p:grpSpPr>
          <a:xfrm>
            <a:off x="7823199" y="6396037"/>
            <a:ext cx="1206502" cy="371477"/>
            <a:chOff x="0" y="0"/>
            <a:chExt cx="1206500" cy="371476"/>
          </a:xfrm>
        </p:grpSpPr>
        <p:sp>
          <p:nvSpPr>
            <p:cNvPr id="360" name="Shape 360"/>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361" name="Shape 361"/>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362" name="Shape 362"/>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363" name="Shape 363"/>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364" name="Shape 364"/>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365" name="Shape 365"/>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grpSp>
        <p:nvGrpSpPr>
          <p:cNvPr id="373" name="Group 373">
            <a:hlinkClick r:id="" action="ppaction://hlinkshowjump?jump=nextslide"/>
          </p:cNvPr>
          <p:cNvGrpSpPr/>
          <p:nvPr/>
        </p:nvGrpSpPr>
        <p:grpSpPr>
          <a:xfrm>
            <a:off x="7812086" y="5951537"/>
            <a:ext cx="1206502" cy="371477"/>
            <a:chOff x="0" y="0"/>
            <a:chExt cx="1206501" cy="371476"/>
          </a:xfrm>
        </p:grpSpPr>
        <p:sp>
          <p:nvSpPr>
            <p:cNvPr id="367" name="Shape 367"/>
            <p:cNvSpPr/>
            <p:nvPr/>
          </p:nvSpPr>
          <p:spPr>
            <a:xfrm>
              <a:off x="0" y="-1"/>
              <a:ext cx="1206501"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368" name="Shape 368"/>
            <p:cNvSpPr/>
            <p:nvPr/>
          </p:nvSpPr>
          <p:spPr>
            <a:xfrm>
              <a:off x="0" y="-1"/>
              <a:ext cx="1206502"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369" name="Shape 369"/>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370" name="Shape 370"/>
            <p:cNvSpPr/>
            <p:nvPr/>
          </p:nvSpPr>
          <p:spPr>
            <a:xfrm>
              <a:off x="1183283"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371" name="Shape 371"/>
            <p:cNvSpPr/>
            <p:nvPr/>
          </p:nvSpPr>
          <p:spPr>
            <a:xfrm>
              <a:off x="0" y="348257"/>
              <a:ext cx="1206502"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372" name="Shape 372"/>
            <p:cNvSpPr/>
            <p:nvPr/>
          </p:nvSpPr>
          <p:spPr>
            <a:xfrm>
              <a:off x="413438" y="117965"/>
              <a:ext cx="37962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Arrays</a:t>
              </a:r>
            </a:p>
          </p:txBody>
        </p:sp>
      </p:gr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 name="Shape 376"/>
          <p:cNvSpPr/>
          <p:nvPr/>
        </p:nvSpPr>
        <p:spPr>
          <a:xfrm>
            <a:off x="-2" y="0"/>
            <a:ext cx="9144004" cy="1557338"/>
          </a:xfrm>
          <a:prstGeom prst="rect">
            <a:avLst/>
          </a:prstGeom>
          <a:gradFill>
            <a:gsLst>
              <a:gs pos="0">
                <a:srgbClr val="6699FF"/>
              </a:gs>
              <a:gs pos="100000">
                <a:srgbClr val="0000CC"/>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377" name="Shape 377"/>
          <p:cNvSpPr/>
          <p:nvPr/>
        </p:nvSpPr>
        <p:spPr>
          <a:xfrm>
            <a:off x="2443161" y="981075"/>
            <a:ext cx="4257678" cy="571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694944">
              <a:defRPr sz="3400">
                <a:ln w="14671">
                  <a:solidFill/>
                </a:ln>
                <a:solidFill>
                  <a:srgbClr val="FFFFFF"/>
                </a:solidFill>
                <a:effectLst>
                  <a:outerShdw blurRad="50800" dist="27299"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3400">
                <a:ln w="14671">
                  <a:solidFill/>
                </a:ln>
                <a:solidFill>
                  <a:srgbClr val="FFFFFF"/>
                </a:solidFill>
                <a:effectLst>
                  <a:outerShdw blurRad="50800" dist="27299" dir="2700000" rotWithShape="0">
                    <a:srgbClr val="990000"/>
                  </a:outerShdw>
                </a:effectLst>
              </a:rPr>
              <a:t>Data Types &amp; Structures</a:t>
            </a:r>
          </a:p>
        </p:txBody>
      </p:sp>
      <p:sp>
        <p:nvSpPr>
          <p:cNvPr id="378" name="Shape 378"/>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sp>
        <p:nvSpPr>
          <p:cNvPr id="379" name="Shape 379"/>
          <p:cNvSpPr>
            <a:spLocks noGrp="1"/>
          </p:cNvSpPr>
          <p:nvPr>
            <p:ph type="title"/>
          </p:nvPr>
        </p:nvSpPr>
        <p:spPr>
          <a:xfrm>
            <a:off x="-8648700" y="274637"/>
            <a:ext cx="8229600" cy="1143001"/>
          </a:xfrm>
          <a:prstGeom prst="rect">
            <a:avLst/>
          </a:prstGeom>
        </p:spPr>
        <p:txBody>
          <a:bodyPr lIns="0" tIns="0" rIns="0" bIns="0">
            <a:normAutofit/>
          </a:bodyPr>
          <a:lstStyle/>
          <a:p>
            <a:pPr lvl="0">
              <a:defRPr sz="1800"/>
            </a:pPr>
            <a:r>
              <a:rPr sz="4400"/>
              <a:t>Data types and Structures</a:t>
            </a:r>
          </a:p>
        </p:txBody>
      </p:sp>
      <p:sp>
        <p:nvSpPr>
          <p:cNvPr id="380" name="Shape 380"/>
          <p:cNvSpPr/>
          <p:nvPr/>
        </p:nvSpPr>
        <p:spPr>
          <a:xfrm>
            <a:off x="4154487" y="1719261"/>
            <a:ext cx="828560" cy="350661"/>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b="1">
                <a:latin typeface="Arial"/>
                <a:ea typeface="Arial"/>
                <a:cs typeface="Arial"/>
                <a:sym typeface="Arial"/>
              </a:defRPr>
            </a:lvl1pPr>
          </a:lstStyle>
          <a:p>
            <a:pPr lvl="0">
              <a:defRPr b="0"/>
            </a:pPr>
            <a:r>
              <a:rPr b="1"/>
              <a:t>Arrays</a:t>
            </a:r>
          </a:p>
        </p:txBody>
      </p:sp>
      <p:grpSp>
        <p:nvGrpSpPr>
          <p:cNvPr id="383" name="Group 383"/>
          <p:cNvGrpSpPr/>
          <p:nvPr/>
        </p:nvGrpSpPr>
        <p:grpSpPr>
          <a:xfrm>
            <a:off x="869950" y="3022600"/>
            <a:ext cx="392115" cy="319089"/>
            <a:chOff x="0" y="0"/>
            <a:chExt cx="392114" cy="319088"/>
          </a:xfrm>
        </p:grpSpPr>
        <p:sp>
          <p:nvSpPr>
            <p:cNvPr id="381" name="Shape 381"/>
            <p:cNvSpPr/>
            <p:nvPr/>
          </p:nvSpPr>
          <p:spPr>
            <a:xfrm>
              <a:off x="0" y="0"/>
              <a:ext cx="392115" cy="319089"/>
            </a:xfrm>
            <a:prstGeom prst="rect">
              <a:avLst/>
            </a:prstGeom>
            <a:solidFill>
              <a:srgbClr val="FFFFFF"/>
            </a:solidFill>
            <a:ln w="9525" cap="flat">
              <a:solidFill>
                <a:srgbClr val="000000"/>
              </a:solidFill>
              <a:prstDash val="solid"/>
              <a:round/>
            </a:ln>
            <a:effectLst/>
          </p:spPr>
          <p:txBody>
            <a:bodyPr wrap="square" lIns="0" tIns="0" rIns="0" bIns="0" numCol="1" anchor="ctr">
              <a:noAutofit/>
            </a:bodyPr>
            <a:lstStyle/>
            <a:p>
              <a:pPr lvl="0" algn="ctr">
                <a:defRPr>
                  <a:latin typeface="Arial"/>
                  <a:ea typeface="Arial"/>
                  <a:cs typeface="Arial"/>
                  <a:sym typeface="Arial"/>
                </a:defRPr>
              </a:pPr>
              <a:endParaRPr/>
            </a:p>
          </p:txBody>
        </p:sp>
        <p:sp>
          <p:nvSpPr>
            <p:cNvPr id="382" name="Shape 382"/>
            <p:cNvSpPr/>
            <p:nvPr/>
          </p:nvSpPr>
          <p:spPr>
            <a:xfrm>
              <a:off x="126138" y="29933"/>
              <a:ext cx="139837" cy="25922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a:latin typeface="Arial"/>
                  <a:ea typeface="Arial"/>
                  <a:cs typeface="Arial"/>
                  <a:sym typeface="Arial"/>
                </a:defRPr>
              </a:lvl1pPr>
            </a:lstStyle>
            <a:p>
              <a:pPr lvl="0"/>
              <a:r>
                <a:t>1</a:t>
              </a:r>
            </a:p>
          </p:txBody>
        </p:sp>
      </p:grpSp>
      <p:grpSp>
        <p:nvGrpSpPr>
          <p:cNvPr id="386" name="Group 386"/>
          <p:cNvGrpSpPr/>
          <p:nvPr/>
        </p:nvGrpSpPr>
        <p:grpSpPr>
          <a:xfrm>
            <a:off x="1258887" y="3024187"/>
            <a:ext cx="392115" cy="319089"/>
            <a:chOff x="0" y="0"/>
            <a:chExt cx="392114" cy="319088"/>
          </a:xfrm>
        </p:grpSpPr>
        <p:sp>
          <p:nvSpPr>
            <p:cNvPr id="384" name="Shape 384"/>
            <p:cNvSpPr/>
            <p:nvPr/>
          </p:nvSpPr>
          <p:spPr>
            <a:xfrm>
              <a:off x="0" y="0"/>
              <a:ext cx="392115" cy="319089"/>
            </a:xfrm>
            <a:prstGeom prst="rect">
              <a:avLst/>
            </a:prstGeom>
            <a:solidFill>
              <a:srgbClr val="FFFFFF"/>
            </a:solidFill>
            <a:ln w="9525" cap="flat">
              <a:solidFill>
                <a:srgbClr val="000000"/>
              </a:solidFill>
              <a:prstDash val="solid"/>
              <a:round/>
            </a:ln>
            <a:effectLst/>
          </p:spPr>
          <p:txBody>
            <a:bodyPr wrap="square" lIns="0" tIns="0" rIns="0" bIns="0" numCol="1" anchor="ctr">
              <a:noAutofit/>
            </a:bodyPr>
            <a:lstStyle/>
            <a:p>
              <a:pPr lvl="0" algn="ctr">
                <a:defRPr>
                  <a:latin typeface="Arial"/>
                  <a:ea typeface="Arial"/>
                  <a:cs typeface="Arial"/>
                  <a:sym typeface="Arial"/>
                </a:defRPr>
              </a:pPr>
              <a:endParaRPr/>
            </a:p>
          </p:txBody>
        </p:sp>
        <p:sp>
          <p:nvSpPr>
            <p:cNvPr id="385" name="Shape 385"/>
            <p:cNvSpPr/>
            <p:nvPr/>
          </p:nvSpPr>
          <p:spPr>
            <a:xfrm>
              <a:off x="126138" y="29933"/>
              <a:ext cx="139837" cy="25922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a:latin typeface="Arial"/>
                  <a:ea typeface="Arial"/>
                  <a:cs typeface="Arial"/>
                  <a:sym typeface="Arial"/>
                </a:defRPr>
              </a:lvl1pPr>
            </a:lstStyle>
            <a:p>
              <a:pPr lvl="0"/>
              <a:r>
                <a:t>4</a:t>
              </a:r>
            </a:p>
          </p:txBody>
        </p:sp>
      </p:grpSp>
      <p:grpSp>
        <p:nvGrpSpPr>
          <p:cNvPr id="389" name="Group 389"/>
          <p:cNvGrpSpPr/>
          <p:nvPr/>
        </p:nvGrpSpPr>
        <p:grpSpPr>
          <a:xfrm>
            <a:off x="1644650" y="3024187"/>
            <a:ext cx="392115" cy="319089"/>
            <a:chOff x="0" y="0"/>
            <a:chExt cx="392114" cy="319088"/>
          </a:xfrm>
        </p:grpSpPr>
        <p:sp>
          <p:nvSpPr>
            <p:cNvPr id="387" name="Shape 387"/>
            <p:cNvSpPr/>
            <p:nvPr/>
          </p:nvSpPr>
          <p:spPr>
            <a:xfrm>
              <a:off x="0" y="0"/>
              <a:ext cx="392115" cy="319089"/>
            </a:xfrm>
            <a:prstGeom prst="rect">
              <a:avLst/>
            </a:prstGeom>
            <a:solidFill>
              <a:srgbClr val="FFFFFF"/>
            </a:solidFill>
            <a:ln w="9525" cap="flat">
              <a:solidFill>
                <a:srgbClr val="000000"/>
              </a:solidFill>
              <a:prstDash val="solid"/>
              <a:round/>
            </a:ln>
            <a:effectLst/>
          </p:spPr>
          <p:txBody>
            <a:bodyPr wrap="square" lIns="0" tIns="0" rIns="0" bIns="0" numCol="1" anchor="ctr">
              <a:noAutofit/>
            </a:bodyPr>
            <a:lstStyle/>
            <a:p>
              <a:pPr lvl="0" algn="ctr">
                <a:defRPr>
                  <a:latin typeface="Arial"/>
                  <a:ea typeface="Arial"/>
                  <a:cs typeface="Arial"/>
                  <a:sym typeface="Arial"/>
                </a:defRPr>
              </a:pPr>
              <a:endParaRPr/>
            </a:p>
          </p:txBody>
        </p:sp>
        <p:sp>
          <p:nvSpPr>
            <p:cNvPr id="388" name="Shape 388"/>
            <p:cNvSpPr/>
            <p:nvPr/>
          </p:nvSpPr>
          <p:spPr>
            <a:xfrm>
              <a:off x="126138" y="29933"/>
              <a:ext cx="139837" cy="25922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a:latin typeface="Arial"/>
                  <a:ea typeface="Arial"/>
                  <a:cs typeface="Arial"/>
                  <a:sym typeface="Arial"/>
                </a:defRPr>
              </a:lvl1pPr>
            </a:lstStyle>
            <a:p>
              <a:pPr lvl="0"/>
              <a:r>
                <a:t>3</a:t>
              </a:r>
            </a:p>
          </p:txBody>
        </p:sp>
      </p:grpSp>
      <p:grpSp>
        <p:nvGrpSpPr>
          <p:cNvPr id="392" name="Group 392"/>
          <p:cNvGrpSpPr/>
          <p:nvPr/>
        </p:nvGrpSpPr>
        <p:grpSpPr>
          <a:xfrm>
            <a:off x="2038350" y="3024187"/>
            <a:ext cx="392115" cy="319089"/>
            <a:chOff x="0" y="0"/>
            <a:chExt cx="392114" cy="319088"/>
          </a:xfrm>
        </p:grpSpPr>
        <p:sp>
          <p:nvSpPr>
            <p:cNvPr id="390" name="Shape 390"/>
            <p:cNvSpPr/>
            <p:nvPr/>
          </p:nvSpPr>
          <p:spPr>
            <a:xfrm>
              <a:off x="0" y="0"/>
              <a:ext cx="392115" cy="319089"/>
            </a:xfrm>
            <a:prstGeom prst="rect">
              <a:avLst/>
            </a:prstGeom>
            <a:solidFill>
              <a:srgbClr val="FFFFFF"/>
            </a:solidFill>
            <a:ln w="9525" cap="flat">
              <a:solidFill>
                <a:srgbClr val="000000"/>
              </a:solidFill>
              <a:prstDash val="solid"/>
              <a:round/>
            </a:ln>
            <a:effectLst/>
          </p:spPr>
          <p:txBody>
            <a:bodyPr wrap="square" lIns="0" tIns="0" rIns="0" bIns="0" numCol="1" anchor="ctr">
              <a:noAutofit/>
            </a:bodyPr>
            <a:lstStyle/>
            <a:p>
              <a:pPr lvl="0" algn="ctr">
                <a:defRPr>
                  <a:latin typeface="Arial"/>
                  <a:ea typeface="Arial"/>
                  <a:cs typeface="Arial"/>
                  <a:sym typeface="Arial"/>
                </a:defRPr>
              </a:pPr>
              <a:endParaRPr/>
            </a:p>
          </p:txBody>
        </p:sp>
        <p:sp>
          <p:nvSpPr>
            <p:cNvPr id="391" name="Shape 391"/>
            <p:cNvSpPr/>
            <p:nvPr/>
          </p:nvSpPr>
          <p:spPr>
            <a:xfrm>
              <a:off x="126138" y="29933"/>
              <a:ext cx="139837" cy="25922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a:latin typeface="Arial"/>
                  <a:ea typeface="Arial"/>
                  <a:cs typeface="Arial"/>
                  <a:sym typeface="Arial"/>
                </a:defRPr>
              </a:lvl1pPr>
            </a:lstStyle>
            <a:p>
              <a:pPr lvl="0"/>
              <a:r>
                <a:t>9</a:t>
              </a:r>
            </a:p>
          </p:txBody>
        </p:sp>
      </p:grpSp>
      <p:grpSp>
        <p:nvGrpSpPr>
          <p:cNvPr id="395" name="Group 395"/>
          <p:cNvGrpSpPr/>
          <p:nvPr/>
        </p:nvGrpSpPr>
        <p:grpSpPr>
          <a:xfrm>
            <a:off x="2422525" y="3024187"/>
            <a:ext cx="392115" cy="319089"/>
            <a:chOff x="0" y="0"/>
            <a:chExt cx="392114" cy="319088"/>
          </a:xfrm>
        </p:grpSpPr>
        <p:sp>
          <p:nvSpPr>
            <p:cNvPr id="393" name="Shape 393"/>
            <p:cNvSpPr/>
            <p:nvPr/>
          </p:nvSpPr>
          <p:spPr>
            <a:xfrm>
              <a:off x="0" y="0"/>
              <a:ext cx="392115" cy="319089"/>
            </a:xfrm>
            <a:prstGeom prst="rect">
              <a:avLst/>
            </a:prstGeom>
            <a:solidFill>
              <a:srgbClr val="FFFFFF"/>
            </a:solidFill>
            <a:ln w="9525" cap="flat">
              <a:solidFill>
                <a:srgbClr val="000000"/>
              </a:solidFill>
              <a:prstDash val="solid"/>
              <a:round/>
            </a:ln>
            <a:effectLst/>
          </p:spPr>
          <p:txBody>
            <a:bodyPr wrap="square" lIns="0" tIns="0" rIns="0" bIns="0" numCol="1" anchor="ctr">
              <a:noAutofit/>
            </a:bodyPr>
            <a:lstStyle/>
            <a:p>
              <a:pPr lvl="0" algn="ctr">
                <a:defRPr>
                  <a:latin typeface="Arial"/>
                  <a:ea typeface="Arial"/>
                  <a:cs typeface="Arial"/>
                  <a:sym typeface="Arial"/>
                </a:defRPr>
              </a:pPr>
              <a:endParaRPr/>
            </a:p>
          </p:txBody>
        </p:sp>
        <p:sp>
          <p:nvSpPr>
            <p:cNvPr id="394" name="Shape 394"/>
            <p:cNvSpPr/>
            <p:nvPr/>
          </p:nvSpPr>
          <p:spPr>
            <a:xfrm>
              <a:off x="126138" y="29933"/>
              <a:ext cx="139837" cy="25922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a:latin typeface="Arial"/>
                  <a:ea typeface="Arial"/>
                  <a:cs typeface="Arial"/>
                  <a:sym typeface="Arial"/>
                </a:defRPr>
              </a:lvl1pPr>
            </a:lstStyle>
            <a:p>
              <a:pPr lvl="0"/>
              <a:r>
                <a:t>2</a:t>
              </a:r>
            </a:p>
          </p:txBody>
        </p:sp>
      </p:grpSp>
      <p:grpSp>
        <p:nvGrpSpPr>
          <p:cNvPr id="398" name="Group 398"/>
          <p:cNvGrpSpPr/>
          <p:nvPr/>
        </p:nvGrpSpPr>
        <p:grpSpPr>
          <a:xfrm>
            <a:off x="2814636" y="3024187"/>
            <a:ext cx="392115" cy="319089"/>
            <a:chOff x="0" y="0"/>
            <a:chExt cx="392114" cy="319088"/>
          </a:xfrm>
        </p:grpSpPr>
        <p:sp>
          <p:nvSpPr>
            <p:cNvPr id="396" name="Shape 396"/>
            <p:cNvSpPr/>
            <p:nvPr/>
          </p:nvSpPr>
          <p:spPr>
            <a:xfrm>
              <a:off x="0" y="0"/>
              <a:ext cx="392115" cy="319089"/>
            </a:xfrm>
            <a:prstGeom prst="rect">
              <a:avLst/>
            </a:prstGeom>
            <a:solidFill>
              <a:srgbClr val="FFFFFF"/>
            </a:solidFill>
            <a:ln w="9525" cap="flat">
              <a:solidFill>
                <a:srgbClr val="000000"/>
              </a:solidFill>
              <a:prstDash val="solid"/>
              <a:round/>
            </a:ln>
            <a:effectLst/>
          </p:spPr>
          <p:txBody>
            <a:bodyPr wrap="square" lIns="0" tIns="0" rIns="0" bIns="0" numCol="1" anchor="ctr">
              <a:noAutofit/>
            </a:bodyPr>
            <a:lstStyle/>
            <a:p>
              <a:pPr lvl="0" algn="ctr">
                <a:defRPr>
                  <a:latin typeface="Arial"/>
                  <a:ea typeface="Arial"/>
                  <a:cs typeface="Arial"/>
                  <a:sym typeface="Arial"/>
                </a:defRPr>
              </a:pPr>
              <a:endParaRPr/>
            </a:p>
          </p:txBody>
        </p:sp>
        <p:sp>
          <p:nvSpPr>
            <p:cNvPr id="397" name="Shape 397"/>
            <p:cNvSpPr/>
            <p:nvPr/>
          </p:nvSpPr>
          <p:spPr>
            <a:xfrm>
              <a:off x="126138" y="29933"/>
              <a:ext cx="139837" cy="25922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a:latin typeface="Arial"/>
                  <a:ea typeface="Arial"/>
                  <a:cs typeface="Arial"/>
                  <a:sym typeface="Arial"/>
                </a:defRPr>
              </a:lvl1pPr>
            </a:lstStyle>
            <a:p>
              <a:pPr lvl="0"/>
              <a:r>
                <a:t>8</a:t>
              </a:r>
            </a:p>
          </p:txBody>
        </p:sp>
      </p:grpSp>
      <p:grpSp>
        <p:nvGrpSpPr>
          <p:cNvPr id="401" name="Group 401"/>
          <p:cNvGrpSpPr/>
          <p:nvPr/>
        </p:nvGrpSpPr>
        <p:grpSpPr>
          <a:xfrm>
            <a:off x="3206750" y="3024187"/>
            <a:ext cx="392115" cy="319089"/>
            <a:chOff x="0" y="0"/>
            <a:chExt cx="392114" cy="319088"/>
          </a:xfrm>
        </p:grpSpPr>
        <p:sp>
          <p:nvSpPr>
            <p:cNvPr id="399" name="Shape 399"/>
            <p:cNvSpPr/>
            <p:nvPr/>
          </p:nvSpPr>
          <p:spPr>
            <a:xfrm>
              <a:off x="0" y="0"/>
              <a:ext cx="392115" cy="319089"/>
            </a:xfrm>
            <a:prstGeom prst="rect">
              <a:avLst/>
            </a:prstGeom>
            <a:solidFill>
              <a:srgbClr val="FFFFFF"/>
            </a:solidFill>
            <a:ln w="9525" cap="flat">
              <a:solidFill>
                <a:srgbClr val="000000"/>
              </a:solidFill>
              <a:prstDash val="solid"/>
              <a:round/>
            </a:ln>
            <a:effectLst/>
          </p:spPr>
          <p:txBody>
            <a:bodyPr wrap="square" lIns="0" tIns="0" rIns="0" bIns="0" numCol="1" anchor="ctr">
              <a:noAutofit/>
            </a:bodyPr>
            <a:lstStyle/>
            <a:p>
              <a:pPr lvl="0" algn="ctr">
                <a:defRPr>
                  <a:latin typeface="Arial"/>
                  <a:ea typeface="Arial"/>
                  <a:cs typeface="Arial"/>
                  <a:sym typeface="Arial"/>
                </a:defRPr>
              </a:pPr>
              <a:endParaRPr/>
            </a:p>
          </p:txBody>
        </p:sp>
        <p:sp>
          <p:nvSpPr>
            <p:cNvPr id="400" name="Shape 400"/>
            <p:cNvSpPr/>
            <p:nvPr/>
          </p:nvSpPr>
          <p:spPr>
            <a:xfrm>
              <a:off x="126138" y="29933"/>
              <a:ext cx="139837" cy="25922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a:latin typeface="Arial"/>
                  <a:ea typeface="Arial"/>
                  <a:cs typeface="Arial"/>
                  <a:sym typeface="Arial"/>
                </a:defRPr>
              </a:lvl1pPr>
            </a:lstStyle>
            <a:p>
              <a:pPr lvl="0"/>
              <a:r>
                <a:t>2</a:t>
              </a:r>
            </a:p>
          </p:txBody>
        </p:sp>
      </p:grpSp>
      <p:grpSp>
        <p:nvGrpSpPr>
          <p:cNvPr id="404" name="Group 404"/>
          <p:cNvGrpSpPr/>
          <p:nvPr/>
        </p:nvGrpSpPr>
        <p:grpSpPr>
          <a:xfrm>
            <a:off x="3586162" y="3024187"/>
            <a:ext cx="392115" cy="319089"/>
            <a:chOff x="0" y="0"/>
            <a:chExt cx="392114" cy="319088"/>
          </a:xfrm>
        </p:grpSpPr>
        <p:sp>
          <p:nvSpPr>
            <p:cNvPr id="402" name="Shape 402"/>
            <p:cNvSpPr/>
            <p:nvPr/>
          </p:nvSpPr>
          <p:spPr>
            <a:xfrm>
              <a:off x="0" y="0"/>
              <a:ext cx="392115" cy="319089"/>
            </a:xfrm>
            <a:prstGeom prst="rect">
              <a:avLst/>
            </a:prstGeom>
            <a:solidFill>
              <a:srgbClr val="FFFFFF"/>
            </a:solidFill>
            <a:ln w="9525" cap="flat">
              <a:solidFill>
                <a:srgbClr val="000000"/>
              </a:solidFill>
              <a:prstDash val="solid"/>
              <a:round/>
            </a:ln>
            <a:effectLst/>
          </p:spPr>
          <p:txBody>
            <a:bodyPr wrap="square" lIns="0" tIns="0" rIns="0" bIns="0" numCol="1" anchor="ctr">
              <a:noAutofit/>
            </a:bodyPr>
            <a:lstStyle/>
            <a:p>
              <a:pPr lvl="0" algn="ctr">
                <a:defRPr>
                  <a:latin typeface="Arial"/>
                  <a:ea typeface="Arial"/>
                  <a:cs typeface="Arial"/>
                  <a:sym typeface="Arial"/>
                </a:defRPr>
              </a:pPr>
              <a:endParaRPr/>
            </a:p>
          </p:txBody>
        </p:sp>
        <p:sp>
          <p:nvSpPr>
            <p:cNvPr id="403" name="Shape 403"/>
            <p:cNvSpPr/>
            <p:nvPr/>
          </p:nvSpPr>
          <p:spPr>
            <a:xfrm>
              <a:off x="126138" y="29933"/>
              <a:ext cx="139837" cy="25922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a:latin typeface="Arial"/>
                  <a:ea typeface="Arial"/>
                  <a:cs typeface="Arial"/>
                  <a:sym typeface="Arial"/>
                </a:defRPr>
              </a:lvl1pPr>
            </a:lstStyle>
            <a:p>
              <a:pPr lvl="0"/>
              <a:r>
                <a:t>6</a:t>
              </a:r>
            </a:p>
          </p:txBody>
        </p:sp>
      </p:grpSp>
      <p:grpSp>
        <p:nvGrpSpPr>
          <p:cNvPr id="407" name="Group 407"/>
          <p:cNvGrpSpPr/>
          <p:nvPr/>
        </p:nvGrpSpPr>
        <p:grpSpPr>
          <a:xfrm>
            <a:off x="3976687" y="3024187"/>
            <a:ext cx="392115" cy="319089"/>
            <a:chOff x="0" y="0"/>
            <a:chExt cx="392114" cy="319088"/>
          </a:xfrm>
        </p:grpSpPr>
        <p:sp>
          <p:nvSpPr>
            <p:cNvPr id="405" name="Shape 405"/>
            <p:cNvSpPr/>
            <p:nvPr/>
          </p:nvSpPr>
          <p:spPr>
            <a:xfrm>
              <a:off x="0" y="0"/>
              <a:ext cx="392115" cy="319089"/>
            </a:xfrm>
            <a:prstGeom prst="rect">
              <a:avLst/>
            </a:prstGeom>
            <a:solidFill>
              <a:srgbClr val="FFFFFF"/>
            </a:solidFill>
            <a:ln w="9525" cap="flat">
              <a:solidFill>
                <a:srgbClr val="000000"/>
              </a:solidFill>
              <a:prstDash val="solid"/>
              <a:round/>
            </a:ln>
            <a:effectLst/>
          </p:spPr>
          <p:txBody>
            <a:bodyPr wrap="square" lIns="0" tIns="0" rIns="0" bIns="0" numCol="1" anchor="ctr">
              <a:noAutofit/>
            </a:bodyPr>
            <a:lstStyle/>
            <a:p>
              <a:pPr lvl="0" algn="ctr">
                <a:defRPr>
                  <a:latin typeface="Arial"/>
                  <a:ea typeface="Arial"/>
                  <a:cs typeface="Arial"/>
                  <a:sym typeface="Arial"/>
                </a:defRPr>
              </a:pPr>
              <a:endParaRPr/>
            </a:p>
          </p:txBody>
        </p:sp>
        <p:sp>
          <p:nvSpPr>
            <p:cNvPr id="406" name="Shape 406"/>
            <p:cNvSpPr/>
            <p:nvPr/>
          </p:nvSpPr>
          <p:spPr>
            <a:xfrm>
              <a:off x="126138" y="29933"/>
              <a:ext cx="139837" cy="25922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a:latin typeface="Arial"/>
                  <a:ea typeface="Arial"/>
                  <a:cs typeface="Arial"/>
                  <a:sym typeface="Arial"/>
                </a:defRPr>
              </a:lvl1pPr>
            </a:lstStyle>
            <a:p>
              <a:pPr lvl="0"/>
              <a:r>
                <a:t>5</a:t>
              </a:r>
            </a:p>
          </p:txBody>
        </p:sp>
      </p:grpSp>
      <p:grpSp>
        <p:nvGrpSpPr>
          <p:cNvPr id="410" name="Group 410"/>
          <p:cNvGrpSpPr/>
          <p:nvPr/>
        </p:nvGrpSpPr>
        <p:grpSpPr>
          <a:xfrm>
            <a:off x="4365625" y="3024187"/>
            <a:ext cx="392115" cy="319089"/>
            <a:chOff x="0" y="0"/>
            <a:chExt cx="392114" cy="319088"/>
          </a:xfrm>
        </p:grpSpPr>
        <p:sp>
          <p:nvSpPr>
            <p:cNvPr id="408" name="Shape 408"/>
            <p:cNvSpPr/>
            <p:nvPr/>
          </p:nvSpPr>
          <p:spPr>
            <a:xfrm>
              <a:off x="0" y="0"/>
              <a:ext cx="392115" cy="319089"/>
            </a:xfrm>
            <a:prstGeom prst="rect">
              <a:avLst/>
            </a:prstGeom>
            <a:solidFill>
              <a:srgbClr val="FFFFFF"/>
            </a:solidFill>
            <a:ln w="9525" cap="flat">
              <a:solidFill>
                <a:srgbClr val="000000"/>
              </a:solidFill>
              <a:prstDash val="solid"/>
              <a:round/>
            </a:ln>
            <a:effectLst/>
          </p:spPr>
          <p:txBody>
            <a:bodyPr wrap="square" lIns="0" tIns="0" rIns="0" bIns="0" numCol="1" anchor="ctr">
              <a:noAutofit/>
            </a:bodyPr>
            <a:lstStyle/>
            <a:p>
              <a:pPr lvl="0" algn="ctr">
                <a:defRPr>
                  <a:latin typeface="Arial"/>
                  <a:ea typeface="Arial"/>
                  <a:cs typeface="Arial"/>
                  <a:sym typeface="Arial"/>
                </a:defRPr>
              </a:pPr>
              <a:endParaRPr/>
            </a:p>
          </p:txBody>
        </p:sp>
        <p:sp>
          <p:nvSpPr>
            <p:cNvPr id="409" name="Shape 409"/>
            <p:cNvSpPr/>
            <p:nvPr/>
          </p:nvSpPr>
          <p:spPr>
            <a:xfrm>
              <a:off x="126138" y="29933"/>
              <a:ext cx="139837" cy="259223"/>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a:latin typeface="Arial"/>
                  <a:ea typeface="Arial"/>
                  <a:cs typeface="Arial"/>
                  <a:sym typeface="Arial"/>
                </a:defRPr>
              </a:lvl1pPr>
            </a:lstStyle>
            <a:p>
              <a:pPr lvl="0"/>
              <a:r>
                <a:t>2</a:t>
              </a:r>
            </a:p>
          </p:txBody>
        </p:sp>
      </p:grpSp>
      <p:grpSp>
        <p:nvGrpSpPr>
          <p:cNvPr id="417" name="Group 417">
            <a:hlinkClick r:id="" action="ppaction://hlinkshowjump?jump=firstslide"/>
          </p:cNvPr>
          <p:cNvGrpSpPr/>
          <p:nvPr/>
        </p:nvGrpSpPr>
        <p:grpSpPr>
          <a:xfrm>
            <a:off x="7823199" y="6396037"/>
            <a:ext cx="1206502" cy="371477"/>
            <a:chOff x="0" y="0"/>
            <a:chExt cx="1206500" cy="371476"/>
          </a:xfrm>
        </p:grpSpPr>
        <p:sp>
          <p:nvSpPr>
            <p:cNvPr id="411" name="Shape 411"/>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412" name="Shape 412"/>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413" name="Shape 413"/>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414" name="Shape 414"/>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415" name="Shape 415"/>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416" name="Shape 416"/>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sp>
        <p:nvSpPr>
          <p:cNvPr id="418" name="Shape 418"/>
          <p:cNvSpPr/>
          <p:nvPr/>
        </p:nvSpPr>
        <p:spPr>
          <a:xfrm>
            <a:off x="831849" y="1995486"/>
            <a:ext cx="5040099" cy="848454"/>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p>
            <a:pPr lvl="0"/>
            <a:r>
              <a:rPr sz="1400" b="1">
                <a:latin typeface="Arial"/>
                <a:ea typeface="Arial"/>
                <a:cs typeface="Arial"/>
                <a:sym typeface="Arial"/>
              </a:rPr>
              <a:t>Dim MarkOutOfTen (10) as Integer</a:t>
            </a:r>
          </a:p>
          <a:p>
            <a:pPr lvl="0"/>
            <a:endParaRPr sz="1400">
              <a:latin typeface="Arial"/>
              <a:ea typeface="Arial"/>
              <a:cs typeface="Arial"/>
              <a:sym typeface="Arial"/>
            </a:endParaRPr>
          </a:p>
          <a:p>
            <a:pPr lvl="0"/>
            <a:r>
              <a:rPr sz="1200">
                <a:latin typeface="Arial"/>
                <a:ea typeface="Arial"/>
                <a:cs typeface="Arial"/>
                <a:sym typeface="Arial"/>
              </a:rPr>
              <a:t>This will give us a linear array of integers that can be addressed</a:t>
            </a:r>
          </a:p>
          <a:p>
            <a:pPr lvl="0"/>
            <a:r>
              <a:rPr sz="1200">
                <a:latin typeface="Arial"/>
                <a:ea typeface="Arial"/>
                <a:cs typeface="Arial"/>
                <a:sym typeface="Arial"/>
              </a:rPr>
              <a:t>by their index positions in the array. (note that the count goes from 0 to 9)</a:t>
            </a:r>
          </a:p>
        </p:txBody>
      </p:sp>
      <p:sp>
        <p:nvSpPr>
          <p:cNvPr id="419" name="Shape 419"/>
          <p:cNvSpPr/>
          <p:nvPr/>
        </p:nvSpPr>
        <p:spPr>
          <a:xfrm flipV="1">
            <a:off x="873125" y="3346450"/>
            <a:ext cx="0" cy="450850"/>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420" name="Shape 420"/>
          <p:cNvSpPr/>
          <p:nvPr/>
        </p:nvSpPr>
        <p:spPr>
          <a:xfrm>
            <a:off x="76199" y="3808412"/>
            <a:ext cx="2157415" cy="22698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defRPr sz="1000">
                <a:latin typeface="Arial"/>
                <a:ea typeface="Arial"/>
                <a:cs typeface="Arial"/>
                <a:sym typeface="Arial"/>
              </a:defRPr>
            </a:lvl1pPr>
          </a:lstStyle>
          <a:p>
            <a:pPr lvl="0">
              <a:defRPr sz="1800"/>
            </a:pPr>
            <a:r>
              <a:rPr sz="1000"/>
              <a:t>MarkOutOfTen (0) contains 1</a:t>
            </a:r>
          </a:p>
        </p:txBody>
      </p:sp>
      <p:sp>
        <p:nvSpPr>
          <p:cNvPr id="421" name="Shape 421"/>
          <p:cNvSpPr/>
          <p:nvPr/>
        </p:nvSpPr>
        <p:spPr>
          <a:xfrm flipV="1">
            <a:off x="4392612" y="3348036"/>
            <a:ext cx="2" cy="450853"/>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422" name="Shape 422"/>
          <p:cNvSpPr/>
          <p:nvPr/>
        </p:nvSpPr>
        <p:spPr>
          <a:xfrm>
            <a:off x="3595687" y="3816350"/>
            <a:ext cx="2157414" cy="22698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defRPr sz="1000">
                <a:latin typeface="Arial"/>
                <a:ea typeface="Arial"/>
                <a:cs typeface="Arial"/>
                <a:sym typeface="Arial"/>
              </a:defRPr>
            </a:lvl1pPr>
          </a:lstStyle>
          <a:p>
            <a:pPr lvl="0">
              <a:defRPr sz="1800"/>
            </a:pPr>
            <a:r>
              <a:rPr sz="1000"/>
              <a:t>MarkOutOfTen (9) contains 2</a:t>
            </a:r>
          </a:p>
        </p:txBody>
      </p:sp>
      <p:sp>
        <p:nvSpPr>
          <p:cNvPr id="423" name="Shape 423"/>
          <p:cNvSpPr/>
          <p:nvPr/>
        </p:nvSpPr>
        <p:spPr>
          <a:xfrm flipV="1">
            <a:off x="1263650" y="3346450"/>
            <a:ext cx="0" cy="279400"/>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424" name="Shape 424"/>
          <p:cNvSpPr/>
          <p:nvPr/>
        </p:nvSpPr>
        <p:spPr>
          <a:xfrm flipV="1">
            <a:off x="1646236" y="3346450"/>
            <a:ext cx="2" cy="279400"/>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425" name="Shape 425"/>
          <p:cNvSpPr/>
          <p:nvPr/>
        </p:nvSpPr>
        <p:spPr>
          <a:xfrm flipV="1">
            <a:off x="2044700" y="3346450"/>
            <a:ext cx="0" cy="279400"/>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426" name="Shape 426"/>
          <p:cNvSpPr/>
          <p:nvPr/>
        </p:nvSpPr>
        <p:spPr>
          <a:xfrm flipV="1">
            <a:off x="2795586" y="3348037"/>
            <a:ext cx="2" cy="279401"/>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427" name="Shape 427"/>
          <p:cNvSpPr/>
          <p:nvPr/>
        </p:nvSpPr>
        <p:spPr>
          <a:xfrm flipV="1">
            <a:off x="2417761" y="3348037"/>
            <a:ext cx="2" cy="279401"/>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428" name="Shape 428"/>
          <p:cNvSpPr/>
          <p:nvPr/>
        </p:nvSpPr>
        <p:spPr>
          <a:xfrm flipV="1">
            <a:off x="3182936" y="3348037"/>
            <a:ext cx="2" cy="279401"/>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429" name="Shape 429"/>
          <p:cNvSpPr/>
          <p:nvPr/>
        </p:nvSpPr>
        <p:spPr>
          <a:xfrm flipV="1">
            <a:off x="3592511" y="3346450"/>
            <a:ext cx="3" cy="279400"/>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430" name="Shape 430"/>
          <p:cNvSpPr/>
          <p:nvPr/>
        </p:nvSpPr>
        <p:spPr>
          <a:xfrm flipV="1">
            <a:off x="3984625" y="3348037"/>
            <a:ext cx="1" cy="279401"/>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431" name="Shape 431"/>
          <p:cNvSpPr/>
          <p:nvPr/>
        </p:nvSpPr>
        <p:spPr>
          <a:xfrm>
            <a:off x="1035050" y="3656012"/>
            <a:ext cx="363943" cy="202415"/>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sz="800">
                <a:solidFill>
                  <a:srgbClr val="000066"/>
                </a:solidFill>
                <a:latin typeface="Arial"/>
                <a:ea typeface="Arial"/>
                <a:cs typeface="Arial"/>
                <a:sym typeface="Arial"/>
              </a:defRPr>
            </a:lvl1pPr>
          </a:lstStyle>
          <a:p>
            <a:pPr lvl="0">
              <a:defRPr sz="1800">
                <a:solidFill>
                  <a:srgbClr val="000000"/>
                </a:solidFill>
              </a:defRPr>
            </a:pPr>
            <a:r>
              <a:rPr sz="800">
                <a:solidFill>
                  <a:srgbClr val="000066"/>
                </a:solidFill>
              </a:rPr>
              <a:t>Pos 1</a:t>
            </a:r>
          </a:p>
        </p:txBody>
      </p:sp>
      <p:sp>
        <p:nvSpPr>
          <p:cNvPr id="432" name="Shape 432"/>
          <p:cNvSpPr/>
          <p:nvPr/>
        </p:nvSpPr>
        <p:spPr>
          <a:xfrm>
            <a:off x="1417637" y="3651250"/>
            <a:ext cx="363943" cy="202415"/>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sz="800">
                <a:solidFill>
                  <a:srgbClr val="000066"/>
                </a:solidFill>
                <a:latin typeface="Arial"/>
                <a:ea typeface="Arial"/>
                <a:cs typeface="Arial"/>
                <a:sym typeface="Arial"/>
              </a:defRPr>
            </a:lvl1pPr>
          </a:lstStyle>
          <a:p>
            <a:pPr lvl="0">
              <a:defRPr sz="1800">
                <a:solidFill>
                  <a:srgbClr val="000000"/>
                </a:solidFill>
              </a:defRPr>
            </a:pPr>
            <a:r>
              <a:rPr sz="800">
                <a:solidFill>
                  <a:srgbClr val="000066"/>
                </a:solidFill>
              </a:rPr>
              <a:t>Pos 2</a:t>
            </a:r>
          </a:p>
        </p:txBody>
      </p:sp>
      <p:sp>
        <p:nvSpPr>
          <p:cNvPr id="433" name="Shape 433"/>
          <p:cNvSpPr/>
          <p:nvPr/>
        </p:nvSpPr>
        <p:spPr>
          <a:xfrm>
            <a:off x="1817686" y="3651250"/>
            <a:ext cx="363944" cy="202415"/>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sz="800">
                <a:solidFill>
                  <a:srgbClr val="000066"/>
                </a:solidFill>
                <a:latin typeface="Arial"/>
                <a:ea typeface="Arial"/>
                <a:cs typeface="Arial"/>
                <a:sym typeface="Arial"/>
              </a:defRPr>
            </a:lvl1pPr>
          </a:lstStyle>
          <a:p>
            <a:pPr lvl="0">
              <a:defRPr sz="1800">
                <a:solidFill>
                  <a:srgbClr val="000000"/>
                </a:solidFill>
              </a:defRPr>
            </a:pPr>
            <a:r>
              <a:rPr sz="800">
                <a:solidFill>
                  <a:srgbClr val="000066"/>
                </a:solidFill>
              </a:rPr>
              <a:t>Pos 3</a:t>
            </a:r>
          </a:p>
        </p:txBody>
      </p:sp>
      <p:sp>
        <p:nvSpPr>
          <p:cNvPr id="434" name="Shape 434"/>
          <p:cNvSpPr/>
          <p:nvPr/>
        </p:nvSpPr>
        <p:spPr>
          <a:xfrm>
            <a:off x="2192336" y="3644900"/>
            <a:ext cx="363944" cy="202415"/>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sz="800">
                <a:solidFill>
                  <a:srgbClr val="000066"/>
                </a:solidFill>
                <a:latin typeface="Arial"/>
                <a:ea typeface="Arial"/>
                <a:cs typeface="Arial"/>
                <a:sym typeface="Arial"/>
              </a:defRPr>
            </a:lvl1pPr>
          </a:lstStyle>
          <a:p>
            <a:pPr lvl="0">
              <a:defRPr sz="1800">
                <a:solidFill>
                  <a:srgbClr val="000000"/>
                </a:solidFill>
              </a:defRPr>
            </a:pPr>
            <a:r>
              <a:rPr sz="800">
                <a:solidFill>
                  <a:srgbClr val="000066"/>
                </a:solidFill>
              </a:rPr>
              <a:t>Pos 4</a:t>
            </a:r>
          </a:p>
        </p:txBody>
      </p:sp>
      <p:sp>
        <p:nvSpPr>
          <p:cNvPr id="435" name="Shape 435"/>
          <p:cNvSpPr/>
          <p:nvPr/>
        </p:nvSpPr>
        <p:spPr>
          <a:xfrm>
            <a:off x="2566986" y="3651250"/>
            <a:ext cx="363944" cy="202415"/>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sz="800">
                <a:solidFill>
                  <a:srgbClr val="000066"/>
                </a:solidFill>
                <a:latin typeface="Arial"/>
                <a:ea typeface="Arial"/>
                <a:cs typeface="Arial"/>
                <a:sym typeface="Arial"/>
              </a:defRPr>
            </a:lvl1pPr>
          </a:lstStyle>
          <a:p>
            <a:pPr lvl="0">
              <a:defRPr sz="1800">
                <a:solidFill>
                  <a:srgbClr val="000000"/>
                </a:solidFill>
              </a:defRPr>
            </a:pPr>
            <a:r>
              <a:rPr sz="800">
                <a:solidFill>
                  <a:srgbClr val="000066"/>
                </a:solidFill>
              </a:rPr>
              <a:t>Pos 5</a:t>
            </a:r>
          </a:p>
        </p:txBody>
      </p:sp>
      <p:sp>
        <p:nvSpPr>
          <p:cNvPr id="436" name="Shape 436"/>
          <p:cNvSpPr/>
          <p:nvPr/>
        </p:nvSpPr>
        <p:spPr>
          <a:xfrm>
            <a:off x="2954336" y="3651250"/>
            <a:ext cx="363944" cy="202415"/>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sz="800">
                <a:solidFill>
                  <a:srgbClr val="000066"/>
                </a:solidFill>
                <a:latin typeface="Arial"/>
                <a:ea typeface="Arial"/>
                <a:cs typeface="Arial"/>
                <a:sym typeface="Arial"/>
              </a:defRPr>
            </a:lvl1pPr>
          </a:lstStyle>
          <a:p>
            <a:pPr lvl="0">
              <a:defRPr sz="1800">
                <a:solidFill>
                  <a:srgbClr val="000000"/>
                </a:solidFill>
              </a:defRPr>
            </a:pPr>
            <a:r>
              <a:rPr sz="800">
                <a:solidFill>
                  <a:srgbClr val="000066"/>
                </a:solidFill>
              </a:rPr>
              <a:t>Pos 6</a:t>
            </a:r>
          </a:p>
        </p:txBody>
      </p:sp>
      <p:sp>
        <p:nvSpPr>
          <p:cNvPr id="437" name="Shape 437"/>
          <p:cNvSpPr/>
          <p:nvPr/>
        </p:nvSpPr>
        <p:spPr>
          <a:xfrm>
            <a:off x="3367087" y="3651250"/>
            <a:ext cx="363943" cy="202415"/>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sz="800">
                <a:solidFill>
                  <a:srgbClr val="000066"/>
                </a:solidFill>
                <a:latin typeface="Arial"/>
                <a:ea typeface="Arial"/>
                <a:cs typeface="Arial"/>
                <a:sym typeface="Arial"/>
              </a:defRPr>
            </a:lvl1pPr>
          </a:lstStyle>
          <a:p>
            <a:pPr lvl="0">
              <a:defRPr sz="1800">
                <a:solidFill>
                  <a:srgbClr val="000000"/>
                </a:solidFill>
              </a:defRPr>
            </a:pPr>
            <a:r>
              <a:rPr sz="800">
                <a:solidFill>
                  <a:srgbClr val="000066"/>
                </a:solidFill>
              </a:rPr>
              <a:t>Pos 7</a:t>
            </a:r>
          </a:p>
        </p:txBody>
      </p:sp>
      <p:sp>
        <p:nvSpPr>
          <p:cNvPr id="438" name="Shape 438"/>
          <p:cNvSpPr/>
          <p:nvPr/>
        </p:nvSpPr>
        <p:spPr>
          <a:xfrm>
            <a:off x="3762375" y="3652837"/>
            <a:ext cx="363943" cy="202415"/>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sz="800">
                <a:solidFill>
                  <a:srgbClr val="000066"/>
                </a:solidFill>
                <a:latin typeface="Arial"/>
                <a:ea typeface="Arial"/>
                <a:cs typeface="Arial"/>
                <a:sym typeface="Arial"/>
              </a:defRPr>
            </a:lvl1pPr>
          </a:lstStyle>
          <a:p>
            <a:pPr lvl="0">
              <a:defRPr sz="1800">
                <a:solidFill>
                  <a:srgbClr val="000000"/>
                </a:solidFill>
              </a:defRPr>
            </a:pPr>
            <a:r>
              <a:rPr sz="800">
                <a:solidFill>
                  <a:srgbClr val="000066"/>
                </a:solidFill>
              </a:rPr>
              <a:t>Pos 8</a:t>
            </a:r>
          </a:p>
        </p:txBody>
      </p:sp>
      <p:grpSp>
        <p:nvGrpSpPr>
          <p:cNvPr id="441" name="Group 441"/>
          <p:cNvGrpSpPr/>
          <p:nvPr/>
        </p:nvGrpSpPr>
        <p:grpSpPr>
          <a:xfrm>
            <a:off x="877887" y="5359400"/>
            <a:ext cx="392115" cy="319090"/>
            <a:chOff x="0" y="0"/>
            <a:chExt cx="392114" cy="319089"/>
          </a:xfrm>
        </p:grpSpPr>
        <p:sp>
          <p:nvSpPr>
            <p:cNvPr id="439" name="Shape 439"/>
            <p:cNvSpPr/>
            <p:nvPr/>
          </p:nvSpPr>
          <p:spPr>
            <a:xfrm>
              <a:off x="-1" y="0"/>
              <a:ext cx="392115" cy="319090"/>
            </a:xfrm>
            <a:prstGeom prst="rect">
              <a:avLst/>
            </a:prstGeom>
            <a:solidFill>
              <a:srgbClr val="FFFFFF"/>
            </a:solidFill>
            <a:ln w="9525" cap="flat">
              <a:solidFill>
                <a:srgbClr val="000000"/>
              </a:solidFill>
              <a:prstDash val="solid"/>
              <a:round/>
            </a:ln>
            <a:effectLst/>
          </p:spPr>
          <p:txBody>
            <a:bodyPr wrap="square" lIns="0" tIns="0" rIns="0" bIns="0" numCol="1" anchor="ctr">
              <a:noAutofit/>
            </a:bodyPr>
            <a:lstStyle/>
            <a:p>
              <a:pPr lvl="0" algn="ctr">
                <a:defRPr sz="800">
                  <a:latin typeface="Arial"/>
                  <a:ea typeface="Arial"/>
                  <a:cs typeface="Arial"/>
                  <a:sym typeface="Arial"/>
                </a:defRPr>
              </a:pPr>
              <a:endParaRPr/>
            </a:p>
          </p:txBody>
        </p:sp>
        <p:sp>
          <p:nvSpPr>
            <p:cNvPr id="440" name="Shape 440"/>
            <p:cNvSpPr/>
            <p:nvPr/>
          </p:nvSpPr>
          <p:spPr>
            <a:xfrm>
              <a:off x="121964" y="96043"/>
              <a:ext cx="148184" cy="1270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800">
                  <a:latin typeface="Arial"/>
                  <a:ea typeface="Arial"/>
                  <a:cs typeface="Arial"/>
                  <a:sym typeface="Arial"/>
                </a:defRPr>
              </a:lvl1pPr>
            </a:lstStyle>
            <a:p>
              <a:pPr lvl="0">
                <a:defRPr sz="1800"/>
              </a:pPr>
              <a:r>
                <a:rPr sz="800"/>
                <a:t>Bill</a:t>
              </a:r>
            </a:p>
          </p:txBody>
        </p:sp>
      </p:grpSp>
      <p:grpSp>
        <p:nvGrpSpPr>
          <p:cNvPr id="444" name="Group 444"/>
          <p:cNvGrpSpPr/>
          <p:nvPr/>
        </p:nvGrpSpPr>
        <p:grpSpPr>
          <a:xfrm>
            <a:off x="1266824" y="5360987"/>
            <a:ext cx="392115" cy="319090"/>
            <a:chOff x="0" y="0"/>
            <a:chExt cx="392114" cy="319089"/>
          </a:xfrm>
        </p:grpSpPr>
        <p:sp>
          <p:nvSpPr>
            <p:cNvPr id="442" name="Shape 442"/>
            <p:cNvSpPr/>
            <p:nvPr/>
          </p:nvSpPr>
          <p:spPr>
            <a:xfrm>
              <a:off x="-1" y="0"/>
              <a:ext cx="392115" cy="319090"/>
            </a:xfrm>
            <a:prstGeom prst="rect">
              <a:avLst/>
            </a:prstGeom>
            <a:solidFill>
              <a:srgbClr val="FFFFFF"/>
            </a:solidFill>
            <a:ln w="9525" cap="flat">
              <a:solidFill>
                <a:srgbClr val="000000"/>
              </a:solidFill>
              <a:prstDash val="solid"/>
              <a:round/>
            </a:ln>
            <a:effectLst/>
          </p:spPr>
          <p:txBody>
            <a:bodyPr wrap="square" lIns="0" tIns="0" rIns="0" bIns="0" numCol="1" anchor="ctr">
              <a:noAutofit/>
            </a:bodyPr>
            <a:lstStyle/>
            <a:p>
              <a:pPr lvl="0" algn="ctr">
                <a:defRPr sz="800">
                  <a:latin typeface="Arial"/>
                  <a:ea typeface="Arial"/>
                  <a:cs typeface="Arial"/>
                  <a:sym typeface="Arial"/>
                </a:defRPr>
              </a:pPr>
              <a:endParaRPr/>
            </a:p>
          </p:txBody>
        </p:sp>
        <p:sp>
          <p:nvSpPr>
            <p:cNvPr id="443" name="Shape 443"/>
            <p:cNvSpPr/>
            <p:nvPr/>
          </p:nvSpPr>
          <p:spPr>
            <a:xfrm>
              <a:off x="107801" y="96043"/>
              <a:ext cx="176511" cy="1270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800">
                  <a:latin typeface="Arial"/>
                  <a:ea typeface="Arial"/>
                  <a:cs typeface="Arial"/>
                  <a:sym typeface="Arial"/>
                </a:defRPr>
              </a:lvl1pPr>
            </a:lstStyle>
            <a:p>
              <a:pPr lvl="0">
                <a:defRPr sz="1800"/>
              </a:pPr>
              <a:r>
                <a:rPr sz="800"/>
                <a:t>Ted</a:t>
              </a:r>
            </a:p>
          </p:txBody>
        </p:sp>
      </p:grpSp>
      <p:grpSp>
        <p:nvGrpSpPr>
          <p:cNvPr id="447" name="Group 447"/>
          <p:cNvGrpSpPr/>
          <p:nvPr/>
        </p:nvGrpSpPr>
        <p:grpSpPr>
          <a:xfrm>
            <a:off x="1652586" y="5360987"/>
            <a:ext cx="392115" cy="319090"/>
            <a:chOff x="0" y="0"/>
            <a:chExt cx="392114" cy="319089"/>
          </a:xfrm>
        </p:grpSpPr>
        <p:sp>
          <p:nvSpPr>
            <p:cNvPr id="445" name="Shape 445"/>
            <p:cNvSpPr/>
            <p:nvPr/>
          </p:nvSpPr>
          <p:spPr>
            <a:xfrm>
              <a:off x="-1" y="0"/>
              <a:ext cx="392115" cy="319090"/>
            </a:xfrm>
            <a:prstGeom prst="rect">
              <a:avLst/>
            </a:prstGeom>
            <a:solidFill>
              <a:srgbClr val="FFFFFF"/>
            </a:solidFill>
            <a:ln w="9525" cap="flat">
              <a:solidFill>
                <a:srgbClr val="000000"/>
              </a:solidFill>
              <a:prstDash val="solid"/>
              <a:round/>
            </a:ln>
            <a:effectLst/>
          </p:spPr>
          <p:txBody>
            <a:bodyPr wrap="square" lIns="0" tIns="0" rIns="0" bIns="0" numCol="1" anchor="ctr">
              <a:noAutofit/>
            </a:bodyPr>
            <a:lstStyle/>
            <a:p>
              <a:pPr lvl="0" algn="ctr">
                <a:defRPr sz="800">
                  <a:latin typeface="Arial"/>
                  <a:ea typeface="Arial"/>
                  <a:cs typeface="Arial"/>
                  <a:sym typeface="Arial"/>
                </a:defRPr>
              </a:pPr>
              <a:endParaRPr/>
            </a:p>
          </p:txBody>
        </p:sp>
        <p:sp>
          <p:nvSpPr>
            <p:cNvPr id="446" name="Shape 446"/>
            <p:cNvSpPr/>
            <p:nvPr/>
          </p:nvSpPr>
          <p:spPr>
            <a:xfrm>
              <a:off x="85228" y="96043"/>
              <a:ext cx="221656" cy="1270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800">
                  <a:latin typeface="Arial"/>
                  <a:ea typeface="Arial"/>
                  <a:cs typeface="Arial"/>
                  <a:sym typeface="Arial"/>
                </a:defRPr>
              </a:lvl1pPr>
            </a:lstStyle>
            <a:p>
              <a:pPr lvl="0">
                <a:defRPr sz="1800"/>
              </a:pPr>
              <a:r>
                <a:rPr sz="800"/>
                <a:t>Julie</a:t>
              </a:r>
            </a:p>
          </p:txBody>
        </p:sp>
      </p:grpSp>
      <p:grpSp>
        <p:nvGrpSpPr>
          <p:cNvPr id="450" name="Group 450"/>
          <p:cNvGrpSpPr/>
          <p:nvPr/>
        </p:nvGrpSpPr>
        <p:grpSpPr>
          <a:xfrm>
            <a:off x="2046286" y="5360987"/>
            <a:ext cx="392115" cy="319090"/>
            <a:chOff x="0" y="0"/>
            <a:chExt cx="392114" cy="319089"/>
          </a:xfrm>
        </p:grpSpPr>
        <p:sp>
          <p:nvSpPr>
            <p:cNvPr id="448" name="Shape 448"/>
            <p:cNvSpPr/>
            <p:nvPr/>
          </p:nvSpPr>
          <p:spPr>
            <a:xfrm>
              <a:off x="-1" y="0"/>
              <a:ext cx="392115" cy="319090"/>
            </a:xfrm>
            <a:prstGeom prst="rect">
              <a:avLst/>
            </a:prstGeom>
            <a:solidFill>
              <a:srgbClr val="FFFFFF"/>
            </a:solidFill>
            <a:ln w="9525" cap="flat">
              <a:solidFill>
                <a:srgbClr val="000000"/>
              </a:solidFill>
              <a:prstDash val="solid"/>
              <a:round/>
            </a:ln>
            <a:effectLst/>
          </p:spPr>
          <p:txBody>
            <a:bodyPr wrap="square" lIns="0" tIns="0" rIns="0" bIns="0" numCol="1" anchor="ctr">
              <a:noAutofit/>
            </a:bodyPr>
            <a:lstStyle/>
            <a:p>
              <a:pPr lvl="0" algn="ctr">
                <a:defRPr sz="800">
                  <a:latin typeface="Arial"/>
                  <a:ea typeface="Arial"/>
                  <a:cs typeface="Arial"/>
                  <a:sym typeface="Arial"/>
                </a:defRPr>
              </a:pPr>
              <a:endParaRPr/>
            </a:p>
          </p:txBody>
        </p:sp>
        <p:sp>
          <p:nvSpPr>
            <p:cNvPr id="449" name="Shape 449"/>
            <p:cNvSpPr/>
            <p:nvPr/>
          </p:nvSpPr>
          <p:spPr>
            <a:xfrm>
              <a:off x="79548" y="96043"/>
              <a:ext cx="233016" cy="1270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800">
                  <a:latin typeface="Arial"/>
                  <a:ea typeface="Arial"/>
                  <a:cs typeface="Arial"/>
                  <a:sym typeface="Arial"/>
                </a:defRPr>
              </a:lvl1pPr>
            </a:lstStyle>
            <a:p>
              <a:pPr lvl="0">
                <a:defRPr sz="1800"/>
              </a:pPr>
              <a:r>
                <a:rPr sz="800"/>
                <a:t>John</a:t>
              </a:r>
            </a:p>
          </p:txBody>
        </p:sp>
      </p:grpSp>
      <p:grpSp>
        <p:nvGrpSpPr>
          <p:cNvPr id="453" name="Group 453"/>
          <p:cNvGrpSpPr/>
          <p:nvPr/>
        </p:nvGrpSpPr>
        <p:grpSpPr>
          <a:xfrm>
            <a:off x="2430461" y="5360987"/>
            <a:ext cx="392115" cy="319090"/>
            <a:chOff x="0" y="0"/>
            <a:chExt cx="392114" cy="319089"/>
          </a:xfrm>
        </p:grpSpPr>
        <p:sp>
          <p:nvSpPr>
            <p:cNvPr id="451" name="Shape 451"/>
            <p:cNvSpPr/>
            <p:nvPr/>
          </p:nvSpPr>
          <p:spPr>
            <a:xfrm>
              <a:off x="-1" y="0"/>
              <a:ext cx="392115" cy="319090"/>
            </a:xfrm>
            <a:prstGeom prst="rect">
              <a:avLst/>
            </a:prstGeom>
            <a:solidFill>
              <a:srgbClr val="FFFFFF"/>
            </a:solidFill>
            <a:ln w="9525" cap="flat">
              <a:solidFill>
                <a:srgbClr val="000000"/>
              </a:solidFill>
              <a:prstDash val="solid"/>
              <a:round/>
            </a:ln>
            <a:effectLst/>
          </p:spPr>
          <p:txBody>
            <a:bodyPr wrap="square" lIns="0" tIns="0" rIns="0" bIns="0" numCol="1" anchor="ctr">
              <a:noAutofit/>
            </a:bodyPr>
            <a:lstStyle/>
            <a:p>
              <a:pPr lvl="0" algn="ctr">
                <a:defRPr sz="800">
                  <a:latin typeface="Arial"/>
                  <a:ea typeface="Arial"/>
                  <a:cs typeface="Arial"/>
                  <a:sym typeface="Arial"/>
                </a:defRPr>
              </a:pPr>
              <a:endParaRPr/>
            </a:p>
          </p:txBody>
        </p:sp>
        <p:sp>
          <p:nvSpPr>
            <p:cNvPr id="452" name="Shape 452"/>
            <p:cNvSpPr/>
            <p:nvPr/>
          </p:nvSpPr>
          <p:spPr>
            <a:xfrm>
              <a:off x="85204" y="96043"/>
              <a:ext cx="221705" cy="1270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800">
                  <a:latin typeface="Arial"/>
                  <a:ea typeface="Arial"/>
                  <a:cs typeface="Arial"/>
                  <a:sym typeface="Arial"/>
                </a:defRPr>
              </a:lvl1pPr>
            </a:lstStyle>
            <a:p>
              <a:pPr lvl="0">
                <a:defRPr sz="1800"/>
              </a:pPr>
              <a:r>
                <a:rPr sz="800"/>
                <a:t>Pete</a:t>
              </a:r>
            </a:p>
          </p:txBody>
        </p:sp>
      </p:grpSp>
      <p:grpSp>
        <p:nvGrpSpPr>
          <p:cNvPr id="456" name="Group 456"/>
          <p:cNvGrpSpPr/>
          <p:nvPr/>
        </p:nvGrpSpPr>
        <p:grpSpPr>
          <a:xfrm>
            <a:off x="2822573" y="5360987"/>
            <a:ext cx="392114" cy="319090"/>
            <a:chOff x="54" y="0"/>
            <a:chExt cx="392113" cy="319089"/>
          </a:xfrm>
        </p:grpSpPr>
        <p:sp>
          <p:nvSpPr>
            <p:cNvPr id="454" name="Shape 454"/>
            <p:cNvSpPr/>
            <p:nvPr/>
          </p:nvSpPr>
          <p:spPr>
            <a:xfrm>
              <a:off x="54" y="0"/>
              <a:ext cx="392114" cy="319090"/>
            </a:xfrm>
            <a:prstGeom prst="rect">
              <a:avLst/>
            </a:prstGeom>
            <a:solidFill>
              <a:srgbClr val="FFFFFF"/>
            </a:solidFill>
            <a:ln w="9525" cap="flat">
              <a:solidFill>
                <a:srgbClr val="000000"/>
              </a:solidFill>
              <a:prstDash val="solid"/>
              <a:round/>
            </a:ln>
            <a:effectLst/>
          </p:spPr>
          <p:txBody>
            <a:bodyPr wrap="square" lIns="0" tIns="0" rIns="0" bIns="0" numCol="1" anchor="ctr">
              <a:noAutofit/>
            </a:bodyPr>
            <a:lstStyle/>
            <a:p>
              <a:pPr lvl="0" algn="ctr">
                <a:defRPr sz="800">
                  <a:latin typeface="Arial"/>
                  <a:ea typeface="Arial"/>
                  <a:cs typeface="Arial"/>
                  <a:sym typeface="Arial"/>
                </a:defRPr>
              </a:pPr>
              <a:endParaRPr/>
            </a:p>
          </p:txBody>
        </p:sp>
        <p:sp>
          <p:nvSpPr>
            <p:cNvPr id="455" name="Shape 455"/>
            <p:cNvSpPr/>
            <p:nvPr/>
          </p:nvSpPr>
          <p:spPr>
            <a:xfrm>
              <a:off x="45719" y="96043"/>
              <a:ext cx="300783" cy="1270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800">
                  <a:latin typeface="Arial"/>
                  <a:ea typeface="Arial"/>
                  <a:cs typeface="Arial"/>
                  <a:sym typeface="Arial"/>
                </a:defRPr>
              </a:lvl1pPr>
            </a:lstStyle>
            <a:p>
              <a:pPr lvl="0">
                <a:defRPr sz="1800"/>
              </a:pPr>
              <a:r>
                <a:rPr sz="800"/>
                <a:t>Agnes</a:t>
              </a:r>
            </a:p>
          </p:txBody>
        </p:sp>
      </p:grpSp>
      <p:grpSp>
        <p:nvGrpSpPr>
          <p:cNvPr id="459" name="Group 459"/>
          <p:cNvGrpSpPr/>
          <p:nvPr/>
        </p:nvGrpSpPr>
        <p:grpSpPr>
          <a:xfrm>
            <a:off x="3214686" y="5360987"/>
            <a:ext cx="392115" cy="319090"/>
            <a:chOff x="0" y="0"/>
            <a:chExt cx="392114" cy="319089"/>
          </a:xfrm>
        </p:grpSpPr>
        <p:sp>
          <p:nvSpPr>
            <p:cNvPr id="457" name="Shape 457"/>
            <p:cNvSpPr/>
            <p:nvPr/>
          </p:nvSpPr>
          <p:spPr>
            <a:xfrm>
              <a:off x="-1" y="0"/>
              <a:ext cx="392115" cy="319090"/>
            </a:xfrm>
            <a:prstGeom prst="rect">
              <a:avLst/>
            </a:prstGeom>
            <a:solidFill>
              <a:srgbClr val="FFFFFF"/>
            </a:solidFill>
            <a:ln w="9525" cap="flat">
              <a:solidFill>
                <a:srgbClr val="000000"/>
              </a:solidFill>
              <a:prstDash val="solid"/>
              <a:round/>
            </a:ln>
            <a:effectLst/>
          </p:spPr>
          <p:txBody>
            <a:bodyPr wrap="square" lIns="0" tIns="0" rIns="0" bIns="0" numCol="1" anchor="ctr">
              <a:noAutofit/>
            </a:bodyPr>
            <a:lstStyle/>
            <a:p>
              <a:pPr lvl="0" algn="ctr">
                <a:defRPr sz="800">
                  <a:latin typeface="Arial"/>
                  <a:ea typeface="Arial"/>
                  <a:cs typeface="Arial"/>
                  <a:sym typeface="Arial"/>
                </a:defRPr>
              </a:pPr>
              <a:endParaRPr/>
            </a:p>
          </p:txBody>
        </p:sp>
        <p:sp>
          <p:nvSpPr>
            <p:cNvPr id="458" name="Shape 458"/>
            <p:cNvSpPr/>
            <p:nvPr/>
          </p:nvSpPr>
          <p:spPr>
            <a:xfrm>
              <a:off x="107801" y="96043"/>
              <a:ext cx="176511" cy="1270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800">
                  <a:latin typeface="Arial"/>
                  <a:ea typeface="Arial"/>
                  <a:cs typeface="Arial"/>
                  <a:sym typeface="Arial"/>
                </a:defRPr>
              </a:lvl1pPr>
            </a:lstStyle>
            <a:p>
              <a:pPr lvl="0">
                <a:defRPr sz="1800"/>
              </a:pPr>
              <a:r>
                <a:rPr sz="800"/>
                <a:t>Joe</a:t>
              </a:r>
            </a:p>
          </p:txBody>
        </p:sp>
      </p:grpSp>
      <p:grpSp>
        <p:nvGrpSpPr>
          <p:cNvPr id="462" name="Group 462"/>
          <p:cNvGrpSpPr/>
          <p:nvPr/>
        </p:nvGrpSpPr>
        <p:grpSpPr>
          <a:xfrm>
            <a:off x="3594099" y="5360987"/>
            <a:ext cx="392115" cy="319090"/>
            <a:chOff x="0" y="0"/>
            <a:chExt cx="392114" cy="319089"/>
          </a:xfrm>
        </p:grpSpPr>
        <p:sp>
          <p:nvSpPr>
            <p:cNvPr id="460" name="Shape 460"/>
            <p:cNvSpPr/>
            <p:nvPr/>
          </p:nvSpPr>
          <p:spPr>
            <a:xfrm>
              <a:off x="-1" y="0"/>
              <a:ext cx="392115" cy="319090"/>
            </a:xfrm>
            <a:prstGeom prst="rect">
              <a:avLst/>
            </a:prstGeom>
            <a:solidFill>
              <a:srgbClr val="FFFFFF"/>
            </a:solidFill>
            <a:ln w="9525" cap="flat">
              <a:solidFill>
                <a:srgbClr val="000000"/>
              </a:solidFill>
              <a:prstDash val="solid"/>
              <a:round/>
            </a:ln>
            <a:effectLst/>
          </p:spPr>
          <p:txBody>
            <a:bodyPr wrap="square" lIns="0" tIns="0" rIns="0" bIns="0" numCol="1" anchor="ctr">
              <a:noAutofit/>
            </a:bodyPr>
            <a:lstStyle/>
            <a:p>
              <a:pPr lvl="0" algn="ctr">
                <a:defRPr sz="800">
                  <a:latin typeface="Arial"/>
                  <a:ea typeface="Arial"/>
                  <a:cs typeface="Arial"/>
                  <a:sym typeface="Arial"/>
                </a:defRPr>
              </a:pPr>
              <a:endParaRPr/>
            </a:p>
          </p:txBody>
        </p:sp>
        <p:sp>
          <p:nvSpPr>
            <p:cNvPr id="461" name="Shape 461"/>
            <p:cNvSpPr/>
            <p:nvPr/>
          </p:nvSpPr>
          <p:spPr>
            <a:xfrm>
              <a:off x="59804" y="96043"/>
              <a:ext cx="272505" cy="1270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800">
                  <a:latin typeface="Arial"/>
                  <a:ea typeface="Arial"/>
                  <a:cs typeface="Arial"/>
                  <a:sym typeface="Arial"/>
                </a:defRPr>
              </a:lvl1pPr>
            </a:lstStyle>
            <a:p>
              <a:pPr lvl="0">
                <a:defRPr sz="1800"/>
              </a:pPr>
              <a:r>
                <a:rPr sz="800"/>
                <a:t>Steve</a:t>
              </a:r>
            </a:p>
          </p:txBody>
        </p:sp>
      </p:grpSp>
      <p:grpSp>
        <p:nvGrpSpPr>
          <p:cNvPr id="465" name="Group 465"/>
          <p:cNvGrpSpPr/>
          <p:nvPr/>
        </p:nvGrpSpPr>
        <p:grpSpPr>
          <a:xfrm>
            <a:off x="3984623" y="5360987"/>
            <a:ext cx="392115" cy="319090"/>
            <a:chOff x="0" y="0"/>
            <a:chExt cx="392114" cy="319089"/>
          </a:xfrm>
        </p:grpSpPr>
        <p:sp>
          <p:nvSpPr>
            <p:cNvPr id="463" name="Shape 463"/>
            <p:cNvSpPr/>
            <p:nvPr/>
          </p:nvSpPr>
          <p:spPr>
            <a:xfrm>
              <a:off x="0" y="0"/>
              <a:ext cx="392115" cy="319090"/>
            </a:xfrm>
            <a:prstGeom prst="rect">
              <a:avLst/>
            </a:prstGeom>
            <a:solidFill>
              <a:srgbClr val="FFFFFF"/>
            </a:solidFill>
            <a:ln w="9525" cap="flat">
              <a:solidFill>
                <a:srgbClr val="000000"/>
              </a:solidFill>
              <a:prstDash val="solid"/>
              <a:round/>
            </a:ln>
            <a:effectLst/>
          </p:spPr>
          <p:txBody>
            <a:bodyPr wrap="square" lIns="0" tIns="0" rIns="0" bIns="0" numCol="1" anchor="ctr">
              <a:noAutofit/>
            </a:bodyPr>
            <a:lstStyle/>
            <a:p>
              <a:pPr lvl="0" algn="ctr">
                <a:defRPr sz="800">
                  <a:latin typeface="Arial"/>
                  <a:ea typeface="Arial"/>
                  <a:cs typeface="Arial"/>
                  <a:sym typeface="Arial"/>
                </a:defRPr>
              </a:pPr>
              <a:endParaRPr/>
            </a:p>
          </p:txBody>
        </p:sp>
        <p:sp>
          <p:nvSpPr>
            <p:cNvPr id="464" name="Shape 464"/>
            <p:cNvSpPr/>
            <p:nvPr/>
          </p:nvSpPr>
          <p:spPr>
            <a:xfrm>
              <a:off x="31528" y="96043"/>
              <a:ext cx="329060" cy="1270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800">
                  <a:latin typeface="Arial"/>
                  <a:ea typeface="Arial"/>
                  <a:cs typeface="Arial"/>
                  <a:sym typeface="Arial"/>
                </a:defRPr>
              </a:lvl1pPr>
            </a:lstStyle>
            <a:p>
              <a:pPr lvl="0">
                <a:defRPr sz="1800"/>
              </a:pPr>
              <a:r>
                <a:rPr sz="800"/>
                <a:t>Lauren</a:t>
              </a:r>
            </a:p>
          </p:txBody>
        </p:sp>
      </p:grpSp>
      <p:grpSp>
        <p:nvGrpSpPr>
          <p:cNvPr id="468" name="Group 468"/>
          <p:cNvGrpSpPr/>
          <p:nvPr/>
        </p:nvGrpSpPr>
        <p:grpSpPr>
          <a:xfrm>
            <a:off x="4373562" y="5360987"/>
            <a:ext cx="392115" cy="319090"/>
            <a:chOff x="0" y="0"/>
            <a:chExt cx="392114" cy="319089"/>
          </a:xfrm>
        </p:grpSpPr>
        <p:sp>
          <p:nvSpPr>
            <p:cNvPr id="466" name="Shape 466"/>
            <p:cNvSpPr/>
            <p:nvPr/>
          </p:nvSpPr>
          <p:spPr>
            <a:xfrm>
              <a:off x="-1" y="0"/>
              <a:ext cx="392115" cy="319090"/>
            </a:xfrm>
            <a:prstGeom prst="rect">
              <a:avLst/>
            </a:prstGeom>
            <a:solidFill>
              <a:srgbClr val="FFFFFF"/>
            </a:solidFill>
            <a:ln w="9525" cap="flat">
              <a:solidFill>
                <a:srgbClr val="000000"/>
              </a:solidFill>
              <a:prstDash val="solid"/>
              <a:round/>
            </a:ln>
            <a:effectLst/>
          </p:spPr>
          <p:txBody>
            <a:bodyPr wrap="square" lIns="0" tIns="0" rIns="0" bIns="0" numCol="1" anchor="ctr">
              <a:noAutofit/>
            </a:bodyPr>
            <a:lstStyle/>
            <a:p>
              <a:pPr lvl="0" algn="ctr">
                <a:defRPr sz="800">
                  <a:latin typeface="Arial"/>
                  <a:ea typeface="Arial"/>
                  <a:cs typeface="Arial"/>
                  <a:sym typeface="Arial"/>
                </a:defRPr>
              </a:pPr>
              <a:endParaRPr/>
            </a:p>
          </p:txBody>
        </p:sp>
        <p:sp>
          <p:nvSpPr>
            <p:cNvPr id="467" name="Shape 467"/>
            <p:cNvSpPr/>
            <p:nvPr/>
          </p:nvSpPr>
          <p:spPr>
            <a:xfrm>
              <a:off x="102220" y="96043"/>
              <a:ext cx="187673" cy="1270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800">
                  <a:latin typeface="Arial"/>
                  <a:ea typeface="Arial"/>
                  <a:cs typeface="Arial"/>
                  <a:sym typeface="Arial"/>
                </a:defRPr>
              </a:lvl1pPr>
            </a:lstStyle>
            <a:p>
              <a:pPr lvl="0">
                <a:defRPr sz="1800"/>
              </a:pPr>
              <a:r>
                <a:rPr sz="800"/>
                <a:t>Kim</a:t>
              </a:r>
            </a:p>
          </p:txBody>
        </p:sp>
      </p:grpSp>
      <p:sp>
        <p:nvSpPr>
          <p:cNvPr id="469" name="Shape 469"/>
          <p:cNvSpPr/>
          <p:nvPr/>
        </p:nvSpPr>
        <p:spPr>
          <a:xfrm>
            <a:off x="839787" y="4332287"/>
            <a:ext cx="5279711" cy="848453"/>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p>
            <a:pPr lvl="0"/>
            <a:r>
              <a:rPr sz="1400" b="1">
                <a:latin typeface="Arial"/>
                <a:ea typeface="Arial"/>
                <a:cs typeface="Arial"/>
                <a:sym typeface="Arial"/>
              </a:rPr>
              <a:t>Dim Names (10) as String</a:t>
            </a:r>
          </a:p>
          <a:p>
            <a:pPr lvl="0"/>
            <a:endParaRPr sz="1400">
              <a:latin typeface="Arial"/>
              <a:ea typeface="Arial"/>
              <a:cs typeface="Arial"/>
              <a:sym typeface="Arial"/>
            </a:endParaRPr>
          </a:p>
          <a:p>
            <a:pPr lvl="0"/>
            <a:r>
              <a:rPr sz="1200">
                <a:latin typeface="Arial"/>
                <a:ea typeface="Arial"/>
                <a:cs typeface="Arial"/>
                <a:sym typeface="Arial"/>
              </a:rPr>
              <a:t>This will give us a linear array of strings of characters that can be addressed</a:t>
            </a:r>
          </a:p>
          <a:p>
            <a:pPr lvl="0"/>
            <a:r>
              <a:rPr sz="1200">
                <a:latin typeface="Arial"/>
                <a:ea typeface="Arial"/>
                <a:cs typeface="Arial"/>
                <a:sym typeface="Arial"/>
              </a:rPr>
              <a:t>by their index positions in the array. (note that the count goes from 0 to 9)</a:t>
            </a:r>
          </a:p>
        </p:txBody>
      </p:sp>
      <p:sp>
        <p:nvSpPr>
          <p:cNvPr id="470" name="Shape 470"/>
          <p:cNvSpPr/>
          <p:nvPr/>
        </p:nvSpPr>
        <p:spPr>
          <a:xfrm flipV="1">
            <a:off x="881061" y="5683250"/>
            <a:ext cx="3" cy="450850"/>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471" name="Shape 471"/>
          <p:cNvSpPr/>
          <p:nvPr/>
        </p:nvSpPr>
        <p:spPr>
          <a:xfrm>
            <a:off x="84136" y="6145212"/>
            <a:ext cx="2157415" cy="22698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defRPr sz="1000">
                <a:latin typeface="Arial"/>
                <a:ea typeface="Arial"/>
                <a:cs typeface="Arial"/>
                <a:sym typeface="Arial"/>
              </a:defRPr>
            </a:lvl1pPr>
          </a:lstStyle>
          <a:p>
            <a:pPr lvl="0">
              <a:defRPr sz="1800"/>
            </a:pPr>
            <a:r>
              <a:rPr sz="1000"/>
              <a:t>Names (0) contains “Bill”</a:t>
            </a:r>
          </a:p>
        </p:txBody>
      </p:sp>
      <p:sp>
        <p:nvSpPr>
          <p:cNvPr id="472" name="Shape 472"/>
          <p:cNvSpPr/>
          <p:nvPr/>
        </p:nvSpPr>
        <p:spPr>
          <a:xfrm flipV="1">
            <a:off x="4400550" y="5684836"/>
            <a:ext cx="1" cy="450853"/>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473" name="Shape 473"/>
          <p:cNvSpPr/>
          <p:nvPr/>
        </p:nvSpPr>
        <p:spPr>
          <a:xfrm>
            <a:off x="3603625" y="6153150"/>
            <a:ext cx="2157414" cy="22698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defRPr sz="1000">
                <a:latin typeface="Arial"/>
                <a:ea typeface="Arial"/>
                <a:cs typeface="Arial"/>
                <a:sym typeface="Arial"/>
              </a:defRPr>
            </a:lvl1pPr>
          </a:lstStyle>
          <a:p>
            <a:pPr lvl="0">
              <a:defRPr sz="1800"/>
            </a:pPr>
            <a:r>
              <a:rPr sz="1000"/>
              <a:t>Names (9) contains “Kim”</a:t>
            </a:r>
          </a:p>
        </p:txBody>
      </p:sp>
      <p:sp>
        <p:nvSpPr>
          <p:cNvPr id="474" name="Shape 474"/>
          <p:cNvSpPr/>
          <p:nvPr/>
        </p:nvSpPr>
        <p:spPr>
          <a:xfrm flipV="1">
            <a:off x="1271586" y="5683250"/>
            <a:ext cx="3" cy="279400"/>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475" name="Shape 475"/>
          <p:cNvSpPr/>
          <p:nvPr/>
        </p:nvSpPr>
        <p:spPr>
          <a:xfrm flipV="1">
            <a:off x="1654175" y="5683250"/>
            <a:ext cx="0" cy="279400"/>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476" name="Shape 476"/>
          <p:cNvSpPr/>
          <p:nvPr/>
        </p:nvSpPr>
        <p:spPr>
          <a:xfrm flipV="1">
            <a:off x="2052636" y="5683250"/>
            <a:ext cx="3" cy="279400"/>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477" name="Shape 477"/>
          <p:cNvSpPr/>
          <p:nvPr/>
        </p:nvSpPr>
        <p:spPr>
          <a:xfrm flipV="1">
            <a:off x="2803524" y="5684837"/>
            <a:ext cx="1" cy="279401"/>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478" name="Shape 478"/>
          <p:cNvSpPr/>
          <p:nvPr/>
        </p:nvSpPr>
        <p:spPr>
          <a:xfrm flipV="1">
            <a:off x="2425699" y="5684837"/>
            <a:ext cx="1" cy="279401"/>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479" name="Shape 479"/>
          <p:cNvSpPr/>
          <p:nvPr/>
        </p:nvSpPr>
        <p:spPr>
          <a:xfrm flipV="1">
            <a:off x="3190874" y="5684837"/>
            <a:ext cx="1" cy="279401"/>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480" name="Shape 480"/>
          <p:cNvSpPr/>
          <p:nvPr/>
        </p:nvSpPr>
        <p:spPr>
          <a:xfrm flipV="1">
            <a:off x="3600450" y="5683250"/>
            <a:ext cx="0" cy="279400"/>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481" name="Shape 481"/>
          <p:cNvSpPr/>
          <p:nvPr/>
        </p:nvSpPr>
        <p:spPr>
          <a:xfrm flipV="1">
            <a:off x="3992562" y="5684837"/>
            <a:ext cx="2" cy="279401"/>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482" name="Shape 482"/>
          <p:cNvSpPr/>
          <p:nvPr/>
        </p:nvSpPr>
        <p:spPr>
          <a:xfrm>
            <a:off x="1042987" y="5992812"/>
            <a:ext cx="363943" cy="202415"/>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sz="800">
                <a:solidFill>
                  <a:srgbClr val="000066"/>
                </a:solidFill>
                <a:latin typeface="Arial"/>
                <a:ea typeface="Arial"/>
                <a:cs typeface="Arial"/>
                <a:sym typeface="Arial"/>
              </a:defRPr>
            </a:lvl1pPr>
          </a:lstStyle>
          <a:p>
            <a:pPr lvl="0">
              <a:defRPr sz="1800">
                <a:solidFill>
                  <a:srgbClr val="000000"/>
                </a:solidFill>
              </a:defRPr>
            </a:pPr>
            <a:r>
              <a:rPr sz="800">
                <a:solidFill>
                  <a:srgbClr val="000066"/>
                </a:solidFill>
              </a:rPr>
              <a:t>Pos 1</a:t>
            </a:r>
          </a:p>
        </p:txBody>
      </p:sp>
      <p:sp>
        <p:nvSpPr>
          <p:cNvPr id="483" name="Shape 483"/>
          <p:cNvSpPr/>
          <p:nvPr/>
        </p:nvSpPr>
        <p:spPr>
          <a:xfrm>
            <a:off x="1425575" y="5988050"/>
            <a:ext cx="363943" cy="202415"/>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sz="800">
                <a:solidFill>
                  <a:srgbClr val="000066"/>
                </a:solidFill>
                <a:latin typeface="Arial"/>
                <a:ea typeface="Arial"/>
                <a:cs typeface="Arial"/>
                <a:sym typeface="Arial"/>
              </a:defRPr>
            </a:lvl1pPr>
          </a:lstStyle>
          <a:p>
            <a:pPr lvl="0">
              <a:defRPr sz="1800">
                <a:solidFill>
                  <a:srgbClr val="000000"/>
                </a:solidFill>
              </a:defRPr>
            </a:pPr>
            <a:r>
              <a:rPr sz="800">
                <a:solidFill>
                  <a:srgbClr val="000066"/>
                </a:solidFill>
              </a:rPr>
              <a:t>Pos 2</a:t>
            </a:r>
          </a:p>
        </p:txBody>
      </p:sp>
      <p:sp>
        <p:nvSpPr>
          <p:cNvPr id="484" name="Shape 484"/>
          <p:cNvSpPr/>
          <p:nvPr/>
        </p:nvSpPr>
        <p:spPr>
          <a:xfrm>
            <a:off x="1825625" y="5988050"/>
            <a:ext cx="363943" cy="202415"/>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sz="800">
                <a:solidFill>
                  <a:srgbClr val="000066"/>
                </a:solidFill>
                <a:latin typeface="Arial"/>
                <a:ea typeface="Arial"/>
                <a:cs typeface="Arial"/>
                <a:sym typeface="Arial"/>
              </a:defRPr>
            </a:lvl1pPr>
          </a:lstStyle>
          <a:p>
            <a:pPr lvl="0">
              <a:defRPr sz="1800">
                <a:solidFill>
                  <a:srgbClr val="000000"/>
                </a:solidFill>
              </a:defRPr>
            </a:pPr>
            <a:r>
              <a:rPr sz="800">
                <a:solidFill>
                  <a:srgbClr val="000066"/>
                </a:solidFill>
              </a:rPr>
              <a:t>Pos 3</a:t>
            </a:r>
          </a:p>
        </p:txBody>
      </p:sp>
      <p:sp>
        <p:nvSpPr>
          <p:cNvPr id="485" name="Shape 485"/>
          <p:cNvSpPr/>
          <p:nvPr/>
        </p:nvSpPr>
        <p:spPr>
          <a:xfrm>
            <a:off x="2200275" y="5981700"/>
            <a:ext cx="363943" cy="202415"/>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sz="800">
                <a:solidFill>
                  <a:srgbClr val="000066"/>
                </a:solidFill>
                <a:latin typeface="Arial"/>
                <a:ea typeface="Arial"/>
                <a:cs typeface="Arial"/>
                <a:sym typeface="Arial"/>
              </a:defRPr>
            </a:lvl1pPr>
          </a:lstStyle>
          <a:p>
            <a:pPr lvl="0">
              <a:defRPr sz="1800">
                <a:solidFill>
                  <a:srgbClr val="000000"/>
                </a:solidFill>
              </a:defRPr>
            </a:pPr>
            <a:r>
              <a:rPr sz="800">
                <a:solidFill>
                  <a:srgbClr val="000066"/>
                </a:solidFill>
              </a:rPr>
              <a:t>Pos 4</a:t>
            </a:r>
          </a:p>
        </p:txBody>
      </p:sp>
      <p:sp>
        <p:nvSpPr>
          <p:cNvPr id="486" name="Shape 486"/>
          <p:cNvSpPr/>
          <p:nvPr/>
        </p:nvSpPr>
        <p:spPr>
          <a:xfrm>
            <a:off x="2574925" y="5988050"/>
            <a:ext cx="363943" cy="202415"/>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sz="800">
                <a:solidFill>
                  <a:srgbClr val="000066"/>
                </a:solidFill>
                <a:latin typeface="Arial"/>
                <a:ea typeface="Arial"/>
                <a:cs typeface="Arial"/>
                <a:sym typeface="Arial"/>
              </a:defRPr>
            </a:lvl1pPr>
          </a:lstStyle>
          <a:p>
            <a:pPr lvl="0">
              <a:defRPr sz="1800">
                <a:solidFill>
                  <a:srgbClr val="000000"/>
                </a:solidFill>
              </a:defRPr>
            </a:pPr>
            <a:r>
              <a:rPr sz="800">
                <a:solidFill>
                  <a:srgbClr val="000066"/>
                </a:solidFill>
              </a:rPr>
              <a:t>Pos 5</a:t>
            </a:r>
          </a:p>
        </p:txBody>
      </p:sp>
      <p:sp>
        <p:nvSpPr>
          <p:cNvPr id="487" name="Shape 487"/>
          <p:cNvSpPr/>
          <p:nvPr/>
        </p:nvSpPr>
        <p:spPr>
          <a:xfrm>
            <a:off x="2962275" y="5988050"/>
            <a:ext cx="363943" cy="202415"/>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sz="800">
                <a:solidFill>
                  <a:srgbClr val="000066"/>
                </a:solidFill>
                <a:latin typeface="Arial"/>
                <a:ea typeface="Arial"/>
                <a:cs typeface="Arial"/>
                <a:sym typeface="Arial"/>
              </a:defRPr>
            </a:lvl1pPr>
          </a:lstStyle>
          <a:p>
            <a:pPr lvl="0">
              <a:defRPr sz="1800">
                <a:solidFill>
                  <a:srgbClr val="000000"/>
                </a:solidFill>
              </a:defRPr>
            </a:pPr>
            <a:r>
              <a:rPr sz="800">
                <a:solidFill>
                  <a:srgbClr val="000066"/>
                </a:solidFill>
              </a:rPr>
              <a:t>Pos 6</a:t>
            </a:r>
          </a:p>
        </p:txBody>
      </p:sp>
      <p:sp>
        <p:nvSpPr>
          <p:cNvPr id="488" name="Shape 488"/>
          <p:cNvSpPr/>
          <p:nvPr/>
        </p:nvSpPr>
        <p:spPr>
          <a:xfrm>
            <a:off x="3375025" y="5988050"/>
            <a:ext cx="363943" cy="202415"/>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sz="800">
                <a:solidFill>
                  <a:srgbClr val="000066"/>
                </a:solidFill>
                <a:latin typeface="Arial"/>
                <a:ea typeface="Arial"/>
                <a:cs typeface="Arial"/>
                <a:sym typeface="Arial"/>
              </a:defRPr>
            </a:lvl1pPr>
          </a:lstStyle>
          <a:p>
            <a:pPr lvl="0">
              <a:defRPr sz="1800">
                <a:solidFill>
                  <a:srgbClr val="000000"/>
                </a:solidFill>
              </a:defRPr>
            </a:pPr>
            <a:r>
              <a:rPr sz="800">
                <a:solidFill>
                  <a:srgbClr val="000066"/>
                </a:solidFill>
              </a:rPr>
              <a:t>Pos 7</a:t>
            </a:r>
          </a:p>
        </p:txBody>
      </p:sp>
      <p:sp>
        <p:nvSpPr>
          <p:cNvPr id="489" name="Shape 489"/>
          <p:cNvSpPr/>
          <p:nvPr/>
        </p:nvSpPr>
        <p:spPr>
          <a:xfrm>
            <a:off x="3770312" y="5989637"/>
            <a:ext cx="363943" cy="202415"/>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sz="800">
                <a:solidFill>
                  <a:srgbClr val="000066"/>
                </a:solidFill>
                <a:latin typeface="Arial"/>
                <a:ea typeface="Arial"/>
                <a:cs typeface="Arial"/>
                <a:sym typeface="Arial"/>
              </a:defRPr>
            </a:lvl1pPr>
          </a:lstStyle>
          <a:p>
            <a:pPr lvl="0">
              <a:defRPr sz="1800">
                <a:solidFill>
                  <a:srgbClr val="000000"/>
                </a:solidFill>
              </a:defRPr>
            </a:pPr>
            <a:r>
              <a:rPr sz="800">
                <a:solidFill>
                  <a:srgbClr val="000066"/>
                </a:solidFill>
              </a:rPr>
              <a:t>Pos 8</a:t>
            </a:r>
          </a:p>
        </p:txBody>
      </p:sp>
      <p:sp>
        <p:nvSpPr>
          <p:cNvPr id="490" name="Shape 490"/>
          <p:cNvSpPr/>
          <p:nvPr/>
        </p:nvSpPr>
        <p:spPr>
          <a:xfrm>
            <a:off x="6096000" y="2222500"/>
            <a:ext cx="2930525" cy="3212952"/>
          </a:xfrm>
          <a:prstGeom prst="rect">
            <a:avLst/>
          </a:prstGeom>
          <a:solidFill>
            <a:srgbClr val="FFFFFF"/>
          </a:solidFill>
          <a:ln w="28575">
            <a:solidFill/>
            <a:round/>
          </a:ln>
          <a:extLst>
            <a:ext uri="{C572A759-6A51-4108-AA02-DFA0A04FC94B}">
              <ma14:wrappingTextBoxFlag xmlns:ma14="http://schemas.microsoft.com/office/mac/drawingml/2011/main" xmlns="" val="1"/>
            </a:ext>
          </a:extLst>
        </p:spPr>
        <p:txBody>
          <a:bodyPr lIns="0" tIns="0" rIns="0" bIns="0">
            <a:spAutoFit/>
          </a:bodyPr>
          <a:lstStyle/>
          <a:p>
            <a:pPr lvl="0">
              <a:spcBef>
                <a:spcPts val="400"/>
              </a:spcBef>
            </a:pPr>
            <a:r>
              <a:rPr sz="800">
                <a:latin typeface="Arial"/>
                <a:ea typeface="Arial"/>
                <a:cs typeface="Arial"/>
                <a:sym typeface="Arial"/>
              </a:rPr>
              <a:t>The beauty of creating arrays is that they can hold the data in a structured way that makes it easier and faster to load them and carry out checks on their contents.</a:t>
            </a:r>
          </a:p>
          <a:p>
            <a:pPr lvl="0">
              <a:spcBef>
                <a:spcPts val="1000"/>
              </a:spcBef>
            </a:pPr>
            <a:endParaRPr sz="800">
              <a:latin typeface="Arial"/>
              <a:ea typeface="Arial"/>
              <a:cs typeface="Arial"/>
              <a:sym typeface="Arial"/>
            </a:endParaRPr>
          </a:p>
          <a:p>
            <a:pPr lvl="0">
              <a:spcBef>
                <a:spcPts val="400"/>
              </a:spcBef>
            </a:pPr>
            <a:r>
              <a:rPr sz="800">
                <a:latin typeface="Arial"/>
                <a:ea typeface="Arial"/>
                <a:cs typeface="Arial"/>
                <a:sym typeface="Arial"/>
              </a:rPr>
              <a:t>For instance, to load the ten names into the Names(10) array we can use a simple for loop like so:</a:t>
            </a:r>
          </a:p>
          <a:p>
            <a:pPr lvl="0">
              <a:spcBef>
                <a:spcPts val="1000"/>
              </a:spcBef>
            </a:pPr>
            <a:endParaRPr sz="800">
              <a:latin typeface="Arial"/>
              <a:ea typeface="Arial"/>
              <a:cs typeface="Arial"/>
              <a:sym typeface="Arial"/>
            </a:endParaRPr>
          </a:p>
          <a:p>
            <a:pPr lvl="0">
              <a:spcBef>
                <a:spcPts val="400"/>
              </a:spcBef>
            </a:pPr>
            <a:r>
              <a:rPr sz="800">
                <a:latin typeface="Arial"/>
                <a:ea typeface="Arial"/>
                <a:cs typeface="Arial"/>
                <a:sym typeface="Arial"/>
              </a:rPr>
              <a:t>Dim Names (10) as String</a:t>
            </a:r>
          </a:p>
          <a:p>
            <a:pPr lvl="0">
              <a:spcBef>
                <a:spcPts val="400"/>
              </a:spcBef>
            </a:pPr>
            <a:r>
              <a:rPr sz="800">
                <a:latin typeface="Arial"/>
                <a:ea typeface="Arial"/>
                <a:cs typeface="Arial"/>
                <a:sym typeface="Arial"/>
              </a:rPr>
              <a:t>For I = 0 to 9</a:t>
            </a:r>
          </a:p>
          <a:p>
            <a:pPr lvl="0">
              <a:spcBef>
                <a:spcPts val="400"/>
              </a:spcBef>
            </a:pPr>
            <a:r>
              <a:rPr sz="800">
                <a:latin typeface="Arial"/>
                <a:ea typeface="Arial"/>
                <a:cs typeface="Arial"/>
                <a:sym typeface="Arial"/>
              </a:rPr>
              <a:t>        Names (i) = inputbox(“please enter name “ &amp; i+1)</a:t>
            </a:r>
          </a:p>
          <a:p>
            <a:pPr lvl="0">
              <a:spcBef>
                <a:spcPts val="400"/>
              </a:spcBef>
            </a:pPr>
            <a:r>
              <a:rPr sz="800">
                <a:latin typeface="Arial"/>
                <a:ea typeface="Arial"/>
                <a:cs typeface="Arial"/>
                <a:sym typeface="Arial"/>
              </a:rPr>
              <a:t>Next I</a:t>
            </a:r>
          </a:p>
          <a:p>
            <a:pPr lvl="0">
              <a:spcBef>
                <a:spcPts val="1000"/>
              </a:spcBef>
            </a:pPr>
            <a:endParaRPr sz="800">
              <a:latin typeface="Arial"/>
              <a:ea typeface="Arial"/>
              <a:cs typeface="Arial"/>
              <a:sym typeface="Arial"/>
            </a:endParaRPr>
          </a:p>
          <a:p>
            <a:pPr lvl="0">
              <a:spcBef>
                <a:spcPts val="400"/>
              </a:spcBef>
            </a:pPr>
            <a:r>
              <a:rPr sz="800">
                <a:latin typeface="Arial"/>
                <a:ea typeface="Arial"/>
                <a:cs typeface="Arial"/>
                <a:sym typeface="Arial"/>
              </a:rPr>
              <a:t>And to print them all out all we need is the following:</a:t>
            </a:r>
          </a:p>
          <a:p>
            <a:pPr lvl="0">
              <a:spcBef>
                <a:spcPts val="400"/>
              </a:spcBef>
            </a:pPr>
            <a:r>
              <a:rPr sz="800">
                <a:latin typeface="Arial"/>
                <a:ea typeface="Arial"/>
                <a:cs typeface="Arial"/>
                <a:sym typeface="Arial"/>
              </a:rPr>
              <a:t>For I = 0 to 9</a:t>
            </a:r>
          </a:p>
          <a:p>
            <a:pPr lvl="0">
              <a:spcBef>
                <a:spcPts val="400"/>
              </a:spcBef>
            </a:pPr>
            <a:r>
              <a:rPr sz="800">
                <a:latin typeface="Arial"/>
                <a:ea typeface="Arial"/>
                <a:cs typeface="Arial"/>
                <a:sym typeface="Arial"/>
              </a:rPr>
              <a:t>        LstDisplay.additem(“name “ &amp; i+1 &amp; “: “ &amp; Names(i))</a:t>
            </a:r>
          </a:p>
          <a:p>
            <a:pPr lvl="0">
              <a:spcBef>
                <a:spcPts val="400"/>
              </a:spcBef>
            </a:pPr>
            <a:r>
              <a:rPr sz="800">
                <a:latin typeface="Arial"/>
                <a:ea typeface="Arial"/>
                <a:cs typeface="Arial"/>
                <a:sym typeface="Arial"/>
              </a:rPr>
              <a:t>Next I</a:t>
            </a:r>
          </a:p>
          <a:p>
            <a:pPr lvl="0">
              <a:spcBef>
                <a:spcPts val="1000"/>
              </a:spcBef>
            </a:pPr>
            <a:endParaRPr sz="800">
              <a:latin typeface="Arial"/>
              <a:ea typeface="Arial"/>
              <a:cs typeface="Arial"/>
              <a:sym typeface="Arial"/>
            </a:endParaRPr>
          </a:p>
          <a:p>
            <a:pPr lvl="0">
              <a:spcBef>
                <a:spcPts val="400"/>
              </a:spcBef>
            </a:pPr>
            <a:r>
              <a:rPr sz="800">
                <a:latin typeface="Arial"/>
                <a:ea typeface="Arial"/>
                <a:cs typeface="Arial"/>
                <a:sym typeface="Arial"/>
              </a:rPr>
              <a:t>For other ways of using arrays usefully see the Standard Algorithm section of this presentation</a:t>
            </a:r>
          </a:p>
        </p:txBody>
      </p:sp>
      <p:grpSp>
        <p:nvGrpSpPr>
          <p:cNvPr id="497" name="Group 497">
            <a:hlinkClick r:id="" action="ppaction://hlinkshowjump?jump=previousslide"/>
          </p:cNvPr>
          <p:cNvGrpSpPr/>
          <p:nvPr/>
        </p:nvGrpSpPr>
        <p:grpSpPr>
          <a:xfrm>
            <a:off x="7812086" y="5951537"/>
            <a:ext cx="1206502" cy="371477"/>
            <a:chOff x="0" y="0"/>
            <a:chExt cx="1206501" cy="371476"/>
          </a:xfrm>
        </p:grpSpPr>
        <p:sp>
          <p:nvSpPr>
            <p:cNvPr id="491" name="Shape 491"/>
            <p:cNvSpPr/>
            <p:nvPr/>
          </p:nvSpPr>
          <p:spPr>
            <a:xfrm>
              <a:off x="0" y="-1"/>
              <a:ext cx="1206501"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492" name="Shape 492"/>
            <p:cNvSpPr/>
            <p:nvPr/>
          </p:nvSpPr>
          <p:spPr>
            <a:xfrm>
              <a:off x="0" y="-1"/>
              <a:ext cx="1206502"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493" name="Shape 493"/>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494" name="Shape 494"/>
            <p:cNvSpPr/>
            <p:nvPr/>
          </p:nvSpPr>
          <p:spPr>
            <a:xfrm>
              <a:off x="1183283"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495" name="Shape 495"/>
            <p:cNvSpPr/>
            <p:nvPr/>
          </p:nvSpPr>
          <p:spPr>
            <a:xfrm>
              <a:off x="0" y="348257"/>
              <a:ext cx="1206502"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496" name="Shape 496"/>
            <p:cNvSpPr/>
            <p:nvPr/>
          </p:nvSpPr>
          <p:spPr>
            <a:xfrm>
              <a:off x="339303" y="117965"/>
              <a:ext cx="52789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Numbers</a:t>
              </a:r>
            </a:p>
          </p:txBody>
        </p:sp>
      </p:gr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 name="Shape 500"/>
          <p:cNvSpPr>
            <a:spLocks noGrp="1"/>
          </p:cNvSpPr>
          <p:nvPr>
            <p:ph type="title"/>
          </p:nvPr>
        </p:nvSpPr>
        <p:spPr>
          <a:xfrm>
            <a:off x="-8858250" y="274637"/>
            <a:ext cx="8229600" cy="1143001"/>
          </a:xfrm>
          <a:prstGeom prst="rect">
            <a:avLst/>
          </a:prstGeom>
        </p:spPr>
        <p:txBody>
          <a:bodyPr lIns="0" tIns="0" rIns="0" bIns="0">
            <a:normAutofit/>
          </a:bodyPr>
          <a:lstStyle>
            <a:lvl1pPr defTabSz="841247">
              <a:defRPr sz="3600"/>
            </a:lvl1pPr>
          </a:lstStyle>
          <a:p>
            <a:pPr lvl="0">
              <a:defRPr sz="1800"/>
            </a:pPr>
            <a:r>
              <a:rPr sz="3600"/>
              <a:t>Basic Operations - String Concatenation &amp; Substrings</a:t>
            </a:r>
          </a:p>
        </p:txBody>
      </p:sp>
      <p:sp>
        <p:nvSpPr>
          <p:cNvPr id="501" name="Shape 501"/>
          <p:cNvSpPr/>
          <p:nvPr/>
        </p:nvSpPr>
        <p:spPr>
          <a:xfrm>
            <a:off x="-2" y="0"/>
            <a:ext cx="9144004" cy="1557338"/>
          </a:xfrm>
          <a:prstGeom prst="rect">
            <a:avLst/>
          </a:prstGeom>
          <a:gradFill>
            <a:gsLst>
              <a:gs pos="0">
                <a:srgbClr val="6699FF"/>
              </a:gs>
              <a:gs pos="100000">
                <a:srgbClr val="0000CC"/>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502" name="Shape 502"/>
          <p:cNvSpPr/>
          <p:nvPr/>
        </p:nvSpPr>
        <p:spPr>
          <a:xfrm>
            <a:off x="2443161" y="981075"/>
            <a:ext cx="4257678" cy="571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36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3600">
                <a:ln w="17078">
                  <a:solidFill/>
                </a:ln>
                <a:solidFill>
                  <a:srgbClr val="FFFFFF"/>
                </a:solidFill>
                <a:effectLst>
                  <a:outerShdw blurRad="50800" dist="29455" dir="2700000" rotWithShape="0">
                    <a:srgbClr val="990000"/>
                  </a:outerShdw>
                </a:effectLst>
              </a:rPr>
              <a:t>Basic Operations</a:t>
            </a:r>
          </a:p>
        </p:txBody>
      </p:sp>
      <p:sp>
        <p:nvSpPr>
          <p:cNvPr id="503" name="Shape 503"/>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grpSp>
        <p:nvGrpSpPr>
          <p:cNvPr id="510" name="Group 510">
            <a:hlinkClick r:id="" action="ppaction://hlinkshowjump?jump=firstslide"/>
          </p:cNvPr>
          <p:cNvGrpSpPr/>
          <p:nvPr/>
        </p:nvGrpSpPr>
        <p:grpSpPr>
          <a:xfrm>
            <a:off x="7823199" y="6310312"/>
            <a:ext cx="1206502" cy="371477"/>
            <a:chOff x="0" y="0"/>
            <a:chExt cx="1206500" cy="371476"/>
          </a:xfrm>
        </p:grpSpPr>
        <p:sp>
          <p:nvSpPr>
            <p:cNvPr id="504" name="Shape 504"/>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05" name="Shape 505"/>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06" name="Shape 506"/>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07" name="Shape 507"/>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08" name="Shape 508"/>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09" name="Shape 509"/>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sp>
        <p:nvSpPr>
          <p:cNvPr id="511" name="Shape 511"/>
          <p:cNvSpPr/>
          <p:nvPr/>
        </p:nvSpPr>
        <p:spPr>
          <a:xfrm>
            <a:off x="438150" y="1760536"/>
            <a:ext cx="8386761" cy="403615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marL="342900" lvl="0" indent="-342900" algn="ctr"/>
            <a:r>
              <a:rPr sz="1000" b="1">
                <a:latin typeface="Arial"/>
                <a:ea typeface="Arial"/>
                <a:cs typeface="Arial"/>
                <a:sym typeface="Arial"/>
              </a:rPr>
              <a:t>All examples are in Visual Basic</a:t>
            </a:r>
          </a:p>
          <a:p>
            <a:pPr marL="342900" lvl="0" indent="-342900" algn="ctr"/>
            <a:endParaRPr sz="1000" b="1">
              <a:latin typeface="Arial"/>
              <a:ea typeface="Arial"/>
              <a:cs typeface="Arial"/>
              <a:sym typeface="Arial"/>
            </a:endParaRPr>
          </a:p>
          <a:p>
            <a:pPr marL="342900" lvl="0" indent="-342900"/>
            <a:r>
              <a:rPr sz="1000" b="1">
                <a:latin typeface="Arial"/>
                <a:ea typeface="Arial"/>
                <a:cs typeface="Arial"/>
                <a:sym typeface="Arial"/>
              </a:rPr>
              <a:t>String Concatenation: </a:t>
            </a:r>
            <a:r>
              <a:rPr sz="1000">
                <a:latin typeface="Arial"/>
                <a:ea typeface="Arial"/>
                <a:cs typeface="Arial"/>
                <a:sym typeface="Arial"/>
              </a:rPr>
              <a:t>We use string concatenation to join strings of text and variable contents together 		to make the output more meaningful.</a:t>
            </a:r>
          </a:p>
          <a:p>
            <a:pPr marL="342900" lvl="0" indent="-342900"/>
            <a:endParaRPr sz="1000">
              <a:latin typeface="Arial"/>
              <a:ea typeface="Arial"/>
              <a:cs typeface="Arial"/>
              <a:sym typeface="Arial"/>
            </a:endParaRPr>
          </a:p>
          <a:p>
            <a:pPr marL="342900" lvl="0" indent="-342900"/>
            <a:r>
              <a:rPr sz="1000">
                <a:latin typeface="Arial"/>
                <a:ea typeface="Arial"/>
                <a:cs typeface="Arial"/>
                <a:sym typeface="Arial"/>
              </a:rPr>
              <a:t>	Example:      Dim </a:t>
            </a:r>
            <a:r>
              <a:rPr sz="1000" b="1">
                <a:latin typeface="Arial"/>
                <a:ea typeface="Arial"/>
                <a:cs typeface="Arial"/>
                <a:sym typeface="Arial"/>
              </a:rPr>
              <a:t>name</a:t>
            </a:r>
            <a:r>
              <a:rPr sz="1000">
                <a:latin typeface="Arial"/>
                <a:ea typeface="Arial"/>
                <a:cs typeface="Arial"/>
                <a:sym typeface="Arial"/>
              </a:rPr>
              <a:t> as string</a:t>
            </a:r>
          </a:p>
          <a:p>
            <a:pPr marL="342900" lvl="0" indent="-342900"/>
            <a:r>
              <a:rPr sz="1000">
                <a:latin typeface="Arial"/>
                <a:ea typeface="Arial"/>
                <a:cs typeface="Arial"/>
                <a:sym typeface="Arial"/>
              </a:rPr>
              <a:t>		     Dim </a:t>
            </a:r>
            <a:r>
              <a:rPr sz="1000" b="1">
                <a:latin typeface="Arial"/>
                <a:ea typeface="Arial"/>
                <a:cs typeface="Arial"/>
                <a:sym typeface="Arial"/>
              </a:rPr>
              <a:t>age</a:t>
            </a:r>
            <a:r>
              <a:rPr sz="1000">
                <a:latin typeface="Arial"/>
                <a:ea typeface="Arial"/>
                <a:cs typeface="Arial"/>
                <a:sym typeface="Arial"/>
              </a:rPr>
              <a:t> as integer</a:t>
            </a:r>
          </a:p>
          <a:p>
            <a:pPr marL="342900" lvl="0" indent="-342900"/>
            <a:endParaRPr sz="1000">
              <a:latin typeface="Arial"/>
              <a:ea typeface="Arial"/>
              <a:cs typeface="Arial"/>
              <a:sym typeface="Arial"/>
            </a:endParaRPr>
          </a:p>
          <a:p>
            <a:pPr marL="342900" lvl="0" indent="-342900"/>
            <a:r>
              <a:rPr sz="1000">
                <a:latin typeface="Arial"/>
                <a:ea typeface="Arial"/>
                <a:cs typeface="Arial"/>
                <a:sym typeface="Arial"/>
              </a:rPr>
              <a:t>		     </a:t>
            </a:r>
            <a:r>
              <a:rPr sz="1000" b="1">
                <a:latin typeface="Arial"/>
                <a:ea typeface="Arial"/>
                <a:cs typeface="Arial"/>
                <a:sym typeface="Arial"/>
              </a:rPr>
              <a:t>name</a:t>
            </a:r>
            <a:r>
              <a:rPr sz="1000">
                <a:latin typeface="Arial"/>
                <a:ea typeface="Arial"/>
                <a:cs typeface="Arial"/>
                <a:sym typeface="Arial"/>
              </a:rPr>
              <a:t> = inputbox(“Please enter your name”)</a:t>
            </a:r>
          </a:p>
          <a:p>
            <a:pPr marL="342900" lvl="0" indent="-342900"/>
            <a:r>
              <a:rPr sz="1000">
                <a:latin typeface="Arial"/>
                <a:ea typeface="Arial"/>
                <a:cs typeface="Arial"/>
                <a:sym typeface="Arial"/>
              </a:rPr>
              <a:t>		     </a:t>
            </a:r>
            <a:r>
              <a:rPr sz="1000" b="1">
                <a:latin typeface="Arial"/>
                <a:ea typeface="Arial"/>
                <a:cs typeface="Arial"/>
                <a:sym typeface="Arial"/>
              </a:rPr>
              <a:t>age</a:t>
            </a:r>
            <a:r>
              <a:rPr sz="1000">
                <a:latin typeface="Arial"/>
                <a:ea typeface="Arial"/>
                <a:cs typeface="Arial"/>
                <a:sym typeface="Arial"/>
              </a:rPr>
              <a:t> = int(inputbox(“Please enter your age”)</a:t>
            </a:r>
          </a:p>
          <a:p>
            <a:pPr marL="342900" lvl="0" indent="-342900"/>
            <a:endParaRPr sz="1000">
              <a:latin typeface="Arial"/>
              <a:ea typeface="Arial"/>
              <a:cs typeface="Arial"/>
              <a:sym typeface="Arial"/>
            </a:endParaRPr>
          </a:p>
          <a:p>
            <a:pPr marL="342900" lvl="0" indent="-342900"/>
            <a:r>
              <a:rPr sz="1000">
                <a:latin typeface="Arial"/>
                <a:ea typeface="Arial"/>
                <a:cs typeface="Arial"/>
                <a:sym typeface="Arial"/>
              </a:rPr>
              <a:t>		     LstDisplay.additem(“Hello “ &amp; </a:t>
            </a:r>
            <a:r>
              <a:rPr sz="1000" b="1">
                <a:latin typeface="Arial"/>
                <a:ea typeface="Arial"/>
                <a:cs typeface="Arial"/>
                <a:sym typeface="Arial"/>
              </a:rPr>
              <a:t>name</a:t>
            </a:r>
            <a:r>
              <a:rPr sz="1000">
                <a:latin typeface="Arial"/>
                <a:ea typeface="Arial"/>
                <a:cs typeface="Arial"/>
                <a:sym typeface="Arial"/>
              </a:rPr>
              <a:t> &amp; “. You are “ &amp; </a:t>
            </a:r>
            <a:r>
              <a:rPr sz="1000" b="1">
                <a:latin typeface="Arial"/>
                <a:ea typeface="Arial"/>
                <a:cs typeface="Arial"/>
                <a:sym typeface="Arial"/>
              </a:rPr>
              <a:t>age</a:t>
            </a:r>
            <a:r>
              <a:rPr sz="1000">
                <a:latin typeface="Arial"/>
                <a:ea typeface="Arial"/>
                <a:cs typeface="Arial"/>
                <a:sym typeface="Arial"/>
              </a:rPr>
              <a:t> &amp; “ years old.”)</a:t>
            </a:r>
          </a:p>
          <a:p>
            <a:pPr marL="342900" lvl="0" indent="-342900" algn="ctr"/>
            <a:endParaRPr sz="1000">
              <a:latin typeface="Arial"/>
              <a:ea typeface="Arial"/>
              <a:cs typeface="Arial"/>
              <a:sym typeface="Arial"/>
            </a:endParaRPr>
          </a:p>
          <a:p>
            <a:pPr marL="342900" lvl="0" indent="-342900"/>
            <a:r>
              <a:rPr sz="1000">
                <a:latin typeface="Arial"/>
                <a:ea typeface="Arial"/>
                <a:cs typeface="Arial"/>
                <a:sym typeface="Arial"/>
              </a:rPr>
              <a:t>		    </a:t>
            </a:r>
            <a:r>
              <a:rPr sz="1000">
                <a:solidFill>
                  <a:srgbClr val="000066"/>
                </a:solidFill>
                <a:latin typeface="Arial"/>
                <a:ea typeface="Arial"/>
                <a:cs typeface="Arial"/>
                <a:sym typeface="Arial"/>
              </a:rPr>
              <a:t>(Notice how all the strings of text begin and end with “ “)</a:t>
            </a:r>
          </a:p>
          <a:p>
            <a:pPr marL="342900" lvl="0" indent="-342900"/>
            <a:endParaRPr sz="1000">
              <a:solidFill>
                <a:srgbClr val="000066"/>
              </a:solidFill>
              <a:latin typeface="Arial"/>
              <a:ea typeface="Arial"/>
              <a:cs typeface="Arial"/>
              <a:sym typeface="Arial"/>
            </a:endParaRPr>
          </a:p>
          <a:p>
            <a:pPr marL="342900" lvl="0" indent="-342900"/>
            <a:r>
              <a:rPr sz="1000" b="1">
                <a:latin typeface="Arial"/>
                <a:ea typeface="Arial"/>
                <a:cs typeface="Arial"/>
                <a:sym typeface="Arial"/>
              </a:rPr>
              <a:t>Substrings: 	</a:t>
            </a:r>
            <a:r>
              <a:rPr sz="1000">
                <a:latin typeface="Arial"/>
                <a:ea typeface="Arial"/>
                <a:cs typeface="Arial"/>
                <a:sym typeface="Arial"/>
              </a:rPr>
              <a:t>Sometimes we only need part of a string of text. We can normally use Library Code from the programming language to do this 	very quickly. Let’s imagine that we need to create an ID number from the first six letters of a persons name concatenated with their 	year of birth:</a:t>
            </a:r>
          </a:p>
          <a:p>
            <a:pPr marL="342900" lvl="0" indent="-342900"/>
            <a:endParaRPr sz="1000">
              <a:latin typeface="Arial"/>
              <a:ea typeface="Arial"/>
              <a:cs typeface="Arial"/>
              <a:sym typeface="Arial"/>
            </a:endParaRPr>
          </a:p>
          <a:p>
            <a:pPr marL="342900" lvl="0" indent="-342900"/>
            <a:r>
              <a:rPr sz="1000" b="1">
                <a:latin typeface="Arial"/>
                <a:ea typeface="Arial"/>
                <a:cs typeface="Arial"/>
                <a:sym typeface="Arial"/>
              </a:rPr>
              <a:t>	 </a:t>
            </a:r>
            <a:r>
              <a:rPr sz="1000">
                <a:latin typeface="Arial"/>
                <a:ea typeface="Arial"/>
                <a:cs typeface="Arial"/>
                <a:sym typeface="Arial"/>
              </a:rPr>
              <a:t>Example: Dim Name as String</a:t>
            </a:r>
          </a:p>
          <a:p>
            <a:pPr marL="342900" lvl="0" indent="-342900"/>
            <a:r>
              <a:rPr sz="1000">
                <a:latin typeface="Arial"/>
                <a:ea typeface="Arial"/>
                <a:cs typeface="Arial"/>
                <a:sym typeface="Arial"/>
              </a:rPr>
              <a:t>		 Dim Year as Integer</a:t>
            </a:r>
          </a:p>
          <a:p>
            <a:pPr marL="342900" lvl="0" indent="-342900"/>
            <a:endParaRPr sz="1000">
              <a:latin typeface="Arial"/>
              <a:ea typeface="Arial"/>
              <a:cs typeface="Arial"/>
              <a:sym typeface="Arial"/>
            </a:endParaRPr>
          </a:p>
          <a:p>
            <a:pPr marL="342900" lvl="0" indent="-342900"/>
            <a:r>
              <a:rPr sz="1000">
                <a:latin typeface="Arial"/>
                <a:ea typeface="Arial"/>
                <a:cs typeface="Arial"/>
                <a:sym typeface="Arial"/>
              </a:rPr>
              <a:t>	 </a:t>
            </a:r>
            <a:r>
              <a:rPr sz="1000" b="1">
                <a:latin typeface="Arial"/>
                <a:ea typeface="Arial"/>
                <a:cs typeface="Arial"/>
                <a:sym typeface="Arial"/>
              </a:rPr>
              <a:t>Name</a:t>
            </a:r>
            <a:r>
              <a:rPr sz="1000">
                <a:latin typeface="Arial"/>
                <a:ea typeface="Arial"/>
                <a:cs typeface="Arial"/>
                <a:sym typeface="Arial"/>
              </a:rPr>
              <a:t> = inputbox(“Please enter your surname. It must be at least 6 characters long. If not please pad out with * i.e. Cox***””)</a:t>
            </a:r>
          </a:p>
          <a:p>
            <a:pPr marL="342900" lvl="0" indent="-342900"/>
            <a:r>
              <a:rPr sz="1000">
                <a:latin typeface="Arial"/>
                <a:ea typeface="Arial"/>
                <a:cs typeface="Arial"/>
                <a:sym typeface="Arial"/>
              </a:rPr>
              <a:t>	 </a:t>
            </a:r>
            <a:r>
              <a:rPr sz="1000" b="1">
                <a:latin typeface="Arial"/>
                <a:ea typeface="Arial"/>
                <a:cs typeface="Arial"/>
                <a:sym typeface="Arial"/>
              </a:rPr>
              <a:t>Year</a:t>
            </a:r>
            <a:r>
              <a:rPr sz="1000">
                <a:latin typeface="Arial"/>
                <a:ea typeface="Arial"/>
                <a:cs typeface="Arial"/>
                <a:sym typeface="Arial"/>
              </a:rPr>
              <a:t> = int(inputbox(“Please enter your Year of Birth in the form of four characters i.e. 1987”)</a:t>
            </a:r>
          </a:p>
          <a:p>
            <a:pPr marL="342900" lvl="0" indent="-342900"/>
            <a:endParaRPr sz="1000">
              <a:latin typeface="Arial"/>
              <a:ea typeface="Arial"/>
              <a:cs typeface="Arial"/>
              <a:sym typeface="Arial"/>
            </a:endParaRPr>
          </a:p>
          <a:p>
            <a:pPr marL="342900" lvl="0" indent="-342900"/>
            <a:r>
              <a:rPr sz="1000">
                <a:latin typeface="Arial"/>
                <a:ea typeface="Arial"/>
                <a:cs typeface="Arial"/>
                <a:sym typeface="Arial"/>
              </a:rPr>
              <a:t>	 LstDisplay.additem(“Your password is“ &amp; left$(6, </a:t>
            </a:r>
            <a:r>
              <a:rPr sz="1000" b="1">
                <a:latin typeface="Arial"/>
                <a:ea typeface="Arial"/>
                <a:cs typeface="Arial"/>
                <a:sym typeface="Arial"/>
              </a:rPr>
              <a:t>name)</a:t>
            </a:r>
            <a:r>
              <a:rPr sz="1000">
                <a:latin typeface="Arial"/>
                <a:ea typeface="Arial"/>
                <a:cs typeface="Arial"/>
                <a:sym typeface="Arial"/>
              </a:rPr>
              <a:t> &amp; </a:t>
            </a:r>
            <a:r>
              <a:rPr sz="1000" b="1">
                <a:latin typeface="Arial"/>
                <a:ea typeface="Arial"/>
                <a:cs typeface="Arial"/>
                <a:sym typeface="Arial"/>
              </a:rPr>
              <a:t>Year)</a:t>
            </a:r>
          </a:p>
          <a:p>
            <a:pPr marL="342900" lvl="0" indent="-342900"/>
            <a:r>
              <a:rPr sz="1000">
                <a:latin typeface="Arial"/>
                <a:ea typeface="Arial"/>
                <a:cs typeface="Arial"/>
                <a:sym typeface="Arial"/>
              </a:rPr>
              <a:t> </a:t>
            </a:r>
          </a:p>
          <a:p>
            <a:pPr marL="342900" lvl="0" indent="-342900"/>
            <a:r>
              <a:rPr sz="1000" b="1">
                <a:latin typeface="Arial"/>
                <a:ea typeface="Arial"/>
                <a:cs typeface="Arial"/>
                <a:sym typeface="Arial"/>
              </a:rPr>
              <a:t>				</a:t>
            </a:r>
            <a:r>
              <a:rPr sz="1200">
                <a:latin typeface="Arial"/>
                <a:ea typeface="Arial"/>
                <a:cs typeface="Arial"/>
                <a:sym typeface="Arial"/>
              </a:rPr>
              <a:t>left$(6, </a:t>
            </a:r>
            <a:r>
              <a:rPr sz="1200" b="1">
                <a:latin typeface="Arial"/>
                <a:ea typeface="Arial"/>
                <a:cs typeface="Arial"/>
                <a:sym typeface="Arial"/>
              </a:rPr>
              <a:t>name</a:t>
            </a:r>
            <a:r>
              <a:rPr sz="1200">
                <a:latin typeface="Arial"/>
                <a:ea typeface="Arial"/>
                <a:cs typeface="Arial"/>
                <a:sym typeface="Arial"/>
              </a:rPr>
              <a:t>) </a:t>
            </a:r>
          </a:p>
        </p:txBody>
      </p:sp>
      <p:sp>
        <p:nvSpPr>
          <p:cNvPr id="512" name="Shape 512"/>
          <p:cNvSpPr/>
          <p:nvPr/>
        </p:nvSpPr>
        <p:spPr>
          <a:xfrm>
            <a:off x="1352549" y="6269037"/>
            <a:ext cx="6365277" cy="366684"/>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p>
            <a:pPr lvl="0"/>
            <a:r>
              <a:rPr sz="1000">
                <a:latin typeface="Arial"/>
                <a:ea typeface="Arial"/>
                <a:cs typeface="Arial"/>
                <a:sym typeface="Arial"/>
              </a:rPr>
              <a:t>left$ is the name of the Library Sub Procedure.</a:t>
            </a:r>
          </a:p>
          <a:p>
            <a:pPr lvl="0"/>
            <a:r>
              <a:rPr sz="1000">
                <a:latin typeface="Arial"/>
                <a:ea typeface="Arial"/>
                <a:cs typeface="Arial"/>
                <a:sym typeface="Arial"/>
              </a:rPr>
              <a:t>It takes in two parameters firstly the number of characters you want (6) and then the String you want them from.</a:t>
            </a:r>
          </a:p>
        </p:txBody>
      </p:sp>
      <p:grpSp>
        <p:nvGrpSpPr>
          <p:cNvPr id="519" name="Group 519">
            <a:hlinkClick r:id="" action="ppaction://hlinkshowjump?jump=nextslide"/>
          </p:cNvPr>
          <p:cNvGrpSpPr/>
          <p:nvPr/>
        </p:nvGrpSpPr>
        <p:grpSpPr>
          <a:xfrm>
            <a:off x="7688261" y="5834062"/>
            <a:ext cx="1379540" cy="371477"/>
            <a:chOff x="0" y="0"/>
            <a:chExt cx="1379539" cy="371476"/>
          </a:xfrm>
        </p:grpSpPr>
        <p:sp>
          <p:nvSpPr>
            <p:cNvPr id="513" name="Shape 513"/>
            <p:cNvSpPr/>
            <p:nvPr/>
          </p:nvSpPr>
          <p:spPr>
            <a:xfrm>
              <a:off x="-1" y="-1"/>
              <a:ext cx="137954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800">
                  <a:solidFill>
                    <a:srgbClr val="FFFFFF"/>
                  </a:solidFill>
                  <a:latin typeface="Arial"/>
                  <a:ea typeface="Arial"/>
                  <a:cs typeface="Arial"/>
                  <a:sym typeface="Arial"/>
                </a:defRPr>
              </a:pPr>
              <a:endParaRPr/>
            </a:p>
          </p:txBody>
        </p:sp>
        <p:sp>
          <p:nvSpPr>
            <p:cNvPr id="514" name="Shape 514"/>
            <p:cNvSpPr/>
            <p:nvPr/>
          </p:nvSpPr>
          <p:spPr>
            <a:xfrm>
              <a:off x="-1" y="-1"/>
              <a:ext cx="1379540"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64" y="21600"/>
                  </a:lnTo>
                  <a:lnTo>
                    <a:pt x="21236"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800">
                  <a:solidFill>
                    <a:srgbClr val="FFFFFF"/>
                  </a:solidFill>
                  <a:latin typeface="Arial"/>
                  <a:ea typeface="Arial"/>
                  <a:cs typeface="Arial"/>
                  <a:sym typeface="Arial"/>
                </a:defRPr>
              </a:pPr>
              <a:endParaRPr/>
            </a:p>
          </p:txBody>
        </p:sp>
        <p:sp>
          <p:nvSpPr>
            <p:cNvPr id="515" name="Shape 515"/>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800">
                  <a:solidFill>
                    <a:srgbClr val="FFFFFF"/>
                  </a:solidFill>
                  <a:latin typeface="Arial"/>
                  <a:ea typeface="Arial"/>
                  <a:cs typeface="Arial"/>
                  <a:sym typeface="Arial"/>
                </a:defRPr>
              </a:pPr>
              <a:endParaRPr/>
            </a:p>
          </p:txBody>
        </p:sp>
        <p:sp>
          <p:nvSpPr>
            <p:cNvPr id="516" name="Shape 516"/>
            <p:cNvSpPr/>
            <p:nvPr/>
          </p:nvSpPr>
          <p:spPr>
            <a:xfrm>
              <a:off x="1356320" y="0"/>
              <a:ext cx="23220"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800">
                  <a:solidFill>
                    <a:srgbClr val="FFFFFF"/>
                  </a:solidFill>
                  <a:latin typeface="Arial"/>
                  <a:ea typeface="Arial"/>
                  <a:cs typeface="Arial"/>
                  <a:sym typeface="Arial"/>
                </a:defRPr>
              </a:pPr>
              <a:endParaRPr/>
            </a:p>
          </p:txBody>
        </p:sp>
        <p:sp>
          <p:nvSpPr>
            <p:cNvPr id="517" name="Shape 517"/>
            <p:cNvSpPr/>
            <p:nvPr/>
          </p:nvSpPr>
          <p:spPr>
            <a:xfrm>
              <a:off x="-1" y="348257"/>
              <a:ext cx="1379540"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236" y="0"/>
                  </a:lnTo>
                  <a:lnTo>
                    <a:pt x="364"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800">
                  <a:solidFill>
                    <a:srgbClr val="FFFFFF"/>
                  </a:solidFill>
                  <a:latin typeface="Arial"/>
                  <a:ea typeface="Arial"/>
                  <a:cs typeface="Arial"/>
                  <a:sym typeface="Arial"/>
                </a:defRPr>
              </a:pPr>
              <a:endParaRPr/>
            </a:p>
          </p:txBody>
        </p:sp>
        <p:sp>
          <p:nvSpPr>
            <p:cNvPr id="518" name="Shape 518"/>
            <p:cNvSpPr/>
            <p:nvPr/>
          </p:nvSpPr>
          <p:spPr>
            <a:xfrm>
              <a:off x="73546" y="73099"/>
              <a:ext cx="1232446" cy="22527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p>
              <a:pPr lvl="0" algn="ctr"/>
              <a:r>
                <a:rPr sz="800">
                  <a:solidFill>
                    <a:srgbClr val="FFFFFF"/>
                  </a:solidFill>
                  <a:latin typeface="Arial"/>
                  <a:ea typeface="Arial"/>
                  <a:cs typeface="Arial"/>
                  <a:sym typeface="Arial"/>
                </a:rPr>
                <a:t>Formatting input / Output</a:t>
              </a:r>
            </a:p>
            <a:p>
              <a:pPr lvl="0" algn="ctr"/>
              <a:r>
                <a:rPr sz="800">
                  <a:solidFill>
                    <a:srgbClr val="FFFFFF"/>
                  </a:solidFill>
                  <a:latin typeface="Arial"/>
                  <a:ea typeface="Arial"/>
                  <a:cs typeface="Arial"/>
                  <a:sym typeface="Arial"/>
                </a:rPr>
                <a:t>Multiple Outcome selection</a:t>
              </a:r>
            </a:p>
          </p:txBody>
        </p:sp>
      </p:gr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 name="Shape 522"/>
          <p:cNvSpPr>
            <a:spLocks noGrp="1"/>
          </p:cNvSpPr>
          <p:nvPr>
            <p:ph type="title"/>
          </p:nvPr>
        </p:nvSpPr>
        <p:spPr>
          <a:xfrm>
            <a:off x="-8610600" y="274637"/>
            <a:ext cx="8229600" cy="1143001"/>
          </a:xfrm>
          <a:prstGeom prst="rect">
            <a:avLst/>
          </a:prstGeom>
        </p:spPr>
        <p:txBody>
          <a:bodyPr lIns="0" tIns="0" rIns="0" bIns="0">
            <a:normAutofit/>
          </a:bodyPr>
          <a:lstStyle/>
          <a:p>
            <a:pPr lvl="0">
              <a:defRPr sz="1800"/>
            </a:pPr>
            <a:r>
              <a:rPr sz="4400"/>
              <a:t>Standard Algorithms</a:t>
            </a:r>
          </a:p>
        </p:txBody>
      </p:sp>
      <p:sp>
        <p:nvSpPr>
          <p:cNvPr id="523" name="Shape 523"/>
          <p:cNvSpPr/>
          <p:nvPr/>
        </p:nvSpPr>
        <p:spPr>
          <a:xfrm>
            <a:off x="-2" y="0"/>
            <a:ext cx="9144004" cy="1557338"/>
          </a:xfrm>
          <a:prstGeom prst="rect">
            <a:avLst/>
          </a:prstGeom>
          <a:gradFill>
            <a:gsLst>
              <a:gs pos="0">
                <a:srgbClr val="6699FF"/>
              </a:gs>
              <a:gs pos="100000">
                <a:srgbClr val="0000CC"/>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524" name="Shape 524"/>
          <p:cNvSpPr/>
          <p:nvPr/>
        </p:nvSpPr>
        <p:spPr>
          <a:xfrm>
            <a:off x="2443161" y="981075"/>
            <a:ext cx="4257678" cy="571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36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3600">
                <a:ln w="17078">
                  <a:solidFill/>
                </a:ln>
                <a:solidFill>
                  <a:srgbClr val="FFFFFF"/>
                </a:solidFill>
                <a:effectLst>
                  <a:outerShdw blurRad="50800" dist="29455" dir="2700000" rotWithShape="0">
                    <a:srgbClr val="990000"/>
                  </a:outerShdw>
                </a:effectLst>
              </a:rPr>
              <a:t>Standard Algorithms</a:t>
            </a:r>
          </a:p>
        </p:txBody>
      </p:sp>
      <p:sp>
        <p:nvSpPr>
          <p:cNvPr id="525" name="Shape 525"/>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grpSp>
        <p:nvGrpSpPr>
          <p:cNvPr id="532" name="Group 532">
            <a:hlinkClick r:id="" action="ppaction://hlinkshowjump?jump=firstslide"/>
          </p:cNvPr>
          <p:cNvGrpSpPr/>
          <p:nvPr/>
        </p:nvGrpSpPr>
        <p:grpSpPr>
          <a:xfrm>
            <a:off x="7823199" y="6396037"/>
            <a:ext cx="1206502" cy="371477"/>
            <a:chOff x="0" y="0"/>
            <a:chExt cx="1206500" cy="371476"/>
          </a:xfrm>
        </p:grpSpPr>
        <p:sp>
          <p:nvSpPr>
            <p:cNvPr id="526" name="Shape 526"/>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27" name="Shape 527"/>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28" name="Shape 528"/>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29" name="Shape 529"/>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30" name="Shape 530"/>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31" name="Shape 531"/>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sp>
        <p:nvSpPr>
          <p:cNvPr id="533" name="Shape 533"/>
          <p:cNvSpPr/>
          <p:nvPr/>
        </p:nvSpPr>
        <p:spPr>
          <a:xfrm>
            <a:off x="1392237" y="1836736"/>
            <a:ext cx="2598739" cy="1434537"/>
          </a:xfrm>
          <a:prstGeom prst="rect">
            <a:avLst/>
          </a:prstGeom>
          <a:solidFill>
            <a:srgbClr val="FFFFFF"/>
          </a:solidFill>
          <a:ln w="28575">
            <a:solidFill/>
            <a:round/>
          </a:ln>
          <a:extLst>
            <a:ext uri="{C572A759-6A51-4108-AA02-DFA0A04FC94B}">
              <ma14:wrappingTextBoxFlag xmlns:ma14="http://schemas.microsoft.com/office/mac/drawingml/2011/main" xmlns="" val="1"/>
            </a:ext>
          </a:extLst>
        </p:spPr>
        <p:txBody>
          <a:bodyPr lIns="0" tIns="0" rIns="0" bIns="0">
            <a:spAutoFit/>
          </a:bodyPr>
          <a:lstStyle/>
          <a:p>
            <a:pPr marL="342900" lvl="0" indent="-342900" algn="ctr">
              <a:spcBef>
                <a:spcPts val="1000"/>
              </a:spcBef>
            </a:pPr>
            <a:r>
              <a:rPr b="1">
                <a:latin typeface="Arial"/>
                <a:ea typeface="Arial"/>
                <a:cs typeface="Arial"/>
                <a:sym typeface="Arial"/>
              </a:rPr>
              <a:t>Find Min</a:t>
            </a:r>
          </a:p>
          <a:p>
            <a:pPr marL="85725" lvl="0" indent="-85725">
              <a:spcBef>
                <a:spcPts val="500"/>
              </a:spcBef>
              <a:buSzPct val="100000"/>
              <a:buFont typeface="Arial"/>
              <a:buAutoNum type="arabicPeriod"/>
            </a:pPr>
            <a:r>
              <a:rPr sz="900" b="1">
                <a:latin typeface="Arial"/>
                <a:ea typeface="Arial"/>
                <a:cs typeface="Arial"/>
                <a:sym typeface="Arial"/>
              </a:rPr>
              <a:t>Set min to equal first array item</a:t>
            </a:r>
          </a:p>
          <a:p>
            <a:pPr marL="85725" lvl="0" indent="-85725">
              <a:spcBef>
                <a:spcPts val="500"/>
              </a:spcBef>
              <a:buSzPct val="100000"/>
              <a:buFont typeface="Arial"/>
              <a:buAutoNum type="arabicPeriod"/>
            </a:pPr>
            <a:r>
              <a:rPr sz="900" b="1">
                <a:latin typeface="Arial"/>
                <a:ea typeface="Arial"/>
                <a:cs typeface="Arial"/>
                <a:sym typeface="Arial"/>
              </a:rPr>
              <a:t>For each array item</a:t>
            </a:r>
          </a:p>
          <a:p>
            <a:pPr marL="85725" lvl="0" indent="-85725">
              <a:spcBef>
                <a:spcPts val="500"/>
              </a:spcBef>
              <a:buSzPct val="100000"/>
              <a:buFont typeface="Arial"/>
              <a:buAutoNum type="arabicPeriod"/>
            </a:pPr>
            <a:r>
              <a:rPr sz="900" b="1">
                <a:latin typeface="Arial"/>
                <a:ea typeface="Arial"/>
                <a:cs typeface="Arial"/>
                <a:sym typeface="Arial"/>
              </a:rPr>
              <a:t>      If Min &gt; current array item</a:t>
            </a:r>
          </a:p>
          <a:p>
            <a:pPr marL="85725" lvl="0" indent="-85725">
              <a:spcBef>
                <a:spcPts val="500"/>
              </a:spcBef>
              <a:buSzPct val="100000"/>
              <a:buFont typeface="Arial"/>
              <a:buAutoNum type="arabicPeriod"/>
            </a:pPr>
            <a:r>
              <a:rPr sz="900" b="1">
                <a:latin typeface="Arial"/>
                <a:ea typeface="Arial"/>
                <a:cs typeface="Arial"/>
                <a:sym typeface="Arial"/>
              </a:rPr>
              <a:t>      Min = current array item</a:t>
            </a:r>
          </a:p>
          <a:p>
            <a:pPr marL="85725" lvl="0" indent="-85725">
              <a:spcBef>
                <a:spcPts val="500"/>
              </a:spcBef>
              <a:buSzPct val="100000"/>
              <a:buFont typeface="Arial"/>
              <a:buAutoNum type="arabicPeriod"/>
            </a:pPr>
            <a:r>
              <a:rPr sz="900" b="1">
                <a:latin typeface="Arial"/>
                <a:ea typeface="Arial"/>
                <a:cs typeface="Arial"/>
                <a:sym typeface="Arial"/>
              </a:rPr>
              <a:t>Get next array item</a:t>
            </a:r>
          </a:p>
          <a:p>
            <a:pPr marL="85725" lvl="0" indent="-85725">
              <a:spcBef>
                <a:spcPts val="500"/>
              </a:spcBef>
              <a:buSzPct val="100000"/>
              <a:buFont typeface="Arial"/>
              <a:buAutoNum type="arabicPeriod"/>
            </a:pPr>
            <a:r>
              <a:rPr sz="900" b="1">
                <a:latin typeface="Arial"/>
                <a:ea typeface="Arial"/>
                <a:cs typeface="Arial"/>
                <a:sym typeface="Arial"/>
              </a:rPr>
              <a:t>Return Min</a:t>
            </a:r>
          </a:p>
        </p:txBody>
      </p:sp>
      <p:sp>
        <p:nvSpPr>
          <p:cNvPr id="534" name="Shape 534"/>
          <p:cNvSpPr/>
          <p:nvPr/>
        </p:nvSpPr>
        <p:spPr>
          <a:xfrm>
            <a:off x="1392237" y="4122737"/>
            <a:ext cx="2598739" cy="1434536"/>
          </a:xfrm>
          <a:prstGeom prst="rect">
            <a:avLst/>
          </a:prstGeom>
          <a:solidFill>
            <a:srgbClr val="FFFFFF"/>
          </a:solidFill>
          <a:ln w="28575">
            <a:solidFill/>
            <a:round/>
          </a:ln>
          <a:extLst>
            <a:ext uri="{C572A759-6A51-4108-AA02-DFA0A04FC94B}">
              <ma14:wrappingTextBoxFlag xmlns:ma14="http://schemas.microsoft.com/office/mac/drawingml/2011/main" xmlns="" val="1"/>
            </a:ext>
          </a:extLst>
        </p:spPr>
        <p:txBody>
          <a:bodyPr lIns="0" tIns="0" rIns="0" bIns="0">
            <a:spAutoFit/>
          </a:bodyPr>
          <a:lstStyle/>
          <a:p>
            <a:pPr marL="342900" lvl="0" indent="-342900" algn="ctr">
              <a:spcBef>
                <a:spcPts val="1000"/>
              </a:spcBef>
            </a:pPr>
            <a:r>
              <a:rPr b="1">
                <a:latin typeface="Arial"/>
                <a:ea typeface="Arial"/>
                <a:cs typeface="Arial"/>
                <a:sym typeface="Arial"/>
              </a:rPr>
              <a:t>Find Max</a:t>
            </a:r>
          </a:p>
          <a:p>
            <a:pPr marL="85725" lvl="0" indent="-85725">
              <a:spcBef>
                <a:spcPts val="500"/>
              </a:spcBef>
              <a:buSzPct val="100000"/>
              <a:buFont typeface="Arial"/>
              <a:buAutoNum type="arabicPeriod"/>
            </a:pPr>
            <a:r>
              <a:rPr sz="900" b="1">
                <a:latin typeface="Arial"/>
                <a:ea typeface="Arial"/>
                <a:cs typeface="Arial"/>
                <a:sym typeface="Arial"/>
              </a:rPr>
              <a:t>Set max to equal first array item</a:t>
            </a:r>
          </a:p>
          <a:p>
            <a:pPr marL="85725" lvl="0" indent="-85725">
              <a:spcBef>
                <a:spcPts val="500"/>
              </a:spcBef>
              <a:buSzPct val="100000"/>
              <a:buFont typeface="Arial"/>
              <a:buAutoNum type="arabicPeriod"/>
            </a:pPr>
            <a:r>
              <a:rPr sz="900" b="1">
                <a:latin typeface="Arial"/>
                <a:ea typeface="Arial"/>
                <a:cs typeface="Arial"/>
                <a:sym typeface="Arial"/>
              </a:rPr>
              <a:t>For each array item</a:t>
            </a:r>
          </a:p>
          <a:p>
            <a:pPr marL="85725" lvl="0" indent="-85725">
              <a:spcBef>
                <a:spcPts val="500"/>
              </a:spcBef>
              <a:buSzPct val="100000"/>
              <a:buFont typeface="Arial"/>
              <a:buAutoNum type="arabicPeriod"/>
            </a:pPr>
            <a:r>
              <a:rPr sz="900" b="1">
                <a:latin typeface="Arial"/>
                <a:ea typeface="Arial"/>
                <a:cs typeface="Arial"/>
                <a:sym typeface="Arial"/>
              </a:rPr>
              <a:t>      If Max &lt; current array item</a:t>
            </a:r>
          </a:p>
          <a:p>
            <a:pPr marL="85725" lvl="0" indent="-85725">
              <a:spcBef>
                <a:spcPts val="500"/>
              </a:spcBef>
              <a:buSzPct val="100000"/>
              <a:buFont typeface="Arial"/>
              <a:buAutoNum type="arabicPeriod"/>
            </a:pPr>
            <a:r>
              <a:rPr sz="900" b="1">
                <a:latin typeface="Arial"/>
                <a:ea typeface="Arial"/>
                <a:cs typeface="Arial"/>
                <a:sym typeface="Arial"/>
              </a:rPr>
              <a:t>      Max = current array item</a:t>
            </a:r>
          </a:p>
          <a:p>
            <a:pPr marL="85725" lvl="0" indent="-85725">
              <a:spcBef>
                <a:spcPts val="500"/>
              </a:spcBef>
              <a:buSzPct val="100000"/>
              <a:buFont typeface="Arial"/>
              <a:buAutoNum type="arabicPeriod"/>
            </a:pPr>
            <a:r>
              <a:rPr sz="900" b="1">
                <a:latin typeface="Arial"/>
                <a:ea typeface="Arial"/>
                <a:cs typeface="Arial"/>
                <a:sym typeface="Arial"/>
              </a:rPr>
              <a:t>Get next array item</a:t>
            </a:r>
          </a:p>
          <a:p>
            <a:pPr marL="85725" lvl="0" indent="-85725">
              <a:spcBef>
                <a:spcPts val="500"/>
              </a:spcBef>
              <a:buSzPct val="100000"/>
              <a:buFont typeface="Arial"/>
              <a:buAutoNum type="arabicPeriod"/>
            </a:pPr>
            <a:r>
              <a:rPr sz="900" b="1">
                <a:latin typeface="Arial"/>
                <a:ea typeface="Arial"/>
                <a:cs typeface="Arial"/>
                <a:sym typeface="Arial"/>
              </a:rPr>
              <a:t>Return Max</a:t>
            </a:r>
          </a:p>
        </p:txBody>
      </p:sp>
      <p:sp>
        <p:nvSpPr>
          <p:cNvPr id="535" name="Shape 535"/>
          <p:cNvSpPr/>
          <p:nvPr/>
        </p:nvSpPr>
        <p:spPr>
          <a:xfrm>
            <a:off x="5100637" y="3917950"/>
            <a:ext cx="2598739" cy="1625036"/>
          </a:xfrm>
          <a:prstGeom prst="rect">
            <a:avLst/>
          </a:prstGeom>
          <a:solidFill>
            <a:srgbClr val="FFFFFF"/>
          </a:solidFill>
          <a:ln w="28575">
            <a:solidFill/>
            <a:round/>
          </a:ln>
          <a:extLst>
            <a:ext uri="{C572A759-6A51-4108-AA02-DFA0A04FC94B}">
              <ma14:wrappingTextBoxFlag xmlns:ma14="http://schemas.microsoft.com/office/mac/drawingml/2011/main" xmlns="" val="1"/>
            </a:ext>
          </a:extLst>
        </p:spPr>
        <p:txBody>
          <a:bodyPr lIns="0" tIns="0" rIns="0" bIns="0">
            <a:spAutoFit/>
          </a:bodyPr>
          <a:lstStyle/>
          <a:p>
            <a:pPr marL="342900" lvl="0" indent="-342900" algn="ctr">
              <a:spcBef>
                <a:spcPts val="1000"/>
              </a:spcBef>
            </a:pPr>
            <a:r>
              <a:rPr b="1">
                <a:latin typeface="Arial"/>
                <a:ea typeface="Arial"/>
                <a:cs typeface="Arial"/>
                <a:sym typeface="Arial"/>
              </a:rPr>
              <a:t>Count Occurrences</a:t>
            </a:r>
          </a:p>
          <a:p>
            <a:pPr marL="85725" lvl="0" indent="-85725">
              <a:spcBef>
                <a:spcPts val="500"/>
              </a:spcBef>
              <a:buSzPct val="100000"/>
              <a:buFont typeface="Arial"/>
              <a:buAutoNum type="arabicPeriod"/>
            </a:pPr>
            <a:r>
              <a:rPr sz="900" b="1">
                <a:latin typeface="Arial"/>
                <a:ea typeface="Arial"/>
                <a:cs typeface="Arial"/>
                <a:sym typeface="Arial"/>
              </a:rPr>
              <a:t>Get value from user</a:t>
            </a:r>
          </a:p>
          <a:p>
            <a:pPr marL="85725" lvl="0" indent="-85725">
              <a:spcBef>
                <a:spcPts val="500"/>
              </a:spcBef>
              <a:buSzPct val="100000"/>
              <a:buFont typeface="Arial"/>
              <a:buAutoNum type="arabicPeriod"/>
            </a:pPr>
            <a:r>
              <a:rPr sz="900" b="1">
                <a:latin typeface="Arial"/>
                <a:ea typeface="Arial"/>
                <a:cs typeface="Arial"/>
                <a:sym typeface="Arial"/>
              </a:rPr>
              <a:t>Set Counter to zero</a:t>
            </a:r>
          </a:p>
          <a:p>
            <a:pPr marL="85725" lvl="0" indent="-85725">
              <a:spcBef>
                <a:spcPts val="500"/>
              </a:spcBef>
              <a:buSzPct val="100000"/>
              <a:buFont typeface="Arial"/>
              <a:buAutoNum type="arabicPeriod"/>
            </a:pPr>
            <a:r>
              <a:rPr sz="900" b="1">
                <a:latin typeface="Arial"/>
                <a:ea typeface="Arial"/>
                <a:cs typeface="Arial"/>
                <a:sym typeface="Arial"/>
              </a:rPr>
              <a:t>For each array item</a:t>
            </a:r>
          </a:p>
          <a:p>
            <a:pPr marL="85725" lvl="0" indent="-85725">
              <a:spcBef>
                <a:spcPts val="500"/>
              </a:spcBef>
              <a:buSzPct val="100000"/>
              <a:buFont typeface="Arial"/>
              <a:buAutoNum type="arabicPeriod"/>
            </a:pPr>
            <a:r>
              <a:rPr sz="900" b="1">
                <a:latin typeface="Arial"/>
                <a:ea typeface="Arial"/>
                <a:cs typeface="Arial"/>
                <a:sym typeface="Arial"/>
              </a:rPr>
              <a:t>      If value = current array item</a:t>
            </a:r>
          </a:p>
          <a:p>
            <a:pPr marL="85725" lvl="0" indent="-85725">
              <a:spcBef>
                <a:spcPts val="500"/>
              </a:spcBef>
              <a:buSzPct val="100000"/>
              <a:buFont typeface="Arial"/>
              <a:buAutoNum type="arabicPeriod"/>
            </a:pPr>
            <a:r>
              <a:rPr sz="900" b="1">
                <a:latin typeface="Arial"/>
                <a:ea typeface="Arial"/>
                <a:cs typeface="Arial"/>
                <a:sym typeface="Arial"/>
              </a:rPr>
              <a:t>      Counter = Counter + 1</a:t>
            </a:r>
          </a:p>
          <a:p>
            <a:pPr marL="85725" lvl="0" indent="-85725">
              <a:spcBef>
                <a:spcPts val="500"/>
              </a:spcBef>
              <a:buSzPct val="100000"/>
              <a:buFont typeface="Arial"/>
              <a:buAutoNum type="arabicPeriod"/>
            </a:pPr>
            <a:r>
              <a:rPr sz="900" b="1">
                <a:latin typeface="Arial"/>
                <a:ea typeface="Arial"/>
                <a:cs typeface="Arial"/>
                <a:sym typeface="Arial"/>
              </a:rPr>
              <a:t>Get next array item</a:t>
            </a:r>
          </a:p>
          <a:p>
            <a:pPr marL="85725" lvl="0" indent="-85725">
              <a:spcBef>
                <a:spcPts val="500"/>
              </a:spcBef>
              <a:buSzPct val="100000"/>
              <a:buFont typeface="Arial"/>
              <a:buAutoNum type="arabicPeriod"/>
            </a:pPr>
            <a:r>
              <a:rPr sz="900" b="1">
                <a:latin typeface="Arial"/>
                <a:ea typeface="Arial"/>
                <a:cs typeface="Arial"/>
                <a:sym typeface="Arial"/>
              </a:rPr>
              <a:t>Return Counter</a:t>
            </a:r>
          </a:p>
        </p:txBody>
      </p:sp>
      <p:sp>
        <p:nvSpPr>
          <p:cNvPr id="536" name="Shape 536"/>
          <p:cNvSpPr/>
          <p:nvPr/>
        </p:nvSpPr>
        <p:spPr>
          <a:xfrm>
            <a:off x="5100637" y="1836736"/>
            <a:ext cx="2598739" cy="1434537"/>
          </a:xfrm>
          <a:prstGeom prst="rect">
            <a:avLst/>
          </a:prstGeom>
          <a:solidFill>
            <a:srgbClr val="FFFFFF"/>
          </a:solidFill>
          <a:ln w="28575">
            <a:solidFill/>
            <a:round/>
          </a:ln>
          <a:extLst>
            <a:ext uri="{C572A759-6A51-4108-AA02-DFA0A04FC94B}">
              <ma14:wrappingTextBoxFlag xmlns:ma14="http://schemas.microsoft.com/office/mac/drawingml/2011/main" xmlns="" val="1"/>
            </a:ext>
          </a:extLst>
        </p:spPr>
        <p:txBody>
          <a:bodyPr lIns="0" tIns="0" rIns="0" bIns="0">
            <a:spAutoFit/>
          </a:bodyPr>
          <a:lstStyle/>
          <a:p>
            <a:pPr marL="342900" lvl="0" indent="-342900" algn="ctr">
              <a:spcBef>
                <a:spcPts val="1000"/>
              </a:spcBef>
            </a:pPr>
            <a:r>
              <a:rPr b="1">
                <a:latin typeface="Arial"/>
                <a:ea typeface="Arial"/>
                <a:cs typeface="Arial"/>
                <a:sym typeface="Arial"/>
              </a:rPr>
              <a:t>Linear Search</a:t>
            </a:r>
          </a:p>
          <a:p>
            <a:pPr marL="85725" lvl="0" indent="-85725">
              <a:spcBef>
                <a:spcPts val="500"/>
              </a:spcBef>
              <a:buSzPct val="100000"/>
              <a:buFont typeface="Arial"/>
              <a:buAutoNum type="arabicPeriod"/>
            </a:pPr>
            <a:r>
              <a:rPr sz="900" b="1">
                <a:latin typeface="Arial"/>
                <a:ea typeface="Arial"/>
                <a:cs typeface="Arial"/>
                <a:sym typeface="Arial"/>
              </a:rPr>
              <a:t>Get value from user</a:t>
            </a:r>
          </a:p>
          <a:p>
            <a:pPr marL="85725" lvl="0" indent="-85725">
              <a:spcBef>
                <a:spcPts val="500"/>
              </a:spcBef>
              <a:buSzPct val="100000"/>
              <a:buFont typeface="Arial"/>
              <a:buAutoNum type="arabicPeriod"/>
            </a:pPr>
            <a:r>
              <a:rPr sz="900" b="1">
                <a:latin typeface="Arial"/>
                <a:ea typeface="Arial"/>
                <a:cs typeface="Arial"/>
                <a:sym typeface="Arial"/>
              </a:rPr>
              <a:t>For each array item</a:t>
            </a:r>
          </a:p>
          <a:p>
            <a:pPr marL="85725" lvl="0" indent="-85725">
              <a:spcBef>
                <a:spcPts val="500"/>
              </a:spcBef>
              <a:buSzPct val="100000"/>
              <a:buFont typeface="Arial"/>
              <a:buAutoNum type="arabicPeriod"/>
            </a:pPr>
            <a:r>
              <a:rPr sz="900" b="1">
                <a:latin typeface="Arial"/>
                <a:ea typeface="Arial"/>
                <a:cs typeface="Arial"/>
                <a:sym typeface="Arial"/>
              </a:rPr>
              <a:t>      If value = current array item</a:t>
            </a:r>
          </a:p>
          <a:p>
            <a:pPr marL="85725" lvl="0" indent="-85725">
              <a:spcBef>
                <a:spcPts val="500"/>
              </a:spcBef>
              <a:buSzPct val="100000"/>
              <a:buFont typeface="Arial"/>
              <a:buAutoNum type="arabicPeriod"/>
            </a:pPr>
            <a:r>
              <a:rPr sz="900" b="1">
                <a:latin typeface="Arial"/>
                <a:ea typeface="Arial"/>
                <a:cs typeface="Arial"/>
                <a:sym typeface="Arial"/>
              </a:rPr>
              <a:t>      FoundAt = current position</a:t>
            </a:r>
          </a:p>
          <a:p>
            <a:pPr marL="85725" lvl="0" indent="-85725">
              <a:spcBef>
                <a:spcPts val="500"/>
              </a:spcBef>
              <a:buSzPct val="100000"/>
              <a:buFont typeface="Arial"/>
              <a:buAutoNum type="arabicPeriod"/>
            </a:pPr>
            <a:r>
              <a:rPr sz="900" b="1">
                <a:latin typeface="Arial"/>
                <a:ea typeface="Arial"/>
                <a:cs typeface="Arial"/>
                <a:sym typeface="Arial"/>
              </a:rPr>
              <a:t>Get next array item</a:t>
            </a:r>
          </a:p>
          <a:p>
            <a:pPr marL="85725" lvl="0" indent="-85725">
              <a:spcBef>
                <a:spcPts val="500"/>
              </a:spcBef>
              <a:buSzPct val="100000"/>
              <a:buFont typeface="Arial"/>
              <a:buAutoNum type="arabicPeriod"/>
            </a:pPr>
            <a:r>
              <a:rPr sz="900" b="1">
                <a:latin typeface="Arial"/>
                <a:ea typeface="Arial"/>
                <a:cs typeface="Arial"/>
                <a:sym typeface="Arial"/>
              </a:rPr>
              <a:t>Return FoundAt</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 name="Shape 539"/>
          <p:cNvSpPr>
            <a:spLocks noGrp="1"/>
          </p:cNvSpPr>
          <p:nvPr>
            <p:ph type="title"/>
          </p:nvPr>
        </p:nvSpPr>
        <p:spPr>
          <a:xfrm>
            <a:off x="-8648700" y="274637"/>
            <a:ext cx="8229600" cy="1143001"/>
          </a:xfrm>
          <a:prstGeom prst="rect">
            <a:avLst/>
          </a:prstGeom>
        </p:spPr>
        <p:txBody>
          <a:bodyPr lIns="0" tIns="0" rIns="0" bIns="0">
            <a:normAutofit/>
          </a:bodyPr>
          <a:lstStyle>
            <a:lvl1pPr>
              <a:defRPr sz="4000"/>
            </a:lvl1pPr>
          </a:lstStyle>
          <a:p>
            <a:pPr lvl="0">
              <a:defRPr sz="1800"/>
            </a:pPr>
            <a:r>
              <a:rPr sz="4000"/>
              <a:t>Variables &amp; Passing Parameters</a:t>
            </a:r>
          </a:p>
        </p:txBody>
      </p:sp>
      <p:sp>
        <p:nvSpPr>
          <p:cNvPr id="540" name="Shape 540"/>
          <p:cNvSpPr/>
          <p:nvPr/>
        </p:nvSpPr>
        <p:spPr>
          <a:xfrm>
            <a:off x="-2" y="0"/>
            <a:ext cx="9144004" cy="1557338"/>
          </a:xfrm>
          <a:prstGeom prst="rect">
            <a:avLst/>
          </a:prstGeom>
          <a:gradFill>
            <a:gsLst>
              <a:gs pos="0">
                <a:srgbClr val="6699FF"/>
              </a:gs>
              <a:gs pos="100000">
                <a:srgbClr val="0000CC"/>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541" name="Shape 541"/>
          <p:cNvSpPr/>
          <p:nvPr/>
        </p:nvSpPr>
        <p:spPr>
          <a:xfrm>
            <a:off x="1234669" y="761999"/>
            <a:ext cx="6332539" cy="5715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36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3600">
                <a:ln w="17078">
                  <a:solidFill/>
                </a:ln>
                <a:solidFill>
                  <a:srgbClr val="FFFFFF"/>
                </a:solidFill>
                <a:effectLst>
                  <a:outerShdw blurRad="50800" dist="29455" dir="2700000" rotWithShape="0">
                    <a:srgbClr val="990000"/>
                  </a:outerShdw>
                </a:effectLst>
              </a:rPr>
              <a:t>Variables &amp; Passing Parameters</a:t>
            </a:r>
          </a:p>
        </p:txBody>
      </p:sp>
      <p:sp>
        <p:nvSpPr>
          <p:cNvPr id="542" name="Shape 542"/>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grpSp>
        <p:nvGrpSpPr>
          <p:cNvPr id="549" name="Group 549">
            <a:hlinkClick r:id="" action="ppaction://hlinkshowjump?jump=firstslide"/>
          </p:cNvPr>
          <p:cNvGrpSpPr/>
          <p:nvPr/>
        </p:nvGrpSpPr>
        <p:grpSpPr>
          <a:xfrm>
            <a:off x="7823199" y="6396037"/>
            <a:ext cx="1206502" cy="371477"/>
            <a:chOff x="0" y="0"/>
            <a:chExt cx="1206500" cy="371476"/>
          </a:xfrm>
        </p:grpSpPr>
        <p:sp>
          <p:nvSpPr>
            <p:cNvPr id="543" name="Shape 543"/>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44" name="Shape 544"/>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45" name="Shape 545"/>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46" name="Shape 546"/>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47" name="Shape 547"/>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48" name="Shape 548"/>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sp>
        <p:nvSpPr>
          <p:cNvPr id="550" name="Shape 550"/>
          <p:cNvSpPr/>
          <p:nvPr/>
        </p:nvSpPr>
        <p:spPr>
          <a:xfrm>
            <a:off x="378619" y="1257128"/>
            <a:ext cx="8386762" cy="4645754"/>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marL="342900" lvl="0" indent="-342900" algn="ctr"/>
            <a:r>
              <a:rPr sz="1400" b="1">
                <a:solidFill>
                  <a:srgbClr val="FFFFFF"/>
                </a:solidFill>
                <a:latin typeface="Arial"/>
                <a:ea typeface="Arial"/>
                <a:cs typeface="Arial"/>
                <a:sym typeface="Arial"/>
              </a:rPr>
              <a:t>Variables – Global v Local</a:t>
            </a:r>
          </a:p>
          <a:p>
            <a:pPr marL="342900" lvl="0" indent="-342900" algn="ctr"/>
            <a:endParaRPr sz="1400" b="1">
              <a:solidFill>
                <a:srgbClr val="FFFFFF"/>
              </a:solidFill>
              <a:latin typeface="Arial"/>
              <a:ea typeface="Arial"/>
              <a:cs typeface="Arial"/>
              <a:sym typeface="Arial"/>
            </a:endParaRPr>
          </a:p>
          <a:p>
            <a:pPr marL="342900" lvl="0" indent="-342900"/>
            <a:r>
              <a:rPr sz="1200" b="1">
                <a:latin typeface="Arial"/>
                <a:ea typeface="Arial"/>
                <a:cs typeface="Arial"/>
                <a:sym typeface="Arial"/>
              </a:rPr>
              <a:t>		  </a:t>
            </a:r>
            <a:r>
              <a:rPr sz="1400" b="1">
                <a:latin typeface="Arial"/>
                <a:ea typeface="Arial"/>
                <a:cs typeface="Arial"/>
                <a:sym typeface="Arial"/>
              </a:rPr>
              <a:t>       Global Variables</a:t>
            </a:r>
            <a:r>
              <a:rPr sz="1200" b="1">
                <a:latin typeface="Arial"/>
                <a:ea typeface="Arial"/>
                <a:cs typeface="Arial"/>
                <a:sym typeface="Arial"/>
              </a:rPr>
              <a:t>: </a:t>
            </a:r>
          </a:p>
          <a:p>
            <a:pPr marL="342900" lvl="0" indent="-342900"/>
            <a:endParaRPr sz="1200" b="1">
              <a:latin typeface="Arial"/>
              <a:ea typeface="Arial"/>
              <a:cs typeface="Arial"/>
              <a:sym typeface="Arial"/>
            </a:endParaRPr>
          </a:p>
          <a:p>
            <a:pPr marL="342900" lvl="0" indent="-342900"/>
            <a:r>
              <a:rPr sz="1400" b="1">
                <a:latin typeface="Arial"/>
                <a:ea typeface="Arial"/>
                <a:cs typeface="Arial"/>
                <a:sym typeface="Arial"/>
              </a:rPr>
              <a:t>		         </a:t>
            </a:r>
            <a:r>
              <a:rPr sz="1400">
                <a:latin typeface="Arial"/>
                <a:ea typeface="Arial"/>
                <a:cs typeface="Arial"/>
                <a:sym typeface="Arial"/>
              </a:rPr>
              <a:t>Declared as global at the top of the Program</a:t>
            </a:r>
          </a:p>
          <a:p>
            <a:pPr marL="342900" lvl="0" indent="-342900"/>
            <a:r>
              <a:rPr sz="1400">
                <a:latin typeface="Arial"/>
                <a:ea typeface="Arial"/>
                <a:cs typeface="Arial"/>
                <a:sym typeface="Arial"/>
              </a:rPr>
              <a:t>		           Exist as long as program is running</a:t>
            </a:r>
          </a:p>
          <a:p>
            <a:pPr marL="342900" lvl="0" indent="-342900"/>
            <a:r>
              <a:rPr sz="1400">
                <a:latin typeface="Arial"/>
                <a:ea typeface="Arial"/>
                <a:cs typeface="Arial"/>
                <a:sym typeface="Arial"/>
              </a:rPr>
              <a:t>		           Can be seen by all sub procedures</a:t>
            </a:r>
          </a:p>
          <a:p>
            <a:pPr marL="342900" lvl="0" indent="-342900"/>
            <a:r>
              <a:rPr sz="1400">
                <a:latin typeface="Arial"/>
                <a:ea typeface="Arial"/>
                <a:cs typeface="Arial"/>
                <a:sym typeface="Arial"/>
              </a:rPr>
              <a:t>		           Do not require to be passed as parameters to change</a:t>
            </a:r>
          </a:p>
          <a:p>
            <a:pPr marL="342900" lvl="0" indent="-342900"/>
            <a:r>
              <a:rPr sz="1400">
                <a:latin typeface="Arial"/>
                <a:ea typeface="Arial"/>
                <a:cs typeface="Arial"/>
                <a:sym typeface="Arial"/>
              </a:rPr>
              <a:t>		           </a:t>
            </a:r>
            <a:r>
              <a:rPr sz="1400">
                <a:solidFill>
                  <a:srgbClr val="FF3300"/>
                </a:solidFill>
                <a:latin typeface="Arial"/>
                <a:ea typeface="Arial"/>
                <a:cs typeface="Arial"/>
                <a:sym typeface="Arial"/>
              </a:rPr>
              <a:t>Problem: Can be changed by accident!</a:t>
            </a:r>
          </a:p>
          <a:p>
            <a:pPr marL="342900" lvl="0" indent="-342900"/>
            <a:endParaRPr sz="1400">
              <a:solidFill>
                <a:srgbClr val="FF3300"/>
              </a:solidFill>
              <a:latin typeface="Arial"/>
              <a:ea typeface="Arial"/>
              <a:cs typeface="Arial"/>
              <a:sym typeface="Arial"/>
            </a:endParaRPr>
          </a:p>
          <a:p>
            <a:pPr marL="342900" lvl="0" indent="-342900"/>
            <a:endParaRPr sz="1400">
              <a:solidFill>
                <a:srgbClr val="FF3300"/>
              </a:solidFill>
              <a:latin typeface="Arial"/>
              <a:ea typeface="Arial"/>
              <a:cs typeface="Arial"/>
              <a:sym typeface="Arial"/>
            </a:endParaRPr>
          </a:p>
          <a:p>
            <a:pPr marL="342900" lvl="0" indent="-342900"/>
            <a:endParaRPr sz="1400">
              <a:solidFill>
                <a:srgbClr val="FF3300"/>
              </a:solidFill>
              <a:latin typeface="Arial"/>
              <a:ea typeface="Arial"/>
              <a:cs typeface="Arial"/>
              <a:sym typeface="Arial"/>
            </a:endParaRPr>
          </a:p>
          <a:p>
            <a:pPr marL="342900" lvl="0" indent="-342900"/>
            <a:endParaRPr sz="1000">
              <a:solidFill>
                <a:srgbClr val="FF3300"/>
              </a:solidFill>
              <a:latin typeface="Arial"/>
              <a:ea typeface="Arial"/>
              <a:cs typeface="Arial"/>
              <a:sym typeface="Arial"/>
            </a:endParaRPr>
          </a:p>
          <a:p>
            <a:pPr marL="342900" lvl="0" indent="-342900"/>
            <a:r>
              <a:rPr sz="1200" b="1">
                <a:latin typeface="Arial"/>
                <a:ea typeface="Arial"/>
                <a:cs typeface="Arial"/>
                <a:sym typeface="Arial"/>
              </a:rPr>
              <a:t>		</a:t>
            </a:r>
            <a:r>
              <a:rPr sz="1400" b="1">
                <a:latin typeface="Arial"/>
                <a:ea typeface="Arial"/>
                <a:cs typeface="Arial"/>
                <a:sym typeface="Arial"/>
              </a:rPr>
              <a:t>         Local Variables</a:t>
            </a:r>
            <a:r>
              <a:rPr sz="1200" b="1">
                <a:latin typeface="Arial"/>
                <a:ea typeface="Arial"/>
                <a:cs typeface="Arial"/>
                <a:sym typeface="Arial"/>
              </a:rPr>
              <a:t>:   </a:t>
            </a:r>
          </a:p>
          <a:p>
            <a:pPr marL="342900" lvl="0" indent="-342900"/>
            <a:endParaRPr sz="1200" b="1">
              <a:latin typeface="Arial"/>
              <a:ea typeface="Arial"/>
              <a:cs typeface="Arial"/>
              <a:sym typeface="Arial"/>
            </a:endParaRPr>
          </a:p>
          <a:p>
            <a:pPr marL="342900" lvl="0" indent="-342900"/>
            <a:r>
              <a:rPr sz="1400" b="1">
                <a:latin typeface="Arial"/>
                <a:ea typeface="Arial"/>
                <a:cs typeface="Arial"/>
                <a:sym typeface="Arial"/>
              </a:rPr>
              <a:t>		         </a:t>
            </a:r>
            <a:r>
              <a:rPr sz="1400">
                <a:latin typeface="Arial"/>
                <a:ea typeface="Arial"/>
                <a:cs typeface="Arial"/>
                <a:sym typeface="Arial"/>
              </a:rPr>
              <a:t>Declared within sub procedures / functions</a:t>
            </a:r>
          </a:p>
          <a:p>
            <a:pPr marL="342900" lvl="0" indent="-342900"/>
            <a:r>
              <a:rPr sz="1400">
                <a:latin typeface="Arial"/>
                <a:ea typeface="Arial"/>
                <a:cs typeface="Arial"/>
                <a:sym typeface="Arial"/>
              </a:rPr>
              <a:t>		           Only last while sub procedure / function runs</a:t>
            </a:r>
          </a:p>
          <a:p>
            <a:pPr marL="342900" lvl="0" indent="-342900"/>
            <a:r>
              <a:rPr sz="1400">
                <a:latin typeface="Arial"/>
                <a:ea typeface="Arial"/>
                <a:cs typeface="Arial"/>
                <a:sym typeface="Arial"/>
              </a:rPr>
              <a:t>		           Cannot be seen by other sub procedures / functions</a:t>
            </a:r>
          </a:p>
          <a:p>
            <a:pPr marL="342900" lvl="0" indent="-342900"/>
            <a:r>
              <a:rPr sz="1400">
                <a:latin typeface="Arial"/>
                <a:ea typeface="Arial"/>
                <a:cs typeface="Arial"/>
                <a:sym typeface="Arial"/>
              </a:rPr>
              <a:t>		           Have to be passed between modules explicitly</a:t>
            </a:r>
          </a:p>
          <a:p>
            <a:pPr marL="342900" lvl="0" indent="-342900"/>
            <a:endParaRPr sz="1000">
              <a:latin typeface="Arial"/>
              <a:ea typeface="Arial"/>
              <a:cs typeface="Arial"/>
              <a:sym typeface="Arial"/>
            </a:endParaRPr>
          </a:p>
          <a:p>
            <a:pPr marL="342900" lvl="0" indent="-342900"/>
            <a:r>
              <a:rPr sz="1000">
                <a:latin typeface="Arial"/>
                <a:ea typeface="Arial"/>
                <a:cs typeface="Arial"/>
                <a:sym typeface="Arial"/>
              </a:rPr>
              <a:t>			</a:t>
            </a:r>
          </a:p>
          <a:p>
            <a:pPr marL="342900" lvl="0" indent="-342900"/>
            <a:r>
              <a:rPr sz="1200">
                <a:latin typeface="Arial"/>
                <a:ea typeface="Arial"/>
                <a:cs typeface="Arial"/>
                <a:sym typeface="Arial"/>
              </a:rPr>
              <a:t>			</a:t>
            </a:r>
            <a:endParaRPr sz="1200" b="1">
              <a:latin typeface="Arial"/>
              <a:ea typeface="Arial"/>
              <a:cs typeface="Arial"/>
              <a:sym typeface="Arial"/>
            </a:endParaRPr>
          </a:p>
          <a:p>
            <a:pPr marL="342900" lvl="0" indent="-342900"/>
            <a:endParaRPr sz="1200" b="1">
              <a:latin typeface="Arial"/>
              <a:ea typeface="Arial"/>
              <a:cs typeface="Arial"/>
              <a:sym typeface="Arial"/>
            </a:endParaRPr>
          </a:p>
          <a:p>
            <a:pPr marL="342900" lvl="0" indent="-342900"/>
            <a:r>
              <a:rPr sz="1200">
                <a:latin typeface="Arial"/>
                <a:ea typeface="Arial"/>
                <a:cs typeface="Arial"/>
                <a:sym typeface="Arial"/>
              </a:rPr>
              <a:t>		         </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 name="Shape 553"/>
          <p:cNvSpPr>
            <a:spLocks noGrp="1"/>
          </p:cNvSpPr>
          <p:nvPr>
            <p:ph type="title"/>
          </p:nvPr>
        </p:nvSpPr>
        <p:spPr>
          <a:xfrm>
            <a:off x="-8648700" y="274637"/>
            <a:ext cx="8229600" cy="1143001"/>
          </a:xfrm>
          <a:prstGeom prst="rect">
            <a:avLst/>
          </a:prstGeom>
        </p:spPr>
        <p:txBody>
          <a:bodyPr lIns="0" tIns="0" rIns="0" bIns="0">
            <a:normAutofit/>
          </a:bodyPr>
          <a:lstStyle>
            <a:lvl1pPr>
              <a:defRPr sz="4000"/>
            </a:lvl1pPr>
          </a:lstStyle>
          <a:p>
            <a:pPr lvl="0">
              <a:defRPr sz="1800"/>
            </a:pPr>
            <a:r>
              <a:rPr sz="4000"/>
              <a:t>Variables &amp; Passing Parameters</a:t>
            </a:r>
          </a:p>
        </p:txBody>
      </p:sp>
      <p:sp>
        <p:nvSpPr>
          <p:cNvPr id="554" name="Shape 554"/>
          <p:cNvSpPr/>
          <p:nvPr/>
        </p:nvSpPr>
        <p:spPr>
          <a:xfrm>
            <a:off x="-2" y="0"/>
            <a:ext cx="9144004" cy="1557338"/>
          </a:xfrm>
          <a:prstGeom prst="rect">
            <a:avLst/>
          </a:prstGeom>
          <a:gradFill>
            <a:gsLst>
              <a:gs pos="0">
                <a:srgbClr val="6699FF"/>
              </a:gs>
              <a:gs pos="100000">
                <a:srgbClr val="0000CC"/>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555" name="Shape 555"/>
          <p:cNvSpPr/>
          <p:nvPr/>
        </p:nvSpPr>
        <p:spPr>
          <a:xfrm>
            <a:off x="1234669" y="761999"/>
            <a:ext cx="6332539" cy="5715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36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3600">
                <a:ln w="17078">
                  <a:solidFill/>
                </a:ln>
                <a:solidFill>
                  <a:srgbClr val="FFFFFF"/>
                </a:solidFill>
                <a:effectLst>
                  <a:outerShdw blurRad="50800" dist="29455" dir="2700000" rotWithShape="0">
                    <a:srgbClr val="990000"/>
                  </a:outerShdw>
                </a:effectLst>
              </a:rPr>
              <a:t>Variables &amp; Passing Parameters</a:t>
            </a:r>
          </a:p>
        </p:txBody>
      </p:sp>
      <p:sp>
        <p:nvSpPr>
          <p:cNvPr id="556" name="Shape 556"/>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grpSp>
        <p:nvGrpSpPr>
          <p:cNvPr id="563" name="Group 563">
            <a:hlinkClick r:id="" action="ppaction://hlinkshowjump?jump=firstslide"/>
          </p:cNvPr>
          <p:cNvGrpSpPr/>
          <p:nvPr/>
        </p:nvGrpSpPr>
        <p:grpSpPr>
          <a:xfrm>
            <a:off x="7823199" y="6396037"/>
            <a:ext cx="1206502" cy="371477"/>
            <a:chOff x="0" y="0"/>
            <a:chExt cx="1206500" cy="371476"/>
          </a:xfrm>
        </p:grpSpPr>
        <p:sp>
          <p:nvSpPr>
            <p:cNvPr id="557" name="Shape 557"/>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58" name="Shape 558"/>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59" name="Shape 559"/>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60" name="Shape 560"/>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61" name="Shape 561"/>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62" name="Shape 562"/>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sp>
        <p:nvSpPr>
          <p:cNvPr id="564" name="Shape 564"/>
          <p:cNvSpPr/>
          <p:nvPr/>
        </p:nvSpPr>
        <p:spPr>
          <a:xfrm>
            <a:off x="378619" y="1257128"/>
            <a:ext cx="8386762" cy="442985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marL="342900" lvl="0" indent="-342900" algn="ctr"/>
            <a:r>
              <a:rPr sz="1400" b="1">
                <a:solidFill>
                  <a:srgbClr val="FFFFFF"/>
                </a:solidFill>
                <a:latin typeface="Arial"/>
                <a:ea typeface="Arial"/>
                <a:cs typeface="Arial"/>
                <a:sym typeface="Arial"/>
              </a:rPr>
              <a:t>Variables – Global v Local</a:t>
            </a:r>
          </a:p>
          <a:p>
            <a:pPr marL="342900" lvl="0" indent="-342900"/>
            <a:endParaRPr sz="1400" b="1">
              <a:solidFill>
                <a:srgbClr val="FFFFFF"/>
              </a:solidFill>
              <a:latin typeface="Arial"/>
              <a:ea typeface="Arial"/>
              <a:cs typeface="Arial"/>
              <a:sym typeface="Arial"/>
            </a:endParaRPr>
          </a:p>
          <a:p>
            <a:pPr marL="342900" lvl="0" indent="-342900"/>
            <a:endParaRPr sz="1400" b="1">
              <a:solidFill>
                <a:srgbClr val="FFFFFF"/>
              </a:solidFill>
              <a:latin typeface="Arial"/>
              <a:ea typeface="Arial"/>
              <a:cs typeface="Arial"/>
              <a:sym typeface="Arial"/>
            </a:endParaRPr>
          </a:p>
          <a:p>
            <a:pPr marL="342900" lvl="0" indent="-342900"/>
            <a:endParaRPr sz="1000">
              <a:latin typeface="Arial"/>
              <a:ea typeface="Arial"/>
              <a:cs typeface="Arial"/>
              <a:sym typeface="Arial"/>
            </a:endParaRPr>
          </a:p>
          <a:p>
            <a:pPr marL="342900" lvl="0" indent="-342900" algn="ctr"/>
            <a:r>
              <a:rPr sz="1400" b="1">
                <a:solidFill>
                  <a:srgbClr val="FFFFFF"/>
                </a:solidFill>
                <a:latin typeface="Arial"/>
                <a:ea typeface="Arial"/>
                <a:cs typeface="Arial"/>
                <a:sym typeface="Arial"/>
              </a:rPr>
              <a:t>Parameter Passing (passing variables between sub procedures / functions)</a:t>
            </a:r>
          </a:p>
          <a:p>
            <a:pPr marL="342900" lvl="0" indent="-342900" algn="ctr"/>
            <a:endParaRPr sz="1400" b="1">
              <a:solidFill>
                <a:srgbClr val="FFFFFF"/>
              </a:solidFill>
              <a:latin typeface="Arial"/>
              <a:ea typeface="Arial"/>
              <a:cs typeface="Arial"/>
              <a:sym typeface="Arial"/>
            </a:endParaRPr>
          </a:p>
          <a:p>
            <a:pPr marL="342900" lvl="0" indent="-342900" algn="ctr"/>
            <a:endParaRPr sz="1200" b="1">
              <a:solidFill>
                <a:srgbClr val="FFFFFF"/>
              </a:solidFill>
              <a:latin typeface="Arial"/>
              <a:ea typeface="Arial"/>
              <a:cs typeface="Arial"/>
              <a:sym typeface="Arial"/>
            </a:endParaRPr>
          </a:p>
          <a:p>
            <a:pPr marL="342900" lvl="0" indent="-342900"/>
            <a:r>
              <a:rPr sz="1500" b="1">
                <a:latin typeface="Arial"/>
                <a:ea typeface="Arial"/>
                <a:cs typeface="Arial"/>
                <a:sym typeface="Arial"/>
              </a:rPr>
              <a:t>		        By Reference (Actual Variable passed in and out)</a:t>
            </a:r>
          </a:p>
          <a:p>
            <a:pPr marL="342900" lvl="0" indent="-342900"/>
            <a:r>
              <a:rPr sz="1500" b="1">
                <a:latin typeface="Arial"/>
                <a:ea typeface="Arial"/>
                <a:cs typeface="Arial"/>
                <a:sym typeface="Arial"/>
              </a:rPr>
              <a:t>			</a:t>
            </a:r>
          </a:p>
          <a:p>
            <a:pPr marL="342900" lvl="0" indent="-342900"/>
            <a:r>
              <a:rPr sz="1400" b="1">
                <a:latin typeface="Arial"/>
                <a:ea typeface="Arial"/>
                <a:cs typeface="Arial"/>
                <a:sym typeface="Arial"/>
              </a:rPr>
              <a:t>			</a:t>
            </a:r>
            <a:r>
              <a:rPr sz="1400">
                <a:latin typeface="Arial"/>
                <a:ea typeface="Arial"/>
                <a:cs typeface="Arial"/>
                <a:sym typeface="Arial"/>
              </a:rPr>
              <a:t>Actual memory location containing value is passed</a:t>
            </a:r>
          </a:p>
          <a:p>
            <a:pPr marL="342900" lvl="0" indent="-342900"/>
            <a:r>
              <a:rPr sz="1400" b="1">
                <a:latin typeface="Arial"/>
                <a:ea typeface="Arial"/>
                <a:cs typeface="Arial"/>
                <a:sym typeface="Arial"/>
              </a:rPr>
              <a:t>			</a:t>
            </a:r>
            <a:r>
              <a:rPr sz="1400">
                <a:latin typeface="Arial"/>
                <a:ea typeface="Arial"/>
                <a:cs typeface="Arial"/>
                <a:sym typeface="Arial"/>
              </a:rPr>
              <a:t>Any changes to value held in variable are stored at it’s location</a:t>
            </a:r>
          </a:p>
          <a:p>
            <a:pPr marL="342900" lvl="0" indent="-342900"/>
            <a:r>
              <a:rPr sz="1400">
                <a:latin typeface="Arial"/>
                <a:ea typeface="Arial"/>
                <a:cs typeface="Arial"/>
                <a:sym typeface="Arial"/>
              </a:rPr>
              <a:t>			Changes reflect throughout rest of program</a:t>
            </a:r>
          </a:p>
          <a:p>
            <a:pPr marL="342900" lvl="0" indent="-342900"/>
            <a:endParaRPr sz="1400">
              <a:latin typeface="Arial"/>
              <a:ea typeface="Arial"/>
              <a:cs typeface="Arial"/>
              <a:sym typeface="Arial"/>
            </a:endParaRPr>
          </a:p>
          <a:p>
            <a:pPr marL="342900" lvl="0" indent="-342900"/>
            <a:r>
              <a:rPr sz="1400">
                <a:latin typeface="Arial"/>
                <a:ea typeface="Arial"/>
                <a:cs typeface="Arial"/>
                <a:sym typeface="Arial"/>
              </a:rPr>
              <a:t>		  </a:t>
            </a:r>
            <a:r>
              <a:rPr sz="1500">
                <a:latin typeface="Arial"/>
                <a:ea typeface="Arial"/>
                <a:cs typeface="Arial"/>
                <a:sym typeface="Arial"/>
              </a:rPr>
              <a:t>      </a:t>
            </a:r>
            <a:r>
              <a:rPr sz="1500" b="1">
                <a:latin typeface="Arial"/>
                <a:ea typeface="Arial"/>
                <a:cs typeface="Arial"/>
                <a:sym typeface="Arial"/>
              </a:rPr>
              <a:t>By Value (Copy of variable value passed in only) </a:t>
            </a:r>
          </a:p>
          <a:p>
            <a:pPr marL="342900" lvl="0" indent="-342900"/>
            <a:endParaRPr sz="1400" b="1">
              <a:latin typeface="Arial"/>
              <a:ea typeface="Arial"/>
              <a:cs typeface="Arial"/>
              <a:sym typeface="Arial"/>
            </a:endParaRPr>
          </a:p>
          <a:p>
            <a:pPr marL="342900" lvl="0" indent="-342900"/>
            <a:r>
              <a:rPr sz="1400" b="1">
                <a:latin typeface="Arial"/>
                <a:ea typeface="Arial"/>
                <a:cs typeface="Arial"/>
                <a:sym typeface="Arial"/>
              </a:rPr>
              <a:t>			</a:t>
            </a:r>
            <a:r>
              <a:rPr sz="1400">
                <a:latin typeface="Arial"/>
                <a:ea typeface="Arial"/>
                <a:cs typeface="Arial"/>
                <a:sym typeface="Arial"/>
              </a:rPr>
              <a:t>Copy of data held at variables address is passed into sub procedure / function</a:t>
            </a:r>
          </a:p>
          <a:p>
            <a:pPr marL="342900" lvl="0" indent="-342900"/>
            <a:r>
              <a:rPr sz="1400" b="1">
                <a:latin typeface="Arial"/>
                <a:ea typeface="Arial"/>
                <a:cs typeface="Arial"/>
                <a:sym typeface="Arial"/>
              </a:rPr>
              <a:t>			</a:t>
            </a:r>
            <a:r>
              <a:rPr sz="1400">
                <a:latin typeface="Arial"/>
                <a:ea typeface="Arial"/>
                <a:cs typeface="Arial"/>
                <a:sym typeface="Arial"/>
              </a:rPr>
              <a:t>Any changes to value only last as long as sub procedure / function runs</a:t>
            </a:r>
          </a:p>
          <a:p>
            <a:pPr marL="342900" lvl="0" indent="-342900"/>
            <a:r>
              <a:rPr sz="1400">
                <a:latin typeface="Arial"/>
                <a:ea typeface="Arial"/>
                <a:cs typeface="Arial"/>
                <a:sym typeface="Arial"/>
              </a:rPr>
              <a:t>			unless passed explicitly.</a:t>
            </a:r>
          </a:p>
          <a:p>
            <a:pPr marL="342900" lvl="0" indent="-342900"/>
            <a:r>
              <a:rPr sz="1400">
                <a:latin typeface="Arial"/>
                <a:ea typeface="Arial"/>
                <a:cs typeface="Arial"/>
                <a:sym typeface="Arial"/>
              </a:rPr>
              <a:t>			</a:t>
            </a:r>
          </a:p>
          <a:p>
            <a:pPr marL="342900" lvl="0" indent="-342900"/>
            <a:r>
              <a:rPr sz="1200">
                <a:latin typeface="Arial"/>
                <a:ea typeface="Arial"/>
                <a:cs typeface="Arial"/>
                <a:sym typeface="Arial"/>
              </a:rPr>
              <a:t>			</a:t>
            </a:r>
            <a:endParaRPr sz="1200" b="1">
              <a:latin typeface="Arial"/>
              <a:ea typeface="Arial"/>
              <a:cs typeface="Arial"/>
              <a:sym typeface="Arial"/>
            </a:endParaRPr>
          </a:p>
          <a:p>
            <a:pPr marL="342900" lvl="0" indent="-342900"/>
            <a:endParaRPr sz="1200" b="1">
              <a:latin typeface="Arial"/>
              <a:ea typeface="Arial"/>
              <a:cs typeface="Arial"/>
              <a:sym typeface="Arial"/>
            </a:endParaRPr>
          </a:p>
          <a:p>
            <a:pPr marL="342900" lvl="0" indent="-342900"/>
            <a:r>
              <a:rPr sz="1200">
                <a:latin typeface="Arial"/>
                <a:ea typeface="Arial"/>
                <a:cs typeface="Arial"/>
                <a:sym typeface="Arial"/>
              </a:rPr>
              <a:t>		         </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 name="Shape 567"/>
          <p:cNvSpPr>
            <a:spLocks noGrp="1"/>
          </p:cNvSpPr>
          <p:nvPr>
            <p:ph type="title"/>
          </p:nvPr>
        </p:nvSpPr>
        <p:spPr>
          <a:xfrm>
            <a:off x="-8648700" y="274637"/>
            <a:ext cx="8229600" cy="1143001"/>
          </a:xfrm>
          <a:prstGeom prst="rect">
            <a:avLst/>
          </a:prstGeom>
        </p:spPr>
        <p:txBody>
          <a:bodyPr lIns="0" tIns="0" rIns="0" bIns="0">
            <a:normAutofit/>
          </a:bodyPr>
          <a:lstStyle>
            <a:lvl1pPr defTabSz="749808">
              <a:defRPr sz="3600"/>
            </a:lvl1pPr>
          </a:lstStyle>
          <a:p>
            <a:pPr lvl="0">
              <a:defRPr sz="1800"/>
            </a:pPr>
            <a:r>
              <a:rPr sz="3600"/>
              <a:t>Functions / Sub Procedures - Functions</a:t>
            </a:r>
          </a:p>
        </p:txBody>
      </p:sp>
      <p:sp>
        <p:nvSpPr>
          <p:cNvPr id="568" name="Shape 568"/>
          <p:cNvSpPr/>
          <p:nvPr/>
        </p:nvSpPr>
        <p:spPr>
          <a:xfrm>
            <a:off x="-2" y="0"/>
            <a:ext cx="9144004" cy="1557338"/>
          </a:xfrm>
          <a:prstGeom prst="rect">
            <a:avLst/>
          </a:prstGeom>
          <a:gradFill>
            <a:gsLst>
              <a:gs pos="0">
                <a:srgbClr val="6699FF"/>
              </a:gs>
              <a:gs pos="100000">
                <a:srgbClr val="0000CC"/>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569" name="Shape 569"/>
          <p:cNvSpPr/>
          <p:nvPr/>
        </p:nvSpPr>
        <p:spPr>
          <a:xfrm>
            <a:off x="2443161" y="981075"/>
            <a:ext cx="4257678" cy="571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603504">
              <a:defRPr sz="2900">
                <a:ln w="11064">
                  <a:solidFill/>
                </a:ln>
                <a:solidFill>
                  <a:srgbClr val="FFFFFF"/>
                </a:solidFill>
                <a:effectLst>
                  <a:outerShdw blurRad="38100" dist="23707"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900">
                <a:ln w="11064">
                  <a:solidFill/>
                </a:ln>
                <a:solidFill>
                  <a:srgbClr val="FFFFFF"/>
                </a:solidFill>
                <a:effectLst>
                  <a:outerShdw blurRad="38100" dist="23707" dir="2700000" rotWithShape="0">
                    <a:srgbClr val="990000"/>
                  </a:outerShdw>
                </a:effectLst>
              </a:rPr>
              <a:t>Functions / Sub Procedures</a:t>
            </a:r>
          </a:p>
        </p:txBody>
      </p:sp>
      <p:sp>
        <p:nvSpPr>
          <p:cNvPr id="570" name="Shape 570"/>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grpSp>
        <p:nvGrpSpPr>
          <p:cNvPr id="577" name="Group 577">
            <a:hlinkClick r:id="" action="ppaction://hlinkshowjump?jump=firstslide"/>
          </p:cNvPr>
          <p:cNvGrpSpPr/>
          <p:nvPr/>
        </p:nvGrpSpPr>
        <p:grpSpPr>
          <a:xfrm>
            <a:off x="7823199" y="6396037"/>
            <a:ext cx="1206502" cy="371477"/>
            <a:chOff x="0" y="0"/>
            <a:chExt cx="1206500" cy="371476"/>
          </a:xfrm>
        </p:grpSpPr>
        <p:sp>
          <p:nvSpPr>
            <p:cNvPr id="571" name="Shape 571"/>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72" name="Shape 572"/>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73" name="Shape 573"/>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74" name="Shape 574"/>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75" name="Shape 575"/>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76" name="Shape 576"/>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sp>
        <p:nvSpPr>
          <p:cNvPr id="578" name="Shape 578"/>
          <p:cNvSpPr/>
          <p:nvPr/>
        </p:nvSpPr>
        <p:spPr>
          <a:xfrm>
            <a:off x="284407" y="1955799"/>
            <a:ext cx="8423866" cy="2844236"/>
          </a:xfrm>
          <a:prstGeom prst="rect">
            <a:avLst/>
          </a:prstGeom>
          <a:solidFill>
            <a:srgbClr val="FFFFFF"/>
          </a:solidFill>
          <a:ln w="28575">
            <a:solidFill/>
            <a:round/>
          </a:ln>
          <a:extLst>
            <a:ext uri="{C572A759-6A51-4108-AA02-DFA0A04FC94B}">
              <ma14:wrappingTextBoxFlag xmlns:ma14="http://schemas.microsoft.com/office/mac/drawingml/2011/main" xmlns="" val="1"/>
            </a:ext>
          </a:extLst>
        </p:spPr>
        <p:txBody>
          <a:bodyPr lIns="0" tIns="0" rIns="0" bIns="0">
            <a:spAutoFit/>
          </a:bodyPr>
          <a:lstStyle/>
          <a:p>
            <a:pPr lvl="0" algn="ctr">
              <a:spcBef>
                <a:spcPts val="800"/>
              </a:spcBef>
            </a:pPr>
            <a:r>
              <a:rPr sz="1600" b="1">
                <a:latin typeface="Arial"/>
                <a:ea typeface="Arial"/>
                <a:cs typeface="Arial"/>
                <a:sym typeface="Arial"/>
              </a:rPr>
              <a:t>Functions</a:t>
            </a:r>
          </a:p>
          <a:p>
            <a:pPr lvl="0" algn="ctr">
              <a:spcBef>
                <a:spcPts val="800"/>
              </a:spcBef>
            </a:pPr>
            <a:r>
              <a:rPr sz="1600">
                <a:latin typeface="Arial"/>
                <a:ea typeface="Arial"/>
                <a:cs typeface="Arial"/>
                <a:sym typeface="Arial"/>
              </a:rPr>
              <a:t>Functions </a:t>
            </a:r>
            <a:r>
              <a:rPr sz="1600" b="1">
                <a:latin typeface="Arial"/>
                <a:ea typeface="Arial"/>
                <a:cs typeface="Arial"/>
                <a:sym typeface="Arial"/>
              </a:rPr>
              <a:t>RETURN </a:t>
            </a:r>
            <a:r>
              <a:rPr sz="1600">
                <a:latin typeface="Arial"/>
                <a:ea typeface="Arial"/>
                <a:cs typeface="Arial"/>
                <a:sym typeface="Arial"/>
              </a:rPr>
              <a:t>something!</a:t>
            </a:r>
          </a:p>
          <a:p>
            <a:pPr lvl="0">
              <a:spcBef>
                <a:spcPts val="600"/>
              </a:spcBef>
            </a:pPr>
            <a:r>
              <a:rPr sz="1600" b="1">
                <a:latin typeface="Arial"/>
                <a:ea typeface="Arial"/>
                <a:cs typeface="Arial"/>
                <a:sym typeface="Arial"/>
              </a:rPr>
              <a:t>Example:</a:t>
            </a:r>
          </a:p>
          <a:p>
            <a:pPr lvl="0">
              <a:spcBef>
                <a:spcPts val="1000"/>
              </a:spcBef>
            </a:pPr>
            <a:endParaRPr sz="1600" b="1">
              <a:latin typeface="Arial"/>
              <a:ea typeface="Arial"/>
              <a:cs typeface="Arial"/>
              <a:sym typeface="Arial"/>
            </a:endParaRPr>
          </a:p>
          <a:p>
            <a:pPr lvl="0">
              <a:spcBef>
                <a:spcPts val="1000"/>
              </a:spcBef>
            </a:pPr>
            <a:endParaRPr sz="1600">
              <a:latin typeface="Arial"/>
              <a:ea typeface="Arial"/>
              <a:cs typeface="Arial"/>
              <a:sym typeface="Arial"/>
            </a:endParaRPr>
          </a:p>
          <a:p>
            <a:pPr lvl="0">
              <a:spcBef>
                <a:spcPts val="500"/>
              </a:spcBef>
            </a:pPr>
            <a:r>
              <a:rPr sz="1400" b="1">
                <a:latin typeface="Arial"/>
                <a:ea typeface="Arial"/>
                <a:cs typeface="Arial"/>
                <a:sym typeface="Arial"/>
              </a:rPr>
              <a:t>Private function CalcTransferRate(byVal Filesize as integer, byVal TransferRate as integer) as real</a:t>
            </a:r>
          </a:p>
          <a:p>
            <a:pPr lvl="0">
              <a:spcBef>
                <a:spcPts val="500"/>
              </a:spcBef>
            </a:pPr>
            <a:r>
              <a:rPr sz="1400" b="1">
                <a:latin typeface="Arial"/>
                <a:ea typeface="Arial"/>
                <a:cs typeface="Arial"/>
                <a:sym typeface="Arial"/>
              </a:rPr>
              <a:t>	CalcTransferRate = (Filesize * 8) / TransferRate</a:t>
            </a:r>
          </a:p>
          <a:p>
            <a:pPr lvl="0">
              <a:spcBef>
                <a:spcPts val="500"/>
              </a:spcBef>
            </a:pPr>
            <a:r>
              <a:rPr sz="1400" b="1">
                <a:latin typeface="Arial"/>
                <a:ea typeface="Arial"/>
                <a:cs typeface="Arial"/>
                <a:sym typeface="Arial"/>
              </a:rPr>
              <a:t>End function</a:t>
            </a:r>
          </a:p>
          <a:p>
            <a:pPr lvl="0">
              <a:spcBef>
                <a:spcPts val="1000"/>
              </a:spcBef>
            </a:pPr>
            <a:endParaRPr sz="900" b="1">
              <a:latin typeface="Arial"/>
              <a:ea typeface="Arial"/>
              <a:cs typeface="Arial"/>
              <a:sym typeface="Arial"/>
            </a:endParaRPr>
          </a:p>
        </p:txBody>
      </p:sp>
      <p:grpSp>
        <p:nvGrpSpPr>
          <p:cNvPr id="585" name="Group 585">
            <a:hlinkClick r:id="" action="ppaction://hlinkshowjump?jump=nextslide"/>
          </p:cNvPr>
          <p:cNvGrpSpPr/>
          <p:nvPr/>
        </p:nvGrpSpPr>
        <p:grpSpPr>
          <a:xfrm>
            <a:off x="3987799" y="6403974"/>
            <a:ext cx="1381128" cy="371477"/>
            <a:chOff x="0" y="0"/>
            <a:chExt cx="1381126" cy="371475"/>
          </a:xfrm>
        </p:grpSpPr>
        <p:sp>
          <p:nvSpPr>
            <p:cNvPr id="579" name="Shape 579"/>
            <p:cNvSpPr/>
            <p:nvPr/>
          </p:nvSpPr>
          <p:spPr>
            <a:xfrm>
              <a:off x="0" y="0"/>
              <a:ext cx="1381126" cy="371475"/>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80" name="Shape 580"/>
            <p:cNvSpPr/>
            <p:nvPr/>
          </p:nvSpPr>
          <p:spPr>
            <a:xfrm>
              <a:off x="0" y="-1"/>
              <a:ext cx="1381127" cy="2321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63" y="21600"/>
                  </a:lnTo>
                  <a:lnTo>
                    <a:pt x="21237"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81" name="Shape 581"/>
            <p:cNvSpPr/>
            <p:nvPr/>
          </p:nvSpPr>
          <p:spPr>
            <a:xfrm>
              <a:off x="-1" y="-1"/>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82" name="Shape 582"/>
            <p:cNvSpPr/>
            <p:nvPr/>
          </p:nvSpPr>
          <p:spPr>
            <a:xfrm>
              <a:off x="1357907" y="-1"/>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83" name="Shape 583"/>
            <p:cNvSpPr/>
            <p:nvPr/>
          </p:nvSpPr>
          <p:spPr>
            <a:xfrm>
              <a:off x="0" y="348257"/>
              <a:ext cx="1381127"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237" y="0"/>
                  </a:lnTo>
                  <a:lnTo>
                    <a:pt x="363"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84" name="Shape 584"/>
            <p:cNvSpPr/>
            <p:nvPr/>
          </p:nvSpPr>
          <p:spPr>
            <a:xfrm>
              <a:off x="98232" y="117964"/>
              <a:ext cx="1184661" cy="13554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See Sub Procedures</a:t>
              </a:r>
            </a:p>
          </p:txBody>
        </p:sp>
      </p:gr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 name="Shape 588"/>
          <p:cNvSpPr>
            <a:spLocks noGrp="1"/>
          </p:cNvSpPr>
          <p:nvPr>
            <p:ph type="title"/>
          </p:nvPr>
        </p:nvSpPr>
        <p:spPr>
          <a:xfrm>
            <a:off x="-8648700" y="274637"/>
            <a:ext cx="8229600" cy="1143001"/>
          </a:xfrm>
          <a:prstGeom prst="rect">
            <a:avLst/>
          </a:prstGeom>
        </p:spPr>
        <p:txBody>
          <a:bodyPr lIns="0" tIns="0" rIns="0" bIns="0">
            <a:normAutofit/>
          </a:bodyPr>
          <a:lstStyle>
            <a:lvl1pPr defTabSz="740662">
              <a:defRPr sz="3500"/>
            </a:lvl1pPr>
          </a:lstStyle>
          <a:p>
            <a:pPr lvl="0">
              <a:defRPr sz="1800"/>
            </a:pPr>
            <a:r>
              <a:rPr sz="3500"/>
              <a:t>Functions / Sub Procedures – Sub Procedures</a:t>
            </a:r>
          </a:p>
        </p:txBody>
      </p:sp>
      <p:sp>
        <p:nvSpPr>
          <p:cNvPr id="589" name="Shape 589"/>
          <p:cNvSpPr/>
          <p:nvPr/>
        </p:nvSpPr>
        <p:spPr>
          <a:xfrm>
            <a:off x="-2" y="-171317"/>
            <a:ext cx="9144004" cy="1557339"/>
          </a:xfrm>
          <a:prstGeom prst="rect">
            <a:avLst/>
          </a:prstGeom>
          <a:gradFill>
            <a:gsLst>
              <a:gs pos="0">
                <a:srgbClr val="6699FF"/>
              </a:gs>
              <a:gs pos="100000">
                <a:srgbClr val="0000CC"/>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590" name="Shape 590"/>
          <p:cNvSpPr/>
          <p:nvPr/>
        </p:nvSpPr>
        <p:spPr>
          <a:xfrm>
            <a:off x="2443161" y="649149"/>
            <a:ext cx="4257678" cy="5715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603504">
              <a:defRPr sz="2900">
                <a:ln w="11064">
                  <a:solidFill/>
                </a:ln>
                <a:solidFill>
                  <a:srgbClr val="FFFFFF"/>
                </a:solidFill>
                <a:effectLst>
                  <a:outerShdw blurRad="38100" dist="23707"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900">
                <a:ln w="11064">
                  <a:solidFill/>
                </a:ln>
                <a:solidFill>
                  <a:srgbClr val="FFFFFF"/>
                </a:solidFill>
                <a:effectLst>
                  <a:outerShdw blurRad="38100" dist="23707" dir="2700000" rotWithShape="0">
                    <a:srgbClr val="990000"/>
                  </a:outerShdw>
                </a:effectLst>
              </a:rPr>
              <a:t>Functions / Sub Procedures</a:t>
            </a:r>
          </a:p>
        </p:txBody>
      </p:sp>
      <p:sp>
        <p:nvSpPr>
          <p:cNvPr id="591" name="Shape 591"/>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grpSp>
        <p:nvGrpSpPr>
          <p:cNvPr id="598" name="Group 598">
            <a:hlinkClick r:id="" action="ppaction://hlinkshowjump?jump=firstslide"/>
          </p:cNvPr>
          <p:cNvGrpSpPr/>
          <p:nvPr/>
        </p:nvGrpSpPr>
        <p:grpSpPr>
          <a:xfrm>
            <a:off x="7823199" y="6396037"/>
            <a:ext cx="1206502" cy="371477"/>
            <a:chOff x="0" y="0"/>
            <a:chExt cx="1206500" cy="371476"/>
          </a:xfrm>
        </p:grpSpPr>
        <p:sp>
          <p:nvSpPr>
            <p:cNvPr id="592" name="Shape 592"/>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93" name="Shape 593"/>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94" name="Shape 594"/>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95" name="Shape 595"/>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96" name="Shape 596"/>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597" name="Shape 597"/>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sp>
        <p:nvSpPr>
          <p:cNvPr id="599" name="Shape 599"/>
          <p:cNvSpPr/>
          <p:nvPr/>
        </p:nvSpPr>
        <p:spPr>
          <a:xfrm>
            <a:off x="377276" y="1316709"/>
            <a:ext cx="8389448" cy="5344890"/>
          </a:xfrm>
          <a:prstGeom prst="rect">
            <a:avLst/>
          </a:prstGeom>
          <a:solidFill>
            <a:srgbClr val="FFFFFF"/>
          </a:solidFill>
          <a:ln w="28575">
            <a:solidFill/>
            <a:round/>
          </a:ln>
          <a:extLst>
            <a:ext uri="{C572A759-6A51-4108-AA02-DFA0A04FC94B}">
              <ma14:wrappingTextBoxFlag xmlns:ma14="http://schemas.microsoft.com/office/mac/drawingml/2011/main" xmlns="" val="1"/>
            </a:ext>
          </a:extLst>
        </p:spPr>
        <p:txBody>
          <a:bodyPr lIns="0" tIns="0" rIns="0" bIns="0">
            <a:spAutoFit/>
          </a:bodyPr>
          <a:lstStyle/>
          <a:p>
            <a:pPr lvl="0" algn="ctr">
              <a:spcBef>
                <a:spcPts val="800"/>
              </a:spcBef>
            </a:pPr>
            <a:r>
              <a:rPr sz="1400" b="1" dirty="0">
                <a:latin typeface="Arial"/>
                <a:ea typeface="Arial"/>
                <a:cs typeface="Arial"/>
                <a:sym typeface="Arial"/>
              </a:rPr>
              <a:t>Sub Procedures</a:t>
            </a:r>
          </a:p>
          <a:p>
            <a:pPr lvl="0" algn="ctr">
              <a:spcBef>
                <a:spcPts val="800"/>
              </a:spcBef>
            </a:pPr>
            <a:r>
              <a:rPr sz="1400" dirty="0">
                <a:latin typeface="Arial"/>
                <a:ea typeface="Arial"/>
                <a:cs typeface="Arial"/>
                <a:sym typeface="Arial"/>
              </a:rPr>
              <a:t>Sub procedures </a:t>
            </a:r>
            <a:r>
              <a:rPr sz="1400" b="1" dirty="0">
                <a:latin typeface="Arial"/>
                <a:ea typeface="Arial"/>
                <a:cs typeface="Arial"/>
                <a:sym typeface="Arial"/>
              </a:rPr>
              <a:t>DO </a:t>
            </a:r>
            <a:r>
              <a:rPr sz="1400" dirty="0">
                <a:latin typeface="Arial"/>
                <a:ea typeface="Arial"/>
                <a:cs typeface="Arial"/>
                <a:sym typeface="Arial"/>
              </a:rPr>
              <a:t>something!</a:t>
            </a:r>
          </a:p>
          <a:p>
            <a:pPr lvl="0">
              <a:spcBef>
                <a:spcPts val="600"/>
              </a:spcBef>
            </a:pPr>
            <a:r>
              <a:rPr sz="1000" b="1" dirty="0">
                <a:latin typeface="Arial"/>
                <a:ea typeface="Arial"/>
                <a:cs typeface="Arial"/>
                <a:sym typeface="Arial"/>
              </a:rPr>
              <a:t>Example:</a:t>
            </a:r>
          </a:p>
          <a:p>
            <a:pPr lvl="0">
              <a:spcBef>
                <a:spcPts val="500"/>
              </a:spcBef>
            </a:pPr>
            <a:r>
              <a:rPr sz="900" dirty="0">
                <a:latin typeface="Arial"/>
                <a:ea typeface="Arial"/>
                <a:cs typeface="Arial"/>
                <a:sym typeface="Arial"/>
              </a:rPr>
              <a:t>Lets imagine we need to write a program that takes in a file size and details of three ISPs. The program needs to store the names of the ISPs, their transfer rates and the speed at which they can transfer the file in three arrays. We can use the </a:t>
            </a:r>
            <a:r>
              <a:rPr sz="900" dirty="0" err="1">
                <a:latin typeface="Arial"/>
                <a:ea typeface="Arial"/>
                <a:cs typeface="Arial"/>
                <a:sym typeface="Arial"/>
              </a:rPr>
              <a:t>CalcTransferSpeed</a:t>
            </a:r>
            <a:r>
              <a:rPr sz="900" dirty="0">
                <a:latin typeface="Arial"/>
                <a:ea typeface="Arial"/>
                <a:cs typeface="Arial"/>
                <a:sym typeface="Arial"/>
              </a:rPr>
              <a:t> function from the function example to assist us.</a:t>
            </a:r>
          </a:p>
          <a:p>
            <a:pPr lvl="0">
              <a:spcBef>
                <a:spcPts val="1000"/>
              </a:spcBef>
            </a:pPr>
            <a:endParaRPr sz="800" dirty="0">
              <a:latin typeface="Arial"/>
              <a:ea typeface="Arial"/>
              <a:cs typeface="Arial"/>
              <a:sym typeface="Arial"/>
            </a:endParaRPr>
          </a:p>
          <a:p>
            <a:pPr lvl="0">
              <a:spcBef>
                <a:spcPts val="400"/>
              </a:spcBef>
            </a:pPr>
            <a:r>
              <a:rPr sz="1200" b="1" dirty="0">
                <a:latin typeface="Arial"/>
                <a:ea typeface="Arial"/>
                <a:cs typeface="Arial"/>
                <a:sym typeface="Arial"/>
              </a:rPr>
              <a:t>Dim </a:t>
            </a:r>
            <a:r>
              <a:rPr sz="1200" b="1" dirty="0" err="1">
                <a:latin typeface="Arial"/>
                <a:ea typeface="Arial"/>
                <a:cs typeface="Arial"/>
                <a:sym typeface="Arial"/>
              </a:rPr>
              <a:t>ISPNames</a:t>
            </a:r>
            <a:r>
              <a:rPr sz="1200" b="1" dirty="0">
                <a:latin typeface="Arial"/>
                <a:ea typeface="Arial"/>
                <a:cs typeface="Arial"/>
                <a:sym typeface="Arial"/>
              </a:rPr>
              <a:t>(3) as String</a:t>
            </a:r>
          </a:p>
          <a:p>
            <a:pPr lvl="0">
              <a:spcBef>
                <a:spcPts val="400"/>
              </a:spcBef>
            </a:pPr>
            <a:r>
              <a:rPr sz="1200" b="1" dirty="0">
                <a:latin typeface="Arial"/>
                <a:ea typeface="Arial"/>
                <a:cs typeface="Arial"/>
                <a:sym typeface="Arial"/>
              </a:rPr>
              <a:t>Dim </a:t>
            </a:r>
            <a:r>
              <a:rPr sz="1200" b="1" dirty="0" err="1">
                <a:latin typeface="Arial"/>
                <a:ea typeface="Arial"/>
                <a:cs typeface="Arial"/>
                <a:sym typeface="Arial"/>
              </a:rPr>
              <a:t>TransferRates</a:t>
            </a:r>
            <a:r>
              <a:rPr sz="1200" b="1" dirty="0">
                <a:latin typeface="Arial"/>
                <a:ea typeface="Arial"/>
                <a:cs typeface="Arial"/>
                <a:sym typeface="Arial"/>
              </a:rPr>
              <a:t>(3) as Integer</a:t>
            </a:r>
          </a:p>
          <a:p>
            <a:pPr lvl="0">
              <a:spcBef>
                <a:spcPts val="400"/>
              </a:spcBef>
            </a:pPr>
            <a:r>
              <a:rPr sz="1200" b="1" dirty="0">
                <a:latin typeface="Arial"/>
                <a:ea typeface="Arial"/>
                <a:cs typeface="Arial"/>
                <a:sym typeface="Arial"/>
              </a:rPr>
              <a:t>Dim </a:t>
            </a:r>
            <a:r>
              <a:rPr sz="1200" b="1" dirty="0" err="1">
                <a:latin typeface="Arial"/>
                <a:ea typeface="Arial"/>
                <a:cs typeface="Arial"/>
                <a:sym typeface="Arial"/>
              </a:rPr>
              <a:t>TransferSpeeds</a:t>
            </a:r>
            <a:r>
              <a:rPr sz="1200" b="1" dirty="0">
                <a:latin typeface="Arial"/>
                <a:ea typeface="Arial"/>
                <a:cs typeface="Arial"/>
                <a:sym typeface="Arial"/>
              </a:rPr>
              <a:t>(3) as Real</a:t>
            </a:r>
          </a:p>
          <a:p>
            <a:pPr lvl="0">
              <a:spcBef>
                <a:spcPts val="400"/>
              </a:spcBef>
            </a:pPr>
            <a:r>
              <a:rPr sz="1200" b="1" dirty="0">
                <a:latin typeface="Arial"/>
                <a:ea typeface="Arial"/>
                <a:cs typeface="Arial"/>
                <a:sym typeface="Arial"/>
              </a:rPr>
              <a:t>Dim </a:t>
            </a:r>
            <a:r>
              <a:rPr sz="1200" b="1" dirty="0" err="1">
                <a:latin typeface="Arial"/>
                <a:ea typeface="Arial"/>
                <a:cs typeface="Arial"/>
                <a:sym typeface="Arial"/>
              </a:rPr>
              <a:t>Filesize</a:t>
            </a:r>
            <a:r>
              <a:rPr sz="1200" b="1" dirty="0">
                <a:latin typeface="Arial"/>
                <a:ea typeface="Arial"/>
                <a:cs typeface="Arial"/>
                <a:sym typeface="Arial"/>
              </a:rPr>
              <a:t> as Integer</a:t>
            </a:r>
          </a:p>
          <a:p>
            <a:pPr lvl="0">
              <a:spcBef>
                <a:spcPts val="1000"/>
              </a:spcBef>
            </a:pPr>
            <a:endParaRPr sz="1200" b="1" dirty="0">
              <a:latin typeface="Arial"/>
              <a:ea typeface="Arial"/>
              <a:cs typeface="Arial"/>
              <a:sym typeface="Arial"/>
            </a:endParaRPr>
          </a:p>
          <a:p>
            <a:pPr lvl="0">
              <a:spcBef>
                <a:spcPts val="400"/>
              </a:spcBef>
            </a:pPr>
            <a:r>
              <a:rPr sz="1200" b="1" dirty="0">
                <a:latin typeface="Arial"/>
                <a:ea typeface="Arial"/>
                <a:cs typeface="Arial"/>
                <a:sym typeface="Arial"/>
              </a:rPr>
              <a:t>Private sub </a:t>
            </a:r>
            <a:r>
              <a:rPr sz="1200" b="1" dirty="0" err="1">
                <a:latin typeface="Arial"/>
                <a:ea typeface="Arial"/>
                <a:cs typeface="Arial"/>
                <a:sym typeface="Arial"/>
              </a:rPr>
              <a:t>RunMainProgClick</a:t>
            </a:r>
            <a:r>
              <a:rPr sz="1200" b="1" dirty="0">
                <a:latin typeface="Arial"/>
                <a:ea typeface="Arial"/>
                <a:cs typeface="Arial"/>
                <a:sym typeface="Arial"/>
              </a:rPr>
              <a:t>()</a:t>
            </a:r>
          </a:p>
          <a:p>
            <a:pPr lvl="0">
              <a:spcBef>
                <a:spcPts val="400"/>
              </a:spcBef>
            </a:pPr>
            <a:r>
              <a:rPr sz="1200" b="1" dirty="0">
                <a:latin typeface="Arial"/>
                <a:ea typeface="Arial"/>
                <a:cs typeface="Arial"/>
                <a:sym typeface="Arial"/>
              </a:rPr>
              <a:t>     </a:t>
            </a:r>
            <a:r>
              <a:rPr sz="1200" b="1" dirty="0" err="1">
                <a:latin typeface="Arial"/>
                <a:ea typeface="Arial"/>
                <a:cs typeface="Arial"/>
                <a:sym typeface="Arial"/>
              </a:rPr>
              <a:t>Filesize</a:t>
            </a:r>
            <a:r>
              <a:rPr sz="1200" b="1" dirty="0">
                <a:latin typeface="Arial"/>
                <a:ea typeface="Arial"/>
                <a:cs typeface="Arial"/>
                <a:sym typeface="Arial"/>
              </a:rPr>
              <a:t> = </a:t>
            </a:r>
            <a:r>
              <a:rPr sz="1200" b="1" dirty="0" err="1">
                <a:latin typeface="Arial"/>
                <a:ea typeface="Arial"/>
                <a:cs typeface="Arial"/>
                <a:sym typeface="Arial"/>
              </a:rPr>
              <a:t>int</a:t>
            </a:r>
            <a:r>
              <a:rPr sz="1200" b="1" dirty="0">
                <a:latin typeface="Arial"/>
                <a:ea typeface="Arial"/>
                <a:cs typeface="Arial"/>
                <a:sym typeface="Arial"/>
              </a:rPr>
              <a:t>(</a:t>
            </a:r>
            <a:r>
              <a:rPr sz="1200" b="1" dirty="0" err="1">
                <a:latin typeface="Arial"/>
                <a:ea typeface="Arial"/>
                <a:cs typeface="Arial"/>
                <a:sym typeface="Arial"/>
              </a:rPr>
              <a:t>inputbox</a:t>
            </a:r>
            <a:r>
              <a:rPr sz="1200" b="1" dirty="0">
                <a:latin typeface="Arial"/>
                <a:ea typeface="Arial"/>
                <a:cs typeface="Arial"/>
                <a:sym typeface="Arial"/>
              </a:rPr>
              <a:t>(“Please enter file size in Megabytes”))</a:t>
            </a:r>
          </a:p>
          <a:p>
            <a:pPr lvl="0">
              <a:spcBef>
                <a:spcPts val="400"/>
              </a:spcBef>
            </a:pPr>
            <a:r>
              <a:rPr sz="1200" b="1" dirty="0">
                <a:latin typeface="Arial"/>
                <a:ea typeface="Arial"/>
                <a:cs typeface="Arial"/>
                <a:sym typeface="Arial"/>
              </a:rPr>
              <a:t>     </a:t>
            </a:r>
            <a:r>
              <a:rPr sz="1200" b="1" dirty="0" err="1">
                <a:latin typeface="Arial"/>
                <a:ea typeface="Arial"/>
                <a:cs typeface="Arial"/>
                <a:sym typeface="Arial"/>
              </a:rPr>
              <a:t>GetDriveDetails</a:t>
            </a:r>
            <a:r>
              <a:rPr sz="1200" b="1" dirty="0">
                <a:latin typeface="Arial"/>
                <a:ea typeface="Arial"/>
                <a:cs typeface="Arial"/>
                <a:sym typeface="Arial"/>
              </a:rPr>
              <a:t>(</a:t>
            </a:r>
            <a:r>
              <a:rPr sz="1200" b="1" dirty="0" err="1">
                <a:latin typeface="Arial"/>
                <a:ea typeface="Arial"/>
                <a:cs typeface="Arial"/>
                <a:sym typeface="Arial"/>
              </a:rPr>
              <a:t>ISPNames</a:t>
            </a:r>
            <a:r>
              <a:rPr sz="1200" b="1" dirty="0">
                <a:latin typeface="Arial"/>
                <a:ea typeface="Arial"/>
                <a:cs typeface="Arial"/>
                <a:sym typeface="Arial"/>
              </a:rPr>
              <a:t>, </a:t>
            </a:r>
            <a:r>
              <a:rPr sz="1200" b="1" dirty="0" err="1">
                <a:latin typeface="Arial"/>
                <a:ea typeface="Arial"/>
                <a:cs typeface="Arial"/>
                <a:sym typeface="Arial"/>
              </a:rPr>
              <a:t>TransferRates</a:t>
            </a:r>
            <a:r>
              <a:rPr sz="1200" b="1" dirty="0">
                <a:latin typeface="Arial"/>
                <a:ea typeface="Arial"/>
                <a:cs typeface="Arial"/>
                <a:sym typeface="Arial"/>
              </a:rPr>
              <a:t>, </a:t>
            </a:r>
            <a:r>
              <a:rPr sz="1200" b="1" dirty="0" err="1">
                <a:latin typeface="Arial"/>
                <a:ea typeface="Arial"/>
                <a:cs typeface="Arial"/>
                <a:sym typeface="Arial"/>
              </a:rPr>
              <a:t>TransferSpeeds</a:t>
            </a:r>
            <a:r>
              <a:rPr sz="1200" b="1" dirty="0">
                <a:latin typeface="Arial"/>
                <a:ea typeface="Arial"/>
                <a:cs typeface="Arial"/>
                <a:sym typeface="Arial"/>
              </a:rPr>
              <a:t>)</a:t>
            </a:r>
          </a:p>
          <a:p>
            <a:pPr lvl="0">
              <a:spcBef>
                <a:spcPts val="400"/>
              </a:spcBef>
            </a:pPr>
            <a:r>
              <a:rPr sz="1200" b="1" dirty="0">
                <a:latin typeface="Arial"/>
                <a:ea typeface="Arial"/>
                <a:cs typeface="Arial"/>
                <a:sym typeface="Arial"/>
              </a:rPr>
              <a:t>End sub</a:t>
            </a:r>
          </a:p>
          <a:p>
            <a:pPr lvl="0">
              <a:spcBef>
                <a:spcPts val="1000"/>
              </a:spcBef>
            </a:pPr>
            <a:endParaRPr sz="1200" b="1" dirty="0">
              <a:latin typeface="Arial"/>
              <a:ea typeface="Arial"/>
              <a:cs typeface="Arial"/>
              <a:sym typeface="Arial"/>
            </a:endParaRPr>
          </a:p>
          <a:p>
            <a:pPr lvl="0">
              <a:spcBef>
                <a:spcPts val="400"/>
              </a:spcBef>
            </a:pPr>
            <a:r>
              <a:rPr sz="1200" b="1" dirty="0">
                <a:latin typeface="Arial"/>
                <a:ea typeface="Arial"/>
                <a:cs typeface="Arial"/>
                <a:sym typeface="Arial"/>
              </a:rPr>
              <a:t>Private sub </a:t>
            </a:r>
            <a:r>
              <a:rPr sz="1200" b="1" dirty="0" err="1">
                <a:latin typeface="Arial"/>
                <a:ea typeface="Arial"/>
                <a:cs typeface="Arial"/>
                <a:sym typeface="Arial"/>
              </a:rPr>
              <a:t>GetDriveDetails</a:t>
            </a:r>
            <a:r>
              <a:rPr sz="1200" b="1" dirty="0">
                <a:latin typeface="Arial"/>
                <a:ea typeface="Arial"/>
                <a:cs typeface="Arial"/>
                <a:sym typeface="Arial"/>
              </a:rPr>
              <a:t>(</a:t>
            </a:r>
            <a:r>
              <a:rPr sz="1200" b="1" dirty="0" err="1">
                <a:latin typeface="Arial"/>
                <a:ea typeface="Arial"/>
                <a:cs typeface="Arial"/>
                <a:sym typeface="Arial"/>
              </a:rPr>
              <a:t>byrefl</a:t>
            </a:r>
            <a:r>
              <a:rPr sz="1200" b="1" dirty="0">
                <a:latin typeface="Arial"/>
                <a:ea typeface="Arial"/>
                <a:cs typeface="Arial"/>
                <a:sym typeface="Arial"/>
              </a:rPr>
              <a:t> </a:t>
            </a:r>
            <a:r>
              <a:rPr sz="1200" b="1" dirty="0" err="1">
                <a:latin typeface="Arial"/>
                <a:ea typeface="Arial"/>
                <a:cs typeface="Arial"/>
                <a:sym typeface="Arial"/>
              </a:rPr>
              <a:t>ISPNames</a:t>
            </a:r>
            <a:r>
              <a:rPr sz="1200" b="1" dirty="0">
                <a:latin typeface="Arial"/>
                <a:ea typeface="Arial"/>
                <a:cs typeface="Arial"/>
                <a:sym typeface="Arial"/>
              </a:rPr>
              <a:t>, </a:t>
            </a:r>
            <a:r>
              <a:rPr sz="1200" b="1" dirty="0" err="1">
                <a:latin typeface="Arial"/>
                <a:ea typeface="Arial"/>
                <a:cs typeface="Arial"/>
                <a:sym typeface="Arial"/>
              </a:rPr>
              <a:t>byRef</a:t>
            </a:r>
            <a:r>
              <a:rPr sz="1200" b="1" dirty="0">
                <a:latin typeface="Arial"/>
                <a:ea typeface="Arial"/>
                <a:cs typeface="Arial"/>
                <a:sym typeface="Arial"/>
              </a:rPr>
              <a:t>  </a:t>
            </a:r>
            <a:r>
              <a:rPr sz="1200" b="1" dirty="0" err="1">
                <a:latin typeface="Arial"/>
                <a:ea typeface="Arial"/>
                <a:cs typeface="Arial"/>
                <a:sym typeface="Arial"/>
              </a:rPr>
              <a:t>TransferRates</a:t>
            </a:r>
            <a:r>
              <a:rPr sz="1200" b="1" dirty="0">
                <a:latin typeface="Arial"/>
                <a:ea typeface="Arial"/>
                <a:cs typeface="Arial"/>
                <a:sym typeface="Arial"/>
              </a:rPr>
              <a:t>, </a:t>
            </a:r>
            <a:r>
              <a:rPr sz="1200" b="1" dirty="0" err="1">
                <a:latin typeface="Arial"/>
                <a:ea typeface="Arial"/>
                <a:cs typeface="Arial"/>
                <a:sym typeface="Arial"/>
              </a:rPr>
              <a:t>byRef</a:t>
            </a:r>
            <a:r>
              <a:rPr sz="1200" b="1" dirty="0">
                <a:latin typeface="Arial"/>
                <a:ea typeface="Arial"/>
                <a:cs typeface="Arial"/>
                <a:sym typeface="Arial"/>
              </a:rPr>
              <a:t> </a:t>
            </a:r>
            <a:r>
              <a:rPr sz="1200" b="1" dirty="0" err="1">
                <a:latin typeface="Arial"/>
                <a:ea typeface="Arial"/>
                <a:cs typeface="Arial"/>
                <a:sym typeface="Arial"/>
              </a:rPr>
              <a:t>TransferSpeeds</a:t>
            </a:r>
            <a:r>
              <a:rPr sz="1200" b="1" dirty="0">
                <a:latin typeface="Arial"/>
                <a:ea typeface="Arial"/>
                <a:cs typeface="Arial"/>
                <a:sym typeface="Arial"/>
              </a:rPr>
              <a:t>, </a:t>
            </a:r>
            <a:r>
              <a:rPr sz="1200" b="1" dirty="0" err="1">
                <a:latin typeface="Arial"/>
                <a:ea typeface="Arial"/>
                <a:cs typeface="Arial"/>
                <a:sym typeface="Arial"/>
              </a:rPr>
              <a:t>byVal</a:t>
            </a:r>
            <a:r>
              <a:rPr sz="1200" b="1" dirty="0">
                <a:latin typeface="Arial"/>
                <a:ea typeface="Arial"/>
                <a:cs typeface="Arial"/>
                <a:sym typeface="Arial"/>
              </a:rPr>
              <a:t> </a:t>
            </a:r>
            <a:r>
              <a:rPr sz="1200" b="1" dirty="0" err="1">
                <a:latin typeface="Arial"/>
                <a:ea typeface="Arial"/>
                <a:cs typeface="Arial"/>
                <a:sym typeface="Arial"/>
              </a:rPr>
              <a:t>Filesize</a:t>
            </a:r>
            <a:r>
              <a:rPr sz="1200" b="1" dirty="0">
                <a:latin typeface="Arial"/>
                <a:ea typeface="Arial"/>
                <a:cs typeface="Arial"/>
                <a:sym typeface="Arial"/>
              </a:rPr>
              <a:t> )</a:t>
            </a:r>
          </a:p>
          <a:p>
            <a:pPr lvl="0">
              <a:spcBef>
                <a:spcPts val="400"/>
              </a:spcBef>
            </a:pPr>
            <a:r>
              <a:rPr sz="1200" b="1" dirty="0">
                <a:latin typeface="Arial"/>
                <a:ea typeface="Arial"/>
                <a:cs typeface="Arial"/>
                <a:sym typeface="Arial"/>
              </a:rPr>
              <a:t>     For I = 0 to 2</a:t>
            </a:r>
          </a:p>
          <a:p>
            <a:pPr lvl="0">
              <a:spcBef>
                <a:spcPts val="400"/>
              </a:spcBef>
            </a:pPr>
            <a:r>
              <a:rPr sz="1200" b="1" dirty="0">
                <a:latin typeface="Arial"/>
                <a:ea typeface="Arial"/>
                <a:cs typeface="Arial"/>
                <a:sym typeface="Arial"/>
              </a:rPr>
              <a:t>          </a:t>
            </a:r>
            <a:r>
              <a:rPr sz="1200" b="1" dirty="0" err="1">
                <a:latin typeface="Arial"/>
                <a:ea typeface="Arial"/>
                <a:cs typeface="Arial"/>
                <a:sym typeface="Arial"/>
              </a:rPr>
              <a:t>ISPNames</a:t>
            </a:r>
            <a:r>
              <a:rPr sz="1200" b="1" dirty="0">
                <a:latin typeface="Arial"/>
                <a:ea typeface="Arial"/>
                <a:cs typeface="Arial"/>
                <a:sym typeface="Arial"/>
              </a:rPr>
              <a:t>(</a:t>
            </a:r>
            <a:r>
              <a:rPr sz="1200" b="1" dirty="0" err="1">
                <a:latin typeface="Arial"/>
                <a:ea typeface="Arial"/>
                <a:cs typeface="Arial"/>
                <a:sym typeface="Arial"/>
              </a:rPr>
              <a:t>i</a:t>
            </a:r>
            <a:r>
              <a:rPr sz="1200" b="1" dirty="0">
                <a:latin typeface="Arial"/>
                <a:ea typeface="Arial"/>
                <a:cs typeface="Arial"/>
                <a:sym typeface="Arial"/>
              </a:rPr>
              <a:t>) = </a:t>
            </a:r>
            <a:r>
              <a:rPr sz="1200" b="1" dirty="0" err="1">
                <a:latin typeface="Arial"/>
                <a:ea typeface="Arial"/>
                <a:cs typeface="Arial"/>
                <a:sym typeface="Arial"/>
              </a:rPr>
              <a:t>inputbox</a:t>
            </a:r>
            <a:r>
              <a:rPr sz="1200" b="1" dirty="0">
                <a:latin typeface="Arial"/>
                <a:ea typeface="Arial"/>
                <a:cs typeface="Arial"/>
                <a:sym typeface="Arial"/>
              </a:rPr>
              <a:t>(“Please enter name of ISP “ &amp; i+1)</a:t>
            </a:r>
          </a:p>
          <a:p>
            <a:pPr lvl="0">
              <a:spcBef>
                <a:spcPts val="400"/>
              </a:spcBef>
            </a:pPr>
            <a:r>
              <a:rPr sz="1200" b="1" dirty="0">
                <a:latin typeface="Arial"/>
                <a:ea typeface="Arial"/>
                <a:cs typeface="Arial"/>
                <a:sym typeface="Arial"/>
              </a:rPr>
              <a:t>          </a:t>
            </a:r>
            <a:r>
              <a:rPr sz="1200" b="1" dirty="0" err="1">
                <a:latin typeface="Arial"/>
                <a:ea typeface="Arial"/>
                <a:cs typeface="Arial"/>
                <a:sym typeface="Arial"/>
              </a:rPr>
              <a:t>TransferRates</a:t>
            </a:r>
            <a:r>
              <a:rPr sz="1200" b="1" dirty="0">
                <a:latin typeface="Arial"/>
                <a:ea typeface="Arial"/>
                <a:cs typeface="Arial"/>
                <a:sym typeface="Arial"/>
              </a:rPr>
              <a:t>(</a:t>
            </a:r>
            <a:r>
              <a:rPr sz="1200" b="1" dirty="0" err="1">
                <a:latin typeface="Arial"/>
                <a:ea typeface="Arial"/>
                <a:cs typeface="Arial"/>
                <a:sym typeface="Arial"/>
              </a:rPr>
              <a:t>i</a:t>
            </a:r>
            <a:r>
              <a:rPr sz="1200" b="1" dirty="0">
                <a:latin typeface="Arial"/>
                <a:ea typeface="Arial"/>
                <a:cs typeface="Arial"/>
                <a:sym typeface="Arial"/>
              </a:rPr>
              <a:t>) = </a:t>
            </a:r>
            <a:r>
              <a:rPr sz="1200" b="1" dirty="0" err="1">
                <a:latin typeface="Arial"/>
                <a:ea typeface="Arial"/>
                <a:cs typeface="Arial"/>
                <a:sym typeface="Arial"/>
              </a:rPr>
              <a:t>Int</a:t>
            </a:r>
            <a:r>
              <a:rPr sz="1200" b="1" dirty="0">
                <a:latin typeface="Arial"/>
                <a:ea typeface="Arial"/>
                <a:cs typeface="Arial"/>
                <a:sym typeface="Arial"/>
              </a:rPr>
              <a:t>(</a:t>
            </a:r>
            <a:r>
              <a:rPr sz="1200" b="1" dirty="0" err="1">
                <a:latin typeface="Arial"/>
                <a:ea typeface="Arial"/>
                <a:cs typeface="Arial"/>
                <a:sym typeface="Arial"/>
              </a:rPr>
              <a:t>inputbox</a:t>
            </a:r>
            <a:r>
              <a:rPr sz="1200" b="1" dirty="0">
                <a:latin typeface="Arial"/>
                <a:ea typeface="Arial"/>
                <a:cs typeface="Arial"/>
                <a:sym typeface="Arial"/>
              </a:rPr>
              <a:t>(“Please enter transfer rate in Megabits / second for ISP ” &amp; i+1))</a:t>
            </a:r>
          </a:p>
          <a:p>
            <a:pPr lvl="0">
              <a:spcBef>
                <a:spcPts val="400"/>
              </a:spcBef>
            </a:pPr>
            <a:r>
              <a:rPr sz="1200" b="1" dirty="0">
                <a:latin typeface="Arial"/>
                <a:ea typeface="Arial"/>
                <a:cs typeface="Arial"/>
                <a:sym typeface="Arial"/>
              </a:rPr>
              <a:t>          </a:t>
            </a:r>
            <a:r>
              <a:rPr sz="1200" b="1" dirty="0" err="1">
                <a:latin typeface="Arial"/>
                <a:ea typeface="Arial"/>
                <a:cs typeface="Arial"/>
                <a:sym typeface="Arial"/>
              </a:rPr>
              <a:t>TransferSpeeds</a:t>
            </a:r>
            <a:r>
              <a:rPr sz="1200" b="1" dirty="0">
                <a:latin typeface="Arial"/>
                <a:ea typeface="Arial"/>
                <a:cs typeface="Arial"/>
                <a:sym typeface="Arial"/>
              </a:rPr>
              <a:t>(</a:t>
            </a:r>
            <a:r>
              <a:rPr sz="1200" b="1" dirty="0" err="1">
                <a:latin typeface="Arial"/>
                <a:ea typeface="Arial"/>
                <a:cs typeface="Arial"/>
                <a:sym typeface="Arial"/>
              </a:rPr>
              <a:t>i</a:t>
            </a:r>
            <a:r>
              <a:rPr sz="1200" b="1" dirty="0">
                <a:latin typeface="Arial"/>
                <a:ea typeface="Arial"/>
                <a:cs typeface="Arial"/>
                <a:sym typeface="Arial"/>
              </a:rPr>
              <a:t>) = </a:t>
            </a:r>
            <a:r>
              <a:rPr sz="1200" b="1" dirty="0" err="1">
                <a:latin typeface="Arial"/>
                <a:ea typeface="Arial"/>
                <a:cs typeface="Arial"/>
                <a:sym typeface="Arial"/>
              </a:rPr>
              <a:t>CalcTransferSpeed</a:t>
            </a:r>
            <a:r>
              <a:rPr sz="1200" b="1" dirty="0">
                <a:latin typeface="Arial"/>
                <a:ea typeface="Arial"/>
                <a:cs typeface="Arial"/>
                <a:sym typeface="Arial"/>
              </a:rPr>
              <a:t>(</a:t>
            </a:r>
            <a:r>
              <a:rPr sz="1200" b="1" dirty="0" err="1">
                <a:latin typeface="Arial"/>
                <a:ea typeface="Arial"/>
                <a:cs typeface="Arial"/>
                <a:sym typeface="Arial"/>
              </a:rPr>
              <a:t>Filesize</a:t>
            </a:r>
            <a:r>
              <a:rPr sz="1200" b="1" dirty="0">
                <a:latin typeface="Arial"/>
                <a:ea typeface="Arial"/>
                <a:cs typeface="Arial"/>
                <a:sym typeface="Arial"/>
              </a:rPr>
              <a:t>, </a:t>
            </a:r>
            <a:r>
              <a:rPr sz="1200" b="1" dirty="0" err="1">
                <a:latin typeface="Arial"/>
                <a:ea typeface="Arial"/>
                <a:cs typeface="Arial"/>
                <a:sym typeface="Arial"/>
              </a:rPr>
              <a:t>TransferRates</a:t>
            </a:r>
            <a:r>
              <a:rPr sz="1200" b="1" dirty="0">
                <a:latin typeface="Arial"/>
                <a:ea typeface="Arial"/>
                <a:cs typeface="Arial"/>
                <a:sym typeface="Arial"/>
              </a:rPr>
              <a:t>(</a:t>
            </a:r>
            <a:r>
              <a:rPr sz="1200" b="1" dirty="0" err="1">
                <a:latin typeface="Arial"/>
                <a:ea typeface="Arial"/>
                <a:cs typeface="Arial"/>
                <a:sym typeface="Arial"/>
              </a:rPr>
              <a:t>i</a:t>
            </a:r>
            <a:r>
              <a:rPr sz="1200" b="1" dirty="0">
                <a:latin typeface="Arial"/>
                <a:ea typeface="Arial"/>
                <a:cs typeface="Arial"/>
                <a:sym typeface="Arial"/>
              </a:rPr>
              <a:t>))</a:t>
            </a:r>
          </a:p>
          <a:p>
            <a:pPr lvl="0">
              <a:spcBef>
                <a:spcPts val="400"/>
              </a:spcBef>
            </a:pPr>
            <a:r>
              <a:rPr sz="1200" b="1" dirty="0">
                <a:latin typeface="Arial"/>
                <a:ea typeface="Arial"/>
                <a:cs typeface="Arial"/>
                <a:sym typeface="Arial"/>
              </a:rPr>
              <a:t>     next </a:t>
            </a:r>
            <a:r>
              <a:rPr sz="1200" b="1" dirty="0" err="1">
                <a:latin typeface="Arial"/>
                <a:ea typeface="Arial"/>
                <a:cs typeface="Arial"/>
                <a:sym typeface="Arial"/>
              </a:rPr>
              <a:t>i</a:t>
            </a:r>
            <a:r>
              <a:rPr sz="1200" b="1" dirty="0">
                <a:latin typeface="Arial"/>
                <a:ea typeface="Arial"/>
                <a:cs typeface="Arial"/>
                <a:sym typeface="Arial"/>
              </a:rPr>
              <a:t>	</a:t>
            </a:r>
          </a:p>
          <a:p>
            <a:pPr lvl="0">
              <a:spcBef>
                <a:spcPts val="400"/>
              </a:spcBef>
            </a:pPr>
            <a:r>
              <a:rPr sz="1200" b="1" dirty="0">
                <a:latin typeface="Arial"/>
                <a:ea typeface="Arial"/>
                <a:cs typeface="Arial"/>
                <a:sym typeface="Arial"/>
              </a:rPr>
              <a:t>End sub</a:t>
            </a:r>
          </a:p>
        </p:txBody>
      </p:sp>
      <p:grpSp>
        <p:nvGrpSpPr>
          <p:cNvPr id="606" name="Group 606">
            <a:hlinkClick r:id="" action="ppaction://hlinkshowjump?jump=previousslide"/>
          </p:cNvPr>
          <p:cNvGrpSpPr/>
          <p:nvPr/>
        </p:nvGrpSpPr>
        <p:grpSpPr>
          <a:xfrm>
            <a:off x="3930649" y="6403974"/>
            <a:ext cx="1381128" cy="371477"/>
            <a:chOff x="0" y="0"/>
            <a:chExt cx="1381126" cy="371475"/>
          </a:xfrm>
        </p:grpSpPr>
        <p:sp>
          <p:nvSpPr>
            <p:cNvPr id="600" name="Shape 600"/>
            <p:cNvSpPr/>
            <p:nvPr/>
          </p:nvSpPr>
          <p:spPr>
            <a:xfrm>
              <a:off x="0" y="0"/>
              <a:ext cx="1381126" cy="371475"/>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601" name="Shape 601"/>
            <p:cNvSpPr/>
            <p:nvPr/>
          </p:nvSpPr>
          <p:spPr>
            <a:xfrm>
              <a:off x="0" y="-1"/>
              <a:ext cx="1381127" cy="2321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63" y="21600"/>
                  </a:lnTo>
                  <a:lnTo>
                    <a:pt x="21237"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602" name="Shape 602"/>
            <p:cNvSpPr/>
            <p:nvPr/>
          </p:nvSpPr>
          <p:spPr>
            <a:xfrm>
              <a:off x="-1" y="-1"/>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603" name="Shape 603"/>
            <p:cNvSpPr/>
            <p:nvPr/>
          </p:nvSpPr>
          <p:spPr>
            <a:xfrm>
              <a:off x="1357907" y="-1"/>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604" name="Shape 604"/>
            <p:cNvSpPr/>
            <p:nvPr/>
          </p:nvSpPr>
          <p:spPr>
            <a:xfrm>
              <a:off x="0" y="348257"/>
              <a:ext cx="1381127"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237" y="0"/>
                  </a:lnTo>
                  <a:lnTo>
                    <a:pt x="363"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605" name="Shape 605"/>
            <p:cNvSpPr/>
            <p:nvPr/>
          </p:nvSpPr>
          <p:spPr>
            <a:xfrm>
              <a:off x="278283" y="117964"/>
              <a:ext cx="824559" cy="13554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See Functions</a:t>
              </a:r>
            </a:p>
          </p:txBody>
        </p:sp>
      </p:gr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 name="Shape 609"/>
          <p:cNvSpPr>
            <a:spLocks noGrp="1"/>
          </p:cNvSpPr>
          <p:nvPr>
            <p:ph type="title"/>
          </p:nvPr>
        </p:nvSpPr>
        <p:spPr>
          <a:xfrm>
            <a:off x="-8934450" y="274637"/>
            <a:ext cx="8229600" cy="1143001"/>
          </a:xfrm>
          <a:prstGeom prst="rect">
            <a:avLst/>
          </a:prstGeom>
        </p:spPr>
        <p:txBody>
          <a:bodyPr lIns="0" tIns="0" rIns="0" bIns="0">
            <a:normAutofit/>
          </a:bodyPr>
          <a:lstStyle/>
          <a:p>
            <a:pPr lvl="0">
              <a:defRPr sz="1800"/>
            </a:pPr>
            <a:r>
              <a:rPr sz="4400"/>
              <a:t>Compilers / Interpreters</a:t>
            </a:r>
          </a:p>
        </p:txBody>
      </p:sp>
      <p:sp>
        <p:nvSpPr>
          <p:cNvPr id="610" name="Shape 610"/>
          <p:cNvSpPr/>
          <p:nvPr/>
        </p:nvSpPr>
        <p:spPr>
          <a:xfrm>
            <a:off x="-2" y="0"/>
            <a:ext cx="9144004" cy="1557338"/>
          </a:xfrm>
          <a:prstGeom prst="rect">
            <a:avLst/>
          </a:prstGeom>
          <a:gradFill>
            <a:gsLst>
              <a:gs pos="0">
                <a:srgbClr val="6699FF"/>
              </a:gs>
              <a:gs pos="100000">
                <a:srgbClr val="0000CC"/>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611" name="Shape 611"/>
          <p:cNvSpPr/>
          <p:nvPr/>
        </p:nvSpPr>
        <p:spPr>
          <a:xfrm>
            <a:off x="2443161" y="761999"/>
            <a:ext cx="4257678" cy="5715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676655">
              <a:defRPr sz="3300">
                <a:ln w="13909">
                  <a:solidFill/>
                </a:ln>
                <a:solidFill>
                  <a:srgbClr val="FFFFFF"/>
                </a:solidFill>
                <a:effectLst>
                  <a:outerShdw blurRad="50800" dist="26581"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3300">
                <a:ln w="13909">
                  <a:solidFill/>
                </a:ln>
                <a:solidFill>
                  <a:srgbClr val="FFFFFF"/>
                </a:solidFill>
                <a:effectLst>
                  <a:outerShdw blurRad="50800" dist="26581" dir="2700000" rotWithShape="0">
                    <a:srgbClr val="990000"/>
                  </a:outerShdw>
                </a:effectLst>
              </a:rPr>
              <a:t>Compilers / Interpreters</a:t>
            </a:r>
          </a:p>
        </p:txBody>
      </p:sp>
      <p:sp>
        <p:nvSpPr>
          <p:cNvPr id="612" name="Shape 612"/>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grpSp>
        <p:nvGrpSpPr>
          <p:cNvPr id="619" name="Group 619">
            <a:hlinkClick r:id="" action="ppaction://hlinkshowjump?jump=firstslide"/>
          </p:cNvPr>
          <p:cNvGrpSpPr/>
          <p:nvPr/>
        </p:nvGrpSpPr>
        <p:grpSpPr>
          <a:xfrm>
            <a:off x="7823199" y="6396037"/>
            <a:ext cx="1206502" cy="371477"/>
            <a:chOff x="0" y="0"/>
            <a:chExt cx="1206500" cy="371476"/>
          </a:xfrm>
        </p:grpSpPr>
        <p:sp>
          <p:nvSpPr>
            <p:cNvPr id="613" name="Shape 613"/>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614" name="Shape 614"/>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615" name="Shape 615"/>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616" name="Shape 616"/>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617" name="Shape 617"/>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618" name="Shape 618"/>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sp>
        <p:nvSpPr>
          <p:cNvPr id="620" name="Shape 620"/>
          <p:cNvSpPr/>
          <p:nvPr/>
        </p:nvSpPr>
        <p:spPr>
          <a:xfrm>
            <a:off x="223836" y="1546224"/>
            <a:ext cx="8386765" cy="470925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marL="342900" lvl="0" indent="-342900" algn="ctr"/>
            <a:r>
              <a:rPr sz="1200" b="1" dirty="0">
                <a:latin typeface="Arial"/>
                <a:ea typeface="Arial"/>
                <a:cs typeface="Arial"/>
                <a:sym typeface="Arial"/>
              </a:rPr>
              <a:t>	All programs are written in High Level Programming Languages which are</a:t>
            </a:r>
          </a:p>
          <a:p>
            <a:pPr marL="342900" lvl="0" indent="-342900" algn="ctr"/>
            <a:endParaRPr sz="1200" b="1" dirty="0">
              <a:latin typeface="Arial"/>
              <a:ea typeface="Arial"/>
              <a:cs typeface="Arial"/>
              <a:sym typeface="Arial"/>
            </a:endParaRPr>
          </a:p>
          <a:p>
            <a:pPr marL="1981200" lvl="4" indent="-152400">
              <a:buSzPct val="100000"/>
              <a:buChar char="•"/>
            </a:pPr>
            <a:r>
              <a:rPr sz="1200" dirty="0">
                <a:latin typeface="Arial"/>
                <a:ea typeface="Arial"/>
                <a:cs typeface="Arial"/>
                <a:sym typeface="Arial"/>
              </a:rPr>
              <a:t>Close to English	</a:t>
            </a:r>
            <a:endParaRPr sz="1200" b="1" dirty="0">
              <a:latin typeface="Arial"/>
              <a:ea typeface="Arial"/>
              <a:cs typeface="Arial"/>
              <a:sym typeface="Arial"/>
            </a:endParaRPr>
          </a:p>
          <a:p>
            <a:pPr marL="1981200" lvl="4" indent="-152400">
              <a:buSzPct val="100000"/>
              <a:buChar char="•"/>
            </a:pPr>
            <a:r>
              <a:rPr sz="1200" dirty="0">
                <a:latin typeface="Arial"/>
                <a:ea typeface="Arial"/>
                <a:cs typeface="Arial"/>
                <a:sym typeface="Arial"/>
              </a:rPr>
              <a:t>Easier for Humans to understand / spot errors</a:t>
            </a:r>
          </a:p>
          <a:p>
            <a:pPr lvl="4" indent="1828800"/>
            <a:endParaRPr sz="1200" dirty="0">
              <a:latin typeface="Arial"/>
              <a:ea typeface="Arial"/>
              <a:cs typeface="Arial"/>
              <a:sym typeface="Arial"/>
            </a:endParaRPr>
          </a:p>
          <a:p>
            <a:pPr lvl="4" indent="1828800"/>
            <a:r>
              <a:rPr sz="1200" b="1" dirty="0">
                <a:latin typeface="Arial"/>
                <a:ea typeface="Arial"/>
                <a:cs typeface="Arial"/>
                <a:sym typeface="Arial"/>
              </a:rPr>
              <a:t>But computers only understand Machine Code</a:t>
            </a:r>
          </a:p>
          <a:p>
            <a:pPr marL="342900" lvl="0" indent="-342900"/>
            <a:endParaRPr sz="1200" dirty="0">
              <a:latin typeface="Arial"/>
              <a:ea typeface="Arial"/>
              <a:cs typeface="Arial"/>
              <a:sym typeface="Arial"/>
            </a:endParaRPr>
          </a:p>
          <a:p>
            <a:pPr marL="1981200" lvl="4" indent="-152400">
              <a:buSzPct val="100000"/>
              <a:buChar char="•"/>
            </a:pPr>
            <a:r>
              <a:rPr sz="1200" dirty="0">
                <a:latin typeface="Arial"/>
                <a:ea typeface="Arial"/>
                <a:cs typeface="Arial"/>
                <a:sym typeface="Arial"/>
              </a:rPr>
              <a:t>Binary Instructions and Data Values</a:t>
            </a:r>
          </a:p>
          <a:p>
            <a:pPr marL="342900" lvl="0" indent="-342900" algn="ctr"/>
            <a:endParaRPr sz="1200" dirty="0">
              <a:latin typeface="Arial"/>
              <a:ea typeface="Arial"/>
              <a:cs typeface="Arial"/>
              <a:sym typeface="Arial"/>
            </a:endParaRPr>
          </a:p>
          <a:p>
            <a:pPr marL="342900" lvl="0" indent="-342900" algn="ctr"/>
            <a:r>
              <a:rPr sz="1200" dirty="0">
                <a:latin typeface="Arial"/>
                <a:ea typeface="Arial"/>
                <a:cs typeface="Arial"/>
                <a:sym typeface="Arial"/>
              </a:rPr>
              <a:t>Therefore there is a need to </a:t>
            </a:r>
            <a:r>
              <a:rPr sz="1200" b="1" dirty="0">
                <a:latin typeface="Arial"/>
                <a:ea typeface="Arial"/>
                <a:cs typeface="Arial"/>
                <a:sym typeface="Arial"/>
              </a:rPr>
              <a:t>TRANSLATE</a:t>
            </a:r>
            <a:r>
              <a:rPr sz="1200" dirty="0">
                <a:latin typeface="Arial"/>
                <a:ea typeface="Arial"/>
                <a:cs typeface="Arial"/>
                <a:sym typeface="Arial"/>
              </a:rPr>
              <a:t> High level Language into Machine Code</a:t>
            </a:r>
          </a:p>
          <a:p>
            <a:pPr marL="342900" lvl="0" indent="-342900" algn="ctr"/>
            <a:endParaRPr sz="1200" b="1" dirty="0">
              <a:latin typeface="Arial"/>
              <a:ea typeface="Arial"/>
              <a:cs typeface="Arial"/>
              <a:sym typeface="Arial"/>
            </a:endParaRPr>
          </a:p>
          <a:p>
            <a:pPr marL="342900" lvl="0" indent="-342900"/>
            <a:r>
              <a:rPr sz="1200" b="1" dirty="0">
                <a:latin typeface="Arial"/>
                <a:ea typeface="Arial"/>
                <a:cs typeface="Arial"/>
                <a:sym typeface="Arial"/>
              </a:rPr>
              <a:t>	Two different approaches</a:t>
            </a:r>
          </a:p>
          <a:p>
            <a:pPr marL="342900" lvl="0" indent="-342900"/>
            <a:endParaRPr sz="1200" b="1" dirty="0">
              <a:latin typeface="Arial"/>
              <a:ea typeface="Arial"/>
              <a:cs typeface="Arial"/>
              <a:sym typeface="Arial"/>
            </a:endParaRPr>
          </a:p>
          <a:p>
            <a:pPr marL="342900" lvl="0" indent="-342900"/>
            <a:r>
              <a:rPr sz="1200" b="1" dirty="0">
                <a:latin typeface="Arial"/>
                <a:ea typeface="Arial"/>
                <a:cs typeface="Arial"/>
                <a:sym typeface="Arial"/>
              </a:rPr>
              <a:t>	1.	Interpreter:</a:t>
            </a:r>
          </a:p>
          <a:p>
            <a:pPr marL="342900" lvl="0" indent="-342900"/>
            <a:endParaRPr sz="1200" b="1" dirty="0">
              <a:latin typeface="Arial"/>
              <a:ea typeface="Arial"/>
              <a:cs typeface="Arial"/>
              <a:sym typeface="Arial"/>
            </a:endParaRPr>
          </a:p>
          <a:p>
            <a:pPr marL="342900" lvl="0" indent="-342900"/>
            <a:r>
              <a:rPr sz="1200" b="1" dirty="0">
                <a:latin typeface="Arial"/>
                <a:ea typeface="Arial"/>
                <a:cs typeface="Arial"/>
                <a:sym typeface="Arial"/>
              </a:rPr>
              <a:t>		</a:t>
            </a:r>
            <a:r>
              <a:rPr sz="1200" dirty="0">
                <a:latin typeface="Arial"/>
                <a:ea typeface="Arial"/>
                <a:cs typeface="Arial"/>
                <a:sym typeface="Arial"/>
              </a:rPr>
              <a:t>Converts one line of High Level Language at a time and runs it</a:t>
            </a:r>
          </a:p>
          <a:p>
            <a:pPr marL="342900" lvl="0" indent="-342900"/>
            <a:r>
              <a:rPr sz="1200" dirty="0">
                <a:latin typeface="Arial"/>
                <a:ea typeface="Arial"/>
                <a:cs typeface="Arial"/>
                <a:sym typeface="Arial"/>
              </a:rPr>
              <a:t>		Stops if it finds an error and points to the error location</a:t>
            </a:r>
          </a:p>
          <a:p>
            <a:pPr marL="342900" lvl="0" indent="-342900"/>
            <a:r>
              <a:rPr sz="1200" dirty="0">
                <a:latin typeface="Arial"/>
                <a:ea typeface="Arial"/>
                <a:cs typeface="Arial"/>
                <a:sym typeface="Arial"/>
              </a:rPr>
              <a:t>		Easier to spot mistakes and rectify them, therefore ideal for initial implementation</a:t>
            </a:r>
          </a:p>
          <a:p>
            <a:pPr marL="342900" lvl="0" indent="-342900"/>
            <a:r>
              <a:rPr sz="1200" dirty="0">
                <a:latin typeface="Arial"/>
                <a:ea typeface="Arial"/>
                <a:cs typeface="Arial"/>
                <a:sym typeface="Arial"/>
              </a:rPr>
              <a:t>		</a:t>
            </a:r>
            <a:r>
              <a:rPr sz="1200" dirty="0">
                <a:solidFill>
                  <a:srgbClr val="FFFF00"/>
                </a:solidFill>
                <a:latin typeface="Arial"/>
                <a:ea typeface="Arial"/>
                <a:cs typeface="Arial"/>
                <a:sym typeface="Arial"/>
              </a:rPr>
              <a:t>Code runs more slowly due to need for constant Translation</a:t>
            </a:r>
          </a:p>
          <a:p>
            <a:pPr marL="342900" lvl="0" indent="-342900"/>
            <a:endParaRPr sz="1200" dirty="0">
              <a:solidFill>
                <a:srgbClr val="FFFF00"/>
              </a:solidFill>
              <a:latin typeface="Arial"/>
              <a:ea typeface="Arial"/>
              <a:cs typeface="Arial"/>
              <a:sym typeface="Arial"/>
            </a:endParaRPr>
          </a:p>
          <a:p>
            <a:pPr marL="342900" lvl="0" indent="-342900"/>
            <a:r>
              <a:rPr sz="1200" dirty="0">
                <a:solidFill>
                  <a:srgbClr val="FF3300"/>
                </a:solidFill>
                <a:latin typeface="Arial"/>
                <a:ea typeface="Arial"/>
                <a:cs typeface="Arial"/>
                <a:sym typeface="Arial"/>
              </a:rPr>
              <a:t>	</a:t>
            </a:r>
            <a:r>
              <a:rPr sz="1200" b="1" dirty="0">
                <a:latin typeface="Arial"/>
                <a:ea typeface="Arial"/>
                <a:cs typeface="Arial"/>
                <a:sym typeface="Arial"/>
              </a:rPr>
              <a:t>2.	Compiler:</a:t>
            </a:r>
          </a:p>
          <a:p>
            <a:pPr marL="342900" lvl="0" indent="-342900"/>
            <a:endParaRPr sz="1200" b="1" dirty="0">
              <a:latin typeface="Arial"/>
              <a:ea typeface="Arial"/>
              <a:cs typeface="Arial"/>
              <a:sym typeface="Arial"/>
            </a:endParaRPr>
          </a:p>
          <a:p>
            <a:pPr marL="342900" lvl="0" indent="-342900"/>
            <a:r>
              <a:rPr sz="1200" b="1" dirty="0">
                <a:latin typeface="Arial"/>
                <a:ea typeface="Arial"/>
                <a:cs typeface="Arial"/>
                <a:sym typeface="Arial"/>
              </a:rPr>
              <a:t>		</a:t>
            </a:r>
            <a:r>
              <a:rPr sz="1200" dirty="0">
                <a:latin typeface="Arial"/>
                <a:ea typeface="Arial"/>
                <a:cs typeface="Arial"/>
                <a:sym typeface="Arial"/>
              </a:rPr>
              <a:t>Converts all High Level Language into machine code and stores it as an executable program</a:t>
            </a:r>
          </a:p>
          <a:p>
            <a:pPr marL="342900" lvl="0" indent="-342900"/>
            <a:r>
              <a:rPr sz="1200" dirty="0">
                <a:latin typeface="Arial"/>
                <a:ea typeface="Arial"/>
                <a:cs typeface="Arial"/>
                <a:sym typeface="Arial"/>
              </a:rPr>
              <a:t>		</a:t>
            </a:r>
            <a:r>
              <a:rPr sz="1200" dirty="0">
                <a:solidFill>
                  <a:srgbClr val="FFFF00"/>
                </a:solidFill>
                <a:latin typeface="Arial"/>
                <a:ea typeface="Arial"/>
                <a:cs typeface="Arial"/>
                <a:sym typeface="Arial"/>
              </a:rPr>
              <a:t>If it finds errors it just stops, may point out line number where error was found</a:t>
            </a:r>
          </a:p>
          <a:p>
            <a:pPr marL="342900" lvl="0" indent="-342900"/>
            <a:r>
              <a:rPr sz="1200" dirty="0">
                <a:solidFill>
                  <a:srgbClr val="FF3300"/>
                </a:solidFill>
                <a:latin typeface="Arial"/>
                <a:ea typeface="Arial"/>
                <a:cs typeface="Arial"/>
                <a:sym typeface="Arial"/>
              </a:rPr>
              <a:t>		</a:t>
            </a:r>
            <a:r>
              <a:rPr sz="1200" dirty="0">
                <a:latin typeface="Arial"/>
                <a:ea typeface="Arial"/>
                <a:cs typeface="Arial"/>
                <a:sym typeface="Arial"/>
              </a:rPr>
              <a:t>Final code runs a lot faster, therefore ideal to use for converting final program at end of</a:t>
            </a:r>
          </a:p>
          <a:p>
            <a:pPr marL="342900" lvl="0" indent="-342900"/>
            <a:r>
              <a:rPr sz="1200" dirty="0">
                <a:latin typeface="Arial"/>
                <a:ea typeface="Arial"/>
                <a:cs typeface="Arial"/>
                <a:sym typeface="Arial"/>
              </a:rPr>
              <a:t>		implementation / testing phase.</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 name="Shape 623"/>
          <p:cNvSpPr/>
          <p:nvPr/>
        </p:nvSpPr>
        <p:spPr>
          <a:xfrm>
            <a:off x="515180" y="1547382"/>
            <a:ext cx="8054054" cy="4770537"/>
          </a:xfrm>
          <a:prstGeom prst="rect">
            <a:avLst/>
          </a:prstGeom>
          <a:solidFill>
            <a:srgbClr val="FFFFFF"/>
          </a:solidFill>
          <a:ln>
            <a:solidFill/>
            <a:round/>
          </a:ln>
          <a:extLst>
            <a:ext uri="{C572A759-6A51-4108-AA02-DFA0A04FC94B}">
              <ma14:wrappingTextBoxFlag xmlns:ma14="http://schemas.microsoft.com/office/mac/drawingml/2011/main" xmlns="" val="1"/>
            </a:ext>
          </a:extLst>
        </p:spPr>
        <p:txBody>
          <a:bodyPr wrap="square" lIns="0" tIns="0" rIns="0" bIns="0">
            <a:spAutoFit/>
          </a:bodyPr>
          <a:lstStyle/>
          <a:p>
            <a:pPr marL="342900" lvl="0" indent="-342900"/>
            <a:r>
              <a:rPr sz="1000" b="1" dirty="0">
                <a:solidFill>
                  <a:srgbClr val="669900"/>
                </a:solidFill>
                <a:latin typeface="Arial"/>
                <a:ea typeface="Arial"/>
                <a:cs typeface="Arial"/>
                <a:sym typeface="Arial"/>
              </a:rPr>
              <a:t>‘Program: Calculate File Transfer speeds</a:t>
            </a:r>
          </a:p>
          <a:p>
            <a:pPr marL="342900" lvl="0" indent="-342900"/>
            <a:r>
              <a:rPr sz="1000" b="1" dirty="0">
                <a:solidFill>
                  <a:srgbClr val="669900"/>
                </a:solidFill>
                <a:latin typeface="Arial"/>
                <a:ea typeface="Arial"/>
                <a:cs typeface="Arial"/>
                <a:sym typeface="Arial"/>
              </a:rPr>
              <a:t>‘Programmer: Steve </a:t>
            </a:r>
            <a:r>
              <a:rPr sz="1000" b="1" dirty="0" err="1">
                <a:solidFill>
                  <a:srgbClr val="669900"/>
                </a:solidFill>
                <a:latin typeface="Arial"/>
                <a:ea typeface="Arial"/>
                <a:cs typeface="Arial"/>
                <a:sym typeface="Arial"/>
              </a:rPr>
              <a:t>Clulow</a:t>
            </a:r>
            <a:endParaRPr sz="1000" b="1" dirty="0">
              <a:solidFill>
                <a:srgbClr val="669900"/>
              </a:solidFill>
              <a:latin typeface="Arial"/>
              <a:ea typeface="Arial"/>
              <a:cs typeface="Arial"/>
              <a:sym typeface="Arial"/>
            </a:endParaRPr>
          </a:p>
          <a:p>
            <a:pPr marL="342900" lvl="0" indent="-342900"/>
            <a:r>
              <a:rPr sz="1000" b="1" dirty="0">
                <a:solidFill>
                  <a:srgbClr val="669900"/>
                </a:solidFill>
                <a:latin typeface="Arial"/>
                <a:ea typeface="Arial"/>
                <a:cs typeface="Arial"/>
                <a:sym typeface="Arial"/>
              </a:rPr>
              <a:t>‘Last Update: 30/4/07</a:t>
            </a:r>
          </a:p>
          <a:p>
            <a:pPr marL="342900" lvl="0" indent="-342900"/>
            <a:endParaRPr sz="1000" b="1" dirty="0">
              <a:solidFill>
                <a:srgbClr val="669900"/>
              </a:solidFill>
              <a:latin typeface="Arial"/>
              <a:ea typeface="Arial"/>
              <a:cs typeface="Arial"/>
              <a:sym typeface="Arial"/>
            </a:endParaRPr>
          </a:p>
          <a:p>
            <a:pPr marL="342900" lvl="0" indent="-342900"/>
            <a:endParaRPr sz="1000" b="1" dirty="0">
              <a:latin typeface="Arial"/>
              <a:ea typeface="Arial"/>
              <a:cs typeface="Arial"/>
              <a:sym typeface="Arial"/>
            </a:endParaRPr>
          </a:p>
          <a:p>
            <a:pPr marL="342900" lvl="0" indent="-342900"/>
            <a:endParaRPr sz="1000" b="1" dirty="0">
              <a:latin typeface="Arial"/>
              <a:ea typeface="Arial"/>
              <a:cs typeface="Arial"/>
              <a:sym typeface="Arial"/>
            </a:endParaRPr>
          </a:p>
          <a:p>
            <a:pPr marL="105833" lvl="0" indent="-105833">
              <a:buClr>
                <a:srgbClr val="0000CC"/>
              </a:buClr>
              <a:buSzPct val="100000"/>
              <a:buFont typeface="Arial"/>
              <a:buAutoNum type="arabicPeriod"/>
            </a:pPr>
            <a:r>
              <a:rPr sz="1000" b="1" dirty="0">
                <a:solidFill>
                  <a:srgbClr val="0000CC"/>
                </a:solidFill>
                <a:latin typeface="Arial"/>
                <a:ea typeface="Arial"/>
                <a:cs typeface="Arial"/>
                <a:sym typeface="Arial"/>
              </a:rPr>
              <a:t>Dim</a:t>
            </a:r>
            <a:r>
              <a:rPr sz="1000" b="1" dirty="0">
                <a:latin typeface="Arial"/>
                <a:ea typeface="Arial"/>
                <a:cs typeface="Arial"/>
                <a:sym typeface="Arial"/>
              </a:rPr>
              <a:t> </a:t>
            </a:r>
            <a:r>
              <a:rPr sz="1000" b="1" dirty="0" err="1">
                <a:latin typeface="Arial"/>
                <a:ea typeface="Arial"/>
                <a:cs typeface="Arial"/>
                <a:sym typeface="Arial"/>
              </a:rPr>
              <a:t>ISPNames</a:t>
            </a:r>
            <a:r>
              <a:rPr sz="1000" b="1" dirty="0">
                <a:latin typeface="Arial"/>
                <a:ea typeface="Arial"/>
                <a:cs typeface="Arial"/>
                <a:sym typeface="Arial"/>
              </a:rPr>
              <a:t>(3) </a:t>
            </a:r>
            <a:r>
              <a:rPr sz="1000" b="1" dirty="0">
                <a:solidFill>
                  <a:srgbClr val="0000CC"/>
                </a:solidFill>
                <a:latin typeface="Arial"/>
                <a:ea typeface="Arial"/>
                <a:cs typeface="Arial"/>
                <a:sym typeface="Arial"/>
              </a:rPr>
              <a:t>as</a:t>
            </a:r>
            <a:r>
              <a:rPr sz="1000" b="1" dirty="0">
                <a:latin typeface="Arial"/>
                <a:ea typeface="Arial"/>
                <a:cs typeface="Arial"/>
                <a:sym typeface="Arial"/>
              </a:rPr>
              <a:t> String</a:t>
            </a:r>
          </a:p>
          <a:p>
            <a:pPr marL="105833" lvl="0" indent="-105833">
              <a:buClr>
                <a:srgbClr val="0000CC"/>
              </a:buClr>
              <a:buSzPct val="100000"/>
              <a:buFont typeface="Arial"/>
              <a:buAutoNum type="arabicPeriod"/>
            </a:pPr>
            <a:r>
              <a:rPr sz="1000" b="1" dirty="0">
                <a:solidFill>
                  <a:srgbClr val="0000CC"/>
                </a:solidFill>
                <a:latin typeface="Arial"/>
                <a:ea typeface="Arial"/>
                <a:cs typeface="Arial"/>
                <a:sym typeface="Arial"/>
              </a:rPr>
              <a:t>Dim</a:t>
            </a:r>
            <a:r>
              <a:rPr sz="1000" b="1" dirty="0">
                <a:latin typeface="Arial"/>
                <a:ea typeface="Arial"/>
                <a:cs typeface="Arial"/>
                <a:sym typeface="Arial"/>
              </a:rPr>
              <a:t> </a:t>
            </a:r>
            <a:r>
              <a:rPr sz="1000" b="1" dirty="0" err="1">
                <a:latin typeface="Arial"/>
                <a:ea typeface="Arial"/>
                <a:cs typeface="Arial"/>
                <a:sym typeface="Arial"/>
              </a:rPr>
              <a:t>TransferRates</a:t>
            </a:r>
            <a:r>
              <a:rPr sz="1000" b="1" dirty="0">
                <a:latin typeface="Arial"/>
                <a:ea typeface="Arial"/>
                <a:cs typeface="Arial"/>
                <a:sym typeface="Arial"/>
              </a:rPr>
              <a:t>(3) </a:t>
            </a:r>
            <a:r>
              <a:rPr sz="1000" b="1" dirty="0">
                <a:solidFill>
                  <a:srgbClr val="0000CC"/>
                </a:solidFill>
                <a:latin typeface="Arial"/>
                <a:ea typeface="Arial"/>
                <a:cs typeface="Arial"/>
                <a:sym typeface="Arial"/>
              </a:rPr>
              <a:t>as</a:t>
            </a:r>
            <a:r>
              <a:rPr sz="1000" b="1" dirty="0">
                <a:latin typeface="Arial"/>
                <a:ea typeface="Arial"/>
                <a:cs typeface="Arial"/>
                <a:sym typeface="Arial"/>
              </a:rPr>
              <a:t> Integer</a:t>
            </a:r>
          </a:p>
          <a:p>
            <a:pPr marL="105833" lvl="0" indent="-105833">
              <a:buClr>
                <a:srgbClr val="0000CC"/>
              </a:buClr>
              <a:buSzPct val="100000"/>
              <a:buFont typeface="Arial"/>
              <a:buAutoNum type="arabicPeriod"/>
            </a:pPr>
            <a:r>
              <a:rPr sz="1000" b="1" dirty="0">
                <a:solidFill>
                  <a:srgbClr val="0000CC"/>
                </a:solidFill>
                <a:latin typeface="Arial"/>
                <a:ea typeface="Arial"/>
                <a:cs typeface="Arial"/>
                <a:sym typeface="Arial"/>
              </a:rPr>
              <a:t>Dim</a:t>
            </a:r>
            <a:r>
              <a:rPr sz="1000" b="1" dirty="0">
                <a:latin typeface="Arial"/>
                <a:ea typeface="Arial"/>
                <a:cs typeface="Arial"/>
                <a:sym typeface="Arial"/>
              </a:rPr>
              <a:t> </a:t>
            </a:r>
            <a:r>
              <a:rPr sz="1000" b="1" dirty="0" err="1">
                <a:latin typeface="Arial"/>
                <a:ea typeface="Arial"/>
                <a:cs typeface="Arial"/>
                <a:sym typeface="Arial"/>
              </a:rPr>
              <a:t>TransferSpeeds</a:t>
            </a:r>
            <a:r>
              <a:rPr sz="1000" b="1" dirty="0">
                <a:latin typeface="Arial"/>
                <a:ea typeface="Arial"/>
                <a:cs typeface="Arial"/>
                <a:sym typeface="Arial"/>
              </a:rPr>
              <a:t>(3) </a:t>
            </a:r>
            <a:r>
              <a:rPr sz="1000" b="1" dirty="0">
                <a:solidFill>
                  <a:srgbClr val="0000CC"/>
                </a:solidFill>
                <a:latin typeface="Arial"/>
                <a:ea typeface="Arial"/>
                <a:cs typeface="Arial"/>
                <a:sym typeface="Arial"/>
              </a:rPr>
              <a:t>as</a:t>
            </a:r>
            <a:r>
              <a:rPr sz="1000" b="1" dirty="0">
                <a:latin typeface="Arial"/>
                <a:ea typeface="Arial"/>
                <a:cs typeface="Arial"/>
                <a:sym typeface="Arial"/>
              </a:rPr>
              <a:t> Real</a:t>
            </a:r>
          </a:p>
          <a:p>
            <a:pPr marL="105833" lvl="0" indent="-105833">
              <a:buClr>
                <a:srgbClr val="0000CC"/>
              </a:buClr>
              <a:buSzPct val="100000"/>
              <a:buFont typeface="Arial"/>
              <a:buAutoNum type="arabicPeriod"/>
            </a:pPr>
            <a:r>
              <a:rPr sz="1000" b="1" dirty="0">
                <a:solidFill>
                  <a:srgbClr val="0000CC"/>
                </a:solidFill>
                <a:latin typeface="Arial"/>
                <a:ea typeface="Arial"/>
                <a:cs typeface="Arial"/>
                <a:sym typeface="Arial"/>
              </a:rPr>
              <a:t>Dim</a:t>
            </a:r>
            <a:r>
              <a:rPr sz="1000" b="1" dirty="0">
                <a:latin typeface="Arial"/>
                <a:ea typeface="Arial"/>
                <a:cs typeface="Arial"/>
                <a:sym typeface="Arial"/>
              </a:rPr>
              <a:t> </a:t>
            </a:r>
            <a:r>
              <a:rPr sz="1000" b="1" dirty="0" err="1">
                <a:latin typeface="Arial"/>
                <a:ea typeface="Arial"/>
                <a:cs typeface="Arial"/>
                <a:sym typeface="Arial"/>
              </a:rPr>
              <a:t>Filesize</a:t>
            </a:r>
            <a:r>
              <a:rPr sz="1000" b="1" dirty="0">
                <a:latin typeface="Arial"/>
                <a:ea typeface="Arial"/>
                <a:cs typeface="Arial"/>
                <a:sym typeface="Arial"/>
              </a:rPr>
              <a:t> </a:t>
            </a:r>
            <a:r>
              <a:rPr sz="1000" b="1" dirty="0">
                <a:solidFill>
                  <a:srgbClr val="0000CC"/>
                </a:solidFill>
                <a:latin typeface="Arial"/>
                <a:ea typeface="Arial"/>
                <a:cs typeface="Arial"/>
                <a:sym typeface="Arial"/>
              </a:rPr>
              <a:t>as</a:t>
            </a:r>
            <a:r>
              <a:rPr sz="1000" b="1" dirty="0">
                <a:latin typeface="Arial"/>
                <a:ea typeface="Arial"/>
                <a:cs typeface="Arial"/>
                <a:sym typeface="Arial"/>
              </a:rPr>
              <a:t> Integer</a:t>
            </a:r>
          </a:p>
          <a:p>
            <a:pPr marL="342900" lvl="0" indent="-342900">
              <a:buSzPct val="100000"/>
              <a:buFont typeface="Arial"/>
              <a:buAutoNum type="arabicPeriod" startAt="5"/>
            </a:pPr>
            <a:endParaRPr sz="1000" b="1" dirty="0">
              <a:latin typeface="Arial"/>
              <a:ea typeface="Arial"/>
              <a:cs typeface="Arial"/>
              <a:sym typeface="Arial"/>
            </a:endParaRPr>
          </a:p>
          <a:p>
            <a:pPr marL="105833" lvl="0" indent="-105833">
              <a:buClr>
                <a:srgbClr val="669900"/>
              </a:buClr>
              <a:buSzPct val="100000"/>
              <a:buFont typeface="Arial"/>
              <a:buAutoNum type="arabicPeriod" startAt="5"/>
            </a:pPr>
            <a:r>
              <a:rPr sz="1000" b="1" dirty="0">
                <a:solidFill>
                  <a:srgbClr val="669900"/>
                </a:solidFill>
                <a:latin typeface="Arial"/>
                <a:ea typeface="Arial"/>
                <a:cs typeface="Arial"/>
                <a:sym typeface="Arial"/>
              </a:rPr>
              <a:t>‘---------------------------------------------------------------------------------------------------------</a:t>
            </a:r>
          </a:p>
          <a:p>
            <a:pPr marL="105833" lvl="0" indent="-105833">
              <a:buClr>
                <a:srgbClr val="669900"/>
              </a:buClr>
              <a:buSzPct val="100000"/>
              <a:buFont typeface="Arial"/>
              <a:buAutoNum type="arabicPeriod" startAt="5"/>
            </a:pPr>
            <a:r>
              <a:rPr sz="1000" b="1" dirty="0">
                <a:solidFill>
                  <a:srgbClr val="669900"/>
                </a:solidFill>
                <a:latin typeface="Arial"/>
                <a:ea typeface="Arial"/>
                <a:cs typeface="Arial"/>
                <a:sym typeface="Arial"/>
              </a:rPr>
              <a:t>‘Main Program</a:t>
            </a:r>
          </a:p>
          <a:p>
            <a:pPr marL="342900" lvl="0" indent="-342900">
              <a:buClr>
                <a:srgbClr val="669900"/>
              </a:buClr>
              <a:buSzPct val="100000"/>
              <a:buFont typeface="Arial"/>
              <a:buAutoNum type="arabicPeriod" startAt="7"/>
            </a:pPr>
            <a:endParaRPr sz="1000" b="1" dirty="0">
              <a:solidFill>
                <a:srgbClr val="669900"/>
              </a:solidFill>
              <a:latin typeface="Arial"/>
              <a:ea typeface="Arial"/>
              <a:cs typeface="Arial"/>
              <a:sym typeface="Arial"/>
            </a:endParaRPr>
          </a:p>
          <a:p>
            <a:pPr marL="105833" lvl="0" indent="-105833">
              <a:buClr>
                <a:srgbClr val="0000CC"/>
              </a:buClr>
              <a:buSzPct val="100000"/>
              <a:buFont typeface="Arial"/>
              <a:buAutoNum type="arabicPeriod" startAt="7"/>
            </a:pPr>
            <a:r>
              <a:rPr sz="1000" b="1" dirty="0">
                <a:solidFill>
                  <a:srgbClr val="0000CC"/>
                </a:solidFill>
                <a:latin typeface="Arial"/>
                <a:ea typeface="Arial"/>
                <a:cs typeface="Arial"/>
                <a:sym typeface="Arial"/>
              </a:rPr>
              <a:t>Private sub </a:t>
            </a:r>
            <a:r>
              <a:rPr sz="1000" b="1" dirty="0" err="1">
                <a:solidFill>
                  <a:srgbClr val="0000CC"/>
                </a:solidFill>
                <a:latin typeface="Arial"/>
                <a:ea typeface="Arial"/>
                <a:cs typeface="Arial"/>
                <a:sym typeface="Arial"/>
              </a:rPr>
              <a:t>RunMainProgClick</a:t>
            </a:r>
            <a:r>
              <a:rPr sz="1000" b="1" dirty="0">
                <a:solidFill>
                  <a:srgbClr val="0000CC"/>
                </a:solidFill>
                <a:latin typeface="Arial"/>
                <a:ea typeface="Arial"/>
                <a:cs typeface="Arial"/>
                <a:sym typeface="Arial"/>
              </a:rPr>
              <a:t>()</a:t>
            </a:r>
          </a:p>
          <a:p>
            <a:pPr marL="105833" lvl="0" indent="-105833">
              <a:buSzPct val="100000"/>
              <a:buFont typeface="Arial"/>
              <a:buAutoNum type="arabicPeriod" startAt="8"/>
            </a:pPr>
            <a:r>
              <a:rPr sz="1000" b="1" dirty="0">
                <a:latin typeface="Arial"/>
                <a:ea typeface="Arial"/>
                <a:cs typeface="Arial"/>
                <a:sym typeface="Arial"/>
              </a:rPr>
              <a:t>     </a:t>
            </a:r>
            <a:r>
              <a:rPr sz="1000" b="1" dirty="0" err="1">
                <a:latin typeface="Arial"/>
                <a:ea typeface="Arial"/>
                <a:cs typeface="Arial"/>
                <a:sym typeface="Arial"/>
              </a:rPr>
              <a:t>Filesize</a:t>
            </a:r>
            <a:r>
              <a:rPr sz="1000" b="1" dirty="0">
                <a:latin typeface="Arial"/>
                <a:ea typeface="Arial"/>
                <a:cs typeface="Arial"/>
                <a:sym typeface="Arial"/>
              </a:rPr>
              <a:t> = </a:t>
            </a:r>
            <a:r>
              <a:rPr sz="1000" b="1" dirty="0" err="1">
                <a:latin typeface="Arial"/>
                <a:ea typeface="Arial"/>
                <a:cs typeface="Arial"/>
                <a:sym typeface="Arial"/>
              </a:rPr>
              <a:t>int</a:t>
            </a:r>
            <a:r>
              <a:rPr sz="1000" b="1" dirty="0">
                <a:latin typeface="Arial"/>
                <a:ea typeface="Arial"/>
                <a:cs typeface="Arial"/>
                <a:sym typeface="Arial"/>
              </a:rPr>
              <a:t>(</a:t>
            </a:r>
            <a:r>
              <a:rPr sz="1000" b="1" dirty="0" err="1">
                <a:latin typeface="Arial"/>
                <a:ea typeface="Arial"/>
                <a:cs typeface="Arial"/>
                <a:sym typeface="Arial"/>
              </a:rPr>
              <a:t>inputbox</a:t>
            </a:r>
            <a:r>
              <a:rPr sz="1000" b="1" dirty="0">
                <a:latin typeface="Arial"/>
                <a:ea typeface="Arial"/>
                <a:cs typeface="Arial"/>
                <a:sym typeface="Arial"/>
              </a:rPr>
              <a:t>(“Please enter file size in Megabytes”))</a:t>
            </a:r>
          </a:p>
          <a:p>
            <a:pPr marL="105833" lvl="0" indent="-105833">
              <a:buSzPct val="100000"/>
              <a:buFont typeface="Arial"/>
              <a:buAutoNum type="arabicPeriod" startAt="8"/>
            </a:pPr>
            <a:r>
              <a:rPr sz="1000" b="1" dirty="0">
                <a:latin typeface="Arial"/>
                <a:ea typeface="Arial"/>
                <a:cs typeface="Arial"/>
                <a:sym typeface="Arial"/>
              </a:rPr>
              <a:t>     </a:t>
            </a:r>
            <a:r>
              <a:rPr sz="1000" b="1" dirty="0" err="1">
                <a:latin typeface="Arial"/>
                <a:ea typeface="Arial"/>
                <a:cs typeface="Arial"/>
                <a:sym typeface="Arial"/>
              </a:rPr>
              <a:t>GetDriveDetails</a:t>
            </a:r>
            <a:r>
              <a:rPr sz="1000" b="1" dirty="0">
                <a:latin typeface="Arial"/>
                <a:ea typeface="Arial"/>
                <a:cs typeface="Arial"/>
                <a:sym typeface="Arial"/>
              </a:rPr>
              <a:t>(</a:t>
            </a:r>
            <a:r>
              <a:rPr sz="1000" b="1" dirty="0" err="1">
                <a:latin typeface="Arial"/>
                <a:ea typeface="Arial"/>
                <a:cs typeface="Arial"/>
                <a:sym typeface="Arial"/>
              </a:rPr>
              <a:t>ISPNames</a:t>
            </a:r>
            <a:r>
              <a:rPr sz="1000" b="1" dirty="0">
                <a:latin typeface="Arial"/>
                <a:ea typeface="Arial"/>
                <a:cs typeface="Arial"/>
                <a:sym typeface="Arial"/>
              </a:rPr>
              <a:t>, </a:t>
            </a:r>
            <a:r>
              <a:rPr sz="1000" b="1" dirty="0" err="1">
                <a:latin typeface="Arial"/>
                <a:ea typeface="Arial"/>
                <a:cs typeface="Arial"/>
                <a:sym typeface="Arial"/>
              </a:rPr>
              <a:t>TransferRates</a:t>
            </a:r>
            <a:r>
              <a:rPr sz="1000" b="1" dirty="0">
                <a:latin typeface="Arial"/>
                <a:ea typeface="Arial"/>
                <a:cs typeface="Arial"/>
                <a:sym typeface="Arial"/>
              </a:rPr>
              <a:t>, </a:t>
            </a:r>
            <a:r>
              <a:rPr sz="1000" b="1" dirty="0" err="1">
                <a:latin typeface="Arial"/>
                <a:ea typeface="Arial"/>
                <a:cs typeface="Arial"/>
                <a:sym typeface="Arial"/>
              </a:rPr>
              <a:t>TransferSpeeds</a:t>
            </a:r>
            <a:r>
              <a:rPr sz="1000" b="1" dirty="0">
                <a:latin typeface="Arial"/>
                <a:ea typeface="Arial"/>
                <a:cs typeface="Arial"/>
                <a:sym typeface="Arial"/>
              </a:rPr>
              <a:t>)</a:t>
            </a:r>
          </a:p>
          <a:p>
            <a:pPr marL="105833" lvl="0" indent="-105833">
              <a:buSzPct val="100000"/>
              <a:buFont typeface="Arial"/>
              <a:buAutoNum type="arabicPeriod" startAt="8"/>
            </a:pPr>
            <a:r>
              <a:rPr sz="1000" b="1" dirty="0">
                <a:latin typeface="Arial"/>
                <a:ea typeface="Arial"/>
                <a:cs typeface="Arial"/>
                <a:sym typeface="Arial"/>
              </a:rPr>
              <a:t>     </a:t>
            </a:r>
            <a:r>
              <a:rPr sz="1000" b="1" dirty="0" err="1">
                <a:latin typeface="Arial"/>
                <a:ea typeface="Arial"/>
                <a:cs typeface="Arial"/>
                <a:sym typeface="Arial"/>
              </a:rPr>
              <a:t>DisplayAllDetails</a:t>
            </a:r>
            <a:r>
              <a:rPr sz="1000" b="1" dirty="0">
                <a:latin typeface="Arial"/>
                <a:ea typeface="Arial"/>
                <a:cs typeface="Arial"/>
                <a:sym typeface="Arial"/>
              </a:rPr>
              <a:t> (</a:t>
            </a:r>
            <a:r>
              <a:rPr sz="1000" b="1" dirty="0" err="1">
                <a:latin typeface="Arial"/>
                <a:ea typeface="Arial"/>
                <a:cs typeface="Arial"/>
                <a:sym typeface="Arial"/>
              </a:rPr>
              <a:t>ISPNames</a:t>
            </a:r>
            <a:r>
              <a:rPr sz="1000" b="1" dirty="0">
                <a:latin typeface="Arial"/>
                <a:ea typeface="Arial"/>
                <a:cs typeface="Arial"/>
                <a:sym typeface="Arial"/>
              </a:rPr>
              <a:t>, </a:t>
            </a:r>
            <a:r>
              <a:rPr sz="1000" b="1" dirty="0" err="1">
                <a:latin typeface="Arial"/>
                <a:ea typeface="Arial"/>
                <a:cs typeface="Arial"/>
                <a:sym typeface="Arial"/>
              </a:rPr>
              <a:t>TransferRates</a:t>
            </a:r>
            <a:r>
              <a:rPr sz="1000" b="1" dirty="0">
                <a:latin typeface="Arial"/>
                <a:ea typeface="Arial"/>
                <a:cs typeface="Arial"/>
                <a:sym typeface="Arial"/>
              </a:rPr>
              <a:t>, </a:t>
            </a:r>
            <a:r>
              <a:rPr sz="1000" b="1" dirty="0" err="1">
                <a:latin typeface="Arial"/>
                <a:ea typeface="Arial"/>
                <a:cs typeface="Arial"/>
                <a:sym typeface="Arial"/>
              </a:rPr>
              <a:t>TransferSpeeds</a:t>
            </a:r>
            <a:r>
              <a:rPr sz="1000" b="1" dirty="0">
                <a:latin typeface="Arial"/>
                <a:ea typeface="Arial"/>
                <a:cs typeface="Arial"/>
                <a:sym typeface="Arial"/>
              </a:rPr>
              <a:t>)</a:t>
            </a:r>
          </a:p>
          <a:p>
            <a:pPr marL="105833" lvl="0" indent="-105833">
              <a:buSzPct val="100000"/>
              <a:buFont typeface="Arial"/>
              <a:buAutoNum type="arabicPeriod" startAt="8"/>
            </a:pPr>
            <a:r>
              <a:rPr sz="1000" b="1" dirty="0">
                <a:latin typeface="Arial"/>
                <a:ea typeface="Arial"/>
                <a:cs typeface="Arial"/>
                <a:sym typeface="Arial"/>
              </a:rPr>
              <a:t>     </a:t>
            </a:r>
            <a:r>
              <a:rPr sz="1000" b="1" dirty="0" err="1">
                <a:latin typeface="Arial"/>
                <a:ea typeface="Arial"/>
                <a:cs typeface="Arial"/>
                <a:sym typeface="Arial"/>
              </a:rPr>
              <a:t>DisplayFastestDriveDetails</a:t>
            </a:r>
            <a:r>
              <a:rPr sz="1000" b="1" dirty="0">
                <a:latin typeface="Arial"/>
                <a:ea typeface="Arial"/>
                <a:cs typeface="Arial"/>
                <a:sym typeface="Arial"/>
              </a:rPr>
              <a:t>(</a:t>
            </a:r>
            <a:r>
              <a:rPr sz="1000" b="1" dirty="0" err="1">
                <a:latin typeface="Arial"/>
                <a:ea typeface="Arial"/>
                <a:cs typeface="Arial"/>
                <a:sym typeface="Arial"/>
              </a:rPr>
              <a:t>ISPNames</a:t>
            </a:r>
            <a:r>
              <a:rPr sz="1000" b="1" dirty="0">
                <a:latin typeface="Arial"/>
                <a:ea typeface="Arial"/>
                <a:cs typeface="Arial"/>
                <a:sym typeface="Arial"/>
              </a:rPr>
              <a:t>, </a:t>
            </a:r>
            <a:r>
              <a:rPr sz="1000" b="1" dirty="0" err="1">
                <a:latin typeface="Arial"/>
                <a:ea typeface="Arial"/>
                <a:cs typeface="Arial"/>
                <a:sym typeface="Arial"/>
              </a:rPr>
              <a:t>TransferRates</a:t>
            </a:r>
            <a:r>
              <a:rPr sz="1000" b="1" dirty="0">
                <a:latin typeface="Arial"/>
                <a:ea typeface="Arial"/>
                <a:cs typeface="Arial"/>
                <a:sym typeface="Arial"/>
              </a:rPr>
              <a:t>, </a:t>
            </a:r>
            <a:r>
              <a:rPr sz="1000" b="1" dirty="0" err="1">
                <a:latin typeface="Arial"/>
                <a:ea typeface="Arial"/>
                <a:cs typeface="Arial"/>
                <a:sym typeface="Arial"/>
              </a:rPr>
              <a:t>TransferSpeeds</a:t>
            </a:r>
            <a:r>
              <a:rPr sz="1000" b="1" dirty="0">
                <a:latin typeface="Arial"/>
                <a:ea typeface="Arial"/>
                <a:cs typeface="Arial"/>
                <a:sym typeface="Arial"/>
              </a:rPr>
              <a:t>)</a:t>
            </a:r>
          </a:p>
          <a:p>
            <a:pPr marL="105833" lvl="0" indent="-105833">
              <a:buClr>
                <a:srgbClr val="0000CC"/>
              </a:buClr>
              <a:buSzPct val="100000"/>
              <a:buFont typeface="Arial"/>
              <a:buAutoNum type="arabicPeriod" startAt="12"/>
            </a:pPr>
            <a:r>
              <a:rPr sz="1000" b="1" dirty="0">
                <a:solidFill>
                  <a:srgbClr val="0000CC"/>
                </a:solidFill>
                <a:latin typeface="Arial"/>
                <a:ea typeface="Arial"/>
                <a:cs typeface="Arial"/>
                <a:sym typeface="Arial"/>
              </a:rPr>
              <a:t>End sub</a:t>
            </a:r>
          </a:p>
          <a:p>
            <a:pPr marL="342900" lvl="0" indent="-342900">
              <a:buClr>
                <a:srgbClr val="0000CC"/>
              </a:buClr>
              <a:buSzPct val="100000"/>
              <a:buFont typeface="Arial"/>
              <a:buAutoNum type="arabicPeriod" startAt="13"/>
            </a:pPr>
            <a:endParaRPr sz="1000" b="1" dirty="0">
              <a:solidFill>
                <a:srgbClr val="0000CC"/>
              </a:solidFill>
              <a:latin typeface="Arial"/>
              <a:ea typeface="Arial"/>
              <a:cs typeface="Arial"/>
              <a:sym typeface="Arial"/>
            </a:endParaRPr>
          </a:p>
          <a:p>
            <a:pPr marL="105833" lvl="0" indent="-105833">
              <a:buClr>
                <a:srgbClr val="669900"/>
              </a:buClr>
              <a:buSzPct val="100000"/>
              <a:buFont typeface="Arial"/>
              <a:buAutoNum type="arabicPeriod" startAt="13"/>
            </a:pPr>
            <a:r>
              <a:rPr sz="1000" b="1" dirty="0">
                <a:solidFill>
                  <a:srgbClr val="669900"/>
                </a:solidFill>
                <a:latin typeface="Arial"/>
                <a:ea typeface="Arial"/>
                <a:cs typeface="Arial"/>
                <a:sym typeface="Arial"/>
              </a:rPr>
              <a:t>‘--------------------------------------------------------------------------------------------------------</a:t>
            </a:r>
          </a:p>
          <a:p>
            <a:pPr marL="105833" lvl="0" indent="-105833">
              <a:buClr>
                <a:srgbClr val="669900"/>
              </a:buClr>
              <a:buSzPct val="100000"/>
              <a:buFont typeface="Arial"/>
              <a:buAutoNum type="arabicPeriod" startAt="13"/>
            </a:pPr>
            <a:r>
              <a:rPr sz="1000" b="1" dirty="0">
                <a:solidFill>
                  <a:srgbClr val="669900"/>
                </a:solidFill>
                <a:latin typeface="Arial"/>
                <a:ea typeface="Arial"/>
                <a:cs typeface="Arial"/>
                <a:sym typeface="Arial"/>
              </a:rPr>
              <a:t>‘Sub procedure </a:t>
            </a:r>
            <a:r>
              <a:rPr sz="1000" b="1" dirty="0" err="1">
                <a:solidFill>
                  <a:srgbClr val="669900"/>
                </a:solidFill>
                <a:latin typeface="Arial"/>
                <a:ea typeface="Arial"/>
                <a:cs typeface="Arial"/>
                <a:sym typeface="Arial"/>
              </a:rPr>
              <a:t>GetDriveDetails</a:t>
            </a:r>
            <a:r>
              <a:rPr sz="1000" b="1" dirty="0">
                <a:solidFill>
                  <a:srgbClr val="669900"/>
                </a:solidFill>
                <a:latin typeface="Arial"/>
                <a:ea typeface="Arial"/>
                <a:cs typeface="Arial"/>
                <a:sym typeface="Arial"/>
              </a:rPr>
              <a:t> gets all three names and Transfer Rates and calculates Transfer Speed</a:t>
            </a:r>
          </a:p>
          <a:p>
            <a:pPr marL="342900" lvl="0" indent="-342900">
              <a:buClr>
                <a:srgbClr val="669900"/>
              </a:buClr>
              <a:buSzPct val="100000"/>
              <a:buFont typeface="Arial"/>
              <a:buAutoNum type="arabicPeriod" startAt="15"/>
            </a:pPr>
            <a:endParaRPr sz="1000" b="1" dirty="0">
              <a:solidFill>
                <a:srgbClr val="669900"/>
              </a:solidFill>
              <a:latin typeface="Arial"/>
              <a:ea typeface="Arial"/>
              <a:cs typeface="Arial"/>
              <a:sym typeface="Arial"/>
            </a:endParaRPr>
          </a:p>
          <a:p>
            <a:pPr marL="105833" lvl="0" indent="-105833">
              <a:buClr>
                <a:srgbClr val="0000CC"/>
              </a:buClr>
              <a:buSzPct val="100000"/>
              <a:buFont typeface="Arial"/>
              <a:buAutoNum type="arabicPeriod" startAt="15"/>
            </a:pPr>
            <a:r>
              <a:rPr sz="1000" b="1" dirty="0">
                <a:solidFill>
                  <a:srgbClr val="0000CC"/>
                </a:solidFill>
                <a:latin typeface="Arial"/>
                <a:ea typeface="Arial"/>
                <a:cs typeface="Arial"/>
                <a:sym typeface="Arial"/>
              </a:rPr>
              <a:t>Private sub </a:t>
            </a:r>
            <a:r>
              <a:rPr sz="1000" b="1" dirty="0" err="1">
                <a:solidFill>
                  <a:srgbClr val="0000CC"/>
                </a:solidFill>
                <a:latin typeface="Arial"/>
                <a:ea typeface="Arial"/>
                <a:cs typeface="Arial"/>
                <a:sym typeface="Arial"/>
              </a:rPr>
              <a:t>GetDriveDetails</a:t>
            </a:r>
            <a:r>
              <a:rPr sz="1000" b="1" dirty="0">
                <a:solidFill>
                  <a:srgbClr val="0000CC"/>
                </a:solidFill>
                <a:latin typeface="Arial"/>
                <a:ea typeface="Arial"/>
                <a:cs typeface="Arial"/>
                <a:sym typeface="Arial"/>
              </a:rPr>
              <a:t>(</a:t>
            </a:r>
            <a:r>
              <a:rPr sz="1000" b="1" dirty="0" err="1">
                <a:solidFill>
                  <a:srgbClr val="0000CC"/>
                </a:solidFill>
                <a:latin typeface="Arial"/>
                <a:ea typeface="Arial"/>
                <a:cs typeface="Arial"/>
                <a:sym typeface="Arial"/>
              </a:rPr>
              <a:t>byrefl</a:t>
            </a:r>
            <a:r>
              <a:rPr sz="1000" b="1" dirty="0">
                <a:solidFill>
                  <a:srgbClr val="0000CC"/>
                </a:solidFill>
                <a:latin typeface="Arial"/>
                <a:ea typeface="Arial"/>
                <a:cs typeface="Arial"/>
                <a:sym typeface="Arial"/>
              </a:rPr>
              <a:t> </a:t>
            </a:r>
            <a:r>
              <a:rPr sz="1000" b="1" dirty="0" err="1">
                <a:solidFill>
                  <a:srgbClr val="0000CC"/>
                </a:solidFill>
                <a:latin typeface="Arial"/>
                <a:ea typeface="Arial"/>
                <a:cs typeface="Arial"/>
                <a:sym typeface="Arial"/>
              </a:rPr>
              <a:t>ISPNames</a:t>
            </a:r>
            <a:r>
              <a:rPr sz="1000" b="1" dirty="0">
                <a:solidFill>
                  <a:srgbClr val="0000CC"/>
                </a:solidFill>
                <a:latin typeface="Arial"/>
                <a:ea typeface="Arial"/>
                <a:cs typeface="Arial"/>
                <a:sym typeface="Arial"/>
              </a:rPr>
              <a:t>, </a:t>
            </a:r>
            <a:r>
              <a:rPr sz="1000" b="1" dirty="0" err="1">
                <a:solidFill>
                  <a:srgbClr val="0000CC"/>
                </a:solidFill>
                <a:latin typeface="Arial"/>
                <a:ea typeface="Arial"/>
                <a:cs typeface="Arial"/>
                <a:sym typeface="Arial"/>
              </a:rPr>
              <a:t>byRef</a:t>
            </a:r>
            <a:r>
              <a:rPr sz="1000" b="1" dirty="0">
                <a:solidFill>
                  <a:srgbClr val="0000CC"/>
                </a:solidFill>
                <a:latin typeface="Arial"/>
                <a:ea typeface="Arial"/>
                <a:cs typeface="Arial"/>
                <a:sym typeface="Arial"/>
              </a:rPr>
              <a:t>  </a:t>
            </a:r>
            <a:r>
              <a:rPr sz="1000" b="1" dirty="0" err="1">
                <a:solidFill>
                  <a:srgbClr val="0000CC"/>
                </a:solidFill>
                <a:latin typeface="Arial"/>
                <a:ea typeface="Arial"/>
                <a:cs typeface="Arial"/>
                <a:sym typeface="Arial"/>
              </a:rPr>
              <a:t>TransferRates</a:t>
            </a:r>
            <a:r>
              <a:rPr sz="1000" b="1" dirty="0">
                <a:solidFill>
                  <a:srgbClr val="0000CC"/>
                </a:solidFill>
                <a:latin typeface="Arial"/>
                <a:ea typeface="Arial"/>
                <a:cs typeface="Arial"/>
                <a:sym typeface="Arial"/>
              </a:rPr>
              <a:t>, </a:t>
            </a:r>
            <a:r>
              <a:rPr sz="1000" b="1" dirty="0" err="1">
                <a:solidFill>
                  <a:srgbClr val="0000CC"/>
                </a:solidFill>
                <a:latin typeface="Arial"/>
                <a:ea typeface="Arial"/>
                <a:cs typeface="Arial"/>
                <a:sym typeface="Arial"/>
              </a:rPr>
              <a:t>byRef</a:t>
            </a:r>
            <a:r>
              <a:rPr sz="1000" b="1" dirty="0">
                <a:solidFill>
                  <a:srgbClr val="0000CC"/>
                </a:solidFill>
                <a:latin typeface="Arial"/>
                <a:ea typeface="Arial"/>
                <a:cs typeface="Arial"/>
                <a:sym typeface="Arial"/>
              </a:rPr>
              <a:t> </a:t>
            </a:r>
            <a:r>
              <a:rPr sz="1000" b="1" dirty="0" err="1">
                <a:solidFill>
                  <a:srgbClr val="0000CC"/>
                </a:solidFill>
                <a:latin typeface="Arial"/>
                <a:ea typeface="Arial"/>
                <a:cs typeface="Arial"/>
                <a:sym typeface="Arial"/>
              </a:rPr>
              <a:t>TransferSpeeds</a:t>
            </a:r>
            <a:r>
              <a:rPr sz="1000" b="1" dirty="0">
                <a:solidFill>
                  <a:srgbClr val="0000CC"/>
                </a:solidFill>
                <a:latin typeface="Arial"/>
                <a:ea typeface="Arial"/>
                <a:cs typeface="Arial"/>
                <a:sym typeface="Arial"/>
              </a:rPr>
              <a:t>, </a:t>
            </a:r>
            <a:r>
              <a:rPr sz="1000" b="1" dirty="0" err="1">
                <a:solidFill>
                  <a:srgbClr val="0000CC"/>
                </a:solidFill>
                <a:latin typeface="Arial"/>
                <a:ea typeface="Arial"/>
                <a:cs typeface="Arial"/>
                <a:sym typeface="Arial"/>
              </a:rPr>
              <a:t>byVal</a:t>
            </a:r>
            <a:r>
              <a:rPr sz="1000" b="1" dirty="0">
                <a:solidFill>
                  <a:srgbClr val="0000CC"/>
                </a:solidFill>
                <a:latin typeface="Arial"/>
                <a:ea typeface="Arial"/>
                <a:cs typeface="Arial"/>
                <a:sym typeface="Arial"/>
              </a:rPr>
              <a:t> </a:t>
            </a:r>
            <a:r>
              <a:rPr sz="1000" b="1" dirty="0" err="1">
                <a:solidFill>
                  <a:srgbClr val="0000CC"/>
                </a:solidFill>
                <a:latin typeface="Arial"/>
                <a:ea typeface="Arial"/>
                <a:cs typeface="Arial"/>
                <a:sym typeface="Arial"/>
              </a:rPr>
              <a:t>Filesize</a:t>
            </a:r>
            <a:r>
              <a:rPr sz="1000" b="1" dirty="0">
                <a:solidFill>
                  <a:srgbClr val="0000CC"/>
                </a:solidFill>
                <a:latin typeface="Arial"/>
                <a:ea typeface="Arial"/>
                <a:cs typeface="Arial"/>
                <a:sym typeface="Arial"/>
              </a:rPr>
              <a:t> )</a:t>
            </a:r>
          </a:p>
          <a:p>
            <a:pPr marL="105833" lvl="0" indent="-105833">
              <a:buSzPct val="100000"/>
              <a:buFont typeface="Arial"/>
              <a:buAutoNum type="arabicPeriod" startAt="16"/>
            </a:pPr>
            <a:r>
              <a:rPr sz="1000" b="1" dirty="0">
                <a:latin typeface="Arial"/>
                <a:ea typeface="Arial"/>
                <a:cs typeface="Arial"/>
                <a:sym typeface="Arial"/>
              </a:rPr>
              <a:t>     </a:t>
            </a:r>
            <a:r>
              <a:rPr sz="1000" b="1" dirty="0">
                <a:solidFill>
                  <a:srgbClr val="0000CC"/>
                </a:solidFill>
                <a:latin typeface="Arial"/>
                <a:ea typeface="Arial"/>
                <a:cs typeface="Arial"/>
                <a:sym typeface="Arial"/>
              </a:rPr>
              <a:t>For</a:t>
            </a:r>
            <a:r>
              <a:rPr sz="1000" b="1" dirty="0">
                <a:latin typeface="Arial"/>
                <a:ea typeface="Arial"/>
                <a:cs typeface="Arial"/>
                <a:sym typeface="Arial"/>
              </a:rPr>
              <a:t> </a:t>
            </a:r>
            <a:r>
              <a:rPr sz="1000" b="1" dirty="0" err="1">
                <a:latin typeface="Arial"/>
                <a:ea typeface="Arial"/>
                <a:cs typeface="Arial"/>
                <a:sym typeface="Arial"/>
              </a:rPr>
              <a:t>i</a:t>
            </a:r>
            <a:r>
              <a:rPr sz="1000" b="1" dirty="0">
                <a:latin typeface="Arial"/>
                <a:ea typeface="Arial"/>
                <a:cs typeface="Arial"/>
                <a:sym typeface="Arial"/>
              </a:rPr>
              <a:t> = 0 </a:t>
            </a:r>
            <a:r>
              <a:rPr sz="1000" b="1" dirty="0">
                <a:solidFill>
                  <a:srgbClr val="0000CC"/>
                </a:solidFill>
                <a:latin typeface="Arial"/>
                <a:ea typeface="Arial"/>
                <a:cs typeface="Arial"/>
                <a:sym typeface="Arial"/>
              </a:rPr>
              <a:t>to</a:t>
            </a:r>
            <a:r>
              <a:rPr sz="1000" b="1" dirty="0">
                <a:latin typeface="Arial"/>
                <a:ea typeface="Arial"/>
                <a:cs typeface="Arial"/>
                <a:sym typeface="Arial"/>
              </a:rPr>
              <a:t> 2</a:t>
            </a:r>
          </a:p>
          <a:p>
            <a:pPr marL="105833" lvl="0" indent="-105833">
              <a:buSzPct val="100000"/>
              <a:buFont typeface="Arial"/>
              <a:buAutoNum type="arabicPeriod" startAt="16"/>
            </a:pPr>
            <a:r>
              <a:rPr sz="1000" b="1" dirty="0">
                <a:latin typeface="Arial"/>
                <a:ea typeface="Arial"/>
                <a:cs typeface="Arial"/>
                <a:sym typeface="Arial"/>
              </a:rPr>
              <a:t>          </a:t>
            </a:r>
            <a:r>
              <a:rPr sz="1000" b="1" dirty="0" err="1">
                <a:latin typeface="Arial"/>
                <a:ea typeface="Arial"/>
                <a:cs typeface="Arial"/>
                <a:sym typeface="Arial"/>
              </a:rPr>
              <a:t>ISPNames</a:t>
            </a:r>
            <a:r>
              <a:rPr sz="1000" b="1" dirty="0">
                <a:latin typeface="Arial"/>
                <a:ea typeface="Arial"/>
                <a:cs typeface="Arial"/>
                <a:sym typeface="Arial"/>
              </a:rPr>
              <a:t>(</a:t>
            </a:r>
            <a:r>
              <a:rPr sz="1000" b="1" dirty="0" err="1">
                <a:latin typeface="Arial"/>
                <a:ea typeface="Arial"/>
                <a:cs typeface="Arial"/>
                <a:sym typeface="Arial"/>
              </a:rPr>
              <a:t>i</a:t>
            </a:r>
            <a:r>
              <a:rPr sz="1000" b="1" dirty="0">
                <a:latin typeface="Arial"/>
                <a:ea typeface="Arial"/>
                <a:cs typeface="Arial"/>
                <a:sym typeface="Arial"/>
              </a:rPr>
              <a:t>) = </a:t>
            </a:r>
            <a:r>
              <a:rPr sz="1000" b="1" dirty="0" err="1">
                <a:latin typeface="Arial"/>
                <a:ea typeface="Arial"/>
                <a:cs typeface="Arial"/>
                <a:sym typeface="Arial"/>
              </a:rPr>
              <a:t>inputbox</a:t>
            </a:r>
            <a:r>
              <a:rPr sz="1000" b="1" dirty="0">
                <a:latin typeface="Arial"/>
                <a:ea typeface="Arial"/>
                <a:cs typeface="Arial"/>
                <a:sym typeface="Arial"/>
              </a:rPr>
              <a:t>(“Please enter name of ISP “ &amp; i+1)</a:t>
            </a:r>
          </a:p>
          <a:p>
            <a:pPr marL="105833" lvl="0" indent="-105833">
              <a:buSzPct val="100000"/>
              <a:buFont typeface="Arial"/>
              <a:buAutoNum type="arabicPeriod" startAt="16"/>
            </a:pPr>
            <a:r>
              <a:rPr sz="1000" b="1" dirty="0">
                <a:latin typeface="Arial"/>
                <a:ea typeface="Arial"/>
                <a:cs typeface="Arial"/>
                <a:sym typeface="Arial"/>
              </a:rPr>
              <a:t>          </a:t>
            </a:r>
            <a:r>
              <a:rPr sz="1000" b="1" dirty="0" err="1">
                <a:latin typeface="Arial"/>
                <a:ea typeface="Arial"/>
                <a:cs typeface="Arial"/>
                <a:sym typeface="Arial"/>
              </a:rPr>
              <a:t>TransferRates</a:t>
            </a:r>
            <a:r>
              <a:rPr sz="1000" b="1" dirty="0">
                <a:latin typeface="Arial"/>
                <a:ea typeface="Arial"/>
                <a:cs typeface="Arial"/>
                <a:sym typeface="Arial"/>
              </a:rPr>
              <a:t>(</a:t>
            </a:r>
            <a:r>
              <a:rPr sz="1000" b="1" dirty="0" err="1">
                <a:latin typeface="Arial"/>
                <a:ea typeface="Arial"/>
                <a:cs typeface="Arial"/>
                <a:sym typeface="Arial"/>
              </a:rPr>
              <a:t>i</a:t>
            </a:r>
            <a:r>
              <a:rPr sz="1000" b="1" dirty="0">
                <a:latin typeface="Arial"/>
                <a:ea typeface="Arial"/>
                <a:cs typeface="Arial"/>
                <a:sym typeface="Arial"/>
              </a:rPr>
              <a:t>) = </a:t>
            </a:r>
            <a:r>
              <a:rPr sz="1000" b="1" dirty="0" err="1">
                <a:latin typeface="Arial"/>
                <a:ea typeface="Arial"/>
                <a:cs typeface="Arial"/>
                <a:sym typeface="Arial"/>
              </a:rPr>
              <a:t>Int</a:t>
            </a:r>
            <a:r>
              <a:rPr sz="1000" b="1" dirty="0">
                <a:latin typeface="Arial"/>
                <a:ea typeface="Arial"/>
                <a:cs typeface="Arial"/>
                <a:sym typeface="Arial"/>
              </a:rPr>
              <a:t>(</a:t>
            </a:r>
            <a:r>
              <a:rPr sz="1000" b="1" dirty="0" err="1">
                <a:latin typeface="Arial"/>
                <a:ea typeface="Arial"/>
                <a:cs typeface="Arial"/>
                <a:sym typeface="Arial"/>
              </a:rPr>
              <a:t>inputbox</a:t>
            </a:r>
            <a:r>
              <a:rPr sz="1000" b="1" dirty="0">
                <a:latin typeface="Arial"/>
                <a:ea typeface="Arial"/>
                <a:cs typeface="Arial"/>
                <a:sym typeface="Arial"/>
              </a:rPr>
              <a:t>(“Please enter transfer rate in Megabits / second for ISP ” &amp; i+1))</a:t>
            </a:r>
          </a:p>
          <a:p>
            <a:pPr marL="105833" lvl="0" indent="-105833">
              <a:buSzPct val="100000"/>
              <a:buFont typeface="Arial"/>
              <a:buAutoNum type="arabicPeriod" startAt="16"/>
            </a:pPr>
            <a:r>
              <a:rPr sz="1000" b="1" dirty="0">
                <a:latin typeface="Arial"/>
                <a:ea typeface="Arial"/>
                <a:cs typeface="Arial"/>
                <a:sym typeface="Arial"/>
              </a:rPr>
              <a:t>          </a:t>
            </a:r>
            <a:r>
              <a:rPr sz="1000" b="1" dirty="0" err="1">
                <a:latin typeface="Arial"/>
                <a:ea typeface="Arial"/>
                <a:cs typeface="Arial"/>
                <a:sym typeface="Arial"/>
              </a:rPr>
              <a:t>TransferSpeeds</a:t>
            </a:r>
            <a:r>
              <a:rPr sz="1000" b="1" dirty="0">
                <a:latin typeface="Arial"/>
                <a:ea typeface="Arial"/>
                <a:cs typeface="Arial"/>
                <a:sym typeface="Arial"/>
              </a:rPr>
              <a:t>(</a:t>
            </a:r>
            <a:r>
              <a:rPr sz="1000" b="1" dirty="0" err="1">
                <a:latin typeface="Arial"/>
                <a:ea typeface="Arial"/>
                <a:cs typeface="Arial"/>
                <a:sym typeface="Arial"/>
              </a:rPr>
              <a:t>i</a:t>
            </a:r>
            <a:r>
              <a:rPr sz="1000" b="1" dirty="0">
                <a:latin typeface="Arial"/>
                <a:ea typeface="Arial"/>
                <a:cs typeface="Arial"/>
                <a:sym typeface="Arial"/>
              </a:rPr>
              <a:t>) = </a:t>
            </a:r>
            <a:r>
              <a:rPr sz="1000" b="1" dirty="0" err="1">
                <a:latin typeface="Arial"/>
                <a:ea typeface="Arial"/>
                <a:cs typeface="Arial"/>
                <a:sym typeface="Arial"/>
              </a:rPr>
              <a:t>CalcTransferSpeed</a:t>
            </a:r>
            <a:r>
              <a:rPr sz="1000" b="1" dirty="0">
                <a:latin typeface="Arial"/>
                <a:ea typeface="Arial"/>
                <a:cs typeface="Arial"/>
                <a:sym typeface="Arial"/>
              </a:rPr>
              <a:t>(</a:t>
            </a:r>
            <a:r>
              <a:rPr sz="1000" b="1" dirty="0" err="1">
                <a:latin typeface="Arial"/>
                <a:ea typeface="Arial"/>
                <a:cs typeface="Arial"/>
                <a:sym typeface="Arial"/>
              </a:rPr>
              <a:t>Filesize</a:t>
            </a:r>
            <a:r>
              <a:rPr sz="1000" b="1" dirty="0">
                <a:latin typeface="Arial"/>
                <a:ea typeface="Arial"/>
                <a:cs typeface="Arial"/>
                <a:sym typeface="Arial"/>
              </a:rPr>
              <a:t>, </a:t>
            </a:r>
            <a:r>
              <a:rPr sz="1000" b="1" dirty="0" err="1">
                <a:latin typeface="Arial"/>
                <a:ea typeface="Arial"/>
                <a:cs typeface="Arial"/>
                <a:sym typeface="Arial"/>
              </a:rPr>
              <a:t>TransferRates</a:t>
            </a:r>
            <a:r>
              <a:rPr sz="1000" b="1" dirty="0">
                <a:latin typeface="Arial"/>
                <a:ea typeface="Arial"/>
                <a:cs typeface="Arial"/>
                <a:sym typeface="Arial"/>
              </a:rPr>
              <a:t>(</a:t>
            </a:r>
            <a:r>
              <a:rPr sz="1000" b="1" dirty="0" err="1">
                <a:latin typeface="Arial"/>
                <a:ea typeface="Arial"/>
                <a:cs typeface="Arial"/>
                <a:sym typeface="Arial"/>
              </a:rPr>
              <a:t>i</a:t>
            </a:r>
            <a:r>
              <a:rPr sz="1000" b="1" dirty="0">
                <a:latin typeface="Arial"/>
                <a:ea typeface="Arial"/>
                <a:cs typeface="Arial"/>
                <a:sym typeface="Arial"/>
              </a:rPr>
              <a:t>))</a:t>
            </a:r>
          </a:p>
          <a:p>
            <a:pPr marL="105833" lvl="0" indent="-105833">
              <a:buSzPct val="100000"/>
              <a:buFont typeface="Arial"/>
              <a:buAutoNum type="arabicPeriod" startAt="16"/>
            </a:pPr>
            <a:r>
              <a:rPr sz="1000" b="1" dirty="0">
                <a:latin typeface="Arial"/>
                <a:ea typeface="Arial"/>
                <a:cs typeface="Arial"/>
                <a:sym typeface="Arial"/>
              </a:rPr>
              <a:t>     </a:t>
            </a:r>
            <a:r>
              <a:rPr sz="1000" b="1" dirty="0">
                <a:solidFill>
                  <a:srgbClr val="0000CC"/>
                </a:solidFill>
                <a:latin typeface="Arial"/>
                <a:ea typeface="Arial"/>
                <a:cs typeface="Arial"/>
                <a:sym typeface="Arial"/>
              </a:rPr>
              <a:t>next</a:t>
            </a:r>
            <a:r>
              <a:rPr sz="1000" b="1" dirty="0">
                <a:latin typeface="Arial"/>
                <a:ea typeface="Arial"/>
                <a:cs typeface="Arial"/>
                <a:sym typeface="Arial"/>
              </a:rPr>
              <a:t> </a:t>
            </a:r>
            <a:r>
              <a:rPr sz="1000" b="1" dirty="0" err="1">
                <a:latin typeface="Arial"/>
                <a:ea typeface="Arial"/>
                <a:cs typeface="Arial"/>
                <a:sym typeface="Arial"/>
              </a:rPr>
              <a:t>i</a:t>
            </a:r>
            <a:r>
              <a:rPr sz="1000" b="1" dirty="0">
                <a:latin typeface="Arial"/>
                <a:ea typeface="Arial"/>
                <a:cs typeface="Arial"/>
                <a:sym typeface="Arial"/>
              </a:rPr>
              <a:t>	</a:t>
            </a:r>
          </a:p>
          <a:p>
            <a:pPr marL="105833" lvl="0" indent="-105833">
              <a:buClr>
                <a:srgbClr val="0000CC"/>
              </a:buClr>
              <a:buSzPct val="100000"/>
              <a:buFont typeface="Arial"/>
              <a:buAutoNum type="arabicPeriod" startAt="21"/>
            </a:pPr>
            <a:r>
              <a:rPr sz="1000" b="1" dirty="0">
                <a:solidFill>
                  <a:srgbClr val="0000CC"/>
                </a:solidFill>
                <a:latin typeface="Arial"/>
                <a:ea typeface="Arial"/>
                <a:cs typeface="Arial"/>
                <a:sym typeface="Arial"/>
              </a:rPr>
              <a:t>End sub</a:t>
            </a:r>
          </a:p>
        </p:txBody>
      </p:sp>
      <p:sp>
        <p:nvSpPr>
          <p:cNvPr id="624" name="Shape 624"/>
          <p:cNvSpPr>
            <a:spLocks noGrp="1"/>
          </p:cNvSpPr>
          <p:nvPr>
            <p:ph type="title"/>
          </p:nvPr>
        </p:nvSpPr>
        <p:spPr>
          <a:xfrm>
            <a:off x="-8629650" y="274637"/>
            <a:ext cx="8229600" cy="1143001"/>
          </a:xfrm>
          <a:prstGeom prst="rect">
            <a:avLst/>
          </a:prstGeom>
        </p:spPr>
        <p:txBody>
          <a:bodyPr lIns="0" tIns="0" rIns="0" bIns="0">
            <a:normAutofit/>
          </a:bodyPr>
          <a:lstStyle/>
          <a:p>
            <a:pPr lvl="0">
              <a:defRPr sz="1800"/>
            </a:pPr>
            <a:r>
              <a:rPr sz="4400"/>
              <a:t>Structured Listing</a:t>
            </a:r>
          </a:p>
        </p:txBody>
      </p:sp>
      <p:sp>
        <p:nvSpPr>
          <p:cNvPr id="625" name="Shape 625"/>
          <p:cNvSpPr/>
          <p:nvPr/>
        </p:nvSpPr>
        <p:spPr>
          <a:xfrm>
            <a:off x="-2" y="0"/>
            <a:ext cx="9144004" cy="1557338"/>
          </a:xfrm>
          <a:prstGeom prst="rect">
            <a:avLst/>
          </a:prstGeom>
          <a:gradFill>
            <a:gsLst>
              <a:gs pos="0">
                <a:srgbClr val="6699FF"/>
              </a:gs>
              <a:gs pos="100000">
                <a:srgbClr val="0000CC"/>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626" name="Shape 626"/>
          <p:cNvSpPr/>
          <p:nvPr/>
        </p:nvSpPr>
        <p:spPr>
          <a:xfrm>
            <a:off x="2443161" y="981075"/>
            <a:ext cx="4257678" cy="571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36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3600">
                <a:ln w="17078">
                  <a:solidFill/>
                </a:ln>
                <a:solidFill>
                  <a:srgbClr val="FFFFFF"/>
                </a:solidFill>
                <a:effectLst>
                  <a:outerShdw blurRad="50800" dist="29455" dir="2700000" rotWithShape="0">
                    <a:srgbClr val="990000"/>
                  </a:outerShdw>
                </a:effectLst>
              </a:rPr>
              <a:t>Structured Listing</a:t>
            </a:r>
          </a:p>
        </p:txBody>
      </p:sp>
      <p:sp>
        <p:nvSpPr>
          <p:cNvPr id="627" name="Shape 627"/>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grpSp>
        <p:nvGrpSpPr>
          <p:cNvPr id="634" name="Group 634">
            <a:hlinkClick r:id="" action="ppaction://hlinkshowjump?jump=firstslide"/>
          </p:cNvPr>
          <p:cNvGrpSpPr/>
          <p:nvPr/>
        </p:nvGrpSpPr>
        <p:grpSpPr>
          <a:xfrm>
            <a:off x="7823199" y="6396037"/>
            <a:ext cx="1206502" cy="371477"/>
            <a:chOff x="0" y="0"/>
            <a:chExt cx="1206500" cy="371476"/>
          </a:xfrm>
        </p:grpSpPr>
        <p:sp>
          <p:nvSpPr>
            <p:cNvPr id="628" name="Shape 628"/>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629" name="Shape 629"/>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630" name="Shape 630"/>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631" name="Shape 631"/>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632" name="Shape 632"/>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633" name="Shape 633"/>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sp>
        <p:nvSpPr>
          <p:cNvPr id="635" name="Shape 635"/>
          <p:cNvSpPr/>
          <p:nvPr/>
        </p:nvSpPr>
        <p:spPr>
          <a:xfrm>
            <a:off x="2128836" y="6388098"/>
            <a:ext cx="776413" cy="182341"/>
          </a:xfrm>
          <a:prstGeom prst="rect">
            <a:avLst/>
          </a:prstGeom>
          <a:solidFill>
            <a:srgbClr val="FFFF00"/>
          </a:solidFill>
          <a:ln>
            <a:solidFill/>
            <a:round/>
          </a:ln>
          <a:extLst>
            <a:ext uri="{C572A759-6A51-4108-AA02-DFA0A04FC94B}">
              <ma14:wrappingTextBoxFlag xmlns:ma14="http://schemas.microsoft.com/office/mac/drawingml/2011/main" xmlns="" val="1"/>
            </a:ext>
          </a:extLst>
        </p:spPr>
        <p:txBody>
          <a:bodyPr wrap="none" lIns="0" tIns="0" rIns="0" bIns="0">
            <a:spAutoFit/>
          </a:bodyPr>
          <a:lstStyle>
            <a:lvl1pPr>
              <a:defRPr sz="1200">
                <a:latin typeface="Arial"/>
                <a:ea typeface="Arial"/>
                <a:cs typeface="Arial"/>
                <a:sym typeface="Arial"/>
              </a:defRPr>
            </a:lvl1pPr>
          </a:lstStyle>
          <a:p>
            <a:pPr lvl="0">
              <a:defRPr sz="1800"/>
            </a:pPr>
            <a:r>
              <a:rPr sz="1200"/>
              <a:t>Indentation</a:t>
            </a:r>
          </a:p>
        </p:txBody>
      </p:sp>
      <p:sp>
        <p:nvSpPr>
          <p:cNvPr id="636" name="Shape 636"/>
          <p:cNvSpPr/>
          <p:nvPr/>
        </p:nvSpPr>
        <p:spPr>
          <a:xfrm flipH="1" flipV="1">
            <a:off x="1233486" y="5907087"/>
            <a:ext cx="900115" cy="623889"/>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637" name="Shape 637"/>
          <p:cNvSpPr/>
          <p:nvPr/>
        </p:nvSpPr>
        <p:spPr>
          <a:xfrm>
            <a:off x="6546850" y="4492625"/>
            <a:ext cx="758999" cy="182340"/>
          </a:xfrm>
          <a:prstGeom prst="rect">
            <a:avLst/>
          </a:prstGeom>
          <a:solidFill>
            <a:srgbClr val="FFFF00"/>
          </a:solidFill>
          <a:ln>
            <a:solidFill/>
            <a:round/>
          </a:ln>
          <a:extLst>
            <a:ext uri="{C572A759-6A51-4108-AA02-DFA0A04FC94B}">
              <ma14:wrappingTextBoxFlag xmlns:ma14="http://schemas.microsoft.com/office/mac/drawingml/2011/main" xmlns="" val="1"/>
            </a:ext>
          </a:extLst>
        </p:spPr>
        <p:txBody>
          <a:bodyPr wrap="none" lIns="0" tIns="0" rIns="0" bIns="0">
            <a:spAutoFit/>
          </a:bodyPr>
          <a:lstStyle>
            <a:lvl1pPr>
              <a:defRPr sz="1200">
                <a:latin typeface="Arial"/>
                <a:ea typeface="Arial"/>
                <a:cs typeface="Arial"/>
                <a:sym typeface="Arial"/>
              </a:defRPr>
            </a:lvl1pPr>
          </a:lstStyle>
          <a:p>
            <a:pPr lvl="0">
              <a:defRPr sz="1800"/>
            </a:pPr>
            <a:r>
              <a:rPr sz="1200"/>
              <a:t>Comments</a:t>
            </a:r>
          </a:p>
        </p:txBody>
      </p:sp>
      <p:sp>
        <p:nvSpPr>
          <p:cNvPr id="638" name="Shape 638"/>
          <p:cNvSpPr/>
          <p:nvPr/>
        </p:nvSpPr>
        <p:spPr>
          <a:xfrm flipH="1">
            <a:off x="5776912" y="4630737"/>
            <a:ext cx="784227" cy="376239"/>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639" name="Shape 639"/>
          <p:cNvSpPr/>
          <p:nvPr/>
        </p:nvSpPr>
        <p:spPr>
          <a:xfrm>
            <a:off x="5899148" y="3365500"/>
            <a:ext cx="2199210" cy="182340"/>
          </a:xfrm>
          <a:prstGeom prst="rect">
            <a:avLst/>
          </a:prstGeom>
          <a:solidFill>
            <a:srgbClr val="FFFF00"/>
          </a:solidFill>
          <a:ln>
            <a:solidFill/>
            <a:round/>
          </a:ln>
          <a:extLst>
            <a:ext uri="{C572A759-6A51-4108-AA02-DFA0A04FC94B}">
              <ma14:wrappingTextBoxFlag xmlns:ma14="http://schemas.microsoft.com/office/mac/drawingml/2011/main" xmlns="" val="1"/>
            </a:ext>
          </a:extLst>
        </p:spPr>
        <p:txBody>
          <a:bodyPr wrap="none" lIns="0" tIns="0" rIns="0" bIns="0">
            <a:spAutoFit/>
          </a:bodyPr>
          <a:lstStyle>
            <a:lvl1pPr>
              <a:defRPr sz="1200">
                <a:latin typeface="Arial"/>
                <a:ea typeface="Arial"/>
                <a:cs typeface="Arial"/>
                <a:sym typeface="Arial"/>
              </a:defRPr>
            </a:lvl1pPr>
          </a:lstStyle>
          <a:p>
            <a:pPr lvl="0">
              <a:defRPr sz="1800"/>
            </a:pPr>
            <a:r>
              <a:rPr sz="1200" dirty="0"/>
              <a:t>Clear marking of Sub Procedure</a:t>
            </a:r>
          </a:p>
        </p:txBody>
      </p:sp>
      <p:sp>
        <p:nvSpPr>
          <p:cNvPr id="640" name="Shape 640"/>
          <p:cNvSpPr/>
          <p:nvPr/>
        </p:nvSpPr>
        <p:spPr>
          <a:xfrm flipH="1">
            <a:off x="5573712" y="3482975"/>
            <a:ext cx="319089" cy="0"/>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641" name="Shape 641"/>
          <p:cNvSpPr/>
          <p:nvPr/>
        </p:nvSpPr>
        <p:spPr>
          <a:xfrm>
            <a:off x="896937" y="2238375"/>
            <a:ext cx="970930" cy="182340"/>
          </a:xfrm>
          <a:prstGeom prst="rect">
            <a:avLst/>
          </a:prstGeom>
          <a:solidFill>
            <a:srgbClr val="FFFF00"/>
          </a:solidFill>
          <a:ln>
            <a:solidFill/>
            <a:round/>
          </a:ln>
          <a:extLst>
            <a:ext uri="{C572A759-6A51-4108-AA02-DFA0A04FC94B}">
              <ma14:wrappingTextBoxFlag xmlns:ma14="http://schemas.microsoft.com/office/mac/drawingml/2011/main" xmlns="" val="1"/>
            </a:ext>
          </a:extLst>
        </p:spPr>
        <p:txBody>
          <a:bodyPr wrap="none" lIns="0" tIns="0" rIns="0" bIns="0">
            <a:spAutoFit/>
          </a:bodyPr>
          <a:lstStyle>
            <a:lvl1pPr>
              <a:defRPr sz="1200">
                <a:latin typeface="Arial"/>
                <a:ea typeface="Arial"/>
                <a:cs typeface="Arial"/>
                <a:sym typeface="Arial"/>
              </a:defRPr>
            </a:lvl1pPr>
          </a:lstStyle>
          <a:p>
            <a:pPr lvl="0">
              <a:defRPr sz="1800"/>
            </a:pPr>
            <a:r>
              <a:rPr sz="1200"/>
              <a:t>Line Numbers</a:t>
            </a:r>
          </a:p>
        </p:txBody>
      </p:sp>
      <p:sp>
        <p:nvSpPr>
          <p:cNvPr id="642" name="Shape 642"/>
          <p:cNvSpPr/>
          <p:nvPr/>
        </p:nvSpPr>
        <p:spPr>
          <a:xfrm flipH="1">
            <a:off x="652462" y="2379661"/>
            <a:ext cx="233364" cy="203203"/>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643" name="Shape 643"/>
          <p:cNvSpPr/>
          <p:nvPr/>
        </p:nvSpPr>
        <p:spPr>
          <a:xfrm>
            <a:off x="3741737" y="2863850"/>
            <a:ext cx="1603450" cy="182340"/>
          </a:xfrm>
          <a:prstGeom prst="rect">
            <a:avLst/>
          </a:prstGeom>
          <a:solidFill>
            <a:srgbClr val="FFFF00"/>
          </a:solidFill>
          <a:ln>
            <a:solidFill/>
            <a:round/>
          </a:ln>
          <a:extLst>
            <a:ext uri="{C572A759-6A51-4108-AA02-DFA0A04FC94B}">
              <ma14:wrappingTextBoxFlag xmlns:ma14="http://schemas.microsoft.com/office/mac/drawingml/2011/main" xmlns="" val="1"/>
            </a:ext>
          </a:extLst>
        </p:spPr>
        <p:txBody>
          <a:bodyPr wrap="none" lIns="0" tIns="0" rIns="0" bIns="0">
            <a:spAutoFit/>
          </a:bodyPr>
          <a:lstStyle>
            <a:lvl1pPr>
              <a:defRPr sz="1200">
                <a:latin typeface="Arial"/>
                <a:ea typeface="Arial"/>
                <a:cs typeface="Arial"/>
                <a:sym typeface="Arial"/>
              </a:defRPr>
            </a:lvl1pPr>
          </a:lstStyle>
          <a:p>
            <a:pPr lvl="0">
              <a:defRPr sz="1800"/>
            </a:pPr>
            <a:r>
              <a:rPr sz="1200" dirty="0"/>
              <a:t>Highlighting Key Words</a:t>
            </a:r>
          </a:p>
        </p:txBody>
      </p:sp>
      <p:sp>
        <p:nvSpPr>
          <p:cNvPr id="644" name="Shape 644"/>
          <p:cNvSpPr/>
          <p:nvPr/>
        </p:nvSpPr>
        <p:spPr>
          <a:xfrm>
            <a:off x="3179761" y="6673850"/>
            <a:ext cx="3155952" cy="202415"/>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defRPr sz="800">
                <a:solidFill>
                  <a:srgbClr val="FFFFFF"/>
                </a:solidFill>
                <a:latin typeface="Arial"/>
                <a:ea typeface="Arial"/>
                <a:cs typeface="Arial"/>
                <a:sym typeface="Arial"/>
              </a:defRPr>
            </a:lvl1pPr>
          </a:lstStyle>
          <a:p>
            <a:pPr lvl="0">
              <a:defRPr sz="1800">
                <a:solidFill>
                  <a:srgbClr val="000000"/>
                </a:solidFill>
              </a:defRPr>
            </a:pPr>
            <a:r>
              <a:rPr sz="800">
                <a:solidFill>
                  <a:srgbClr val="FFFFFF"/>
                </a:solidFill>
              </a:rPr>
              <a:t>© Steve Clulow BSc, Greenfaulds High School, Cumbernauld</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hape 125"/>
          <p:cNvSpPr>
            <a:spLocks noGrp="1"/>
          </p:cNvSpPr>
          <p:nvPr>
            <p:ph type="title"/>
          </p:nvPr>
        </p:nvSpPr>
        <p:spPr>
          <a:xfrm>
            <a:off x="-8389939" y="274637"/>
            <a:ext cx="8229601" cy="1143001"/>
          </a:xfrm>
          <a:prstGeom prst="rect">
            <a:avLst/>
          </a:prstGeom>
        </p:spPr>
        <p:txBody>
          <a:bodyPr lIns="0" tIns="0" rIns="0" bIns="0">
            <a:normAutofit/>
          </a:bodyPr>
          <a:lstStyle/>
          <a:p>
            <a:pPr lvl="0">
              <a:defRPr sz="1800"/>
            </a:pPr>
            <a:r>
              <a:rPr sz="4400"/>
              <a:t>Stage 1 - Analysis</a:t>
            </a:r>
          </a:p>
        </p:txBody>
      </p:sp>
      <p:sp>
        <p:nvSpPr>
          <p:cNvPr id="126" name="Shape 126"/>
          <p:cNvSpPr/>
          <p:nvPr/>
        </p:nvSpPr>
        <p:spPr>
          <a:xfrm>
            <a:off x="-2" y="0"/>
            <a:ext cx="9144004" cy="1557338"/>
          </a:xfrm>
          <a:prstGeom prst="rect">
            <a:avLst/>
          </a:prstGeom>
          <a:gradFill>
            <a:gsLst>
              <a:gs pos="0">
                <a:srgbClr val="6699FF"/>
              </a:gs>
              <a:gs pos="100000">
                <a:srgbClr val="0000CC"/>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127" name="Shape 127"/>
          <p:cNvSpPr/>
          <p:nvPr/>
        </p:nvSpPr>
        <p:spPr>
          <a:xfrm>
            <a:off x="2443161" y="981075"/>
            <a:ext cx="4257678" cy="571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36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3600">
                <a:ln w="17078">
                  <a:solidFill/>
                </a:ln>
                <a:solidFill>
                  <a:srgbClr val="FFFFFF"/>
                </a:solidFill>
                <a:effectLst>
                  <a:outerShdw blurRad="50800" dist="29455" dir="2700000" rotWithShape="0">
                    <a:srgbClr val="990000"/>
                  </a:outerShdw>
                </a:effectLst>
              </a:rPr>
              <a:t>Stage 1: Analysis</a:t>
            </a:r>
          </a:p>
        </p:txBody>
      </p:sp>
      <p:sp>
        <p:nvSpPr>
          <p:cNvPr id="128" name="Shape 128"/>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sp>
        <p:nvSpPr>
          <p:cNvPr id="129" name="Shape 129"/>
          <p:cNvSpPr/>
          <p:nvPr/>
        </p:nvSpPr>
        <p:spPr>
          <a:xfrm>
            <a:off x="539750" y="2835801"/>
            <a:ext cx="7993906" cy="2699285"/>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ctr">
            <a:spAutoFit/>
          </a:bodyPr>
          <a:lstStyle/>
          <a:p>
            <a:pPr lvl="0">
              <a:buSzPct val="100000"/>
              <a:buChar char="•"/>
            </a:pPr>
            <a:r>
              <a:rPr>
                <a:latin typeface="Arial"/>
                <a:ea typeface="Arial"/>
                <a:cs typeface="Arial"/>
                <a:sym typeface="Arial"/>
              </a:rPr>
              <a:t> </a:t>
            </a:r>
            <a:r>
              <a:rPr sz="1400" b="1">
                <a:latin typeface="Arial"/>
                <a:ea typeface="Arial"/>
                <a:cs typeface="Arial"/>
                <a:sym typeface="Arial"/>
              </a:rPr>
              <a:t>Carried out by </a:t>
            </a:r>
            <a:r>
              <a:rPr sz="1400" b="1">
                <a:solidFill>
                  <a:srgbClr val="000066"/>
                </a:solidFill>
                <a:latin typeface="Arial"/>
                <a:ea typeface="Arial"/>
                <a:cs typeface="Arial"/>
                <a:sym typeface="Arial"/>
              </a:rPr>
              <a:t>SYSTEMS ANALYST.</a:t>
            </a:r>
          </a:p>
          <a:p>
            <a:pPr lvl="0"/>
            <a:endParaRPr sz="1400" b="1">
              <a:latin typeface="Arial"/>
              <a:ea typeface="Arial"/>
              <a:cs typeface="Arial"/>
              <a:sym typeface="Arial"/>
            </a:endParaRPr>
          </a:p>
          <a:p>
            <a:pPr lvl="0">
              <a:buSzPct val="100000"/>
              <a:buFont typeface="Arial"/>
              <a:buChar char="•"/>
            </a:pPr>
            <a:r>
              <a:rPr sz="1400" b="1">
                <a:latin typeface="Arial"/>
                <a:ea typeface="Arial"/>
                <a:cs typeface="Arial"/>
                <a:sym typeface="Arial"/>
              </a:rPr>
              <a:t> Main Reason: To </a:t>
            </a:r>
            <a:r>
              <a:rPr sz="1400" b="1">
                <a:solidFill>
                  <a:srgbClr val="000066"/>
                </a:solidFill>
                <a:latin typeface="Arial"/>
                <a:ea typeface="Arial"/>
                <a:cs typeface="Arial"/>
                <a:sym typeface="Arial"/>
              </a:rPr>
              <a:t>OBSERVE</a:t>
            </a:r>
            <a:r>
              <a:rPr sz="1400" b="1">
                <a:latin typeface="Arial"/>
                <a:ea typeface="Arial"/>
                <a:cs typeface="Arial"/>
                <a:sym typeface="Arial"/>
              </a:rPr>
              <a:t> current systems and </a:t>
            </a:r>
            <a:r>
              <a:rPr sz="1400" b="1">
                <a:solidFill>
                  <a:srgbClr val="000066"/>
                </a:solidFill>
                <a:latin typeface="Arial"/>
                <a:ea typeface="Arial"/>
                <a:cs typeface="Arial"/>
                <a:sym typeface="Arial"/>
              </a:rPr>
              <a:t>DESIGN</a:t>
            </a:r>
            <a:r>
              <a:rPr sz="1400" b="1">
                <a:latin typeface="Arial"/>
                <a:ea typeface="Arial"/>
                <a:cs typeface="Arial"/>
                <a:sym typeface="Arial"/>
              </a:rPr>
              <a:t> new systems to replace them</a:t>
            </a:r>
          </a:p>
          <a:p>
            <a:pPr lvl="0"/>
            <a:r>
              <a:rPr sz="1400" b="1">
                <a:latin typeface="Arial"/>
                <a:ea typeface="Arial"/>
                <a:cs typeface="Arial"/>
                <a:sym typeface="Arial"/>
              </a:rPr>
              <a:t>  (</a:t>
            </a:r>
            <a:r>
              <a:rPr sz="1400" b="1">
                <a:solidFill>
                  <a:srgbClr val="000066"/>
                </a:solidFill>
                <a:latin typeface="Arial"/>
                <a:ea typeface="Arial"/>
                <a:cs typeface="Arial"/>
                <a:sym typeface="Arial"/>
              </a:rPr>
              <a:t>Requirements Capture</a:t>
            </a:r>
            <a:r>
              <a:rPr sz="1400" b="1">
                <a:latin typeface="Arial"/>
                <a:ea typeface="Arial"/>
                <a:cs typeface="Arial"/>
                <a:sym typeface="Arial"/>
              </a:rPr>
              <a:t>).</a:t>
            </a:r>
          </a:p>
          <a:p>
            <a:pPr lvl="0"/>
            <a:endParaRPr sz="1400" b="1">
              <a:latin typeface="Arial"/>
              <a:ea typeface="Arial"/>
              <a:cs typeface="Arial"/>
              <a:sym typeface="Arial"/>
            </a:endParaRPr>
          </a:p>
          <a:p>
            <a:pPr lvl="0">
              <a:buSzPct val="100000"/>
              <a:buFont typeface="Arial"/>
              <a:buChar char="•"/>
            </a:pPr>
            <a:r>
              <a:rPr sz="1400" b="1">
                <a:latin typeface="Arial"/>
                <a:ea typeface="Arial"/>
                <a:cs typeface="Arial"/>
                <a:sym typeface="Arial"/>
              </a:rPr>
              <a:t> Uses </a:t>
            </a:r>
            <a:r>
              <a:rPr sz="1400" b="1">
                <a:solidFill>
                  <a:srgbClr val="000066"/>
                </a:solidFill>
                <a:latin typeface="Arial"/>
                <a:ea typeface="Arial"/>
                <a:cs typeface="Arial"/>
                <a:sym typeface="Arial"/>
              </a:rPr>
              <a:t>OBSERVATION</a:t>
            </a:r>
            <a:r>
              <a:rPr sz="1400" b="1">
                <a:latin typeface="Arial"/>
                <a:ea typeface="Arial"/>
                <a:cs typeface="Arial"/>
                <a:sym typeface="Arial"/>
              </a:rPr>
              <a:t> of current system and users.</a:t>
            </a:r>
          </a:p>
          <a:p>
            <a:pPr lvl="0"/>
            <a:endParaRPr sz="1400" b="1">
              <a:latin typeface="Arial"/>
              <a:ea typeface="Arial"/>
              <a:cs typeface="Arial"/>
              <a:sym typeface="Arial"/>
            </a:endParaRPr>
          </a:p>
          <a:p>
            <a:pPr lvl="0">
              <a:buSzPct val="100000"/>
              <a:buFont typeface="Arial"/>
              <a:buChar char="•"/>
            </a:pPr>
            <a:r>
              <a:rPr sz="1400" b="1">
                <a:latin typeface="Arial"/>
                <a:ea typeface="Arial"/>
                <a:cs typeface="Arial"/>
                <a:sym typeface="Arial"/>
              </a:rPr>
              <a:t> </a:t>
            </a:r>
            <a:r>
              <a:rPr sz="1400" b="1">
                <a:solidFill>
                  <a:srgbClr val="000066"/>
                </a:solidFill>
                <a:latin typeface="Arial"/>
                <a:ea typeface="Arial"/>
                <a:cs typeface="Arial"/>
                <a:sym typeface="Arial"/>
              </a:rPr>
              <a:t>INTERVIEWS</a:t>
            </a:r>
            <a:r>
              <a:rPr sz="1400" b="1">
                <a:latin typeface="Arial"/>
                <a:ea typeface="Arial"/>
                <a:cs typeface="Arial"/>
                <a:sym typeface="Arial"/>
              </a:rPr>
              <a:t> with Management and potential end users.</a:t>
            </a:r>
          </a:p>
          <a:p>
            <a:pPr lvl="0"/>
            <a:endParaRPr sz="1400" b="1">
              <a:latin typeface="Arial"/>
              <a:ea typeface="Arial"/>
              <a:cs typeface="Arial"/>
              <a:sym typeface="Arial"/>
            </a:endParaRPr>
          </a:p>
          <a:p>
            <a:pPr lvl="0">
              <a:buSzPct val="100000"/>
              <a:buFont typeface="Arial"/>
              <a:buChar char="•"/>
            </a:pPr>
            <a:r>
              <a:rPr sz="1400" b="1">
                <a:latin typeface="Arial"/>
                <a:ea typeface="Arial"/>
                <a:cs typeface="Arial"/>
                <a:sym typeface="Arial"/>
              </a:rPr>
              <a:t> use of </a:t>
            </a:r>
            <a:r>
              <a:rPr sz="1400" b="1">
                <a:solidFill>
                  <a:srgbClr val="000066"/>
                </a:solidFill>
                <a:latin typeface="Arial"/>
                <a:ea typeface="Arial"/>
                <a:cs typeface="Arial"/>
                <a:sym typeface="Arial"/>
              </a:rPr>
              <a:t>QUESTIONAIRES</a:t>
            </a:r>
            <a:r>
              <a:rPr sz="1400" b="1">
                <a:latin typeface="Arial"/>
                <a:ea typeface="Arial"/>
                <a:cs typeface="Arial"/>
                <a:sym typeface="Arial"/>
              </a:rPr>
              <a:t> to get feedback from large numbers.</a:t>
            </a:r>
          </a:p>
          <a:p>
            <a:pPr lvl="0"/>
            <a:endParaRPr sz="1400" b="1">
              <a:latin typeface="Arial"/>
              <a:ea typeface="Arial"/>
              <a:cs typeface="Arial"/>
              <a:sym typeface="Arial"/>
            </a:endParaRPr>
          </a:p>
          <a:p>
            <a:pPr lvl="0">
              <a:buSzPct val="100000"/>
              <a:buFont typeface="Arial"/>
              <a:buChar char="•"/>
            </a:pPr>
            <a:r>
              <a:rPr sz="1400" b="1">
                <a:latin typeface="Arial"/>
                <a:ea typeface="Arial"/>
                <a:cs typeface="Arial"/>
                <a:sym typeface="Arial"/>
              </a:rPr>
              <a:t> End product is the </a:t>
            </a:r>
            <a:r>
              <a:rPr sz="1400" b="1">
                <a:solidFill>
                  <a:srgbClr val="000066"/>
                </a:solidFill>
                <a:latin typeface="Arial"/>
                <a:ea typeface="Arial"/>
                <a:cs typeface="Arial"/>
                <a:sym typeface="Arial"/>
              </a:rPr>
              <a:t>REQUIREMENTS SPECIFICATION</a:t>
            </a:r>
            <a:r>
              <a:rPr sz="1400" b="1">
                <a:latin typeface="Arial"/>
                <a:ea typeface="Arial"/>
                <a:cs typeface="Arial"/>
                <a:sym typeface="Arial"/>
              </a:rPr>
              <a:t> document that outlines the limits of the</a:t>
            </a:r>
          </a:p>
          <a:p>
            <a:pPr lvl="0"/>
            <a:r>
              <a:rPr sz="1400" b="1">
                <a:latin typeface="Arial"/>
                <a:ea typeface="Arial"/>
                <a:cs typeface="Arial"/>
                <a:sym typeface="Arial"/>
              </a:rPr>
              <a:t>  </a:t>
            </a:r>
            <a:r>
              <a:rPr sz="1400" b="1">
                <a:solidFill>
                  <a:srgbClr val="000066"/>
                </a:solidFill>
                <a:latin typeface="Arial"/>
                <a:ea typeface="Arial"/>
                <a:cs typeface="Arial"/>
                <a:sym typeface="Arial"/>
              </a:rPr>
              <a:t>FUNCTIONALITY</a:t>
            </a:r>
            <a:r>
              <a:rPr sz="1400" b="1">
                <a:latin typeface="Arial"/>
                <a:ea typeface="Arial"/>
                <a:cs typeface="Arial"/>
                <a:sym typeface="Arial"/>
              </a:rPr>
              <a:t> of the system and acts as the basis for any </a:t>
            </a:r>
            <a:r>
              <a:rPr sz="1400" b="1">
                <a:solidFill>
                  <a:srgbClr val="000066"/>
                </a:solidFill>
                <a:latin typeface="Arial"/>
                <a:ea typeface="Arial"/>
                <a:cs typeface="Arial"/>
                <a:sym typeface="Arial"/>
              </a:rPr>
              <a:t>LEGAL CONTRACT</a:t>
            </a:r>
            <a:r>
              <a:rPr sz="1400" b="1">
                <a:latin typeface="Arial"/>
                <a:ea typeface="Arial"/>
                <a:cs typeface="Arial"/>
                <a:sym typeface="Arial"/>
              </a:rPr>
              <a:t>.</a:t>
            </a:r>
          </a:p>
        </p:txBody>
      </p:sp>
      <p:grpSp>
        <p:nvGrpSpPr>
          <p:cNvPr id="136" name="Group 136">
            <a:hlinkClick r:id="" action="ppaction://hlinkshowjump?jump=firstslide"/>
          </p:cNvPr>
          <p:cNvGrpSpPr/>
          <p:nvPr/>
        </p:nvGrpSpPr>
        <p:grpSpPr>
          <a:xfrm>
            <a:off x="7823199" y="6396037"/>
            <a:ext cx="1206502" cy="371477"/>
            <a:chOff x="0" y="0"/>
            <a:chExt cx="1206500" cy="371476"/>
          </a:xfrm>
        </p:grpSpPr>
        <p:sp>
          <p:nvSpPr>
            <p:cNvPr id="130" name="Shape 130"/>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31" name="Shape 131"/>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32" name="Shape 132"/>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33" name="Shape 133"/>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34" name="Shape 134"/>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35" name="Shape 135"/>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Shape 139"/>
          <p:cNvSpPr>
            <a:spLocks noGrp="1"/>
          </p:cNvSpPr>
          <p:nvPr>
            <p:ph type="title"/>
          </p:nvPr>
        </p:nvSpPr>
        <p:spPr>
          <a:xfrm>
            <a:off x="457200" y="274637"/>
            <a:ext cx="8229600" cy="1143001"/>
          </a:xfrm>
          <a:prstGeom prst="rect">
            <a:avLst/>
          </a:prstGeom>
        </p:spPr>
        <p:txBody>
          <a:bodyPr lIns="0" tIns="0" rIns="0" bIns="0">
            <a:normAutofit/>
          </a:bodyPr>
          <a:lstStyle/>
          <a:p>
            <a:pPr lvl="0">
              <a:defRPr sz="1800"/>
            </a:pPr>
            <a:r>
              <a:rPr sz="4400"/>
              <a:t>Stage 2: Design</a:t>
            </a:r>
          </a:p>
        </p:txBody>
      </p:sp>
      <p:pic>
        <p:nvPicPr>
          <p:cNvPr id="140" name="image1.png"/>
          <p:cNvPicPr/>
          <p:nvPr/>
        </p:nvPicPr>
        <p:blipFill>
          <a:blip r:embed="rId2">
            <a:extLst/>
          </a:blip>
          <a:stretch>
            <a:fillRect/>
          </a:stretch>
        </p:blipFill>
        <p:spPr>
          <a:xfrm>
            <a:off x="3817937" y="4973637"/>
            <a:ext cx="1620839" cy="1720852"/>
          </a:xfrm>
          <a:prstGeom prst="rect">
            <a:avLst/>
          </a:prstGeom>
          <a:ln w="12700">
            <a:miter lim="400000"/>
          </a:ln>
        </p:spPr>
      </p:pic>
      <p:sp>
        <p:nvSpPr>
          <p:cNvPr id="141" name="Shape 141"/>
          <p:cNvSpPr/>
          <p:nvPr/>
        </p:nvSpPr>
        <p:spPr>
          <a:xfrm>
            <a:off x="-2" y="0"/>
            <a:ext cx="9144004" cy="1557338"/>
          </a:xfrm>
          <a:prstGeom prst="rect">
            <a:avLst/>
          </a:prstGeom>
          <a:gradFill>
            <a:gsLst>
              <a:gs pos="0">
                <a:srgbClr val="6699FF"/>
              </a:gs>
              <a:gs pos="100000">
                <a:srgbClr val="0000CC"/>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142" name="Shape 142"/>
          <p:cNvSpPr/>
          <p:nvPr/>
        </p:nvSpPr>
        <p:spPr>
          <a:xfrm>
            <a:off x="2443161" y="981075"/>
            <a:ext cx="4257678" cy="571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36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3600">
                <a:ln w="17078">
                  <a:solidFill/>
                </a:ln>
                <a:solidFill>
                  <a:srgbClr val="FFFFFF"/>
                </a:solidFill>
                <a:effectLst>
                  <a:outerShdw blurRad="50800" dist="29455" dir="2700000" rotWithShape="0">
                    <a:srgbClr val="990000"/>
                  </a:outerShdw>
                </a:effectLst>
              </a:rPr>
              <a:t>Stage 2: Design</a:t>
            </a:r>
          </a:p>
        </p:txBody>
      </p:sp>
      <p:sp>
        <p:nvSpPr>
          <p:cNvPr id="143" name="Shape 143"/>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sp>
        <p:nvSpPr>
          <p:cNvPr id="144" name="Shape 144"/>
          <p:cNvSpPr/>
          <p:nvPr/>
        </p:nvSpPr>
        <p:spPr>
          <a:xfrm>
            <a:off x="3347795" y="1822220"/>
            <a:ext cx="2446822" cy="259222"/>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nchor="ctr">
            <a:spAutoFit/>
          </a:bodyPr>
          <a:lstStyle>
            <a:lvl1pPr algn="ctr">
              <a:defRPr b="1">
                <a:latin typeface="Arial"/>
                <a:ea typeface="Arial"/>
                <a:cs typeface="Arial"/>
                <a:sym typeface="Arial"/>
              </a:defRPr>
            </a:lvl1pPr>
          </a:lstStyle>
          <a:p>
            <a:pPr lvl="0">
              <a:defRPr b="0"/>
            </a:pPr>
            <a:r>
              <a:rPr b="1"/>
              <a:t>Two different methods</a:t>
            </a:r>
          </a:p>
        </p:txBody>
      </p:sp>
      <p:sp>
        <p:nvSpPr>
          <p:cNvPr id="145" name="Shape 145"/>
          <p:cNvSpPr/>
          <p:nvPr/>
        </p:nvSpPr>
        <p:spPr>
          <a:xfrm>
            <a:off x="836612" y="2205036"/>
            <a:ext cx="1790701" cy="5715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22376">
              <a:defRPr sz="3500">
                <a:ln w="11889">
                  <a:solidFill>
                    <a:srgbClr val="FFFFFF"/>
                  </a:solidFill>
                </a:ln>
                <a:effectLst>
                  <a:outerShdw blurRad="50800" dist="28376" dir="2700000" rotWithShape="0">
                    <a:srgbClr val="990000"/>
                  </a:outerShdw>
                </a:effectLst>
                <a:latin typeface="Impact"/>
                <a:ea typeface="Impact"/>
                <a:cs typeface="Impact"/>
                <a:sym typeface="Impact"/>
              </a:defRPr>
            </a:lvl1pPr>
          </a:lstStyle>
          <a:p>
            <a:pPr lvl="0">
              <a:defRPr sz="1800">
                <a:ln w="9525">
                  <a:noFill/>
                </a:ln>
                <a:effectLst/>
              </a:defRPr>
            </a:pPr>
            <a:r>
              <a:rPr sz="3500">
                <a:ln w="11889">
                  <a:solidFill>
                    <a:srgbClr val="FFFFFF"/>
                  </a:solidFill>
                </a:ln>
                <a:effectLst>
                  <a:outerShdw blurRad="50800" dist="28376" dir="2700000" rotWithShape="0">
                    <a:srgbClr val="990000"/>
                  </a:outerShdw>
                </a:effectLst>
              </a:rPr>
              <a:t>Top Down</a:t>
            </a:r>
          </a:p>
        </p:txBody>
      </p:sp>
      <p:sp>
        <p:nvSpPr>
          <p:cNvPr id="146" name="Shape 146"/>
          <p:cNvSpPr/>
          <p:nvPr/>
        </p:nvSpPr>
        <p:spPr>
          <a:xfrm>
            <a:off x="6165850" y="2205036"/>
            <a:ext cx="1790700" cy="5715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676655">
              <a:defRPr sz="3300">
                <a:ln w="10430">
                  <a:solidFill>
                    <a:srgbClr val="FFFFFF"/>
                  </a:solidFill>
                </a:ln>
                <a:effectLst>
                  <a:outerShdw blurRad="50800" dist="26581" dir="2700000" rotWithShape="0">
                    <a:srgbClr val="990000"/>
                  </a:outerShdw>
                </a:effectLst>
                <a:latin typeface="Impact"/>
                <a:ea typeface="Impact"/>
                <a:cs typeface="Impact"/>
                <a:sym typeface="Impact"/>
              </a:defRPr>
            </a:lvl1pPr>
          </a:lstStyle>
          <a:p>
            <a:pPr lvl="0">
              <a:defRPr sz="1800">
                <a:ln w="9525">
                  <a:noFill/>
                </a:ln>
                <a:effectLst/>
              </a:defRPr>
            </a:pPr>
            <a:r>
              <a:rPr sz="3300">
                <a:ln w="10430">
                  <a:solidFill>
                    <a:srgbClr val="FFFFFF"/>
                  </a:solidFill>
                </a:ln>
                <a:effectLst>
                  <a:outerShdw blurRad="50800" dist="26581" dir="2700000" rotWithShape="0">
                    <a:srgbClr val="990000"/>
                  </a:outerShdw>
                </a:effectLst>
              </a:rPr>
              <a:t>Bottom Up</a:t>
            </a:r>
          </a:p>
        </p:txBody>
      </p:sp>
      <p:sp>
        <p:nvSpPr>
          <p:cNvPr id="147" name="Shape 147"/>
          <p:cNvSpPr/>
          <p:nvPr/>
        </p:nvSpPr>
        <p:spPr>
          <a:xfrm>
            <a:off x="250825" y="2852736"/>
            <a:ext cx="3313113" cy="115076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spcBef>
                <a:spcPts val="1000"/>
              </a:spcBef>
              <a:defRPr>
                <a:latin typeface="Arial"/>
                <a:ea typeface="Arial"/>
                <a:cs typeface="Arial"/>
                <a:sym typeface="Arial"/>
              </a:defRPr>
            </a:lvl1pPr>
          </a:lstStyle>
          <a:p>
            <a:pPr lvl="0"/>
            <a:r>
              <a:t>Start with the big problem and break it down into smaller sub problems until you get to the point you can code!</a:t>
            </a:r>
          </a:p>
        </p:txBody>
      </p:sp>
      <p:sp>
        <p:nvSpPr>
          <p:cNvPr id="148" name="Shape 148"/>
          <p:cNvSpPr/>
          <p:nvPr/>
        </p:nvSpPr>
        <p:spPr>
          <a:xfrm>
            <a:off x="5508625" y="2852736"/>
            <a:ext cx="3600450" cy="115076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spcBef>
                <a:spcPts val="1000"/>
              </a:spcBef>
              <a:defRPr>
                <a:latin typeface="Arial"/>
                <a:ea typeface="Arial"/>
                <a:cs typeface="Arial"/>
                <a:sym typeface="Arial"/>
              </a:defRPr>
            </a:lvl1pPr>
          </a:lstStyle>
          <a:p>
            <a:pPr lvl="0"/>
            <a:r>
              <a:t>Start with existing code modules and then build the program up around them (pre-written and pre-tested modules)</a:t>
            </a:r>
          </a:p>
        </p:txBody>
      </p:sp>
      <p:sp>
        <p:nvSpPr>
          <p:cNvPr id="149" name="Shape 149"/>
          <p:cNvSpPr/>
          <p:nvPr/>
        </p:nvSpPr>
        <p:spPr>
          <a:xfrm>
            <a:off x="3573462" y="4010025"/>
            <a:ext cx="1790702" cy="3556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2809">
                  <a:solidFill>
                    <a:srgbClr val="FFFFFF"/>
                  </a:solidFill>
                </a:ln>
                <a:effectLst>
                  <a:outerShdw blurRad="50800" dist="29455" dir="2700000" rotWithShape="0">
                    <a:srgbClr val="990000"/>
                  </a:outerShdw>
                </a:effectLst>
                <a:latin typeface="Impact"/>
                <a:ea typeface="Impact"/>
                <a:cs typeface="Impact"/>
                <a:sym typeface="Impact"/>
              </a:defRPr>
            </a:lvl1pPr>
          </a:lstStyle>
          <a:p>
            <a:pPr lvl="0">
              <a:defRPr sz="1800">
                <a:ln w="9525">
                  <a:noFill/>
                </a:ln>
                <a:effectLst/>
              </a:defRPr>
            </a:pPr>
            <a:r>
              <a:rPr sz="2200">
                <a:ln w="12809">
                  <a:solidFill>
                    <a:srgbClr val="FFFFFF"/>
                  </a:solidFill>
                </a:ln>
                <a:effectLst>
                  <a:outerShdw blurRad="50800" dist="29455" dir="2700000" rotWithShape="0">
                    <a:srgbClr val="990000"/>
                  </a:outerShdw>
                </a:effectLst>
              </a:rPr>
              <a:t>Tools Used</a:t>
            </a:r>
          </a:p>
        </p:txBody>
      </p:sp>
      <p:sp>
        <p:nvSpPr>
          <p:cNvPr id="150" name="Shape 150"/>
          <p:cNvSpPr/>
          <p:nvPr/>
        </p:nvSpPr>
        <p:spPr>
          <a:xfrm>
            <a:off x="3727450" y="4518025"/>
            <a:ext cx="1730123" cy="350660"/>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b="1">
                <a:latin typeface="Arial"/>
                <a:ea typeface="Arial"/>
                <a:cs typeface="Arial"/>
                <a:sym typeface="Arial"/>
              </a:defRPr>
            </a:lvl1pPr>
          </a:lstStyle>
          <a:p>
            <a:pPr lvl="0">
              <a:defRPr b="0"/>
            </a:pPr>
            <a:r>
              <a:rPr b="1"/>
              <a:t>Flow Diagrams</a:t>
            </a:r>
          </a:p>
        </p:txBody>
      </p:sp>
      <p:grpSp>
        <p:nvGrpSpPr>
          <p:cNvPr id="153" name="Group 153"/>
          <p:cNvGrpSpPr/>
          <p:nvPr/>
        </p:nvGrpSpPr>
        <p:grpSpPr>
          <a:xfrm>
            <a:off x="773112" y="6092825"/>
            <a:ext cx="576264" cy="431800"/>
            <a:chOff x="0" y="0"/>
            <a:chExt cx="576262" cy="431800"/>
          </a:xfrm>
        </p:grpSpPr>
        <p:sp>
          <p:nvSpPr>
            <p:cNvPr id="151" name="Shape 151"/>
            <p:cNvSpPr/>
            <p:nvPr/>
          </p:nvSpPr>
          <p:spPr>
            <a:xfrm>
              <a:off x="0" y="0"/>
              <a:ext cx="576264" cy="431800"/>
            </a:xfrm>
            <a:prstGeom prst="rect">
              <a:avLst/>
            </a:prstGeom>
            <a:solidFill>
              <a:srgbClr val="BBE0E3"/>
            </a:solidFill>
            <a:ln w="9525" cap="flat">
              <a:solidFill>
                <a:srgbClr val="000000"/>
              </a:solidFill>
              <a:prstDash val="solid"/>
              <a:round/>
            </a:ln>
            <a:effectLst/>
          </p:spPr>
          <p:txBody>
            <a:bodyPr wrap="square" lIns="0" tIns="0" rIns="0" bIns="0" numCol="1" anchor="ctr">
              <a:noAutofit/>
            </a:bodyPr>
            <a:lstStyle/>
            <a:p>
              <a:pPr lvl="0" algn="ctr">
                <a:defRPr sz="800">
                  <a:latin typeface="Arial"/>
                  <a:ea typeface="Arial"/>
                  <a:cs typeface="Arial"/>
                  <a:sym typeface="Arial"/>
                </a:defRPr>
              </a:pPr>
              <a:endParaRPr/>
            </a:p>
          </p:txBody>
        </p:sp>
        <p:sp>
          <p:nvSpPr>
            <p:cNvPr id="152" name="Shape 152"/>
            <p:cNvSpPr/>
            <p:nvPr/>
          </p:nvSpPr>
          <p:spPr>
            <a:xfrm>
              <a:off x="0" y="103261"/>
              <a:ext cx="576264" cy="22527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lvl1pPr algn="ctr">
                <a:defRPr sz="800">
                  <a:latin typeface="Arial"/>
                  <a:ea typeface="Arial"/>
                  <a:cs typeface="Arial"/>
                  <a:sym typeface="Arial"/>
                </a:defRPr>
              </a:lvl1pPr>
            </a:lstStyle>
            <a:p>
              <a:pPr lvl="0">
                <a:defRPr sz="1800"/>
              </a:pPr>
              <a:r>
                <a:rPr sz="800"/>
                <a:t>Get  3 drive details</a:t>
              </a:r>
            </a:p>
          </p:txBody>
        </p:sp>
      </p:grpSp>
      <p:grpSp>
        <p:nvGrpSpPr>
          <p:cNvPr id="156" name="Group 156"/>
          <p:cNvGrpSpPr/>
          <p:nvPr/>
        </p:nvGrpSpPr>
        <p:grpSpPr>
          <a:xfrm>
            <a:off x="1439862" y="6092825"/>
            <a:ext cx="576264" cy="431800"/>
            <a:chOff x="0" y="0"/>
            <a:chExt cx="576262" cy="431800"/>
          </a:xfrm>
        </p:grpSpPr>
        <p:sp>
          <p:nvSpPr>
            <p:cNvPr id="154" name="Shape 154"/>
            <p:cNvSpPr/>
            <p:nvPr/>
          </p:nvSpPr>
          <p:spPr>
            <a:xfrm>
              <a:off x="0" y="0"/>
              <a:ext cx="576264" cy="431800"/>
            </a:xfrm>
            <a:prstGeom prst="rect">
              <a:avLst/>
            </a:prstGeom>
            <a:solidFill>
              <a:srgbClr val="BBE0E3"/>
            </a:solidFill>
            <a:ln w="9525" cap="flat">
              <a:solidFill>
                <a:srgbClr val="000000"/>
              </a:solidFill>
              <a:prstDash val="solid"/>
              <a:round/>
            </a:ln>
            <a:effectLst/>
          </p:spPr>
          <p:txBody>
            <a:bodyPr wrap="square" lIns="0" tIns="0" rIns="0" bIns="0" numCol="1" anchor="ctr">
              <a:noAutofit/>
            </a:bodyPr>
            <a:lstStyle/>
            <a:p>
              <a:pPr lvl="0" algn="ctr">
                <a:defRPr sz="800">
                  <a:latin typeface="Arial"/>
                  <a:ea typeface="Arial"/>
                  <a:cs typeface="Arial"/>
                  <a:sym typeface="Arial"/>
                </a:defRPr>
              </a:pPr>
              <a:endParaRPr/>
            </a:p>
          </p:txBody>
        </p:sp>
        <p:sp>
          <p:nvSpPr>
            <p:cNvPr id="155" name="Shape 155"/>
            <p:cNvSpPr/>
            <p:nvPr/>
          </p:nvSpPr>
          <p:spPr>
            <a:xfrm>
              <a:off x="0" y="103261"/>
              <a:ext cx="576264" cy="22527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lvl1pPr algn="ctr">
                <a:defRPr sz="800">
                  <a:latin typeface="Arial"/>
                  <a:ea typeface="Arial"/>
                  <a:cs typeface="Arial"/>
                  <a:sym typeface="Arial"/>
                </a:defRPr>
              </a:lvl1pPr>
            </a:lstStyle>
            <a:p>
              <a:pPr lvl="0">
                <a:defRPr sz="1800"/>
              </a:pPr>
              <a:r>
                <a:rPr sz="800"/>
                <a:t>Display all Drive Details</a:t>
              </a:r>
            </a:p>
          </p:txBody>
        </p:sp>
      </p:grpSp>
      <p:grpSp>
        <p:nvGrpSpPr>
          <p:cNvPr id="159" name="Group 159"/>
          <p:cNvGrpSpPr/>
          <p:nvPr/>
        </p:nvGrpSpPr>
        <p:grpSpPr>
          <a:xfrm>
            <a:off x="2105025" y="6092825"/>
            <a:ext cx="576264" cy="431800"/>
            <a:chOff x="0" y="0"/>
            <a:chExt cx="576262" cy="431800"/>
          </a:xfrm>
        </p:grpSpPr>
        <p:sp>
          <p:nvSpPr>
            <p:cNvPr id="157" name="Shape 157"/>
            <p:cNvSpPr/>
            <p:nvPr/>
          </p:nvSpPr>
          <p:spPr>
            <a:xfrm>
              <a:off x="0" y="0"/>
              <a:ext cx="576264" cy="431800"/>
            </a:xfrm>
            <a:prstGeom prst="rect">
              <a:avLst/>
            </a:prstGeom>
            <a:solidFill>
              <a:srgbClr val="BBE0E3"/>
            </a:solidFill>
            <a:ln w="9525" cap="flat">
              <a:solidFill>
                <a:srgbClr val="000000"/>
              </a:solidFill>
              <a:prstDash val="solid"/>
              <a:round/>
            </a:ln>
            <a:effectLst/>
          </p:spPr>
          <p:txBody>
            <a:bodyPr wrap="square" lIns="0" tIns="0" rIns="0" bIns="0" numCol="1" anchor="ctr">
              <a:noAutofit/>
            </a:bodyPr>
            <a:lstStyle/>
            <a:p>
              <a:pPr lvl="0" algn="ctr">
                <a:defRPr sz="800">
                  <a:latin typeface="Arial"/>
                  <a:ea typeface="Arial"/>
                  <a:cs typeface="Arial"/>
                  <a:sym typeface="Arial"/>
                </a:defRPr>
              </a:pPr>
              <a:endParaRPr/>
            </a:p>
          </p:txBody>
        </p:sp>
        <p:sp>
          <p:nvSpPr>
            <p:cNvPr id="158" name="Shape 158"/>
            <p:cNvSpPr/>
            <p:nvPr/>
          </p:nvSpPr>
          <p:spPr>
            <a:xfrm>
              <a:off x="0" y="103261"/>
              <a:ext cx="576264" cy="22527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lvl1pPr algn="ctr">
                <a:defRPr sz="800">
                  <a:latin typeface="Arial"/>
                  <a:ea typeface="Arial"/>
                  <a:cs typeface="Arial"/>
                  <a:sym typeface="Arial"/>
                </a:defRPr>
              </a:lvl1pPr>
            </a:lstStyle>
            <a:p>
              <a:pPr lvl="0">
                <a:defRPr sz="1800"/>
              </a:pPr>
              <a:r>
                <a:rPr sz="800"/>
                <a:t>Find Fastest Drive</a:t>
              </a:r>
            </a:p>
          </p:txBody>
        </p:sp>
      </p:grpSp>
      <p:grpSp>
        <p:nvGrpSpPr>
          <p:cNvPr id="162" name="Group 162"/>
          <p:cNvGrpSpPr/>
          <p:nvPr/>
        </p:nvGrpSpPr>
        <p:grpSpPr>
          <a:xfrm>
            <a:off x="2771774" y="6092825"/>
            <a:ext cx="792165" cy="431800"/>
            <a:chOff x="0" y="0"/>
            <a:chExt cx="792163" cy="431800"/>
          </a:xfrm>
        </p:grpSpPr>
        <p:sp>
          <p:nvSpPr>
            <p:cNvPr id="160" name="Shape 160"/>
            <p:cNvSpPr/>
            <p:nvPr/>
          </p:nvSpPr>
          <p:spPr>
            <a:xfrm>
              <a:off x="-1" y="0"/>
              <a:ext cx="792165" cy="431800"/>
            </a:xfrm>
            <a:prstGeom prst="rect">
              <a:avLst/>
            </a:prstGeom>
            <a:solidFill>
              <a:srgbClr val="BBE0E3"/>
            </a:solidFill>
            <a:ln w="9525" cap="flat">
              <a:solidFill>
                <a:srgbClr val="000000"/>
              </a:solidFill>
              <a:prstDash val="solid"/>
              <a:round/>
            </a:ln>
            <a:effectLst/>
          </p:spPr>
          <p:txBody>
            <a:bodyPr wrap="square" lIns="0" tIns="0" rIns="0" bIns="0" numCol="1" anchor="ctr">
              <a:noAutofit/>
            </a:bodyPr>
            <a:lstStyle/>
            <a:p>
              <a:pPr lvl="0" algn="ctr">
                <a:defRPr sz="800">
                  <a:latin typeface="Arial"/>
                  <a:ea typeface="Arial"/>
                  <a:cs typeface="Arial"/>
                  <a:sym typeface="Arial"/>
                </a:defRPr>
              </a:pPr>
              <a:endParaRPr/>
            </a:p>
          </p:txBody>
        </p:sp>
        <p:sp>
          <p:nvSpPr>
            <p:cNvPr id="161" name="Shape 161"/>
            <p:cNvSpPr/>
            <p:nvPr/>
          </p:nvSpPr>
          <p:spPr>
            <a:xfrm>
              <a:off x="-1" y="103261"/>
              <a:ext cx="792165" cy="22527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lvl1pPr algn="ctr">
                <a:defRPr sz="800">
                  <a:latin typeface="Arial"/>
                  <a:ea typeface="Arial"/>
                  <a:cs typeface="Arial"/>
                  <a:sym typeface="Arial"/>
                </a:defRPr>
              </a:lvl1pPr>
            </a:lstStyle>
            <a:p>
              <a:pPr lvl="0">
                <a:defRPr sz="1800"/>
              </a:pPr>
              <a:r>
                <a:rPr sz="800"/>
                <a:t>Display Fastest Drive details</a:t>
              </a:r>
            </a:p>
          </p:txBody>
        </p:sp>
      </p:grpSp>
      <p:grpSp>
        <p:nvGrpSpPr>
          <p:cNvPr id="165" name="Group 165"/>
          <p:cNvGrpSpPr/>
          <p:nvPr/>
        </p:nvGrpSpPr>
        <p:grpSpPr>
          <a:xfrm>
            <a:off x="1446212" y="5300662"/>
            <a:ext cx="576264" cy="431802"/>
            <a:chOff x="0" y="0"/>
            <a:chExt cx="576262" cy="431800"/>
          </a:xfrm>
        </p:grpSpPr>
        <p:sp>
          <p:nvSpPr>
            <p:cNvPr id="163" name="Shape 163"/>
            <p:cNvSpPr/>
            <p:nvPr/>
          </p:nvSpPr>
          <p:spPr>
            <a:xfrm>
              <a:off x="0" y="0"/>
              <a:ext cx="576264" cy="431801"/>
            </a:xfrm>
            <a:prstGeom prst="rect">
              <a:avLst/>
            </a:prstGeom>
            <a:solidFill>
              <a:srgbClr val="BBE0E3"/>
            </a:solidFill>
            <a:ln w="9525" cap="flat">
              <a:solidFill>
                <a:srgbClr val="000000"/>
              </a:solidFill>
              <a:prstDash val="solid"/>
              <a:round/>
            </a:ln>
            <a:effectLst/>
          </p:spPr>
          <p:txBody>
            <a:bodyPr wrap="square" lIns="0" tIns="0" rIns="0" bIns="0" numCol="1" anchor="ctr">
              <a:noAutofit/>
            </a:bodyPr>
            <a:lstStyle/>
            <a:p>
              <a:pPr lvl="0" algn="ctr">
                <a:defRPr sz="800">
                  <a:latin typeface="Arial"/>
                  <a:ea typeface="Arial"/>
                  <a:cs typeface="Arial"/>
                  <a:sym typeface="Arial"/>
                </a:defRPr>
              </a:pPr>
              <a:endParaRPr/>
            </a:p>
          </p:txBody>
        </p:sp>
        <p:sp>
          <p:nvSpPr>
            <p:cNvPr id="164" name="Shape 164"/>
            <p:cNvSpPr/>
            <p:nvPr/>
          </p:nvSpPr>
          <p:spPr>
            <a:xfrm>
              <a:off x="0" y="152400"/>
              <a:ext cx="576264" cy="1270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lvl1pPr algn="ctr">
                <a:defRPr sz="800">
                  <a:latin typeface="Arial"/>
                  <a:ea typeface="Arial"/>
                  <a:cs typeface="Arial"/>
                  <a:sym typeface="Arial"/>
                </a:defRPr>
              </a:lvl1pPr>
            </a:lstStyle>
            <a:p>
              <a:pPr lvl="0">
                <a:defRPr sz="1800"/>
              </a:pPr>
              <a:r>
                <a:rPr sz="800"/>
                <a:t>Find Fastest</a:t>
              </a:r>
            </a:p>
          </p:txBody>
        </p:sp>
      </p:grpSp>
      <p:sp>
        <p:nvSpPr>
          <p:cNvPr id="166" name="Shape 166"/>
          <p:cNvSpPr/>
          <p:nvPr/>
        </p:nvSpPr>
        <p:spPr>
          <a:xfrm>
            <a:off x="1060450" y="5736590"/>
            <a:ext cx="673100" cy="35052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5652"/>
                </a:lnTo>
                <a:lnTo>
                  <a:pt x="10841" y="15652"/>
                </a:lnTo>
                <a:lnTo>
                  <a:pt x="10841" y="5948"/>
                </a:lnTo>
                <a:lnTo>
                  <a:pt x="0" y="5948"/>
                </a:lnTo>
                <a:lnTo>
                  <a:pt x="0" y="21600"/>
                </a:lnTo>
              </a:path>
            </a:pathLst>
          </a:custGeom>
          <a:ln>
            <a:solidFill/>
            <a:round/>
          </a:ln>
        </p:spPr>
        <p:txBody>
          <a:bodyPr lIns="0" tIns="0" rIns="0" bIns="0"/>
          <a:lstStyle/>
          <a:p>
            <a:pPr lvl="0">
              <a:defRPr>
                <a:latin typeface="Arial"/>
                <a:ea typeface="Arial"/>
                <a:cs typeface="Arial"/>
                <a:sym typeface="Arial"/>
              </a:defRPr>
            </a:pPr>
            <a:endParaRPr/>
          </a:p>
        </p:txBody>
      </p:sp>
      <p:sp>
        <p:nvSpPr>
          <p:cNvPr id="167" name="Shape 167"/>
          <p:cNvSpPr/>
          <p:nvPr/>
        </p:nvSpPr>
        <p:spPr>
          <a:xfrm>
            <a:off x="1187450" y="5515609"/>
            <a:ext cx="1087120" cy="792481"/>
          </a:xfrm>
          <a:custGeom>
            <a:avLst/>
            <a:gdLst/>
            <a:ahLst/>
            <a:cxnLst>
              <a:cxn ang="0">
                <a:pos x="wd2" y="hd2"/>
              </a:cxn>
              <a:cxn ang="5400000">
                <a:pos x="wd2" y="hd2"/>
              </a:cxn>
              <a:cxn ang="10800000">
                <a:pos x="wd2" y="hd2"/>
              </a:cxn>
              <a:cxn ang="16200000">
                <a:pos x="wd2" y="hd2"/>
              </a:cxn>
            </a:cxnLst>
            <a:rect l="0" t="0" r="r" b="b"/>
            <a:pathLst>
              <a:path w="21600" h="21600" extrusionOk="0">
                <a:moveTo>
                  <a:pt x="5047" y="0"/>
                </a:moveTo>
                <a:lnTo>
                  <a:pt x="0" y="0"/>
                </a:lnTo>
                <a:lnTo>
                  <a:pt x="0" y="10765"/>
                </a:lnTo>
                <a:lnTo>
                  <a:pt x="21600" y="10765"/>
                </a:lnTo>
                <a:lnTo>
                  <a:pt x="21600" y="21600"/>
                </a:lnTo>
                <a:lnTo>
                  <a:pt x="16553" y="21600"/>
                </a:lnTo>
              </a:path>
            </a:pathLst>
          </a:custGeom>
          <a:ln>
            <a:solidFill/>
            <a:round/>
          </a:ln>
        </p:spPr>
        <p:txBody>
          <a:bodyPr lIns="0" tIns="0" rIns="0" bIns="0"/>
          <a:lstStyle/>
          <a:p>
            <a:pPr lvl="0">
              <a:defRPr>
                <a:latin typeface="Arial"/>
                <a:ea typeface="Arial"/>
                <a:cs typeface="Arial"/>
                <a:sym typeface="Arial"/>
              </a:defRPr>
            </a:pPr>
            <a:endParaRPr/>
          </a:p>
        </p:txBody>
      </p:sp>
      <p:sp>
        <p:nvSpPr>
          <p:cNvPr id="168" name="Shape 168"/>
          <p:cNvSpPr/>
          <p:nvPr/>
        </p:nvSpPr>
        <p:spPr>
          <a:xfrm>
            <a:off x="1733550" y="5736590"/>
            <a:ext cx="659131" cy="35052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5652"/>
                </a:lnTo>
                <a:lnTo>
                  <a:pt x="10821" y="15652"/>
                </a:lnTo>
                <a:lnTo>
                  <a:pt x="10821" y="5948"/>
                </a:lnTo>
                <a:lnTo>
                  <a:pt x="21600" y="5948"/>
                </a:lnTo>
                <a:lnTo>
                  <a:pt x="21600" y="21600"/>
                </a:lnTo>
              </a:path>
            </a:pathLst>
          </a:custGeom>
          <a:ln>
            <a:solidFill/>
            <a:round/>
          </a:ln>
        </p:spPr>
        <p:txBody>
          <a:bodyPr lIns="0" tIns="0" rIns="0" bIns="0"/>
          <a:lstStyle/>
          <a:p>
            <a:pPr lvl="0">
              <a:defRPr>
                <a:latin typeface="Arial"/>
                <a:ea typeface="Arial"/>
                <a:cs typeface="Arial"/>
                <a:sym typeface="Arial"/>
              </a:defRPr>
            </a:pPr>
            <a:endParaRPr/>
          </a:p>
        </p:txBody>
      </p:sp>
      <p:sp>
        <p:nvSpPr>
          <p:cNvPr id="169" name="Shape 169"/>
          <p:cNvSpPr/>
          <p:nvPr/>
        </p:nvSpPr>
        <p:spPr>
          <a:xfrm>
            <a:off x="2026920" y="5515609"/>
            <a:ext cx="739141" cy="79248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2396" y="0"/>
                </a:lnTo>
                <a:lnTo>
                  <a:pt x="12396" y="21600"/>
                </a:lnTo>
                <a:lnTo>
                  <a:pt x="21600" y="21600"/>
                </a:lnTo>
              </a:path>
            </a:pathLst>
          </a:custGeom>
          <a:ln>
            <a:solidFill/>
            <a:round/>
          </a:ln>
        </p:spPr>
        <p:txBody>
          <a:bodyPr lIns="0" tIns="0" rIns="0" bIns="0"/>
          <a:lstStyle/>
          <a:p>
            <a:pPr lvl="0">
              <a:defRPr>
                <a:latin typeface="Arial"/>
                <a:ea typeface="Arial"/>
                <a:cs typeface="Arial"/>
                <a:sym typeface="Arial"/>
              </a:defRPr>
            </a:pPr>
            <a:endParaRPr/>
          </a:p>
        </p:txBody>
      </p:sp>
      <p:sp>
        <p:nvSpPr>
          <p:cNvPr id="170" name="Shape 170"/>
          <p:cNvSpPr/>
          <p:nvPr/>
        </p:nvSpPr>
        <p:spPr>
          <a:xfrm>
            <a:off x="323850" y="4895850"/>
            <a:ext cx="2740025" cy="506384"/>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spcBef>
                <a:spcPts val="600"/>
              </a:spcBef>
              <a:defRPr sz="1000">
                <a:latin typeface="Arial"/>
                <a:ea typeface="Arial"/>
                <a:cs typeface="Arial"/>
                <a:sym typeface="Arial"/>
              </a:defRPr>
            </a:lvl1pPr>
          </a:lstStyle>
          <a:p>
            <a:pPr lvl="0">
              <a:defRPr sz="1800"/>
            </a:pPr>
            <a:r>
              <a:rPr sz="1000"/>
              <a:t>Example: Program to compare transfer rates of three DVD writers and then find fastest and display results.</a:t>
            </a:r>
          </a:p>
        </p:txBody>
      </p:sp>
      <p:sp>
        <p:nvSpPr>
          <p:cNvPr id="171" name="Shape 171"/>
          <p:cNvSpPr/>
          <p:nvPr/>
        </p:nvSpPr>
        <p:spPr>
          <a:xfrm>
            <a:off x="4860925" y="2276475"/>
            <a:ext cx="647700" cy="1512890"/>
          </a:xfrm>
          <a:prstGeom prst="triangle">
            <a:avLst/>
          </a:prstGeom>
          <a:solidFill>
            <a:srgbClr val="FF0000"/>
          </a:solidFill>
          <a:ln>
            <a:solidFill/>
            <a:round/>
          </a:ln>
        </p:spPr>
        <p:txBody>
          <a:bodyPr lIns="0" tIns="0" rIns="0" bIns="0" anchor="ctr"/>
          <a:lstStyle/>
          <a:p>
            <a:pPr lvl="0">
              <a:defRPr>
                <a:latin typeface="Arial"/>
                <a:ea typeface="Arial"/>
                <a:cs typeface="Arial"/>
                <a:sym typeface="Arial"/>
              </a:defRPr>
            </a:pPr>
            <a:endParaRPr/>
          </a:p>
        </p:txBody>
      </p:sp>
      <p:sp>
        <p:nvSpPr>
          <p:cNvPr id="172" name="Shape 172"/>
          <p:cNvSpPr/>
          <p:nvPr/>
        </p:nvSpPr>
        <p:spPr>
          <a:xfrm flipV="1">
            <a:off x="3635375" y="2276474"/>
            <a:ext cx="647700" cy="1512890"/>
          </a:xfrm>
          <a:prstGeom prst="triangle">
            <a:avLst/>
          </a:prstGeom>
          <a:solidFill>
            <a:srgbClr val="FF0000"/>
          </a:solidFill>
          <a:ln>
            <a:solidFill/>
            <a:round/>
          </a:ln>
        </p:spPr>
        <p:txBody>
          <a:bodyPr lIns="0" tIns="0" rIns="0" bIns="0" anchor="ctr"/>
          <a:lstStyle/>
          <a:p>
            <a:pPr lvl="0">
              <a:defRPr>
                <a:latin typeface="Arial"/>
                <a:ea typeface="Arial"/>
                <a:cs typeface="Arial"/>
                <a:sym typeface="Arial"/>
              </a:defRPr>
            </a:pPr>
            <a:endParaRPr/>
          </a:p>
        </p:txBody>
      </p:sp>
      <p:sp>
        <p:nvSpPr>
          <p:cNvPr id="173" name="Shape 173"/>
          <p:cNvSpPr/>
          <p:nvPr/>
        </p:nvSpPr>
        <p:spPr>
          <a:xfrm>
            <a:off x="179387" y="6569075"/>
            <a:ext cx="381641" cy="226984"/>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sz="1000">
                <a:latin typeface="Arial"/>
                <a:ea typeface="Arial"/>
                <a:cs typeface="Arial"/>
                <a:sym typeface="Arial"/>
              </a:defRPr>
            </a:lvl1pPr>
          </a:lstStyle>
          <a:p>
            <a:pPr lvl="0">
              <a:defRPr sz="1800"/>
            </a:pPr>
            <a:r>
              <a:rPr sz="1000"/>
              <a:t>Time</a:t>
            </a:r>
          </a:p>
        </p:txBody>
      </p:sp>
      <p:sp>
        <p:nvSpPr>
          <p:cNvPr id="174" name="Shape 174"/>
          <p:cNvSpPr/>
          <p:nvPr/>
        </p:nvSpPr>
        <p:spPr>
          <a:xfrm>
            <a:off x="684211" y="6669086"/>
            <a:ext cx="2087565" cy="3"/>
          </a:xfrm>
          <a:prstGeom prst="line">
            <a:avLst/>
          </a:prstGeom>
          <a:ln>
            <a:solidFill/>
            <a:round/>
            <a:tailEnd type="triangle"/>
          </a:ln>
        </p:spPr>
        <p:txBody>
          <a:bodyPr lIns="0" tIns="0" rIns="0" bIns="0"/>
          <a:lstStyle/>
          <a:p>
            <a:pPr lvl="0" defTabSz="457200">
              <a:defRPr sz="1200">
                <a:latin typeface="+mj-lt"/>
                <a:ea typeface="+mj-ea"/>
                <a:cs typeface="+mj-cs"/>
                <a:sym typeface="Helvetica"/>
              </a:defRPr>
            </a:pPr>
            <a:endParaRPr/>
          </a:p>
        </p:txBody>
      </p:sp>
      <p:sp>
        <p:nvSpPr>
          <p:cNvPr id="175" name="Shape 175"/>
          <p:cNvSpPr/>
          <p:nvPr/>
        </p:nvSpPr>
        <p:spPr>
          <a:xfrm>
            <a:off x="6464298" y="4357687"/>
            <a:ext cx="2238893" cy="350660"/>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b="1">
                <a:latin typeface="Arial"/>
                <a:ea typeface="Arial"/>
                <a:cs typeface="Arial"/>
                <a:sym typeface="Arial"/>
              </a:defRPr>
            </a:lvl1pPr>
          </a:lstStyle>
          <a:p>
            <a:pPr lvl="0">
              <a:defRPr b="0"/>
            </a:pPr>
            <a:r>
              <a:rPr b="1"/>
              <a:t>Use Case Diagrams</a:t>
            </a:r>
          </a:p>
        </p:txBody>
      </p:sp>
      <p:sp>
        <p:nvSpPr>
          <p:cNvPr id="176" name="Shape 176"/>
          <p:cNvSpPr/>
          <p:nvPr/>
        </p:nvSpPr>
        <p:spPr>
          <a:xfrm>
            <a:off x="539750" y="4430712"/>
            <a:ext cx="2009511" cy="350660"/>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b="1">
                <a:latin typeface="Arial"/>
                <a:ea typeface="Arial"/>
                <a:cs typeface="Arial"/>
                <a:sym typeface="Arial"/>
              </a:defRPr>
            </a:lvl1pPr>
          </a:lstStyle>
          <a:p>
            <a:pPr lvl="0">
              <a:defRPr b="0"/>
            </a:pPr>
            <a:r>
              <a:rPr b="1"/>
              <a:t>Module Diagrams</a:t>
            </a:r>
          </a:p>
        </p:txBody>
      </p:sp>
      <p:grpSp>
        <p:nvGrpSpPr>
          <p:cNvPr id="183" name="Group 183">
            <a:hlinkClick r:id="rId3" action="ppaction://hlinksldjump"/>
          </p:cNvPr>
          <p:cNvGrpSpPr/>
          <p:nvPr/>
        </p:nvGrpSpPr>
        <p:grpSpPr>
          <a:xfrm>
            <a:off x="5713412" y="6399212"/>
            <a:ext cx="1943102" cy="360364"/>
            <a:chOff x="0" y="0"/>
            <a:chExt cx="1943101" cy="360363"/>
          </a:xfrm>
        </p:grpSpPr>
        <p:sp>
          <p:nvSpPr>
            <p:cNvPr id="177" name="Shape 177"/>
            <p:cNvSpPr/>
            <p:nvPr/>
          </p:nvSpPr>
          <p:spPr>
            <a:xfrm>
              <a:off x="0" y="0"/>
              <a:ext cx="1943101" cy="360364"/>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b="1">
                  <a:solidFill>
                    <a:srgbClr val="FFFFFF"/>
                  </a:solidFill>
                  <a:latin typeface="Arial"/>
                  <a:ea typeface="Arial"/>
                  <a:cs typeface="Arial"/>
                  <a:sym typeface="Arial"/>
                </a:defRPr>
              </a:pPr>
              <a:endParaRPr/>
            </a:p>
          </p:txBody>
        </p:sp>
        <p:sp>
          <p:nvSpPr>
            <p:cNvPr id="178" name="Shape 178"/>
            <p:cNvSpPr/>
            <p:nvPr/>
          </p:nvSpPr>
          <p:spPr>
            <a:xfrm>
              <a:off x="0" y="0"/>
              <a:ext cx="1943102" cy="2252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50" y="21600"/>
                  </a:lnTo>
                  <a:lnTo>
                    <a:pt x="21350"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b="1">
                  <a:solidFill>
                    <a:srgbClr val="FFFFFF"/>
                  </a:solidFill>
                  <a:latin typeface="Arial"/>
                  <a:ea typeface="Arial"/>
                  <a:cs typeface="Arial"/>
                  <a:sym typeface="Arial"/>
                </a:defRPr>
              </a:pPr>
              <a:endParaRPr/>
            </a:p>
          </p:txBody>
        </p:sp>
        <p:sp>
          <p:nvSpPr>
            <p:cNvPr id="179" name="Shape 179"/>
            <p:cNvSpPr/>
            <p:nvPr/>
          </p:nvSpPr>
          <p:spPr>
            <a:xfrm>
              <a:off x="0" y="0"/>
              <a:ext cx="22524" cy="36036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b="1">
                  <a:solidFill>
                    <a:srgbClr val="FFFFFF"/>
                  </a:solidFill>
                  <a:latin typeface="Arial"/>
                  <a:ea typeface="Arial"/>
                  <a:cs typeface="Arial"/>
                  <a:sym typeface="Arial"/>
                </a:defRPr>
              </a:pPr>
              <a:endParaRPr/>
            </a:p>
          </p:txBody>
        </p:sp>
        <p:sp>
          <p:nvSpPr>
            <p:cNvPr id="180" name="Shape 180"/>
            <p:cNvSpPr/>
            <p:nvPr/>
          </p:nvSpPr>
          <p:spPr>
            <a:xfrm>
              <a:off x="1920577" y="0"/>
              <a:ext cx="22524" cy="36036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b="1">
                  <a:solidFill>
                    <a:srgbClr val="FFFFFF"/>
                  </a:solidFill>
                  <a:latin typeface="Arial"/>
                  <a:ea typeface="Arial"/>
                  <a:cs typeface="Arial"/>
                  <a:sym typeface="Arial"/>
                </a:defRPr>
              </a:pPr>
              <a:endParaRPr/>
            </a:p>
          </p:txBody>
        </p:sp>
        <p:sp>
          <p:nvSpPr>
            <p:cNvPr id="181" name="Shape 181"/>
            <p:cNvSpPr/>
            <p:nvPr/>
          </p:nvSpPr>
          <p:spPr>
            <a:xfrm>
              <a:off x="0" y="337840"/>
              <a:ext cx="1943102" cy="22524"/>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350" y="0"/>
                  </a:lnTo>
                  <a:lnTo>
                    <a:pt x="250"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b="1">
                  <a:solidFill>
                    <a:srgbClr val="FFFFFF"/>
                  </a:solidFill>
                  <a:latin typeface="Arial"/>
                  <a:ea typeface="Arial"/>
                  <a:cs typeface="Arial"/>
                  <a:sym typeface="Arial"/>
                </a:defRPr>
              </a:pPr>
              <a:endParaRPr/>
            </a:p>
          </p:txBody>
        </p:sp>
        <p:sp>
          <p:nvSpPr>
            <p:cNvPr id="182" name="Shape 182"/>
            <p:cNvSpPr/>
            <p:nvPr/>
          </p:nvSpPr>
          <p:spPr>
            <a:xfrm>
              <a:off x="326510" y="42559"/>
              <a:ext cx="1290080" cy="2752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p>
              <a:pPr lvl="0" algn="ctr"/>
              <a:r>
                <a:rPr sz="1000" b="1">
                  <a:solidFill>
                    <a:srgbClr val="FFFFFF"/>
                  </a:solidFill>
                  <a:latin typeface="Arial"/>
                  <a:ea typeface="Arial"/>
                  <a:cs typeface="Arial"/>
                  <a:sym typeface="Arial"/>
                </a:rPr>
                <a:t>Psudocode &amp;</a:t>
              </a:r>
            </a:p>
            <a:p>
              <a:pPr lvl="0" algn="ctr"/>
              <a:r>
                <a:rPr sz="1000" b="1">
                  <a:solidFill>
                    <a:srgbClr val="FFFFFF"/>
                  </a:solidFill>
                  <a:latin typeface="Arial"/>
                  <a:ea typeface="Arial"/>
                  <a:cs typeface="Arial"/>
                  <a:sym typeface="Arial"/>
                </a:rPr>
                <a:t>Stepwise Refinement</a:t>
              </a:r>
            </a:p>
          </p:txBody>
        </p:sp>
      </p:grpSp>
      <p:grpSp>
        <p:nvGrpSpPr>
          <p:cNvPr id="186" name="Group 186"/>
          <p:cNvGrpSpPr/>
          <p:nvPr/>
        </p:nvGrpSpPr>
        <p:grpSpPr>
          <a:xfrm>
            <a:off x="107950" y="6092825"/>
            <a:ext cx="576264" cy="431800"/>
            <a:chOff x="0" y="0"/>
            <a:chExt cx="576262" cy="431800"/>
          </a:xfrm>
        </p:grpSpPr>
        <p:sp>
          <p:nvSpPr>
            <p:cNvPr id="184" name="Shape 184"/>
            <p:cNvSpPr/>
            <p:nvPr/>
          </p:nvSpPr>
          <p:spPr>
            <a:xfrm>
              <a:off x="0" y="0"/>
              <a:ext cx="576264" cy="431800"/>
            </a:xfrm>
            <a:prstGeom prst="rect">
              <a:avLst/>
            </a:prstGeom>
            <a:solidFill>
              <a:srgbClr val="BBE0E3"/>
            </a:solidFill>
            <a:ln w="9525" cap="flat">
              <a:solidFill>
                <a:srgbClr val="000000"/>
              </a:solidFill>
              <a:prstDash val="solid"/>
              <a:round/>
            </a:ln>
            <a:effectLst/>
          </p:spPr>
          <p:txBody>
            <a:bodyPr wrap="square" lIns="0" tIns="0" rIns="0" bIns="0" numCol="1" anchor="ctr">
              <a:noAutofit/>
            </a:bodyPr>
            <a:lstStyle/>
            <a:p>
              <a:pPr lvl="0" algn="ctr">
                <a:defRPr sz="800">
                  <a:latin typeface="Arial"/>
                  <a:ea typeface="Arial"/>
                  <a:cs typeface="Arial"/>
                  <a:sym typeface="Arial"/>
                </a:defRPr>
              </a:pPr>
              <a:endParaRPr/>
            </a:p>
          </p:txBody>
        </p:sp>
        <p:sp>
          <p:nvSpPr>
            <p:cNvPr id="185" name="Shape 185"/>
            <p:cNvSpPr/>
            <p:nvPr/>
          </p:nvSpPr>
          <p:spPr>
            <a:xfrm>
              <a:off x="0" y="152400"/>
              <a:ext cx="576264" cy="1270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lvl1pPr algn="ctr">
                <a:defRPr sz="800">
                  <a:latin typeface="Arial"/>
                  <a:ea typeface="Arial"/>
                  <a:cs typeface="Arial"/>
                  <a:sym typeface="Arial"/>
                </a:defRPr>
              </a:lvl1pPr>
            </a:lstStyle>
            <a:p>
              <a:pPr lvl="0">
                <a:defRPr sz="1800"/>
              </a:pPr>
              <a:r>
                <a:rPr sz="800"/>
                <a:t>Get  file size</a:t>
              </a:r>
            </a:p>
          </p:txBody>
        </p:sp>
      </p:grpSp>
      <p:sp>
        <p:nvSpPr>
          <p:cNvPr id="187" name="Shape 187"/>
          <p:cNvSpPr/>
          <p:nvPr/>
        </p:nvSpPr>
        <p:spPr>
          <a:xfrm>
            <a:off x="688338" y="5515609"/>
            <a:ext cx="753112" cy="79248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0818" y="0"/>
                </a:lnTo>
                <a:lnTo>
                  <a:pt x="10818" y="21600"/>
                </a:lnTo>
                <a:lnTo>
                  <a:pt x="0" y="21600"/>
                </a:lnTo>
              </a:path>
            </a:pathLst>
          </a:custGeom>
          <a:ln>
            <a:solidFill/>
            <a:round/>
          </a:ln>
        </p:spPr>
        <p:txBody>
          <a:bodyPr lIns="0" tIns="0" rIns="0" bIns="0"/>
          <a:lstStyle/>
          <a:p>
            <a:pPr lvl="0">
              <a:defRPr>
                <a:latin typeface="Arial"/>
                <a:ea typeface="Arial"/>
                <a:cs typeface="Arial"/>
                <a:sym typeface="Arial"/>
              </a:defRPr>
            </a:pPr>
            <a:endParaRPr/>
          </a:p>
        </p:txBody>
      </p:sp>
      <p:pic>
        <p:nvPicPr>
          <p:cNvPr id="188" name="image2.png"/>
          <p:cNvPicPr/>
          <p:nvPr/>
        </p:nvPicPr>
        <p:blipFill>
          <a:blip r:embed="rId4">
            <a:extLst/>
          </a:blip>
          <a:stretch>
            <a:fillRect/>
          </a:stretch>
        </p:blipFill>
        <p:spPr>
          <a:xfrm>
            <a:off x="6845300" y="4746625"/>
            <a:ext cx="1733550" cy="1430338"/>
          </a:xfrm>
          <a:prstGeom prst="rect">
            <a:avLst/>
          </a:prstGeom>
          <a:ln w="12700">
            <a:miter lim="400000"/>
          </a:ln>
        </p:spPr>
      </p:pic>
      <p:grpSp>
        <p:nvGrpSpPr>
          <p:cNvPr id="195" name="Group 195">
            <a:hlinkClick r:id="" action="ppaction://hlinkshowjump?jump=firstslide"/>
          </p:cNvPr>
          <p:cNvGrpSpPr/>
          <p:nvPr/>
        </p:nvGrpSpPr>
        <p:grpSpPr>
          <a:xfrm>
            <a:off x="7823199" y="6396037"/>
            <a:ext cx="1206502" cy="371477"/>
            <a:chOff x="0" y="0"/>
            <a:chExt cx="1206500" cy="371476"/>
          </a:xfrm>
        </p:grpSpPr>
        <p:sp>
          <p:nvSpPr>
            <p:cNvPr id="189" name="Shape 189"/>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90" name="Shape 190"/>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91" name="Shape 191"/>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92" name="Shape 192"/>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93" name="Shape 193"/>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194" name="Shape 194"/>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Shape 198"/>
          <p:cNvSpPr>
            <a:spLocks noGrp="1"/>
          </p:cNvSpPr>
          <p:nvPr>
            <p:ph type="title"/>
          </p:nvPr>
        </p:nvSpPr>
        <p:spPr>
          <a:xfrm>
            <a:off x="-8532812" y="274637"/>
            <a:ext cx="8229601" cy="1143001"/>
          </a:xfrm>
          <a:prstGeom prst="rect">
            <a:avLst/>
          </a:prstGeom>
        </p:spPr>
        <p:txBody>
          <a:bodyPr lIns="0" tIns="0" rIns="0" bIns="0">
            <a:normAutofit/>
          </a:bodyPr>
          <a:lstStyle>
            <a:lvl1pPr defTabSz="841247">
              <a:defRPr sz="3600"/>
            </a:lvl1pPr>
          </a:lstStyle>
          <a:p>
            <a:pPr lvl="0">
              <a:defRPr sz="1800"/>
            </a:pPr>
            <a:r>
              <a:rPr sz="3600"/>
              <a:t>Stage 2: Design - Psudocode &amp; Stepwise Refinement</a:t>
            </a:r>
          </a:p>
        </p:txBody>
      </p:sp>
      <p:sp>
        <p:nvSpPr>
          <p:cNvPr id="199" name="Shape 199"/>
          <p:cNvSpPr/>
          <p:nvPr/>
        </p:nvSpPr>
        <p:spPr>
          <a:xfrm>
            <a:off x="457200" y="537778"/>
            <a:ext cx="8229600" cy="61671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algn="ctr">
              <a:defRPr sz="4400">
                <a:latin typeface="Arial"/>
                <a:ea typeface="Arial"/>
                <a:cs typeface="Arial"/>
                <a:sym typeface="Arial"/>
              </a:defRPr>
            </a:lvl1pPr>
          </a:lstStyle>
          <a:p>
            <a:pPr lvl="0">
              <a:defRPr sz="1800"/>
            </a:pPr>
            <a:r>
              <a:rPr sz="4400"/>
              <a:t>Stage 2: Design</a:t>
            </a:r>
          </a:p>
        </p:txBody>
      </p:sp>
      <p:sp>
        <p:nvSpPr>
          <p:cNvPr id="200" name="Shape 200"/>
          <p:cNvSpPr/>
          <p:nvPr/>
        </p:nvSpPr>
        <p:spPr>
          <a:xfrm>
            <a:off x="-2" y="0"/>
            <a:ext cx="9144004" cy="1557338"/>
          </a:xfrm>
          <a:prstGeom prst="rect">
            <a:avLst/>
          </a:prstGeom>
          <a:gradFill>
            <a:gsLst>
              <a:gs pos="0">
                <a:srgbClr val="6699FF"/>
              </a:gs>
              <a:gs pos="100000">
                <a:srgbClr val="0000CC"/>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201" name="Shape 201"/>
          <p:cNvSpPr/>
          <p:nvPr/>
        </p:nvSpPr>
        <p:spPr>
          <a:xfrm>
            <a:off x="2443161" y="981075"/>
            <a:ext cx="4257678" cy="571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36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3600">
                <a:ln w="17078">
                  <a:solidFill/>
                </a:ln>
                <a:solidFill>
                  <a:srgbClr val="FFFFFF"/>
                </a:solidFill>
                <a:effectLst>
                  <a:outerShdw blurRad="50800" dist="29455" dir="2700000" rotWithShape="0">
                    <a:srgbClr val="990000"/>
                  </a:outerShdw>
                </a:effectLst>
              </a:rPr>
              <a:t>Stage 2: Design</a:t>
            </a:r>
          </a:p>
        </p:txBody>
      </p:sp>
      <p:sp>
        <p:nvSpPr>
          <p:cNvPr id="202" name="Shape 202"/>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sp>
        <p:nvSpPr>
          <p:cNvPr id="203" name="Shape 203"/>
          <p:cNvSpPr/>
          <p:nvPr/>
        </p:nvSpPr>
        <p:spPr>
          <a:xfrm>
            <a:off x="2474911" y="1633536"/>
            <a:ext cx="4257678" cy="57150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fontScale="92500"/>
          </a:bodyPr>
          <a:lstStyle/>
          <a:p>
            <a:pPr lvl="0" algn="ctr" defTabSz="758951"/>
            <a:r>
              <a:rPr>
                <a:ln w="8749">
                  <a:solidFill/>
                </a:ln>
                <a:solidFill>
                  <a:srgbClr val="FFFFFF"/>
                </a:solidFill>
                <a:effectLst>
                  <a:outerShdw blurRad="50800" dist="29813" dir="2700000" rotWithShape="0">
                    <a:srgbClr val="990000"/>
                  </a:outerShdw>
                </a:effectLst>
                <a:latin typeface="Impact"/>
                <a:ea typeface="Impact"/>
                <a:cs typeface="Impact"/>
                <a:sym typeface="Impact"/>
              </a:rPr>
              <a:t>Psudocode &amp;</a:t>
            </a:r>
            <a:endParaRPr sz="2900">
              <a:ln w="8749">
                <a:solidFill/>
              </a:ln>
              <a:solidFill>
                <a:srgbClr val="FFFFFF"/>
              </a:solidFill>
              <a:effectLst>
                <a:outerShdw blurRad="50800" dist="29813" dir="2700000" rotWithShape="0">
                  <a:srgbClr val="990000"/>
                </a:outerShdw>
              </a:effectLst>
              <a:latin typeface="Impact"/>
              <a:ea typeface="Impact"/>
              <a:cs typeface="Impact"/>
              <a:sym typeface="Impact"/>
            </a:endParaRPr>
          </a:p>
          <a:p>
            <a:pPr lvl="0" algn="ctr" defTabSz="758951"/>
            <a:r>
              <a:rPr>
                <a:ln w="8749">
                  <a:solidFill/>
                </a:ln>
                <a:solidFill>
                  <a:srgbClr val="FFFFFF"/>
                </a:solidFill>
                <a:effectLst>
                  <a:outerShdw blurRad="50800" dist="29813" dir="2700000" rotWithShape="0">
                    <a:srgbClr val="990000"/>
                  </a:outerShdw>
                </a:effectLst>
                <a:latin typeface="Impact"/>
                <a:ea typeface="Impact"/>
                <a:cs typeface="Impact"/>
                <a:sym typeface="Impact"/>
              </a:rPr>
              <a:t>Stepwise Refinement</a:t>
            </a:r>
          </a:p>
        </p:txBody>
      </p:sp>
      <p:sp>
        <p:nvSpPr>
          <p:cNvPr id="204" name="Shape 204"/>
          <p:cNvSpPr/>
          <p:nvPr/>
        </p:nvSpPr>
        <p:spPr>
          <a:xfrm>
            <a:off x="361950" y="2425700"/>
            <a:ext cx="2707383" cy="1604740"/>
          </a:xfrm>
          <a:prstGeom prst="rect">
            <a:avLst/>
          </a:prstGeom>
          <a:solidFill>
            <a:srgbClr val="FFFFFF"/>
          </a:solidFill>
          <a:ln>
            <a:solidFill/>
            <a:round/>
          </a:ln>
          <a:extLst>
            <a:ext uri="{C572A759-6A51-4108-AA02-DFA0A04FC94B}">
              <ma14:wrappingTextBoxFlag xmlns:ma14="http://schemas.microsoft.com/office/mac/drawingml/2011/main" xmlns="" val="1"/>
            </a:ext>
          </a:extLst>
        </p:spPr>
        <p:txBody>
          <a:bodyPr wrap="none" lIns="0" tIns="0" rIns="0" bIns="0">
            <a:spAutoFit/>
          </a:bodyPr>
          <a:lstStyle/>
          <a:p>
            <a:pPr marL="342900" lvl="0" indent="-342900"/>
            <a:r>
              <a:rPr sz="1200">
                <a:latin typeface="Arial"/>
                <a:ea typeface="Arial"/>
                <a:cs typeface="Arial"/>
                <a:sym typeface="Arial"/>
              </a:rPr>
              <a:t>Example for find fastest of three drives:</a:t>
            </a:r>
          </a:p>
          <a:p>
            <a:pPr marL="342900" lvl="0" indent="-342900"/>
            <a:endParaRPr sz="1200">
              <a:latin typeface="Arial"/>
              <a:ea typeface="Arial"/>
              <a:cs typeface="Arial"/>
              <a:sym typeface="Arial"/>
            </a:endParaRPr>
          </a:p>
          <a:p>
            <a:pPr marL="342900" lvl="0" indent="-342900"/>
            <a:r>
              <a:rPr sz="1200">
                <a:latin typeface="Arial"/>
                <a:ea typeface="Arial"/>
                <a:cs typeface="Arial"/>
                <a:sym typeface="Arial"/>
              </a:rPr>
              <a:t>From the initial High Level Algorithm</a:t>
            </a:r>
          </a:p>
          <a:p>
            <a:pPr marL="342900" lvl="0" indent="-342900"/>
            <a:endParaRPr sz="1200">
              <a:latin typeface="Arial"/>
              <a:ea typeface="Arial"/>
              <a:cs typeface="Arial"/>
              <a:sym typeface="Arial"/>
            </a:endParaRPr>
          </a:p>
          <a:p>
            <a:pPr marL="152400" lvl="0" indent="-152400">
              <a:buSzPct val="100000"/>
              <a:buAutoNum type="arabicPeriod"/>
            </a:pPr>
            <a:r>
              <a:rPr sz="1200">
                <a:latin typeface="Arial"/>
                <a:ea typeface="Arial"/>
                <a:cs typeface="Arial"/>
                <a:sym typeface="Arial"/>
              </a:rPr>
              <a:t>Get file size</a:t>
            </a:r>
          </a:p>
          <a:p>
            <a:pPr marL="152400" lvl="0" indent="-152400">
              <a:buSzPct val="100000"/>
              <a:buAutoNum type="arabicPeriod"/>
            </a:pPr>
            <a:r>
              <a:rPr sz="1200">
                <a:latin typeface="Arial"/>
                <a:ea typeface="Arial"/>
                <a:cs typeface="Arial"/>
                <a:sym typeface="Arial"/>
              </a:rPr>
              <a:t>Get 3 drive details</a:t>
            </a:r>
          </a:p>
          <a:p>
            <a:pPr marL="152400" lvl="0" indent="-152400">
              <a:buSzPct val="100000"/>
              <a:buAutoNum type="arabicPeriod"/>
            </a:pPr>
            <a:r>
              <a:rPr sz="1200">
                <a:latin typeface="Arial"/>
                <a:ea typeface="Arial"/>
                <a:cs typeface="Arial"/>
                <a:sym typeface="Arial"/>
              </a:rPr>
              <a:t>Display all drive details</a:t>
            </a:r>
          </a:p>
          <a:p>
            <a:pPr marL="152400" lvl="0" indent="-152400">
              <a:buSzPct val="100000"/>
              <a:buAutoNum type="arabicPeriod"/>
            </a:pPr>
            <a:r>
              <a:rPr sz="1200">
                <a:latin typeface="Arial"/>
                <a:ea typeface="Arial"/>
                <a:cs typeface="Arial"/>
                <a:sym typeface="Arial"/>
              </a:rPr>
              <a:t>Find fastest drive</a:t>
            </a:r>
          </a:p>
          <a:p>
            <a:pPr marL="152400" lvl="0" indent="-152400">
              <a:buSzPct val="100000"/>
              <a:buAutoNum type="arabicPeriod"/>
            </a:pPr>
            <a:r>
              <a:rPr sz="1200">
                <a:latin typeface="Arial"/>
                <a:ea typeface="Arial"/>
                <a:cs typeface="Arial"/>
                <a:sym typeface="Arial"/>
              </a:rPr>
              <a:t>Display fastest drive details</a:t>
            </a:r>
          </a:p>
        </p:txBody>
      </p:sp>
      <p:sp>
        <p:nvSpPr>
          <p:cNvPr id="205" name="Shape 205"/>
          <p:cNvSpPr/>
          <p:nvPr/>
        </p:nvSpPr>
        <p:spPr>
          <a:xfrm>
            <a:off x="4070350" y="2389186"/>
            <a:ext cx="4879977" cy="4006703"/>
          </a:xfrm>
          <a:prstGeom prst="rect">
            <a:avLst/>
          </a:prstGeom>
          <a:solidFill>
            <a:srgbClr val="FFFFFF"/>
          </a:solidFill>
          <a:ln>
            <a:solidFill/>
            <a:round/>
          </a:ln>
          <a:extLst>
            <a:ext uri="{C572A759-6A51-4108-AA02-DFA0A04FC94B}">
              <ma14:wrappingTextBoxFlag xmlns:ma14="http://schemas.microsoft.com/office/mac/drawingml/2011/main" xmlns="" val="1"/>
            </a:ext>
          </a:extLst>
        </p:spPr>
        <p:txBody>
          <a:bodyPr lIns="0" tIns="0" rIns="0" bIns="0">
            <a:spAutoFit/>
          </a:bodyPr>
          <a:lstStyle/>
          <a:p>
            <a:pPr marL="342900" lvl="0" indent="-342900"/>
            <a:r>
              <a:rPr sz="800">
                <a:latin typeface="Arial"/>
                <a:ea typeface="Arial"/>
                <a:cs typeface="Arial"/>
                <a:sym typeface="Arial"/>
              </a:rPr>
              <a:t>Using Psudocode &amp; Stepwise Refinement</a:t>
            </a:r>
          </a:p>
          <a:p>
            <a:pPr marL="342900" lvl="0" indent="-342900"/>
            <a:endParaRPr sz="800">
              <a:latin typeface="Arial"/>
              <a:ea typeface="Arial"/>
              <a:cs typeface="Arial"/>
              <a:sym typeface="Arial"/>
            </a:endParaRPr>
          </a:p>
          <a:p>
            <a:pPr marL="67733" lvl="0" indent="-67733">
              <a:buSzPct val="100000"/>
              <a:buAutoNum type="arabicPeriod"/>
            </a:pPr>
            <a:r>
              <a:rPr sz="800">
                <a:latin typeface="Arial"/>
                <a:ea typeface="Arial"/>
                <a:cs typeface="Arial"/>
                <a:sym typeface="Arial"/>
              </a:rPr>
              <a:t>Get file size</a:t>
            </a:r>
          </a:p>
          <a:p>
            <a:pPr marL="342900" lvl="0" indent="-342900"/>
            <a:r>
              <a:rPr sz="800">
                <a:latin typeface="Arial"/>
                <a:ea typeface="Arial"/>
                <a:cs typeface="Arial"/>
                <a:sym typeface="Arial"/>
              </a:rPr>
              <a:t>	1.1	Get file size from user</a:t>
            </a:r>
          </a:p>
          <a:p>
            <a:pPr marL="342900" lvl="0" indent="-342900"/>
            <a:endParaRPr sz="800">
              <a:latin typeface="Arial"/>
              <a:ea typeface="Arial"/>
              <a:cs typeface="Arial"/>
              <a:sym typeface="Arial"/>
            </a:endParaRPr>
          </a:p>
          <a:p>
            <a:pPr marL="342900" lvl="0" indent="-342900"/>
            <a:r>
              <a:rPr sz="800">
                <a:latin typeface="Arial"/>
                <a:ea typeface="Arial"/>
                <a:cs typeface="Arial"/>
                <a:sym typeface="Arial"/>
              </a:rPr>
              <a:t>2.	Get 3 drive details</a:t>
            </a:r>
          </a:p>
          <a:p>
            <a:pPr marL="342900" lvl="0" indent="-342900"/>
            <a:r>
              <a:rPr sz="800">
                <a:latin typeface="Arial"/>
                <a:ea typeface="Arial"/>
                <a:cs typeface="Arial"/>
                <a:sym typeface="Arial"/>
              </a:rPr>
              <a:t>	2.1	For I = 0 to 2</a:t>
            </a:r>
          </a:p>
          <a:p>
            <a:pPr marL="342900" lvl="0" indent="-342900"/>
            <a:r>
              <a:rPr sz="800">
                <a:latin typeface="Arial"/>
                <a:ea typeface="Arial"/>
                <a:cs typeface="Arial"/>
                <a:sym typeface="Arial"/>
              </a:rPr>
              <a:t>		2.1.1	DriverName(i) = User Input</a:t>
            </a:r>
          </a:p>
          <a:p>
            <a:pPr marL="342900" lvl="0" indent="-342900"/>
            <a:r>
              <a:rPr sz="800">
                <a:latin typeface="Arial"/>
                <a:ea typeface="Arial"/>
                <a:cs typeface="Arial"/>
                <a:sym typeface="Arial"/>
              </a:rPr>
              <a:t>		2.1.2	DriverTransferRate(i) = User Input</a:t>
            </a:r>
          </a:p>
          <a:p>
            <a:pPr marL="342900" lvl="0" indent="-342900"/>
            <a:r>
              <a:rPr sz="800">
                <a:latin typeface="Arial"/>
                <a:ea typeface="Arial"/>
                <a:cs typeface="Arial"/>
                <a:sym typeface="Arial"/>
              </a:rPr>
              <a:t>		2.1.3	DriverTransferSpeed(i) = TransferRate </a:t>
            </a:r>
          </a:p>
          <a:p>
            <a:pPr marL="342900" lvl="0" indent="-342900"/>
            <a:r>
              <a:rPr sz="800">
                <a:latin typeface="Arial"/>
                <a:ea typeface="Arial"/>
                <a:cs typeface="Arial"/>
                <a:sym typeface="Arial"/>
              </a:rPr>
              <a:t>	2.2	Next I</a:t>
            </a:r>
          </a:p>
          <a:p>
            <a:pPr marL="342900" lvl="0" indent="-342900"/>
            <a:endParaRPr sz="800">
              <a:latin typeface="Arial"/>
              <a:ea typeface="Arial"/>
              <a:cs typeface="Arial"/>
              <a:sym typeface="Arial"/>
            </a:endParaRPr>
          </a:p>
          <a:p>
            <a:pPr marL="67733" lvl="0" indent="-67733">
              <a:buSzPct val="100000"/>
              <a:buAutoNum type="arabicPeriod" startAt="3"/>
            </a:pPr>
            <a:r>
              <a:rPr sz="800">
                <a:latin typeface="Arial"/>
                <a:ea typeface="Arial"/>
                <a:cs typeface="Arial"/>
                <a:sym typeface="Arial"/>
              </a:rPr>
              <a:t>Display all drive details</a:t>
            </a:r>
          </a:p>
          <a:p>
            <a:pPr marL="342900" lvl="0" indent="-342900"/>
            <a:r>
              <a:rPr sz="800">
                <a:latin typeface="Arial"/>
                <a:ea typeface="Arial"/>
                <a:cs typeface="Arial"/>
                <a:sym typeface="Arial"/>
              </a:rPr>
              <a:t>	3.1	For I = 0 to 2</a:t>
            </a:r>
          </a:p>
          <a:p>
            <a:pPr marL="342900" lvl="0" indent="-342900"/>
            <a:r>
              <a:rPr sz="800">
                <a:latin typeface="Arial"/>
                <a:ea typeface="Arial"/>
                <a:cs typeface="Arial"/>
                <a:sym typeface="Arial"/>
              </a:rPr>
              <a:t>		3.1.1	Display DriverName(i)</a:t>
            </a:r>
          </a:p>
          <a:p>
            <a:pPr marL="342900" lvl="0" indent="-342900"/>
            <a:r>
              <a:rPr sz="800">
                <a:latin typeface="Arial"/>
                <a:ea typeface="Arial"/>
                <a:cs typeface="Arial"/>
                <a:sym typeface="Arial"/>
              </a:rPr>
              <a:t>		3.1.2	Display DriverTransferRate(i)</a:t>
            </a:r>
          </a:p>
          <a:p>
            <a:pPr marL="342900" lvl="0" indent="-342900"/>
            <a:r>
              <a:rPr sz="800">
                <a:latin typeface="Arial"/>
                <a:ea typeface="Arial"/>
                <a:cs typeface="Arial"/>
                <a:sym typeface="Arial"/>
              </a:rPr>
              <a:t>		3.1.3	Display DriverTransferSpeed(i)</a:t>
            </a:r>
          </a:p>
          <a:p>
            <a:pPr marL="342900" lvl="0" indent="-342900"/>
            <a:r>
              <a:rPr sz="800">
                <a:latin typeface="Arial"/>
                <a:ea typeface="Arial"/>
                <a:cs typeface="Arial"/>
                <a:sym typeface="Arial"/>
              </a:rPr>
              <a:t>	3.2	Next I</a:t>
            </a:r>
          </a:p>
          <a:p>
            <a:pPr marL="342900" lvl="0" indent="-342900"/>
            <a:endParaRPr sz="800">
              <a:latin typeface="Arial"/>
              <a:ea typeface="Arial"/>
              <a:cs typeface="Arial"/>
              <a:sym typeface="Arial"/>
            </a:endParaRPr>
          </a:p>
          <a:p>
            <a:pPr marL="342900" lvl="0" indent="-342900"/>
            <a:r>
              <a:rPr sz="800">
                <a:latin typeface="Arial"/>
                <a:ea typeface="Arial"/>
                <a:cs typeface="Arial"/>
                <a:sym typeface="Arial"/>
              </a:rPr>
              <a:t>4.	Find fastest drive (using find min on DriverTransferSpeed)</a:t>
            </a:r>
          </a:p>
          <a:p>
            <a:pPr marL="342900" lvl="0" indent="-342900"/>
            <a:r>
              <a:rPr sz="800">
                <a:latin typeface="Arial"/>
                <a:ea typeface="Arial"/>
                <a:cs typeface="Arial"/>
                <a:sym typeface="Arial"/>
              </a:rPr>
              <a:t>	4.1	indexOfFastest = 0</a:t>
            </a:r>
          </a:p>
          <a:p>
            <a:pPr marL="342900" lvl="0" indent="-342900"/>
            <a:r>
              <a:rPr sz="800">
                <a:latin typeface="Arial"/>
                <a:ea typeface="Arial"/>
                <a:cs typeface="Arial"/>
                <a:sym typeface="Arial"/>
              </a:rPr>
              <a:t>	4.2	min = DriverTransferSpeed(0)</a:t>
            </a:r>
          </a:p>
          <a:p>
            <a:pPr marL="342900" lvl="0" indent="-342900"/>
            <a:r>
              <a:rPr sz="800">
                <a:latin typeface="Arial"/>
                <a:ea typeface="Arial"/>
                <a:cs typeface="Arial"/>
                <a:sym typeface="Arial"/>
              </a:rPr>
              <a:t>	4.3	For I = 0 to 2</a:t>
            </a:r>
          </a:p>
          <a:p>
            <a:pPr marL="342900" lvl="0" indent="-342900"/>
            <a:r>
              <a:rPr sz="800">
                <a:latin typeface="Arial"/>
                <a:ea typeface="Arial"/>
                <a:cs typeface="Arial"/>
                <a:sym typeface="Arial"/>
              </a:rPr>
              <a:t>		4.3.1	if Min &lt; DriverTransferSpeed(i) then</a:t>
            </a:r>
          </a:p>
          <a:p>
            <a:pPr marL="342900" lvl="0" indent="-342900"/>
            <a:r>
              <a:rPr sz="800">
                <a:latin typeface="Arial"/>
                <a:ea typeface="Arial"/>
                <a:cs typeface="Arial"/>
                <a:sym typeface="Arial"/>
              </a:rPr>
              <a:t>			4.3.1.1	Min = DriverTransferSpeed(i) </a:t>
            </a:r>
          </a:p>
          <a:p>
            <a:pPr marL="342900" lvl="0" indent="-342900"/>
            <a:r>
              <a:rPr sz="800">
                <a:latin typeface="Arial"/>
                <a:ea typeface="Arial"/>
                <a:cs typeface="Arial"/>
                <a:sym typeface="Arial"/>
              </a:rPr>
              <a:t>			4.3.1.2	indexOfFastest = I</a:t>
            </a:r>
          </a:p>
          <a:p>
            <a:pPr marL="342900" lvl="0" indent="-342900"/>
            <a:r>
              <a:rPr sz="800">
                <a:latin typeface="Arial"/>
                <a:ea typeface="Arial"/>
                <a:cs typeface="Arial"/>
                <a:sym typeface="Arial"/>
              </a:rPr>
              <a:t>		4.3.2	End If</a:t>
            </a:r>
          </a:p>
          <a:p>
            <a:pPr marL="342900" lvl="0" indent="-342900"/>
            <a:endParaRPr sz="800">
              <a:latin typeface="Arial"/>
              <a:ea typeface="Arial"/>
              <a:cs typeface="Arial"/>
              <a:sym typeface="Arial"/>
            </a:endParaRPr>
          </a:p>
          <a:p>
            <a:pPr marL="342900" lvl="0" indent="-342900"/>
            <a:r>
              <a:rPr sz="800">
                <a:latin typeface="Arial"/>
                <a:ea typeface="Arial"/>
                <a:cs typeface="Arial"/>
                <a:sym typeface="Arial"/>
              </a:rPr>
              <a:t>	4.4	Next i</a:t>
            </a:r>
          </a:p>
          <a:p>
            <a:pPr marL="342900" lvl="0" indent="-342900"/>
            <a:endParaRPr sz="800">
              <a:latin typeface="Arial"/>
              <a:ea typeface="Arial"/>
              <a:cs typeface="Arial"/>
              <a:sym typeface="Arial"/>
            </a:endParaRPr>
          </a:p>
          <a:p>
            <a:pPr marL="67733" lvl="0" indent="-67733">
              <a:buSzPct val="100000"/>
              <a:buAutoNum type="arabicPeriod" startAt="5"/>
            </a:pPr>
            <a:r>
              <a:rPr sz="800">
                <a:latin typeface="Arial"/>
                <a:ea typeface="Arial"/>
                <a:cs typeface="Arial"/>
                <a:sym typeface="Arial"/>
              </a:rPr>
              <a:t>Display fastest drive details</a:t>
            </a:r>
          </a:p>
          <a:p>
            <a:pPr marL="342900" lvl="0" indent="-342900"/>
            <a:r>
              <a:rPr sz="800">
                <a:latin typeface="Arial"/>
                <a:ea typeface="Arial"/>
                <a:cs typeface="Arial"/>
                <a:sym typeface="Arial"/>
              </a:rPr>
              <a:t>	5.1	Display “Fastest Drive Details as follows:”</a:t>
            </a:r>
          </a:p>
          <a:p>
            <a:pPr marL="342900" lvl="0" indent="-342900"/>
            <a:r>
              <a:rPr sz="800">
                <a:latin typeface="Arial"/>
                <a:ea typeface="Arial"/>
                <a:cs typeface="Arial"/>
                <a:sym typeface="Arial"/>
              </a:rPr>
              <a:t>	5.1	Display DriverName(IndexOfFastest)</a:t>
            </a:r>
          </a:p>
          <a:p>
            <a:pPr marL="342900" lvl="0" indent="-342900"/>
            <a:r>
              <a:rPr sz="800">
                <a:latin typeface="Arial"/>
                <a:ea typeface="Arial"/>
                <a:cs typeface="Arial"/>
                <a:sym typeface="Arial"/>
              </a:rPr>
              <a:t>	5.2	Display DriverTransferRate(IndexOfFastest)</a:t>
            </a:r>
          </a:p>
          <a:p>
            <a:pPr marL="342900" lvl="0" indent="-342900"/>
            <a:r>
              <a:rPr sz="800">
                <a:latin typeface="Arial"/>
                <a:ea typeface="Arial"/>
                <a:cs typeface="Arial"/>
                <a:sym typeface="Arial"/>
              </a:rPr>
              <a:t>	5.3	Display DriverTransferSpeed(IndexOfFastest)</a:t>
            </a:r>
          </a:p>
        </p:txBody>
      </p:sp>
      <p:sp>
        <p:nvSpPr>
          <p:cNvPr id="206" name="Shape 206"/>
          <p:cNvSpPr/>
          <p:nvPr/>
        </p:nvSpPr>
        <p:spPr>
          <a:xfrm>
            <a:off x="3324225" y="3216275"/>
            <a:ext cx="536575" cy="406400"/>
          </a:xfrm>
          <a:prstGeom prst="rightArrow">
            <a:avLst>
              <a:gd name="adj1" fmla="val 50000"/>
              <a:gd name="adj2" fmla="val 33008"/>
            </a:avLst>
          </a:prstGeom>
          <a:solidFill>
            <a:srgbClr val="FF0000"/>
          </a:solidFill>
          <a:ln>
            <a:solidFill/>
            <a:round/>
          </a:ln>
        </p:spPr>
        <p:txBody>
          <a:bodyPr lIns="0" tIns="0" rIns="0" bIns="0" anchor="ctr"/>
          <a:lstStyle/>
          <a:p>
            <a:pPr lvl="0">
              <a:defRPr>
                <a:latin typeface="Arial"/>
                <a:ea typeface="Arial"/>
                <a:cs typeface="Arial"/>
                <a:sym typeface="Arial"/>
              </a:defRPr>
            </a:pPr>
            <a:endParaRPr/>
          </a:p>
        </p:txBody>
      </p:sp>
      <p:sp>
        <p:nvSpPr>
          <p:cNvPr id="207" name="Shape 207"/>
          <p:cNvSpPr/>
          <p:nvPr/>
        </p:nvSpPr>
        <p:spPr>
          <a:xfrm>
            <a:off x="325437" y="4586287"/>
            <a:ext cx="3522423" cy="1950860"/>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p>
            <a:pPr lvl="0"/>
            <a:r>
              <a:rPr b="1">
                <a:latin typeface="Arial"/>
                <a:ea typeface="Arial"/>
                <a:cs typeface="Arial"/>
                <a:sym typeface="Arial"/>
              </a:rPr>
              <a:t>Psudocode:</a:t>
            </a:r>
          </a:p>
          <a:p>
            <a:pPr lvl="0"/>
            <a:endParaRPr b="1">
              <a:latin typeface="Arial"/>
              <a:ea typeface="Arial"/>
              <a:cs typeface="Arial"/>
              <a:sym typeface="Arial"/>
            </a:endParaRPr>
          </a:p>
          <a:p>
            <a:pPr lvl="0">
              <a:buSzPct val="100000"/>
              <a:buChar char="•"/>
            </a:pPr>
            <a:r>
              <a:rPr>
                <a:latin typeface="Arial"/>
                <a:ea typeface="Arial"/>
                <a:cs typeface="Arial"/>
                <a:sym typeface="Arial"/>
              </a:rPr>
              <a:t> Close to English.</a:t>
            </a:r>
          </a:p>
          <a:p>
            <a:pPr lvl="0">
              <a:buSzPct val="100000"/>
              <a:buChar char="•"/>
            </a:pPr>
            <a:r>
              <a:rPr>
                <a:latin typeface="Arial"/>
                <a:ea typeface="Arial"/>
                <a:cs typeface="Arial"/>
                <a:sym typeface="Arial"/>
              </a:rPr>
              <a:t> Supports all “normal” functions,</a:t>
            </a:r>
          </a:p>
          <a:p>
            <a:pPr lvl="0"/>
            <a:r>
              <a:rPr>
                <a:latin typeface="Arial"/>
                <a:ea typeface="Arial"/>
                <a:cs typeface="Arial"/>
                <a:sym typeface="Arial"/>
              </a:rPr>
              <a:t>  such as conditional / fixed loops</a:t>
            </a:r>
          </a:p>
          <a:p>
            <a:pPr lvl="0"/>
            <a:r>
              <a:rPr>
                <a:latin typeface="Arial"/>
                <a:ea typeface="Arial"/>
                <a:cs typeface="Arial"/>
                <a:sym typeface="Arial"/>
              </a:rPr>
              <a:t>  and If statements etc.</a:t>
            </a:r>
          </a:p>
          <a:p>
            <a:pPr lvl="0">
              <a:buSzPct val="100000"/>
              <a:buChar char="•"/>
            </a:pPr>
            <a:r>
              <a:rPr>
                <a:latin typeface="Arial"/>
                <a:ea typeface="Arial"/>
                <a:cs typeface="Arial"/>
                <a:sym typeface="Arial"/>
              </a:rPr>
              <a:t> Not code specific.</a:t>
            </a:r>
          </a:p>
        </p:txBody>
      </p:sp>
      <p:grpSp>
        <p:nvGrpSpPr>
          <p:cNvPr id="214" name="Group 214">
            <a:hlinkClick r:id="" action="ppaction://hlinkshowjump?jump=firstslide"/>
          </p:cNvPr>
          <p:cNvGrpSpPr/>
          <p:nvPr/>
        </p:nvGrpSpPr>
        <p:grpSpPr>
          <a:xfrm>
            <a:off x="7823199" y="6396037"/>
            <a:ext cx="1206502" cy="371477"/>
            <a:chOff x="0" y="0"/>
            <a:chExt cx="1206500" cy="371476"/>
          </a:xfrm>
        </p:grpSpPr>
        <p:sp>
          <p:nvSpPr>
            <p:cNvPr id="208" name="Shape 208"/>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209" name="Shape 209"/>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210" name="Shape 210"/>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211" name="Shape 211"/>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212" name="Shape 212"/>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213" name="Shape 213"/>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Shape 217"/>
          <p:cNvSpPr>
            <a:spLocks noGrp="1"/>
          </p:cNvSpPr>
          <p:nvPr>
            <p:ph type="title"/>
          </p:nvPr>
        </p:nvSpPr>
        <p:spPr>
          <a:xfrm>
            <a:off x="-8677275" y="274637"/>
            <a:ext cx="8229600" cy="1143001"/>
          </a:xfrm>
          <a:prstGeom prst="rect">
            <a:avLst/>
          </a:prstGeom>
        </p:spPr>
        <p:txBody>
          <a:bodyPr lIns="0" tIns="0" rIns="0" bIns="0">
            <a:normAutofit/>
          </a:bodyPr>
          <a:lstStyle>
            <a:lvl1pPr defTabSz="841247">
              <a:defRPr sz="3600"/>
            </a:lvl1pPr>
          </a:lstStyle>
          <a:p>
            <a:pPr lvl="0">
              <a:defRPr sz="1800"/>
            </a:pPr>
            <a:r>
              <a:rPr sz="3600"/>
              <a:t>Stage 3: Implementation – Choice of Language</a:t>
            </a:r>
          </a:p>
        </p:txBody>
      </p:sp>
      <p:sp>
        <p:nvSpPr>
          <p:cNvPr id="218" name="Shape 218"/>
          <p:cNvSpPr/>
          <p:nvPr/>
        </p:nvSpPr>
        <p:spPr>
          <a:xfrm>
            <a:off x="-2" y="0"/>
            <a:ext cx="9144004" cy="1557338"/>
          </a:xfrm>
          <a:prstGeom prst="rect">
            <a:avLst/>
          </a:prstGeom>
          <a:gradFill>
            <a:gsLst>
              <a:gs pos="0">
                <a:srgbClr val="6699FF"/>
              </a:gs>
              <a:gs pos="100000">
                <a:srgbClr val="0000CC"/>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219" name="Shape 219"/>
          <p:cNvSpPr/>
          <p:nvPr/>
        </p:nvSpPr>
        <p:spPr>
          <a:xfrm>
            <a:off x="1330324" y="981075"/>
            <a:ext cx="6049965" cy="571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36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3600">
                <a:ln w="17078">
                  <a:solidFill/>
                </a:ln>
                <a:solidFill>
                  <a:srgbClr val="FFFFFF"/>
                </a:solidFill>
                <a:effectLst>
                  <a:outerShdw blurRad="50800" dist="29455" dir="2700000" rotWithShape="0">
                    <a:srgbClr val="990000"/>
                  </a:outerShdw>
                </a:effectLst>
              </a:rPr>
              <a:t>Stage 3: Implementation</a:t>
            </a:r>
          </a:p>
        </p:txBody>
      </p:sp>
      <p:sp>
        <p:nvSpPr>
          <p:cNvPr id="220" name="Shape 220"/>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sp>
        <p:nvSpPr>
          <p:cNvPr id="221" name="Shape 221"/>
          <p:cNvSpPr/>
          <p:nvPr/>
        </p:nvSpPr>
        <p:spPr>
          <a:xfrm>
            <a:off x="3457575" y="1760536"/>
            <a:ext cx="1803222" cy="288823"/>
          </a:xfrm>
          <a:prstGeom prst="rect">
            <a:avLst/>
          </a:prstGeom>
          <a:ln w="12700">
            <a:miter lim="400000"/>
          </a:ln>
          <a:extLst>
            <a:ext uri="{C572A759-6A51-4108-AA02-DFA0A04FC94B}">
              <ma14:wrappingTextBoxFlag xmlns:ma14="http://schemas.microsoft.com/office/mac/drawingml/2011/main" xmlns="" val="1"/>
            </a:ext>
          </a:extLst>
        </p:spPr>
        <p:txBody>
          <a:bodyPr wrap="none" lIns="45718" tIns="45718" rIns="45718" bIns="45718">
            <a:spAutoFit/>
          </a:bodyPr>
          <a:lstStyle>
            <a:lvl1pPr>
              <a:defRPr sz="1400" b="1">
                <a:latin typeface="Arial"/>
                <a:ea typeface="Arial"/>
                <a:cs typeface="Arial"/>
                <a:sym typeface="Arial"/>
              </a:defRPr>
            </a:lvl1pPr>
          </a:lstStyle>
          <a:p>
            <a:pPr lvl="0">
              <a:defRPr sz="1800" b="0"/>
            </a:pPr>
            <a:r>
              <a:rPr sz="1400" b="1"/>
              <a:t>Choice of Language</a:t>
            </a:r>
          </a:p>
        </p:txBody>
      </p:sp>
      <p:sp>
        <p:nvSpPr>
          <p:cNvPr id="222" name="Shape 222"/>
          <p:cNvSpPr/>
          <p:nvPr/>
        </p:nvSpPr>
        <p:spPr>
          <a:xfrm>
            <a:off x="1266825" y="2066925"/>
            <a:ext cx="6818313" cy="1406422"/>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r>
              <a:rPr sz="1000">
                <a:latin typeface="Arial"/>
                <a:ea typeface="Arial"/>
                <a:cs typeface="Arial"/>
                <a:sym typeface="Arial"/>
              </a:rPr>
              <a:t>This stage involves coding the algorithms in a given language. The choice of language is dependant on several factors:</a:t>
            </a:r>
          </a:p>
          <a:p>
            <a:pPr lvl="0"/>
            <a:endParaRPr sz="1000">
              <a:latin typeface="Arial"/>
              <a:ea typeface="Arial"/>
              <a:cs typeface="Arial"/>
              <a:sym typeface="Arial"/>
            </a:endParaRPr>
          </a:p>
          <a:p>
            <a:pPr lvl="0">
              <a:buClr>
                <a:srgbClr val="000000"/>
              </a:buClr>
              <a:buSzPct val="100000"/>
              <a:buChar char="•"/>
            </a:pPr>
            <a:r>
              <a:rPr sz="1000">
                <a:latin typeface="Arial"/>
                <a:ea typeface="Arial"/>
                <a:cs typeface="Arial"/>
                <a:sym typeface="Arial"/>
              </a:rPr>
              <a:t> Programming expertise </a:t>
            </a:r>
          </a:p>
          <a:p>
            <a:pPr lvl="0">
              <a:buClr>
                <a:srgbClr val="000000"/>
              </a:buClr>
              <a:buSzPct val="100000"/>
              <a:buChar char="•"/>
            </a:pPr>
            <a:r>
              <a:rPr sz="1000">
                <a:latin typeface="Arial"/>
                <a:ea typeface="Arial"/>
                <a:cs typeface="Arial"/>
                <a:sym typeface="Arial"/>
              </a:rPr>
              <a:t> Type of problem</a:t>
            </a:r>
          </a:p>
          <a:p>
            <a:pPr lvl="0">
              <a:buClr>
                <a:srgbClr val="000000"/>
              </a:buClr>
              <a:buSzPct val="100000"/>
              <a:buChar char="•"/>
            </a:pPr>
            <a:r>
              <a:rPr sz="1000">
                <a:latin typeface="Arial"/>
                <a:ea typeface="Arial"/>
                <a:cs typeface="Arial"/>
                <a:sym typeface="Arial"/>
              </a:rPr>
              <a:t> Hardware / Software compatibility</a:t>
            </a:r>
          </a:p>
          <a:p>
            <a:pPr lvl="0">
              <a:buClr>
                <a:srgbClr val="000000"/>
              </a:buClr>
              <a:buSzPct val="100000"/>
              <a:buChar char="•"/>
            </a:pPr>
            <a:r>
              <a:rPr sz="1000">
                <a:latin typeface="Arial"/>
                <a:ea typeface="Arial"/>
                <a:cs typeface="Arial"/>
                <a:sym typeface="Arial"/>
              </a:rPr>
              <a:t> Data types / structures available</a:t>
            </a:r>
          </a:p>
          <a:p>
            <a:pPr lvl="0">
              <a:buClr>
                <a:srgbClr val="000000"/>
              </a:buClr>
              <a:buSzPct val="100000"/>
              <a:buChar char="•"/>
            </a:pPr>
            <a:r>
              <a:rPr sz="1000">
                <a:latin typeface="Arial"/>
                <a:ea typeface="Arial"/>
                <a:cs typeface="Arial"/>
                <a:sym typeface="Arial"/>
              </a:rPr>
              <a:t> Features and constructs available</a:t>
            </a:r>
          </a:p>
          <a:p>
            <a:pPr lvl="0"/>
            <a:endParaRPr sz="1000">
              <a:latin typeface="Arial"/>
              <a:ea typeface="Arial"/>
              <a:cs typeface="Arial"/>
              <a:sym typeface="Arial"/>
            </a:endParaRPr>
          </a:p>
          <a:p>
            <a:pPr lvl="0" algn="ctr"/>
            <a:r>
              <a:rPr sz="1400" b="1">
                <a:latin typeface="Arial"/>
                <a:ea typeface="Arial"/>
                <a:cs typeface="Arial"/>
                <a:sym typeface="Arial"/>
              </a:rPr>
              <a:t>Types of Language available</a:t>
            </a:r>
          </a:p>
        </p:txBody>
      </p:sp>
      <p:sp>
        <p:nvSpPr>
          <p:cNvPr id="223" name="Shape 223"/>
          <p:cNvSpPr/>
          <p:nvPr/>
        </p:nvSpPr>
        <p:spPr>
          <a:xfrm>
            <a:off x="2432050" y="5683250"/>
            <a:ext cx="2271712" cy="881671"/>
          </a:xfrm>
          <a:prstGeom prst="rect">
            <a:avLst/>
          </a:prstGeom>
          <a:solidFill>
            <a:srgbClr val="FFFFFF"/>
          </a:solidFill>
          <a:ln>
            <a:solidFill/>
            <a:round/>
          </a:ln>
          <a:extLst>
            <a:ext uri="{C572A759-6A51-4108-AA02-DFA0A04FC94B}">
              <ma14:wrappingTextBoxFlag xmlns:ma14="http://schemas.microsoft.com/office/mac/drawingml/2011/main" xmlns="" val="1"/>
            </a:ext>
          </a:extLst>
        </p:spPr>
        <p:txBody>
          <a:bodyPr lIns="0" tIns="0" rIns="0" bIns="0">
            <a:spAutoFit/>
          </a:bodyPr>
          <a:lstStyle/>
          <a:p>
            <a:pPr lvl="0" algn="ctr">
              <a:spcBef>
                <a:spcPts val="700"/>
              </a:spcBef>
            </a:pPr>
            <a:r>
              <a:rPr sz="1200" b="1">
                <a:latin typeface="Arial"/>
                <a:ea typeface="Arial"/>
                <a:cs typeface="Arial"/>
                <a:sym typeface="Arial"/>
              </a:rPr>
              <a:t>Procedural</a:t>
            </a:r>
          </a:p>
          <a:p>
            <a:pPr lvl="0">
              <a:spcBef>
                <a:spcPts val="700"/>
              </a:spcBef>
              <a:buSzPct val="100000"/>
              <a:buChar char="•"/>
            </a:pPr>
            <a:r>
              <a:rPr sz="1200">
                <a:latin typeface="Arial"/>
                <a:ea typeface="Arial"/>
                <a:cs typeface="Arial"/>
                <a:sym typeface="Arial"/>
              </a:rPr>
              <a:t> </a:t>
            </a:r>
            <a:r>
              <a:rPr sz="1000">
                <a:latin typeface="Arial"/>
                <a:ea typeface="Arial"/>
                <a:cs typeface="Arial"/>
                <a:sym typeface="Arial"/>
              </a:rPr>
              <a:t>Defined start / end point</a:t>
            </a:r>
          </a:p>
          <a:p>
            <a:pPr lvl="0">
              <a:spcBef>
                <a:spcPts val="600"/>
              </a:spcBef>
              <a:buSzPct val="100000"/>
              <a:buChar char="•"/>
            </a:pPr>
            <a:r>
              <a:rPr sz="1000">
                <a:latin typeface="Arial"/>
                <a:ea typeface="Arial"/>
                <a:cs typeface="Arial"/>
                <a:sym typeface="Arial"/>
              </a:rPr>
              <a:t> Sequential instructions</a:t>
            </a:r>
          </a:p>
          <a:p>
            <a:pPr lvl="0">
              <a:spcBef>
                <a:spcPts val="600"/>
              </a:spcBef>
            </a:pPr>
            <a:r>
              <a:rPr sz="1000">
                <a:latin typeface="Arial"/>
                <a:ea typeface="Arial"/>
                <a:cs typeface="Arial"/>
                <a:sym typeface="Arial"/>
              </a:rPr>
              <a:t>Examples: ALGOL, Pascal, C</a:t>
            </a:r>
          </a:p>
        </p:txBody>
      </p:sp>
      <p:sp>
        <p:nvSpPr>
          <p:cNvPr id="224" name="Shape 224"/>
          <p:cNvSpPr/>
          <p:nvPr/>
        </p:nvSpPr>
        <p:spPr>
          <a:xfrm>
            <a:off x="4941887" y="5683250"/>
            <a:ext cx="2271714" cy="881671"/>
          </a:xfrm>
          <a:prstGeom prst="rect">
            <a:avLst/>
          </a:prstGeom>
          <a:solidFill>
            <a:srgbClr val="FFFFFF"/>
          </a:solidFill>
          <a:ln>
            <a:solidFill/>
            <a:round/>
          </a:ln>
          <a:extLst>
            <a:ext uri="{C572A759-6A51-4108-AA02-DFA0A04FC94B}">
              <ma14:wrappingTextBoxFlag xmlns:ma14="http://schemas.microsoft.com/office/mac/drawingml/2011/main" xmlns="" val="1"/>
            </a:ext>
          </a:extLst>
        </p:spPr>
        <p:txBody>
          <a:bodyPr lIns="0" tIns="0" rIns="0" bIns="0">
            <a:spAutoFit/>
          </a:bodyPr>
          <a:lstStyle/>
          <a:p>
            <a:pPr lvl="0" algn="ctr">
              <a:spcBef>
                <a:spcPts val="700"/>
              </a:spcBef>
            </a:pPr>
            <a:r>
              <a:rPr sz="1200" b="1">
                <a:latin typeface="Arial"/>
                <a:ea typeface="Arial"/>
                <a:cs typeface="Arial"/>
                <a:sym typeface="Arial"/>
              </a:rPr>
              <a:t>Declarative</a:t>
            </a:r>
          </a:p>
          <a:p>
            <a:pPr lvl="0">
              <a:spcBef>
                <a:spcPts val="700"/>
              </a:spcBef>
              <a:buSzPct val="100000"/>
              <a:buChar char="•"/>
            </a:pPr>
            <a:r>
              <a:rPr sz="1200">
                <a:latin typeface="Arial"/>
                <a:ea typeface="Arial"/>
                <a:cs typeface="Arial"/>
                <a:sym typeface="Arial"/>
              </a:rPr>
              <a:t> </a:t>
            </a:r>
            <a:r>
              <a:rPr sz="1000">
                <a:latin typeface="Arial"/>
                <a:ea typeface="Arial"/>
                <a:cs typeface="Arial"/>
                <a:sym typeface="Arial"/>
              </a:rPr>
              <a:t>Collection of Facts / Rules</a:t>
            </a:r>
          </a:p>
          <a:p>
            <a:pPr lvl="0">
              <a:spcBef>
                <a:spcPts val="600"/>
              </a:spcBef>
              <a:buSzPct val="100000"/>
              <a:buChar char="•"/>
            </a:pPr>
            <a:r>
              <a:rPr sz="1000">
                <a:latin typeface="Arial"/>
                <a:ea typeface="Arial"/>
                <a:cs typeface="Arial"/>
                <a:sym typeface="Arial"/>
              </a:rPr>
              <a:t> Uses Pattern Matching</a:t>
            </a:r>
          </a:p>
          <a:p>
            <a:pPr lvl="0">
              <a:spcBef>
                <a:spcPts val="600"/>
              </a:spcBef>
            </a:pPr>
            <a:r>
              <a:rPr sz="1000">
                <a:latin typeface="Arial"/>
                <a:ea typeface="Arial"/>
                <a:cs typeface="Arial"/>
                <a:sym typeface="Arial"/>
              </a:rPr>
              <a:t>Examples: Hascal, Python</a:t>
            </a:r>
          </a:p>
        </p:txBody>
      </p:sp>
      <p:sp>
        <p:nvSpPr>
          <p:cNvPr id="225" name="Shape 225"/>
          <p:cNvSpPr/>
          <p:nvPr/>
        </p:nvSpPr>
        <p:spPr>
          <a:xfrm>
            <a:off x="2433636" y="3870325"/>
            <a:ext cx="2271714" cy="1300771"/>
          </a:xfrm>
          <a:prstGeom prst="rect">
            <a:avLst/>
          </a:prstGeom>
          <a:solidFill>
            <a:srgbClr val="FFFFFF"/>
          </a:solidFill>
          <a:ln>
            <a:solidFill/>
            <a:round/>
          </a:ln>
          <a:extLst>
            <a:ext uri="{C572A759-6A51-4108-AA02-DFA0A04FC94B}">
              <ma14:wrappingTextBoxFlag xmlns:ma14="http://schemas.microsoft.com/office/mac/drawingml/2011/main" xmlns="" val="1"/>
            </a:ext>
          </a:extLst>
        </p:spPr>
        <p:txBody>
          <a:bodyPr lIns="0" tIns="0" rIns="0" bIns="0">
            <a:spAutoFit/>
          </a:bodyPr>
          <a:lstStyle/>
          <a:p>
            <a:pPr lvl="0" algn="ctr">
              <a:spcBef>
                <a:spcPts val="700"/>
              </a:spcBef>
            </a:pPr>
            <a:r>
              <a:rPr sz="1200" b="1">
                <a:latin typeface="Arial"/>
                <a:ea typeface="Arial"/>
                <a:cs typeface="Arial"/>
                <a:sym typeface="Arial"/>
              </a:rPr>
              <a:t>Event Driven</a:t>
            </a:r>
          </a:p>
          <a:p>
            <a:pPr lvl="0">
              <a:spcBef>
                <a:spcPts val="700"/>
              </a:spcBef>
              <a:buSzPct val="100000"/>
              <a:buChar char="•"/>
            </a:pPr>
            <a:r>
              <a:rPr sz="1200">
                <a:latin typeface="Arial"/>
                <a:ea typeface="Arial"/>
                <a:cs typeface="Arial"/>
                <a:sym typeface="Arial"/>
              </a:rPr>
              <a:t> </a:t>
            </a:r>
            <a:r>
              <a:rPr sz="1000">
                <a:latin typeface="Arial"/>
                <a:ea typeface="Arial"/>
                <a:cs typeface="Arial"/>
                <a:sym typeface="Arial"/>
              </a:rPr>
              <a:t>Object orientated – small modules of code run on detection of event i.e. mouse over, mouse left click etc.</a:t>
            </a:r>
          </a:p>
          <a:p>
            <a:pPr lvl="0">
              <a:spcBef>
                <a:spcPts val="600"/>
              </a:spcBef>
              <a:buSzPct val="100000"/>
              <a:buChar char="•"/>
            </a:pPr>
            <a:r>
              <a:rPr sz="1000">
                <a:latin typeface="Arial"/>
                <a:ea typeface="Arial"/>
                <a:cs typeface="Arial"/>
                <a:sym typeface="Arial"/>
              </a:rPr>
              <a:t> Program constantly runs listening for events</a:t>
            </a:r>
          </a:p>
          <a:p>
            <a:pPr lvl="0">
              <a:spcBef>
                <a:spcPts val="600"/>
              </a:spcBef>
            </a:pPr>
            <a:r>
              <a:rPr sz="1000">
                <a:latin typeface="Arial"/>
                <a:ea typeface="Arial"/>
                <a:cs typeface="Arial"/>
                <a:sym typeface="Arial"/>
              </a:rPr>
              <a:t>Examples: Visual Basic, Visual Pascall</a:t>
            </a:r>
          </a:p>
        </p:txBody>
      </p:sp>
      <p:sp>
        <p:nvSpPr>
          <p:cNvPr id="226" name="Shape 226"/>
          <p:cNvSpPr/>
          <p:nvPr/>
        </p:nvSpPr>
        <p:spPr>
          <a:xfrm>
            <a:off x="4930775" y="3757612"/>
            <a:ext cx="2271712" cy="1516671"/>
          </a:xfrm>
          <a:prstGeom prst="rect">
            <a:avLst/>
          </a:prstGeom>
          <a:solidFill>
            <a:srgbClr val="FFFFFF"/>
          </a:solidFill>
          <a:ln>
            <a:solidFill/>
            <a:round/>
          </a:ln>
          <a:extLst>
            <a:ext uri="{C572A759-6A51-4108-AA02-DFA0A04FC94B}">
              <ma14:wrappingTextBoxFlag xmlns:ma14="http://schemas.microsoft.com/office/mac/drawingml/2011/main" xmlns="" val="1"/>
            </a:ext>
          </a:extLst>
        </p:spPr>
        <p:txBody>
          <a:bodyPr lIns="0" tIns="0" rIns="0" bIns="0">
            <a:spAutoFit/>
          </a:bodyPr>
          <a:lstStyle/>
          <a:p>
            <a:pPr lvl="0" algn="ctr">
              <a:spcBef>
                <a:spcPts val="700"/>
              </a:spcBef>
            </a:pPr>
            <a:r>
              <a:rPr sz="1200" b="1">
                <a:latin typeface="Arial"/>
                <a:ea typeface="Arial"/>
                <a:cs typeface="Arial"/>
                <a:sym typeface="Arial"/>
              </a:rPr>
              <a:t>Scripting</a:t>
            </a:r>
          </a:p>
          <a:p>
            <a:pPr lvl="0">
              <a:spcBef>
                <a:spcPts val="700"/>
              </a:spcBef>
              <a:buSzPct val="100000"/>
              <a:buChar char="•"/>
            </a:pPr>
            <a:r>
              <a:rPr sz="1200">
                <a:latin typeface="Arial"/>
                <a:ea typeface="Arial"/>
                <a:cs typeface="Arial"/>
                <a:sym typeface="Arial"/>
              </a:rPr>
              <a:t> </a:t>
            </a:r>
            <a:r>
              <a:rPr sz="1000">
                <a:latin typeface="Arial"/>
                <a:ea typeface="Arial"/>
                <a:cs typeface="Arial"/>
                <a:sym typeface="Arial"/>
              </a:rPr>
              <a:t>Used to automate / extend functionality of an application</a:t>
            </a:r>
          </a:p>
          <a:p>
            <a:pPr lvl="0">
              <a:spcBef>
                <a:spcPts val="600"/>
              </a:spcBef>
            </a:pPr>
            <a:r>
              <a:rPr sz="1000">
                <a:latin typeface="Arial"/>
                <a:ea typeface="Arial"/>
                <a:cs typeface="Arial"/>
                <a:sym typeface="Arial"/>
              </a:rPr>
              <a:t>Examples: using Visual Basic to extend functionality in Excel or Access, or Java script to extend functionality of HTML</a:t>
            </a:r>
          </a:p>
          <a:p>
            <a:pPr lvl="0">
              <a:spcBef>
                <a:spcPts val="600"/>
              </a:spcBef>
            </a:pPr>
            <a:r>
              <a:rPr sz="1000">
                <a:latin typeface="Arial"/>
                <a:ea typeface="Arial"/>
                <a:cs typeface="Arial"/>
                <a:sym typeface="Arial"/>
              </a:rPr>
              <a:t>Use of java Applets on web</a:t>
            </a:r>
          </a:p>
          <a:p>
            <a:pPr lvl="0">
              <a:spcBef>
                <a:spcPts val="600"/>
              </a:spcBef>
            </a:pPr>
            <a:r>
              <a:rPr sz="1000">
                <a:latin typeface="Arial"/>
                <a:ea typeface="Arial"/>
                <a:cs typeface="Arial"/>
                <a:sym typeface="Arial"/>
              </a:rPr>
              <a:t>Recording Macro in Excel</a:t>
            </a:r>
          </a:p>
        </p:txBody>
      </p:sp>
      <p:grpSp>
        <p:nvGrpSpPr>
          <p:cNvPr id="233" name="Group 233">
            <a:hlinkClick r:id="" action="ppaction://hlinkshowjump?jump=firstslide"/>
          </p:cNvPr>
          <p:cNvGrpSpPr/>
          <p:nvPr/>
        </p:nvGrpSpPr>
        <p:grpSpPr>
          <a:xfrm>
            <a:off x="7823199" y="6396037"/>
            <a:ext cx="1206502" cy="371477"/>
            <a:chOff x="0" y="0"/>
            <a:chExt cx="1206500" cy="371476"/>
          </a:xfrm>
        </p:grpSpPr>
        <p:sp>
          <p:nvSpPr>
            <p:cNvPr id="227" name="Shape 227"/>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228" name="Shape 228"/>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229" name="Shape 229"/>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230" name="Shape 230"/>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231" name="Shape 231"/>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232" name="Shape 232"/>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Shape 236"/>
          <p:cNvSpPr>
            <a:spLocks noGrp="1"/>
          </p:cNvSpPr>
          <p:nvPr>
            <p:ph type="title"/>
          </p:nvPr>
        </p:nvSpPr>
        <p:spPr>
          <a:xfrm>
            <a:off x="-8532812" y="274637"/>
            <a:ext cx="8229601" cy="1143001"/>
          </a:xfrm>
          <a:prstGeom prst="rect">
            <a:avLst/>
          </a:prstGeom>
        </p:spPr>
        <p:txBody>
          <a:bodyPr lIns="0" tIns="0" rIns="0" bIns="0">
            <a:normAutofit/>
          </a:bodyPr>
          <a:lstStyle/>
          <a:p>
            <a:pPr lvl="0">
              <a:defRPr sz="1800"/>
            </a:pPr>
            <a:r>
              <a:rPr sz="4400"/>
              <a:t>Stage 4: Testing</a:t>
            </a:r>
          </a:p>
        </p:txBody>
      </p:sp>
      <p:sp>
        <p:nvSpPr>
          <p:cNvPr id="237" name="Shape 237"/>
          <p:cNvSpPr/>
          <p:nvPr/>
        </p:nvSpPr>
        <p:spPr>
          <a:xfrm>
            <a:off x="-2" y="0"/>
            <a:ext cx="9144004" cy="1557338"/>
          </a:xfrm>
          <a:prstGeom prst="rect">
            <a:avLst/>
          </a:prstGeom>
          <a:gradFill>
            <a:gsLst>
              <a:gs pos="0">
                <a:srgbClr val="6699FF"/>
              </a:gs>
              <a:gs pos="100000">
                <a:srgbClr val="0000CC"/>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238" name="Shape 238"/>
          <p:cNvSpPr/>
          <p:nvPr/>
        </p:nvSpPr>
        <p:spPr>
          <a:xfrm>
            <a:off x="2628900" y="981075"/>
            <a:ext cx="3743325" cy="571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36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3600">
                <a:ln w="17078">
                  <a:solidFill/>
                </a:ln>
                <a:solidFill>
                  <a:srgbClr val="FFFFFF"/>
                </a:solidFill>
                <a:effectLst>
                  <a:outerShdw blurRad="50800" dist="29455" dir="2700000" rotWithShape="0">
                    <a:srgbClr val="990000"/>
                  </a:outerShdw>
                </a:effectLst>
              </a:rPr>
              <a:t>Stage 4: Testing</a:t>
            </a:r>
          </a:p>
        </p:txBody>
      </p:sp>
      <p:sp>
        <p:nvSpPr>
          <p:cNvPr id="239" name="Shape 239"/>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sp>
        <p:nvSpPr>
          <p:cNvPr id="240" name="Shape 240"/>
          <p:cNvSpPr/>
          <p:nvPr/>
        </p:nvSpPr>
        <p:spPr>
          <a:xfrm>
            <a:off x="539750" y="1663700"/>
            <a:ext cx="8064500" cy="496325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lvl="0" algn="ctr"/>
            <a:r>
              <a:rPr sz="1400" b="1" dirty="0">
                <a:latin typeface="Arial"/>
                <a:ea typeface="Arial"/>
                <a:cs typeface="Arial"/>
                <a:sym typeface="Arial"/>
              </a:rPr>
              <a:t>Testing the Code</a:t>
            </a:r>
          </a:p>
          <a:p>
            <a:pPr lvl="0" algn="ctr"/>
            <a:endParaRPr sz="1400" b="1" dirty="0">
              <a:latin typeface="Arial"/>
              <a:ea typeface="Arial"/>
              <a:cs typeface="Arial"/>
              <a:sym typeface="Arial"/>
            </a:endParaRPr>
          </a:p>
          <a:p>
            <a:pPr lvl="0"/>
            <a:r>
              <a:rPr sz="1200" b="1" dirty="0">
                <a:latin typeface="Arial"/>
                <a:ea typeface="Arial"/>
                <a:cs typeface="Arial"/>
                <a:sym typeface="Arial"/>
              </a:rPr>
              <a:t>Systematic testing: </a:t>
            </a:r>
            <a:r>
              <a:rPr sz="1200" dirty="0">
                <a:latin typeface="Arial"/>
                <a:ea typeface="Arial"/>
                <a:cs typeface="Arial"/>
                <a:sym typeface="Arial"/>
              </a:rPr>
              <a:t>all errors found fully documented and results repeated</a:t>
            </a:r>
          </a:p>
          <a:p>
            <a:pPr lvl="0"/>
            <a:endParaRPr sz="1200" dirty="0">
              <a:latin typeface="Arial"/>
              <a:ea typeface="Arial"/>
              <a:cs typeface="Arial"/>
              <a:sym typeface="Arial"/>
            </a:endParaRPr>
          </a:p>
          <a:p>
            <a:pPr lvl="0"/>
            <a:r>
              <a:rPr sz="1200" b="1" dirty="0">
                <a:latin typeface="Arial"/>
                <a:ea typeface="Arial"/>
                <a:cs typeface="Arial"/>
                <a:sym typeface="Arial"/>
              </a:rPr>
              <a:t>Comprehensive testing: </a:t>
            </a:r>
            <a:r>
              <a:rPr sz="1200" dirty="0">
                <a:latin typeface="Arial"/>
                <a:ea typeface="Arial"/>
                <a:cs typeface="Arial"/>
                <a:sym typeface="Arial"/>
              </a:rPr>
              <a:t>Cover all possible operational situations i.e. Test all validation, ensure all     		                     formula used produces expected, pre-calculated results and that all 		     	                     logical operations work correctly.</a:t>
            </a:r>
          </a:p>
          <a:p>
            <a:pPr lvl="0"/>
            <a:endParaRPr sz="1200" dirty="0">
              <a:latin typeface="Arial"/>
              <a:ea typeface="Arial"/>
              <a:cs typeface="Arial"/>
              <a:sym typeface="Arial"/>
            </a:endParaRPr>
          </a:p>
          <a:p>
            <a:pPr lvl="0"/>
            <a:r>
              <a:rPr sz="1200" b="1" dirty="0">
                <a:latin typeface="Arial"/>
                <a:ea typeface="Arial"/>
                <a:cs typeface="Arial"/>
                <a:sym typeface="Arial"/>
              </a:rPr>
              <a:t>Testing Validation: </a:t>
            </a:r>
            <a:r>
              <a:rPr sz="1200" dirty="0">
                <a:latin typeface="Arial"/>
                <a:ea typeface="Arial"/>
                <a:cs typeface="Arial"/>
                <a:sym typeface="Arial"/>
              </a:rPr>
              <a:t>i.e. for number in range 0 to 100</a:t>
            </a:r>
          </a:p>
          <a:p>
            <a:pPr lvl="0"/>
            <a:endParaRPr sz="1200" dirty="0">
              <a:latin typeface="Arial"/>
              <a:ea typeface="Arial"/>
              <a:cs typeface="Arial"/>
              <a:sym typeface="Arial"/>
            </a:endParaRPr>
          </a:p>
          <a:p>
            <a:pPr lvl="0"/>
            <a:r>
              <a:rPr sz="1200" b="1" dirty="0">
                <a:latin typeface="Arial"/>
                <a:ea typeface="Arial"/>
                <a:cs typeface="Arial"/>
                <a:sym typeface="Arial"/>
              </a:rPr>
              <a:t>Normal data</a:t>
            </a:r>
            <a:r>
              <a:rPr sz="1200" dirty="0">
                <a:latin typeface="Arial"/>
                <a:ea typeface="Arial"/>
                <a:cs typeface="Arial"/>
                <a:sym typeface="Arial"/>
              </a:rPr>
              <a:t> – data in range – anything within subset 1 to 99</a:t>
            </a:r>
          </a:p>
          <a:p>
            <a:pPr lvl="0"/>
            <a:endParaRPr sz="1200" dirty="0">
              <a:latin typeface="Arial"/>
              <a:ea typeface="Arial"/>
              <a:cs typeface="Arial"/>
              <a:sym typeface="Arial"/>
            </a:endParaRPr>
          </a:p>
          <a:p>
            <a:pPr lvl="0"/>
            <a:r>
              <a:rPr sz="1200" b="1" dirty="0">
                <a:latin typeface="Arial"/>
                <a:ea typeface="Arial"/>
                <a:cs typeface="Arial"/>
                <a:sym typeface="Arial"/>
              </a:rPr>
              <a:t>Boundary / Extreme data</a:t>
            </a:r>
            <a:r>
              <a:rPr sz="1200" dirty="0">
                <a:latin typeface="Arial"/>
                <a:ea typeface="Arial"/>
                <a:cs typeface="Arial"/>
                <a:sym typeface="Arial"/>
              </a:rPr>
              <a:t> – data at the edges of normal range – 0 and 100</a:t>
            </a:r>
          </a:p>
          <a:p>
            <a:pPr lvl="0"/>
            <a:endParaRPr sz="1200" dirty="0">
              <a:latin typeface="Arial"/>
              <a:ea typeface="Arial"/>
              <a:cs typeface="Arial"/>
              <a:sym typeface="Arial"/>
            </a:endParaRPr>
          </a:p>
          <a:p>
            <a:pPr lvl="0"/>
            <a:r>
              <a:rPr sz="1200" b="1" dirty="0">
                <a:latin typeface="Arial"/>
                <a:ea typeface="Arial"/>
                <a:cs typeface="Arial"/>
                <a:sym typeface="Arial"/>
              </a:rPr>
              <a:t>Exceptional data</a:t>
            </a:r>
            <a:r>
              <a:rPr sz="1200" dirty="0">
                <a:latin typeface="Arial"/>
                <a:ea typeface="Arial"/>
                <a:cs typeface="Arial"/>
                <a:sym typeface="Arial"/>
              </a:rPr>
              <a:t> – data outside normal range and type - -1, 101, “two”</a:t>
            </a:r>
          </a:p>
          <a:p>
            <a:pPr lvl="0"/>
            <a:endParaRPr sz="1200" dirty="0">
              <a:latin typeface="Arial"/>
              <a:ea typeface="Arial"/>
              <a:cs typeface="Arial"/>
              <a:sym typeface="Arial"/>
            </a:endParaRPr>
          </a:p>
          <a:p>
            <a:pPr lvl="0"/>
            <a:endParaRPr sz="1400" dirty="0">
              <a:latin typeface="Arial"/>
              <a:ea typeface="Arial"/>
              <a:cs typeface="Arial"/>
              <a:sym typeface="Arial"/>
            </a:endParaRPr>
          </a:p>
          <a:p>
            <a:pPr lvl="0"/>
            <a:r>
              <a:rPr sz="1200" b="1" dirty="0">
                <a:latin typeface="Arial"/>
                <a:ea typeface="Arial"/>
                <a:cs typeface="Arial"/>
                <a:sym typeface="Arial"/>
              </a:rPr>
              <a:t>Independent Test Group (ITG) </a:t>
            </a:r>
            <a:r>
              <a:rPr sz="1200" dirty="0">
                <a:latin typeface="Arial"/>
                <a:ea typeface="Arial"/>
                <a:cs typeface="Arial"/>
                <a:sym typeface="Arial"/>
              </a:rPr>
              <a:t>– In house testing of code / modules / components, carried out by programmers</a:t>
            </a:r>
            <a:endParaRPr sz="1200" b="1" dirty="0">
              <a:latin typeface="Arial"/>
              <a:ea typeface="Arial"/>
              <a:cs typeface="Arial"/>
              <a:sym typeface="Arial"/>
            </a:endParaRPr>
          </a:p>
          <a:p>
            <a:pPr lvl="0"/>
            <a:endParaRPr sz="1200" b="1" dirty="0">
              <a:latin typeface="Arial"/>
              <a:ea typeface="Arial"/>
              <a:cs typeface="Arial"/>
              <a:sym typeface="Arial"/>
            </a:endParaRPr>
          </a:p>
          <a:p>
            <a:pPr lvl="0"/>
            <a:r>
              <a:rPr sz="1200" b="1" dirty="0">
                <a:latin typeface="Arial"/>
                <a:ea typeface="Arial"/>
                <a:cs typeface="Arial"/>
                <a:sym typeface="Arial"/>
              </a:rPr>
              <a:t>Beta Testing</a:t>
            </a:r>
            <a:r>
              <a:rPr sz="1200" dirty="0">
                <a:latin typeface="Arial"/>
                <a:ea typeface="Arial"/>
                <a:cs typeface="Arial"/>
                <a:sym typeface="Arial"/>
              </a:rPr>
              <a:t> – code tested under normal working conditions by set of trusted users. Results fed 	      back to Development team.</a:t>
            </a:r>
          </a:p>
          <a:p>
            <a:pPr lvl="0"/>
            <a:endParaRPr sz="1200" dirty="0">
              <a:latin typeface="Arial"/>
              <a:ea typeface="Arial"/>
              <a:cs typeface="Arial"/>
              <a:sym typeface="Arial"/>
            </a:endParaRPr>
          </a:p>
          <a:p>
            <a:pPr lvl="0"/>
            <a:r>
              <a:rPr sz="1200" b="1" dirty="0">
                <a:latin typeface="Arial"/>
                <a:ea typeface="Arial"/>
                <a:cs typeface="Arial"/>
                <a:sym typeface="Arial"/>
              </a:rPr>
              <a:t>Acceptance Testing</a:t>
            </a:r>
            <a:r>
              <a:rPr sz="1200" dirty="0">
                <a:latin typeface="Arial"/>
                <a:ea typeface="Arial"/>
                <a:cs typeface="Arial"/>
                <a:sym typeface="Arial"/>
              </a:rPr>
              <a:t> – code set up in normal working environment and used by all end users (may 		be run in tandem with existing system until everyone is happy that it works 		correctly).</a:t>
            </a:r>
          </a:p>
          <a:p>
            <a:pPr lvl="0"/>
            <a:endParaRPr sz="1200" dirty="0">
              <a:latin typeface="Arial"/>
              <a:ea typeface="Arial"/>
              <a:cs typeface="Arial"/>
              <a:sym typeface="Arial"/>
            </a:endParaRPr>
          </a:p>
        </p:txBody>
      </p:sp>
      <p:grpSp>
        <p:nvGrpSpPr>
          <p:cNvPr id="247" name="Group 247">
            <a:hlinkClick r:id="" action="ppaction://hlinkshowjump?jump=firstslide"/>
          </p:cNvPr>
          <p:cNvGrpSpPr/>
          <p:nvPr/>
        </p:nvGrpSpPr>
        <p:grpSpPr>
          <a:xfrm>
            <a:off x="7823199" y="6396037"/>
            <a:ext cx="1206502" cy="371477"/>
            <a:chOff x="0" y="0"/>
            <a:chExt cx="1206500" cy="371476"/>
          </a:xfrm>
        </p:grpSpPr>
        <p:sp>
          <p:nvSpPr>
            <p:cNvPr id="241" name="Shape 241"/>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242" name="Shape 242"/>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243" name="Shape 243"/>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244" name="Shape 244"/>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245" name="Shape 245"/>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246" name="Shape 246"/>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Shape 250"/>
          <p:cNvSpPr>
            <a:spLocks noGrp="1"/>
          </p:cNvSpPr>
          <p:nvPr>
            <p:ph type="title"/>
          </p:nvPr>
        </p:nvSpPr>
        <p:spPr>
          <a:xfrm>
            <a:off x="-8748712" y="274637"/>
            <a:ext cx="8229601" cy="1143001"/>
          </a:xfrm>
          <a:prstGeom prst="rect">
            <a:avLst/>
          </a:prstGeom>
        </p:spPr>
        <p:txBody>
          <a:bodyPr lIns="0" tIns="0" rIns="0" bIns="0">
            <a:normAutofit/>
          </a:bodyPr>
          <a:lstStyle/>
          <a:p>
            <a:pPr lvl="0">
              <a:defRPr sz="1800"/>
            </a:pPr>
            <a:r>
              <a:rPr sz="4400"/>
              <a:t>Stage 5: Documentation</a:t>
            </a:r>
          </a:p>
        </p:txBody>
      </p:sp>
      <p:sp>
        <p:nvSpPr>
          <p:cNvPr id="251" name="Shape 251"/>
          <p:cNvSpPr/>
          <p:nvPr/>
        </p:nvSpPr>
        <p:spPr>
          <a:xfrm>
            <a:off x="-2" y="0"/>
            <a:ext cx="9144004" cy="1557338"/>
          </a:xfrm>
          <a:prstGeom prst="rect">
            <a:avLst/>
          </a:prstGeom>
          <a:gradFill>
            <a:gsLst>
              <a:gs pos="0">
                <a:srgbClr val="6699FF"/>
              </a:gs>
              <a:gs pos="100000">
                <a:srgbClr val="0000CC"/>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252" name="Shape 252"/>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sp>
        <p:nvSpPr>
          <p:cNvPr id="253" name="Shape 253"/>
          <p:cNvSpPr/>
          <p:nvPr/>
        </p:nvSpPr>
        <p:spPr>
          <a:xfrm>
            <a:off x="1979611" y="981075"/>
            <a:ext cx="5111753" cy="571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36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3600">
                <a:ln w="17078">
                  <a:solidFill/>
                </a:ln>
                <a:solidFill>
                  <a:srgbClr val="FFFFFF"/>
                </a:solidFill>
                <a:effectLst>
                  <a:outerShdw blurRad="50800" dist="29455" dir="2700000" rotWithShape="0">
                    <a:srgbClr val="990000"/>
                  </a:outerShdw>
                </a:effectLst>
              </a:rPr>
              <a:t>Stage 5: Documentation</a:t>
            </a:r>
          </a:p>
        </p:txBody>
      </p:sp>
      <p:sp>
        <p:nvSpPr>
          <p:cNvPr id="254" name="Shape 254"/>
          <p:cNvSpPr/>
          <p:nvPr/>
        </p:nvSpPr>
        <p:spPr>
          <a:xfrm>
            <a:off x="438150" y="2222500"/>
            <a:ext cx="8386761" cy="333765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marL="342900" lvl="0" indent="-342900" algn="ctr"/>
            <a:r>
              <a:rPr sz="1400" b="1">
                <a:latin typeface="Arial"/>
                <a:ea typeface="Arial"/>
                <a:cs typeface="Arial"/>
                <a:sym typeface="Arial"/>
              </a:rPr>
              <a:t>Documentation is produced at each stage</a:t>
            </a:r>
          </a:p>
          <a:p>
            <a:pPr marL="342900" lvl="0" indent="-342900" algn="ctr"/>
            <a:endParaRPr sz="1400" b="1">
              <a:latin typeface="Arial"/>
              <a:ea typeface="Arial"/>
              <a:cs typeface="Arial"/>
              <a:sym typeface="Arial"/>
            </a:endParaRPr>
          </a:p>
          <a:p>
            <a:pPr marL="152400" lvl="0" indent="-152400">
              <a:buSzPct val="100000"/>
              <a:buFont typeface="Arial"/>
              <a:buAutoNum type="arabicPeriod"/>
            </a:pPr>
            <a:r>
              <a:rPr sz="1200" b="1">
                <a:latin typeface="Arial"/>
                <a:ea typeface="Arial"/>
                <a:cs typeface="Arial"/>
                <a:sym typeface="Arial"/>
              </a:rPr>
              <a:t>Software Specification</a:t>
            </a:r>
            <a:r>
              <a:rPr sz="1200">
                <a:latin typeface="Arial"/>
                <a:ea typeface="Arial"/>
                <a:cs typeface="Arial"/>
                <a:sym typeface="Arial"/>
              </a:rPr>
              <a:t> – Formal specification of scope / boundaries of project. Acts as basis for any legal contract.</a:t>
            </a:r>
          </a:p>
          <a:p>
            <a:pPr marL="342900" lvl="0" indent="-342900"/>
            <a:endParaRPr sz="1200">
              <a:latin typeface="Arial"/>
              <a:ea typeface="Arial"/>
              <a:cs typeface="Arial"/>
              <a:sym typeface="Arial"/>
            </a:endParaRPr>
          </a:p>
          <a:p>
            <a:pPr marL="152400" lvl="0" indent="-152400">
              <a:buSzPct val="100000"/>
              <a:buFont typeface="Arial"/>
              <a:buAutoNum type="arabicPeriod" startAt="2"/>
            </a:pPr>
            <a:r>
              <a:rPr sz="1200" b="1">
                <a:latin typeface="Arial"/>
                <a:ea typeface="Arial"/>
                <a:cs typeface="Arial"/>
                <a:sym typeface="Arial"/>
              </a:rPr>
              <a:t>Algorithms / Graphical Diagrams / Psudocode</a:t>
            </a:r>
          </a:p>
          <a:p>
            <a:pPr marL="342900" lvl="0" indent="-342900"/>
            <a:endParaRPr sz="1200" b="1">
              <a:latin typeface="Arial"/>
              <a:ea typeface="Arial"/>
              <a:cs typeface="Arial"/>
              <a:sym typeface="Arial"/>
            </a:endParaRPr>
          </a:p>
          <a:p>
            <a:pPr marL="152400" lvl="0" indent="-152400">
              <a:buSzPct val="100000"/>
              <a:buFont typeface="Arial"/>
              <a:buAutoNum type="arabicPeriod" startAt="3"/>
            </a:pPr>
            <a:r>
              <a:rPr sz="1200" b="1">
                <a:latin typeface="Arial"/>
                <a:ea typeface="Arial"/>
                <a:cs typeface="Arial"/>
                <a:sym typeface="Arial"/>
              </a:rPr>
              <a:t>Structured listing of code </a:t>
            </a:r>
            <a:r>
              <a:rPr sz="1200">
                <a:latin typeface="Arial"/>
                <a:ea typeface="Arial"/>
                <a:cs typeface="Arial"/>
                <a:sym typeface="Arial"/>
              </a:rPr>
              <a:t>– Line numbers, comments, highlighting of key words, indentation, white space</a:t>
            </a:r>
          </a:p>
          <a:p>
            <a:pPr marL="342900" lvl="0" indent="-342900"/>
            <a:endParaRPr sz="1200" b="1">
              <a:latin typeface="Arial"/>
              <a:ea typeface="Arial"/>
              <a:cs typeface="Arial"/>
              <a:sym typeface="Arial"/>
            </a:endParaRPr>
          </a:p>
          <a:p>
            <a:pPr marL="342900" lvl="0" indent="-342900"/>
            <a:r>
              <a:rPr sz="1200" b="1">
                <a:latin typeface="Arial"/>
                <a:ea typeface="Arial"/>
                <a:cs typeface="Arial"/>
                <a:sym typeface="Arial"/>
              </a:rPr>
              <a:t>4.	Test report </a:t>
            </a:r>
            <a:r>
              <a:rPr sz="1200">
                <a:latin typeface="Arial"/>
                <a:ea typeface="Arial"/>
                <a:cs typeface="Arial"/>
                <a:sym typeface="Arial"/>
              </a:rPr>
              <a:t>– List of test data used with expected and actual outcomes. May contain comments on processor use or 	          known conflicts.</a:t>
            </a:r>
          </a:p>
          <a:p>
            <a:pPr marL="342900" lvl="0" indent="-342900"/>
            <a:endParaRPr sz="1200">
              <a:latin typeface="Arial"/>
              <a:ea typeface="Arial"/>
              <a:cs typeface="Arial"/>
              <a:sym typeface="Arial"/>
            </a:endParaRPr>
          </a:p>
          <a:p>
            <a:pPr marL="152400" lvl="0" indent="-152400">
              <a:buSzPct val="100000"/>
              <a:buFont typeface="Arial"/>
              <a:buAutoNum type="arabicPeriod" startAt="5"/>
            </a:pPr>
            <a:r>
              <a:rPr sz="1200" b="1">
                <a:latin typeface="Arial"/>
                <a:ea typeface="Arial"/>
                <a:cs typeface="Arial"/>
                <a:sym typeface="Arial"/>
              </a:rPr>
              <a:t>User Guide </a:t>
            </a:r>
            <a:r>
              <a:rPr sz="1200">
                <a:latin typeface="Arial"/>
                <a:ea typeface="Arial"/>
                <a:cs typeface="Arial"/>
                <a:sym typeface="Arial"/>
              </a:rPr>
              <a:t>– Installation instructions and tutorials on how to use software.</a:t>
            </a:r>
          </a:p>
          <a:p>
            <a:pPr marL="342900" lvl="0" indent="-342900"/>
            <a:endParaRPr sz="1200" b="1">
              <a:latin typeface="Arial"/>
              <a:ea typeface="Arial"/>
              <a:cs typeface="Arial"/>
              <a:sym typeface="Arial"/>
            </a:endParaRPr>
          </a:p>
          <a:p>
            <a:pPr marL="152400" lvl="0" indent="-152400">
              <a:buSzPct val="100000"/>
              <a:buFont typeface="Arial"/>
              <a:buAutoNum type="arabicPeriod" startAt="6"/>
            </a:pPr>
            <a:r>
              <a:rPr sz="1200" b="1">
                <a:latin typeface="Arial"/>
                <a:ea typeface="Arial"/>
                <a:cs typeface="Arial"/>
                <a:sym typeface="Arial"/>
              </a:rPr>
              <a:t>Technical Guide </a:t>
            </a:r>
            <a:r>
              <a:rPr sz="1200">
                <a:latin typeface="Arial"/>
                <a:ea typeface="Arial"/>
                <a:cs typeface="Arial"/>
                <a:sym typeface="Arial"/>
              </a:rPr>
              <a:t>– Technical requirements i.e. Operating System compatibility, Amount of RAM required, Disc 		                   space, known bugs, version details, upgrades, patches available.</a:t>
            </a:r>
          </a:p>
          <a:p>
            <a:pPr marL="342900" lvl="0" indent="-342900">
              <a:buSzPct val="100000"/>
              <a:buFont typeface="Arial"/>
              <a:buAutoNum type="arabicPeriod" startAt="7"/>
            </a:pPr>
            <a:endParaRPr sz="1200" b="1">
              <a:latin typeface="Arial"/>
              <a:ea typeface="Arial"/>
              <a:cs typeface="Arial"/>
              <a:sym typeface="Arial"/>
            </a:endParaRPr>
          </a:p>
          <a:p>
            <a:pPr marL="152400" lvl="0" indent="-152400">
              <a:buSzPct val="100000"/>
              <a:buFont typeface="Arial"/>
              <a:buAutoNum type="arabicPeriod" startAt="7"/>
            </a:pPr>
            <a:r>
              <a:rPr sz="1200" b="1">
                <a:latin typeface="Arial"/>
                <a:ea typeface="Arial"/>
                <a:cs typeface="Arial"/>
                <a:sym typeface="Arial"/>
              </a:rPr>
              <a:t>Evaluation Report </a:t>
            </a:r>
            <a:r>
              <a:rPr sz="1200">
                <a:latin typeface="Arial"/>
                <a:ea typeface="Arial"/>
                <a:cs typeface="Arial"/>
                <a:sym typeface="Arial"/>
              </a:rPr>
              <a:t>– Comparison of software produced to the original specification. Comments on Portability, 			Reliability, Robustness, Efficiency and Maintainability.</a:t>
            </a:r>
          </a:p>
        </p:txBody>
      </p:sp>
      <p:grpSp>
        <p:nvGrpSpPr>
          <p:cNvPr id="261" name="Group 261">
            <a:hlinkClick r:id="" action="ppaction://hlinkshowjump?jump=firstslide"/>
          </p:cNvPr>
          <p:cNvGrpSpPr/>
          <p:nvPr/>
        </p:nvGrpSpPr>
        <p:grpSpPr>
          <a:xfrm>
            <a:off x="7823199" y="6396037"/>
            <a:ext cx="1206502" cy="371477"/>
            <a:chOff x="0" y="0"/>
            <a:chExt cx="1206500" cy="371476"/>
          </a:xfrm>
        </p:grpSpPr>
        <p:sp>
          <p:nvSpPr>
            <p:cNvPr id="255" name="Shape 255"/>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256" name="Shape 256"/>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257" name="Shape 257"/>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258" name="Shape 258"/>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259" name="Shape 259"/>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260" name="Shape 260"/>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Shape 264"/>
          <p:cNvSpPr/>
          <p:nvPr/>
        </p:nvSpPr>
        <p:spPr>
          <a:xfrm>
            <a:off x="-2" y="0"/>
            <a:ext cx="9144004" cy="1557338"/>
          </a:xfrm>
          <a:prstGeom prst="rect">
            <a:avLst/>
          </a:prstGeom>
          <a:gradFill>
            <a:gsLst>
              <a:gs pos="0">
                <a:srgbClr val="6699FF"/>
              </a:gs>
              <a:gs pos="100000">
                <a:srgbClr val="0000CC"/>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265" name="Shape 265"/>
          <p:cNvSpPr>
            <a:spLocks noGrp="1"/>
          </p:cNvSpPr>
          <p:nvPr>
            <p:ph type="title"/>
          </p:nvPr>
        </p:nvSpPr>
        <p:spPr>
          <a:xfrm>
            <a:off x="-8821739" y="274637"/>
            <a:ext cx="8229601" cy="1143001"/>
          </a:xfrm>
          <a:prstGeom prst="rect">
            <a:avLst/>
          </a:prstGeom>
        </p:spPr>
        <p:txBody>
          <a:bodyPr lIns="0" tIns="0" rIns="0" bIns="0">
            <a:normAutofit/>
          </a:bodyPr>
          <a:lstStyle/>
          <a:p>
            <a:pPr lvl="0">
              <a:defRPr sz="1800"/>
            </a:pPr>
            <a:r>
              <a:rPr sz="4400"/>
              <a:t>Stage 6: Evaluation</a:t>
            </a:r>
          </a:p>
        </p:txBody>
      </p:sp>
      <p:sp>
        <p:nvSpPr>
          <p:cNvPr id="266" name="Shape 266"/>
          <p:cNvSpPr/>
          <p:nvPr/>
        </p:nvSpPr>
        <p:spPr>
          <a:xfrm>
            <a:off x="2338386" y="1196975"/>
            <a:ext cx="4681539" cy="571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36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3600">
                <a:ln w="17078">
                  <a:solidFill/>
                </a:ln>
                <a:solidFill>
                  <a:srgbClr val="FFFFFF"/>
                </a:solidFill>
                <a:effectLst>
                  <a:outerShdw blurRad="50800" dist="29455" dir="2700000" rotWithShape="0">
                    <a:srgbClr val="990000"/>
                  </a:outerShdw>
                </a:effectLst>
              </a:rPr>
              <a:t>Stage 6: Evaluation</a:t>
            </a:r>
          </a:p>
        </p:txBody>
      </p:sp>
      <p:sp>
        <p:nvSpPr>
          <p:cNvPr id="267" name="Shape 267"/>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sp>
        <p:nvSpPr>
          <p:cNvPr id="268" name="Shape 268"/>
          <p:cNvSpPr/>
          <p:nvPr/>
        </p:nvSpPr>
        <p:spPr>
          <a:xfrm>
            <a:off x="438150" y="1846261"/>
            <a:ext cx="8386761" cy="577522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marL="342900" lvl="0" indent="-342900" algn="ctr"/>
            <a:r>
              <a:rPr sz="1400" b="1" dirty="0">
                <a:latin typeface="Arial"/>
                <a:ea typeface="Arial"/>
                <a:cs typeface="Arial"/>
                <a:sym typeface="Arial"/>
              </a:rPr>
              <a:t>Evaluation to ensure code is “Fit for Purpose”</a:t>
            </a:r>
          </a:p>
          <a:p>
            <a:pPr marL="342900" lvl="0" indent="-342900" algn="ctr"/>
            <a:endParaRPr sz="1400" b="1" dirty="0">
              <a:latin typeface="Arial"/>
              <a:ea typeface="Arial"/>
              <a:cs typeface="Arial"/>
              <a:sym typeface="Arial"/>
            </a:endParaRPr>
          </a:p>
          <a:p>
            <a:pPr marL="342900" lvl="0" indent="-342900"/>
            <a:r>
              <a:rPr sz="1400" dirty="0">
                <a:latin typeface="Arial"/>
                <a:ea typeface="Arial"/>
                <a:cs typeface="Arial"/>
                <a:sym typeface="Arial"/>
              </a:rPr>
              <a:t>Ensure the finished code matches the original</a:t>
            </a:r>
            <a:r>
              <a:rPr sz="1400" b="1" dirty="0">
                <a:latin typeface="Arial"/>
                <a:ea typeface="Arial"/>
                <a:cs typeface="Arial"/>
                <a:sym typeface="Arial"/>
              </a:rPr>
              <a:t> Software Specification </a:t>
            </a:r>
            <a:r>
              <a:rPr sz="1400" dirty="0">
                <a:latin typeface="Arial"/>
                <a:ea typeface="Arial"/>
                <a:cs typeface="Arial"/>
                <a:sym typeface="Arial"/>
              </a:rPr>
              <a:t>as well as</a:t>
            </a:r>
            <a:endParaRPr sz="1400" b="1" dirty="0">
              <a:latin typeface="Arial"/>
              <a:ea typeface="Arial"/>
              <a:cs typeface="Arial"/>
              <a:sym typeface="Arial"/>
            </a:endParaRPr>
          </a:p>
          <a:p>
            <a:pPr marL="342900" lvl="0" indent="-342900"/>
            <a:r>
              <a:rPr sz="1400" b="1" dirty="0">
                <a:latin typeface="Arial"/>
                <a:ea typeface="Arial"/>
                <a:cs typeface="Arial"/>
                <a:sym typeface="Arial"/>
              </a:rPr>
              <a:t>-------------------------------------------------------------------------------------------------------------------------------------------</a:t>
            </a:r>
          </a:p>
          <a:p>
            <a:pPr marL="342900" lvl="0" indent="-342900"/>
            <a:r>
              <a:rPr sz="1400" b="1" dirty="0">
                <a:latin typeface="Arial"/>
                <a:ea typeface="Arial"/>
                <a:cs typeface="Arial"/>
                <a:sym typeface="Arial"/>
              </a:rPr>
              <a:t>Robustness: </a:t>
            </a:r>
            <a:r>
              <a:rPr sz="1400" dirty="0">
                <a:latin typeface="Arial"/>
                <a:ea typeface="Arial"/>
                <a:cs typeface="Arial"/>
                <a:sym typeface="Arial"/>
              </a:rPr>
              <a:t>Ability of the code to cope with errors at run time without crashing!</a:t>
            </a:r>
          </a:p>
          <a:p>
            <a:pPr marL="342900" lvl="0" indent="-342900"/>
            <a:endParaRPr sz="1400" dirty="0">
              <a:latin typeface="Arial"/>
              <a:ea typeface="Arial"/>
              <a:cs typeface="Arial"/>
              <a:sym typeface="Arial"/>
            </a:endParaRPr>
          </a:p>
          <a:p>
            <a:pPr lvl="1" indent="457200"/>
            <a:r>
              <a:rPr sz="1400" b="1" dirty="0">
                <a:latin typeface="Arial"/>
                <a:ea typeface="Arial"/>
                <a:cs typeface="Arial"/>
                <a:sym typeface="Arial"/>
              </a:rPr>
              <a:t>		           </a:t>
            </a:r>
            <a:r>
              <a:rPr sz="1400" dirty="0">
                <a:latin typeface="Arial"/>
                <a:ea typeface="Arial"/>
                <a:cs typeface="Arial"/>
                <a:sym typeface="Arial"/>
              </a:rPr>
              <a:t>Examples:</a:t>
            </a:r>
            <a:r>
              <a:rPr sz="1400" b="1" dirty="0">
                <a:latin typeface="Arial"/>
                <a:ea typeface="Arial"/>
                <a:cs typeface="Arial"/>
                <a:sym typeface="Arial"/>
              </a:rPr>
              <a:t> </a:t>
            </a:r>
            <a:r>
              <a:rPr sz="1400" dirty="0">
                <a:latin typeface="Arial"/>
                <a:ea typeface="Arial"/>
                <a:cs typeface="Arial"/>
                <a:sym typeface="Arial"/>
              </a:rPr>
              <a:t>Type Errors (“two” typed in instead of 2), Not crashing if out of range data 			           entered.</a:t>
            </a:r>
          </a:p>
          <a:p>
            <a:pPr lvl="1" indent="457200"/>
            <a:r>
              <a:rPr sz="1400" dirty="0">
                <a:latin typeface="Arial"/>
                <a:ea typeface="Arial"/>
                <a:cs typeface="Arial"/>
                <a:sym typeface="Arial"/>
              </a:rPr>
              <a:t>-----------------------------------------------------------------------------------------------------------------------------------</a:t>
            </a:r>
          </a:p>
          <a:p>
            <a:pPr lvl="1" indent="457200"/>
            <a:r>
              <a:rPr sz="1400" b="1" dirty="0">
                <a:latin typeface="Arial"/>
                <a:ea typeface="Arial"/>
                <a:cs typeface="Arial"/>
                <a:sym typeface="Arial"/>
              </a:rPr>
              <a:t>Reliability: </a:t>
            </a:r>
            <a:r>
              <a:rPr sz="1400" dirty="0">
                <a:latin typeface="Arial"/>
                <a:ea typeface="Arial"/>
                <a:cs typeface="Arial"/>
                <a:sym typeface="Arial"/>
              </a:rPr>
              <a:t>Software operates correctly</a:t>
            </a:r>
            <a:r>
              <a:rPr sz="1400" b="1" dirty="0">
                <a:latin typeface="Arial"/>
                <a:ea typeface="Arial"/>
                <a:cs typeface="Arial"/>
                <a:sym typeface="Arial"/>
              </a:rPr>
              <a:t> </a:t>
            </a:r>
            <a:r>
              <a:rPr sz="1400" dirty="0">
                <a:latin typeface="Arial"/>
                <a:ea typeface="Arial"/>
                <a:cs typeface="Arial"/>
                <a:sym typeface="Arial"/>
              </a:rPr>
              <a:t>without stopping due to design faults, Gives correct and 		          predictable output as results. </a:t>
            </a:r>
          </a:p>
          <a:p>
            <a:pPr lvl="1" indent="457200"/>
            <a:r>
              <a:rPr sz="1400" dirty="0">
                <a:latin typeface="Arial"/>
                <a:ea typeface="Arial"/>
                <a:cs typeface="Arial"/>
                <a:sym typeface="Arial"/>
              </a:rPr>
              <a:t>	-----------------------------------------------------------------------------------------------------------------------------</a:t>
            </a:r>
          </a:p>
          <a:p>
            <a:pPr lvl="1" indent="457200"/>
            <a:r>
              <a:rPr sz="1400" dirty="0">
                <a:latin typeface="Arial"/>
                <a:ea typeface="Arial"/>
                <a:cs typeface="Arial"/>
                <a:sym typeface="Arial"/>
              </a:rPr>
              <a:t>	</a:t>
            </a:r>
            <a:r>
              <a:rPr sz="1400" b="1" dirty="0">
                <a:latin typeface="Arial"/>
                <a:ea typeface="Arial"/>
                <a:cs typeface="Arial"/>
                <a:sym typeface="Arial"/>
              </a:rPr>
              <a:t>Portability:</a:t>
            </a:r>
            <a:r>
              <a:rPr sz="1400" dirty="0">
                <a:latin typeface="Arial"/>
                <a:ea typeface="Arial"/>
                <a:cs typeface="Arial"/>
                <a:sym typeface="Arial"/>
              </a:rPr>
              <a:t> Ability of software to run on different systems to that it was designed for with little 		                 or no changes required to the code.</a:t>
            </a:r>
          </a:p>
          <a:p>
            <a:pPr lvl="1" indent="457200"/>
            <a:r>
              <a:rPr sz="1400" dirty="0">
                <a:latin typeface="Arial"/>
                <a:ea typeface="Arial"/>
                <a:cs typeface="Arial"/>
                <a:sym typeface="Arial"/>
              </a:rPr>
              <a:t>			</a:t>
            </a:r>
          </a:p>
          <a:p>
            <a:pPr lvl="1" indent="457200"/>
            <a:r>
              <a:rPr sz="1400" dirty="0">
                <a:latin typeface="Arial"/>
                <a:ea typeface="Arial"/>
                <a:cs typeface="Arial"/>
                <a:sym typeface="Arial"/>
              </a:rPr>
              <a:t>			Examples: Run on a machine with different Operating System, Processor    </a:t>
            </a:r>
          </a:p>
          <a:p>
            <a:pPr lvl="1" indent="457200"/>
            <a:r>
              <a:rPr sz="1400" dirty="0">
                <a:latin typeface="Arial"/>
                <a:ea typeface="Arial"/>
                <a:cs typeface="Arial"/>
                <a:sym typeface="Arial"/>
              </a:rPr>
              <a:t>		      -----------------------------------------------------------------------------------------------------------------------</a:t>
            </a:r>
          </a:p>
          <a:p>
            <a:pPr lvl="1" indent="457200"/>
            <a:r>
              <a:rPr sz="1400" dirty="0">
                <a:latin typeface="Arial"/>
                <a:ea typeface="Arial"/>
                <a:cs typeface="Arial"/>
                <a:sym typeface="Arial"/>
              </a:rPr>
              <a:t>     		      </a:t>
            </a:r>
            <a:r>
              <a:rPr sz="1400" b="1" dirty="0">
                <a:latin typeface="Arial"/>
                <a:ea typeface="Arial"/>
                <a:cs typeface="Arial"/>
                <a:sym typeface="Arial"/>
              </a:rPr>
              <a:t>Efficiency:</a:t>
            </a:r>
            <a:r>
              <a:rPr sz="1400" dirty="0">
                <a:latin typeface="Arial"/>
                <a:ea typeface="Arial"/>
                <a:cs typeface="Arial"/>
                <a:sym typeface="Arial"/>
              </a:rPr>
              <a:t> In terms of memory usage and processor time the software uses</a:t>
            </a:r>
          </a:p>
          <a:p>
            <a:pPr lvl="1" indent="457200"/>
            <a:r>
              <a:rPr sz="1400" dirty="0">
                <a:latin typeface="Arial"/>
                <a:ea typeface="Arial"/>
                <a:cs typeface="Arial"/>
                <a:sym typeface="Arial"/>
              </a:rPr>
              <a:t>			------------------------------------------------------------------------------------------------------------</a:t>
            </a:r>
          </a:p>
          <a:p>
            <a:pPr lvl="1" indent="457200"/>
            <a:r>
              <a:rPr sz="1400" dirty="0">
                <a:latin typeface="Arial"/>
                <a:ea typeface="Arial"/>
                <a:cs typeface="Arial"/>
                <a:sym typeface="Arial"/>
              </a:rPr>
              <a:t>			</a:t>
            </a:r>
            <a:r>
              <a:rPr sz="1400" b="1" dirty="0">
                <a:latin typeface="Arial"/>
                <a:ea typeface="Arial"/>
                <a:cs typeface="Arial"/>
                <a:sym typeface="Arial"/>
              </a:rPr>
              <a:t>Maintainability:</a:t>
            </a:r>
            <a:r>
              <a:rPr sz="1400" dirty="0">
                <a:latin typeface="Arial"/>
                <a:ea typeface="Arial"/>
                <a:cs typeface="Arial"/>
                <a:sym typeface="Arial"/>
              </a:rPr>
              <a:t> Readability of code (structured listing), use of modules, 				        language used, use of sub procedures / functions.</a:t>
            </a:r>
          </a:p>
          <a:p>
            <a:pPr lvl="1" indent="457200"/>
            <a:r>
              <a:rPr sz="1400" dirty="0">
                <a:latin typeface="Arial"/>
                <a:ea typeface="Arial"/>
                <a:cs typeface="Arial"/>
                <a:sym typeface="Arial"/>
              </a:rPr>
              <a:t>			------------------------------------------------------------------------------------------------------------</a:t>
            </a:r>
          </a:p>
        </p:txBody>
      </p:sp>
      <p:grpSp>
        <p:nvGrpSpPr>
          <p:cNvPr id="275" name="Group 275">
            <a:hlinkClick r:id="" action="ppaction://hlinkshowjump?jump=firstslide"/>
          </p:cNvPr>
          <p:cNvGrpSpPr/>
          <p:nvPr/>
        </p:nvGrpSpPr>
        <p:grpSpPr>
          <a:xfrm>
            <a:off x="7823199" y="6396037"/>
            <a:ext cx="1206502" cy="371477"/>
            <a:chOff x="0" y="0"/>
            <a:chExt cx="1206500" cy="371476"/>
          </a:xfrm>
        </p:grpSpPr>
        <p:sp>
          <p:nvSpPr>
            <p:cNvPr id="269" name="Shape 269"/>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270" name="Shape 270"/>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271" name="Shape 271"/>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272" name="Shape 272"/>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273" name="Shape 273"/>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274" name="Shape 274"/>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Shape 278"/>
          <p:cNvSpPr>
            <a:spLocks noGrp="1"/>
          </p:cNvSpPr>
          <p:nvPr>
            <p:ph type="title"/>
          </p:nvPr>
        </p:nvSpPr>
        <p:spPr>
          <a:xfrm>
            <a:off x="-8677275" y="274637"/>
            <a:ext cx="8229600" cy="1143001"/>
          </a:xfrm>
          <a:prstGeom prst="rect">
            <a:avLst/>
          </a:prstGeom>
        </p:spPr>
        <p:txBody>
          <a:bodyPr lIns="0" tIns="0" rIns="0" bIns="0">
            <a:normAutofit/>
          </a:bodyPr>
          <a:lstStyle/>
          <a:p>
            <a:pPr lvl="0">
              <a:defRPr sz="1800"/>
            </a:pPr>
            <a:r>
              <a:rPr sz="4400"/>
              <a:t>Stage 7: Maintenance</a:t>
            </a:r>
          </a:p>
        </p:txBody>
      </p:sp>
      <p:sp>
        <p:nvSpPr>
          <p:cNvPr id="279" name="Shape 279"/>
          <p:cNvSpPr/>
          <p:nvPr/>
        </p:nvSpPr>
        <p:spPr>
          <a:xfrm>
            <a:off x="-2" y="0"/>
            <a:ext cx="9144004" cy="1557338"/>
          </a:xfrm>
          <a:prstGeom prst="rect">
            <a:avLst/>
          </a:prstGeom>
          <a:gradFill>
            <a:gsLst>
              <a:gs pos="0">
                <a:srgbClr val="6699FF"/>
              </a:gs>
              <a:gs pos="100000">
                <a:srgbClr val="0000CC"/>
              </a:gs>
            </a:gsLst>
            <a:lin ang="16200000"/>
          </a:gradFill>
          <a:ln w="12700">
            <a:miter lim="400000"/>
          </a:ln>
        </p:spPr>
        <p:txBody>
          <a:bodyPr lIns="0" tIns="0" rIns="0" bIns="0" anchor="ctr"/>
          <a:lstStyle/>
          <a:p>
            <a:pPr lvl="0">
              <a:defRPr>
                <a:latin typeface="Arial"/>
                <a:ea typeface="Arial"/>
                <a:cs typeface="Arial"/>
                <a:sym typeface="Arial"/>
              </a:defRPr>
            </a:pPr>
            <a:endParaRPr/>
          </a:p>
        </p:txBody>
      </p:sp>
      <p:sp>
        <p:nvSpPr>
          <p:cNvPr id="280" name="Shape 280"/>
          <p:cNvSpPr/>
          <p:nvPr/>
        </p:nvSpPr>
        <p:spPr>
          <a:xfrm>
            <a:off x="2338386" y="1196975"/>
            <a:ext cx="4681539" cy="571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36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3600">
                <a:ln w="17078">
                  <a:solidFill/>
                </a:ln>
                <a:solidFill>
                  <a:srgbClr val="FFFFFF"/>
                </a:solidFill>
                <a:effectLst>
                  <a:outerShdw blurRad="50800" dist="29455" dir="2700000" rotWithShape="0">
                    <a:srgbClr val="990000"/>
                  </a:outerShdw>
                </a:effectLst>
              </a:rPr>
              <a:t>Stage 7: Maintenance</a:t>
            </a:r>
          </a:p>
        </p:txBody>
      </p:sp>
      <p:sp>
        <p:nvSpPr>
          <p:cNvPr id="281" name="Shape 281"/>
          <p:cNvSpPr/>
          <p:nvPr/>
        </p:nvSpPr>
        <p:spPr>
          <a:xfrm>
            <a:off x="6732586" y="204786"/>
            <a:ext cx="2303464" cy="3444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lvl1pPr algn="ctr" defTabSz="749808">
              <a:defRPr sz="2200">
                <a:ln w="17078">
                  <a:solidFill/>
                </a:ln>
                <a:solidFill>
                  <a:srgbClr val="FFFFFF"/>
                </a:solidFill>
                <a:effectLst>
                  <a:outerShdw blurRad="50800" dist="29455" dir="2700000" rotWithShape="0">
                    <a:srgbClr val="990000"/>
                  </a:outerShdw>
                </a:effectLst>
                <a:latin typeface="Impact"/>
                <a:ea typeface="Impact"/>
                <a:cs typeface="Impact"/>
                <a:sym typeface="Impact"/>
              </a:defRPr>
            </a:lvl1pPr>
          </a:lstStyle>
          <a:p>
            <a:pPr lvl="0">
              <a:defRPr sz="1800">
                <a:ln w="9525">
                  <a:noFill/>
                </a:ln>
                <a:solidFill>
                  <a:srgbClr val="000000"/>
                </a:solidFill>
                <a:effectLst/>
              </a:defRPr>
            </a:pPr>
            <a:r>
              <a:rPr sz="2200">
                <a:ln w="17078">
                  <a:solidFill/>
                </a:ln>
                <a:solidFill>
                  <a:srgbClr val="FFFFFF"/>
                </a:solidFill>
                <a:effectLst>
                  <a:outerShdw blurRad="50800" dist="29455" dir="2700000" rotWithShape="0">
                    <a:srgbClr val="990000"/>
                  </a:outerShdw>
                </a:effectLst>
              </a:rPr>
              <a:t>Higher Computing</a:t>
            </a:r>
          </a:p>
        </p:txBody>
      </p:sp>
      <p:sp>
        <p:nvSpPr>
          <p:cNvPr id="282" name="Shape 282"/>
          <p:cNvSpPr/>
          <p:nvPr/>
        </p:nvSpPr>
        <p:spPr>
          <a:xfrm>
            <a:off x="438150" y="1846261"/>
            <a:ext cx="8386761" cy="326062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marL="342900" lvl="0" indent="-342900" algn="ctr"/>
            <a:r>
              <a:rPr sz="1400" b="1">
                <a:latin typeface="Arial"/>
                <a:ea typeface="Arial"/>
                <a:cs typeface="Arial"/>
                <a:sym typeface="Arial"/>
              </a:rPr>
              <a:t>Maintenance is carried out on software after it has been delivered to the client.</a:t>
            </a:r>
          </a:p>
          <a:p>
            <a:pPr marL="342900" lvl="0" indent="-342900" algn="ctr"/>
            <a:endParaRPr sz="1400" b="1">
              <a:latin typeface="Arial"/>
              <a:ea typeface="Arial"/>
              <a:cs typeface="Arial"/>
              <a:sym typeface="Arial"/>
            </a:endParaRPr>
          </a:p>
          <a:p>
            <a:pPr marL="270933" lvl="0" indent="-270933">
              <a:buSzPct val="100000"/>
              <a:buFont typeface="Arial"/>
              <a:buChar char="•"/>
            </a:pPr>
            <a:r>
              <a:rPr sz="1600" b="1">
                <a:latin typeface="Arial"/>
                <a:ea typeface="Arial"/>
                <a:cs typeface="Arial"/>
                <a:sym typeface="Arial"/>
              </a:rPr>
              <a:t>Corrective Maintenance:</a:t>
            </a:r>
          </a:p>
          <a:p>
            <a:pPr marL="342900" lvl="0" indent="-342900"/>
            <a:endParaRPr sz="1400" b="1">
              <a:latin typeface="Arial"/>
              <a:ea typeface="Arial"/>
              <a:cs typeface="Arial"/>
              <a:sym typeface="Arial"/>
            </a:endParaRPr>
          </a:p>
          <a:p>
            <a:pPr marL="342900" lvl="0" indent="-342900"/>
            <a:r>
              <a:rPr sz="1400" b="1">
                <a:latin typeface="Arial"/>
                <a:ea typeface="Arial"/>
                <a:cs typeface="Arial"/>
                <a:sym typeface="Arial"/>
              </a:rPr>
              <a:t>	</a:t>
            </a:r>
            <a:r>
              <a:rPr sz="1400">
                <a:latin typeface="Arial"/>
                <a:ea typeface="Arial"/>
                <a:cs typeface="Arial"/>
                <a:sym typeface="Arial"/>
              </a:rPr>
              <a:t>Fix errors / bugs not picked up during testing phase. Software company pays for this.</a:t>
            </a:r>
          </a:p>
          <a:p>
            <a:pPr marL="342900" lvl="0" indent="-342900"/>
            <a:endParaRPr sz="1400">
              <a:latin typeface="Arial"/>
              <a:ea typeface="Arial"/>
              <a:cs typeface="Arial"/>
              <a:sym typeface="Arial"/>
            </a:endParaRPr>
          </a:p>
          <a:p>
            <a:pPr marL="270933" lvl="0" indent="-270933">
              <a:buSzPct val="100000"/>
              <a:buFont typeface="Arial"/>
              <a:buChar char="•"/>
            </a:pPr>
            <a:r>
              <a:rPr sz="1600" b="1">
                <a:latin typeface="Arial"/>
                <a:ea typeface="Arial"/>
                <a:cs typeface="Arial"/>
                <a:sym typeface="Arial"/>
              </a:rPr>
              <a:t>Adaptive Maintenance:</a:t>
            </a:r>
          </a:p>
          <a:p>
            <a:pPr marL="342900" lvl="0" indent="-342900"/>
            <a:endParaRPr sz="1600" b="1">
              <a:latin typeface="Arial"/>
              <a:ea typeface="Arial"/>
              <a:cs typeface="Arial"/>
              <a:sym typeface="Arial"/>
            </a:endParaRPr>
          </a:p>
          <a:p>
            <a:pPr marL="342900" lvl="0" indent="-342900"/>
            <a:r>
              <a:rPr sz="1400" b="1">
                <a:latin typeface="Arial"/>
                <a:ea typeface="Arial"/>
                <a:cs typeface="Arial"/>
                <a:sym typeface="Arial"/>
              </a:rPr>
              <a:t>	</a:t>
            </a:r>
            <a:r>
              <a:rPr sz="1400">
                <a:latin typeface="Arial"/>
                <a:ea typeface="Arial"/>
                <a:cs typeface="Arial"/>
                <a:sym typeface="Arial"/>
              </a:rPr>
              <a:t>Adapt software to a change in it’s environment, such as change of Operating System / Hardware</a:t>
            </a:r>
          </a:p>
          <a:p>
            <a:pPr marL="342900" lvl="0" indent="-342900"/>
            <a:r>
              <a:rPr sz="1400">
                <a:latin typeface="Arial"/>
                <a:ea typeface="Arial"/>
                <a:cs typeface="Arial"/>
                <a:sym typeface="Arial"/>
              </a:rPr>
              <a:t>	Client pays for this as it is outside original specification.</a:t>
            </a:r>
          </a:p>
          <a:p>
            <a:pPr marL="342900" lvl="0" indent="-342900"/>
            <a:endParaRPr sz="1400">
              <a:latin typeface="Arial"/>
              <a:ea typeface="Arial"/>
              <a:cs typeface="Arial"/>
              <a:sym typeface="Arial"/>
            </a:endParaRPr>
          </a:p>
          <a:p>
            <a:pPr marL="270933" lvl="0" indent="-270933">
              <a:buSzPct val="100000"/>
              <a:buFont typeface="Arial"/>
              <a:buChar char="•"/>
            </a:pPr>
            <a:r>
              <a:rPr sz="1600" b="1">
                <a:latin typeface="Arial"/>
                <a:ea typeface="Arial"/>
                <a:cs typeface="Arial"/>
                <a:sym typeface="Arial"/>
              </a:rPr>
              <a:t>Perfective Maintenance:</a:t>
            </a:r>
          </a:p>
          <a:p>
            <a:pPr marL="342900" lvl="0" indent="-342900"/>
            <a:endParaRPr sz="1600" b="1">
              <a:latin typeface="Arial"/>
              <a:ea typeface="Arial"/>
              <a:cs typeface="Arial"/>
              <a:sym typeface="Arial"/>
            </a:endParaRPr>
          </a:p>
          <a:p>
            <a:pPr marL="342900" lvl="0" indent="-342900"/>
            <a:r>
              <a:rPr sz="1400">
                <a:latin typeface="Arial"/>
                <a:ea typeface="Arial"/>
                <a:cs typeface="Arial"/>
                <a:sym typeface="Arial"/>
              </a:rPr>
              <a:t>	Add new features / functionality requested by client. Client pays for this as it is outside original specification</a:t>
            </a:r>
          </a:p>
        </p:txBody>
      </p:sp>
      <p:grpSp>
        <p:nvGrpSpPr>
          <p:cNvPr id="289" name="Group 289">
            <a:hlinkClick r:id="" action="ppaction://hlinkshowjump?jump=firstslide"/>
          </p:cNvPr>
          <p:cNvGrpSpPr/>
          <p:nvPr/>
        </p:nvGrpSpPr>
        <p:grpSpPr>
          <a:xfrm>
            <a:off x="7823199" y="6396037"/>
            <a:ext cx="1206502" cy="371477"/>
            <a:chOff x="0" y="0"/>
            <a:chExt cx="1206500" cy="371476"/>
          </a:xfrm>
        </p:grpSpPr>
        <p:sp>
          <p:nvSpPr>
            <p:cNvPr id="283" name="Shape 283"/>
            <p:cNvSpPr/>
            <p:nvPr/>
          </p:nvSpPr>
          <p:spPr>
            <a:xfrm>
              <a:off x="0" y="-1"/>
              <a:ext cx="1206500" cy="371478"/>
            </a:xfrm>
            <a:prstGeom prst="rect">
              <a:avLst/>
            </a:prstGeom>
            <a:gradFill flip="none" rotWithShape="1">
              <a:gsLst>
                <a:gs pos="0">
                  <a:srgbClr val="000000"/>
                </a:gs>
                <a:gs pos="39999">
                  <a:srgbClr val="0A128C"/>
                </a:gs>
                <a:gs pos="69999">
                  <a:srgbClr val="181CC7"/>
                </a:gs>
                <a:gs pos="88000">
                  <a:srgbClr val="7005D4"/>
                </a:gs>
                <a:gs pos="100000">
                  <a:srgbClr val="8C3D91"/>
                </a:gs>
              </a:gsLst>
              <a:lin ang="2700000" scaled="0"/>
            </a:gra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284" name="Shape 284"/>
            <p:cNvSpPr/>
            <p:nvPr/>
          </p:nvSpPr>
          <p:spPr>
            <a:xfrm>
              <a:off x="-1" y="-1"/>
              <a:ext cx="1206501" cy="232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16" y="21600"/>
                  </a:lnTo>
                  <a:lnTo>
                    <a:pt x="21184" y="21600"/>
                  </a:lnTo>
                  <a:lnTo>
                    <a:pt x="21600" y="0"/>
                  </a:lnTo>
                  <a:close/>
                </a:path>
              </a:pathLst>
            </a:custGeom>
            <a:solidFill>
              <a:srgbClr val="333333"/>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285" name="Shape 285"/>
            <p:cNvSpPr/>
            <p:nvPr/>
          </p:nvSpPr>
          <p:spPr>
            <a:xfrm>
              <a:off x="-1"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666666"/>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286" name="Shape 286"/>
            <p:cNvSpPr/>
            <p:nvPr/>
          </p:nvSpPr>
          <p:spPr>
            <a:xfrm>
              <a:off x="1183282" y="0"/>
              <a:ext cx="23219" cy="3714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287" name="Shape 287"/>
            <p:cNvSpPr/>
            <p:nvPr/>
          </p:nvSpPr>
          <p:spPr>
            <a:xfrm>
              <a:off x="-1" y="348257"/>
              <a:ext cx="1206501" cy="2321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184" y="0"/>
                  </a:lnTo>
                  <a:lnTo>
                    <a:pt x="416" y="0"/>
                  </a:lnTo>
                  <a:lnTo>
                    <a:pt x="0" y="21600"/>
                  </a:lnTo>
                  <a:close/>
                </a:path>
              </a:pathLst>
            </a:custGeom>
            <a:solidFill>
              <a:srgbClr val="000000"/>
            </a:solidFill>
            <a:ln w="12700" cap="flat">
              <a:noFill/>
              <a:miter lim="400000"/>
            </a:ln>
            <a:effectLst/>
          </p:spPr>
          <p:txBody>
            <a:bodyPr wrap="square" lIns="0" tIns="0" rIns="0" bIns="0" numCol="1" anchor="ctr">
              <a:noAutofit/>
            </a:bodyPr>
            <a:lstStyle/>
            <a:p>
              <a:pPr lvl="0" algn="ctr">
                <a:defRPr sz="1000">
                  <a:solidFill>
                    <a:srgbClr val="FFFFFF"/>
                  </a:solidFill>
                  <a:latin typeface="Arial"/>
                  <a:ea typeface="Arial"/>
                  <a:cs typeface="Arial"/>
                  <a:sym typeface="Arial"/>
                </a:defRPr>
              </a:pPr>
              <a:endParaRPr/>
            </a:p>
          </p:txBody>
        </p:sp>
        <p:sp>
          <p:nvSpPr>
            <p:cNvPr id="288" name="Shape 288"/>
            <p:cNvSpPr/>
            <p:nvPr/>
          </p:nvSpPr>
          <p:spPr>
            <a:xfrm>
              <a:off x="212148" y="117965"/>
              <a:ext cx="782204" cy="13554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ctr">
              <a:spAutoFit/>
            </a:bodyPr>
            <a:lstStyle>
              <a:lvl1pPr algn="ctr">
                <a:defRPr sz="1000">
                  <a:solidFill>
                    <a:srgbClr val="FFFFFF"/>
                  </a:solidFill>
                  <a:latin typeface="Arial"/>
                  <a:ea typeface="Arial"/>
                  <a:cs typeface="Arial"/>
                  <a:sym typeface="Arial"/>
                </a:defRPr>
              </a:lvl1pPr>
            </a:lstStyle>
            <a:p>
              <a:pPr lvl="0">
                <a:defRPr sz="1800">
                  <a:solidFill>
                    <a:srgbClr val="000000"/>
                  </a:solidFill>
                </a:defRPr>
              </a:pPr>
              <a:r>
                <a:rPr sz="1000">
                  <a:solidFill>
                    <a:srgbClr val="FFFFFF"/>
                  </a:solidFill>
                </a:rPr>
                <a:t>Back to Index</a:t>
              </a:r>
            </a:p>
          </p:txBody>
        </p:sp>
      </p:gr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6699FF"/>
      </a:lt1>
      <a:dk2>
        <a:srgbClr val="A7A7A7"/>
      </a:dk2>
      <a:lt2>
        <a:srgbClr val="535353"/>
      </a:lt2>
      <a:accent1>
        <a:srgbClr val="BBE0E3"/>
      </a:accent1>
      <a:accent2>
        <a:srgbClr val="333399"/>
      </a:accent2>
      <a:accent3>
        <a:srgbClr val="FFFFFF"/>
      </a:accent3>
      <a:accent4>
        <a:srgbClr val="000000"/>
      </a:accent4>
      <a:accent5>
        <a:srgbClr val="D8ECED"/>
      </a:accent5>
      <a:accent6>
        <a:srgbClr val="2E2E8B"/>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699FF"/>
        </a:solidFill>
        <a:ln w="25400" cap="flat">
          <a:solidFill>
            <a:srgbClr val="BBE0E3"/>
          </a:solidFill>
          <a:prstDash val="solid"/>
          <a:bevel/>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venir"/>
            <a:ea typeface="Avenir"/>
            <a:cs typeface="Avenir"/>
            <a:sym typeface="Aveni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venir"/>
            <a:ea typeface="Avenir"/>
            <a:cs typeface="Avenir"/>
            <a:sym typeface="Aveni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BBE0E3"/>
      </a:accent1>
      <a:accent2>
        <a:srgbClr val="333399"/>
      </a:accent2>
      <a:accent3>
        <a:srgbClr val="FFFFFF"/>
      </a:accent3>
      <a:accent4>
        <a:srgbClr val="000000"/>
      </a:accent4>
      <a:accent5>
        <a:srgbClr val="D8ECED"/>
      </a:accent5>
      <a:accent6>
        <a:srgbClr val="2E2E8B"/>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699FF"/>
        </a:solidFill>
        <a:ln w="25400" cap="flat">
          <a:solidFill>
            <a:srgbClr val="BBE0E3"/>
          </a:solidFill>
          <a:prstDash val="solid"/>
          <a:bevel/>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venir"/>
            <a:ea typeface="Avenir"/>
            <a:cs typeface="Avenir"/>
            <a:sym typeface="Aveni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venir"/>
            <a:ea typeface="Avenir"/>
            <a:cs typeface="Avenir"/>
            <a:sym typeface="Aveni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1871</Words>
  <Application>Microsoft Office PowerPoint</Application>
  <PresentationFormat>On-screen Show (4:3)</PresentationFormat>
  <Paragraphs>560</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Avenir</vt:lpstr>
      <vt:lpstr>Helvetica</vt:lpstr>
      <vt:lpstr>Helvetica Neue</vt:lpstr>
      <vt:lpstr>Impact</vt:lpstr>
      <vt:lpstr>Default</vt:lpstr>
      <vt:lpstr>Index for Software Development</vt:lpstr>
      <vt:lpstr>Stage 1 - Analysis</vt:lpstr>
      <vt:lpstr>Stage 2: Design</vt:lpstr>
      <vt:lpstr>Stage 2: Design - Psudocode &amp; Stepwise Refinement</vt:lpstr>
      <vt:lpstr>Stage 3: Implementation – Choice of Language</vt:lpstr>
      <vt:lpstr>Stage 4: Testing</vt:lpstr>
      <vt:lpstr>Stage 5: Documentation</vt:lpstr>
      <vt:lpstr>Stage 6: Evaluation</vt:lpstr>
      <vt:lpstr>Stage 7: Maintenance</vt:lpstr>
      <vt:lpstr>Data types and Structures</vt:lpstr>
      <vt:lpstr>Data types and Structures</vt:lpstr>
      <vt:lpstr>Basic Operations - String Concatenation &amp; Substrings</vt:lpstr>
      <vt:lpstr>Standard Algorithms</vt:lpstr>
      <vt:lpstr>Variables &amp; Passing Parameters</vt:lpstr>
      <vt:lpstr>Variables &amp; Passing Parameters</vt:lpstr>
      <vt:lpstr>Functions / Sub Procedures - Functions</vt:lpstr>
      <vt:lpstr>Functions / Sub Procedures – Sub Procedures</vt:lpstr>
      <vt:lpstr>Compilers / Interpreters</vt:lpstr>
      <vt:lpstr>Structured Listing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Index for Software Development</dc:title>
  <cp:lastModifiedBy>Stephen Allen</cp:lastModifiedBy>
  <cp:revision>1</cp:revision>
  <dcterms:modified xsi:type="dcterms:W3CDTF">2016-09-02T10:45:57Z</dcterms:modified>
</cp:coreProperties>
</file>