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lvl1pPr>
      <a:defRPr>
        <a:latin typeface="Avenir"/>
        <a:ea typeface="Avenir"/>
        <a:cs typeface="Avenir"/>
        <a:sym typeface="Avenir"/>
      </a:defRPr>
    </a:lvl1pPr>
    <a:lvl2pPr>
      <a:defRPr>
        <a:latin typeface="Avenir"/>
        <a:ea typeface="Avenir"/>
        <a:cs typeface="Avenir"/>
        <a:sym typeface="Avenir"/>
      </a:defRPr>
    </a:lvl2pPr>
    <a:lvl3pPr>
      <a:defRPr>
        <a:latin typeface="Avenir"/>
        <a:ea typeface="Avenir"/>
        <a:cs typeface="Avenir"/>
        <a:sym typeface="Avenir"/>
      </a:defRPr>
    </a:lvl3pPr>
    <a:lvl4pPr>
      <a:defRPr>
        <a:latin typeface="Avenir"/>
        <a:ea typeface="Avenir"/>
        <a:cs typeface="Avenir"/>
        <a:sym typeface="Avenir"/>
      </a:defRPr>
    </a:lvl4pPr>
    <a:lvl5pPr>
      <a:defRPr>
        <a:latin typeface="Avenir"/>
        <a:ea typeface="Avenir"/>
        <a:cs typeface="Avenir"/>
        <a:sym typeface="Avenir"/>
      </a:defRPr>
    </a:lvl5pPr>
    <a:lvl6pPr>
      <a:defRPr>
        <a:latin typeface="Avenir"/>
        <a:ea typeface="Avenir"/>
        <a:cs typeface="Avenir"/>
        <a:sym typeface="Avenir"/>
      </a:defRPr>
    </a:lvl6pPr>
    <a:lvl7pPr>
      <a:defRPr>
        <a:latin typeface="Avenir"/>
        <a:ea typeface="Avenir"/>
        <a:cs typeface="Avenir"/>
        <a:sym typeface="Avenir"/>
      </a:defRPr>
    </a:lvl7pPr>
    <a:lvl8pPr>
      <a:defRPr>
        <a:latin typeface="Avenir"/>
        <a:ea typeface="Avenir"/>
        <a:cs typeface="Avenir"/>
        <a:sym typeface="Avenir"/>
      </a:defRPr>
    </a:lvl8pPr>
    <a:lvl9pPr>
      <a:defRPr>
        <a:latin typeface="Avenir"/>
        <a:ea typeface="Avenir"/>
        <a:cs typeface="Avenir"/>
        <a:sym typeface="Avenir"/>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venir Book"/>
          <a:ea typeface="Avenir Book"/>
          <a:cs typeface="Avenir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7F3F4"/>
          </a:solidFill>
        </a:fill>
      </a:tcStyle>
    </a:wholeTbl>
    <a:band2H>
      <a:tcTxStyle/>
      <a:tcStyle>
        <a:tcBdr/>
        <a:fill>
          <a:solidFill>
            <a:srgbClr val="F3F9FA"/>
          </a:solidFill>
        </a:fill>
      </a:tcStyle>
    </a:band2H>
    <a:firstCol>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firstCol>
    <a:la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lastRow>
    <a:fir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firstRow>
  </a:tblStyle>
  <a:tblStyle styleId="{C7B018BB-80A7-4F77-B60F-C8B233D01FF8}" styleName="">
    <a:tblBg/>
    <a:wholeTbl>
      <a:tcTxStyle b="on" i="on">
        <a:font>
          <a:latin typeface="Avenir Book"/>
          <a:ea typeface="Avenir Book"/>
          <a:cs typeface="Avenir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venir Book"/>
          <a:ea typeface="Avenir Book"/>
          <a:cs typeface="Avenir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DA"/>
          </a:solidFill>
        </a:fill>
      </a:tcStyle>
    </a:wholeTbl>
    <a:band2H>
      <a:tcTxStyle/>
      <a:tcStyle>
        <a:tcBdr/>
        <a:fill>
          <a:solidFill>
            <a:srgbClr val="E7E7ED"/>
          </a:solidFill>
        </a:fill>
      </a:tcStyle>
    </a:band2H>
    <a:firstCol>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firstCol>
    <a:la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lastRow>
    <a:fir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firstRow>
  </a:tblStyle>
  <a:tblStyle styleId="{CF821DB8-F4EB-4A41-A1BA-3FCAFE7338EE}" styleName="">
    <a:tblBg/>
    <a:wholeTbl>
      <a:tcTxStyle b="on" i="on">
        <a:font>
          <a:latin typeface="Avenir Book"/>
          <a:ea typeface="Avenir Book"/>
          <a:cs typeface="Avenir Book"/>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venir Book"/>
          <a:ea typeface="Avenir Book"/>
          <a:cs typeface="Avenir Book"/>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BBE0E3"/>
          </a:solidFill>
        </a:fill>
      </a:tcStyle>
    </a:firstCol>
    <a:lastRow>
      <a:tcTxStyle b="on" i="on">
        <a:font>
          <a:latin typeface="Avenir Book"/>
          <a:ea typeface="Avenir Book"/>
          <a:cs typeface="Avenir Book"/>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venir Book"/>
          <a:ea typeface="Avenir Book"/>
          <a:cs typeface="Avenir Book"/>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BBE0E3"/>
          </a:solidFill>
        </a:fill>
      </a:tcStyle>
    </a:firstRow>
  </a:tblStyle>
  <a:tblStyle styleId="{33BA23B1-9221-436E-865A-0063620EA4FD}" styleName="">
    <a:tblBg/>
    <a:wholeTbl>
      <a:tcTxStyle b="on" i="on">
        <a:font>
          <a:latin typeface="Avenir Book"/>
          <a:ea typeface="Avenir Book"/>
          <a:cs typeface="Avenir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venir Book"/>
          <a:ea typeface="Avenir Book"/>
          <a:cs typeface="Avenir Book"/>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venir Book"/>
          <a:ea typeface="Avenir Book"/>
          <a:cs typeface="Avenir Book"/>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venir Book"/>
          <a:ea typeface="Avenir Book"/>
          <a:cs typeface="Avenir Book"/>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venir Book"/>
          <a:ea typeface="Avenir Book"/>
          <a:cs typeface="Avenir Book"/>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54" d="100"/>
          <a:sy n="154" d="100"/>
        </p:scale>
        <p:origin x="-1890" y="-42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Shape 9"/>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10" name="Shape 10"/>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695535522"/>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6" name="Shape 6"/>
          <p:cNvSpPr>
            <a:spLocks noGrp="1"/>
          </p:cNvSpPr>
          <p:nvPr>
            <p:ph type="sldNum" sz="quarter" idx="2"/>
          </p:nvPr>
        </p:nvSpPr>
        <p:spPr>
          <a:prstGeom prst="rect">
            <a:avLst/>
          </a:prstGeom>
        </p:spPr>
        <p:txBody>
          <a:bodyPr/>
          <a:lstStyle/>
          <a:p>
            <a:pPr lvl="0"/>
            <a:fld id="{86CB4B4D-7CA3-9044-876B-883B54F8677D}" type="slidenum">
              <a:t>‹#›</a:t>
            </a:fld>
            <a:endParaRPr/>
          </a:p>
        </p:txBody>
      </p:sp>
      <p:sp>
        <p:nvSpPr>
          <p:cNvPr id="7" name="Shape 7"/>
          <p:cNvSpPr>
            <a:spLocks noGrp="1"/>
          </p:cNvSpPr>
          <p:nvPr>
            <p:ph type="title"/>
          </p:nvPr>
        </p:nvSpPr>
        <p:spPr>
          <a:prstGeom prst="rect">
            <a:avLst/>
          </a:prstGeom>
        </p:spPr>
        <p:txBody>
          <a:bodyPr/>
          <a:lstStyle/>
          <a:p>
            <a:pPr lvl="0">
              <a:defRPr sz="1800"/>
            </a:pPr>
            <a:r>
              <a:rPr sz="4400"/>
              <a:t>Title Text</a:t>
            </a:r>
          </a:p>
        </p:txBody>
      </p:sp>
      <p:sp>
        <p:nvSpPr>
          <p:cNvPr id="8" name="Shape 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3300"/>
        </a:solid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6553200" y="6245225"/>
            <a:ext cx="2133600" cy="288822"/>
          </a:xfrm>
          <a:prstGeom prst="rect">
            <a:avLst/>
          </a:prstGeom>
          <a:ln w="12700">
            <a:miter lim="400000"/>
          </a:ln>
        </p:spPr>
        <p:txBody>
          <a:bodyPr lIns="45718" tIns="45718" rIns="45718" bIns="45718">
            <a:spAutoFit/>
          </a:bodyPr>
          <a:lstStyle>
            <a:lvl1pPr algn="r">
              <a:defRPr sz="1400">
                <a:latin typeface="Arial"/>
                <a:ea typeface="Arial"/>
                <a:cs typeface="Arial"/>
                <a:sym typeface="Arial"/>
              </a:defRPr>
            </a:lvl1pPr>
          </a:lstStyle>
          <a:p>
            <a:pPr lvl="0"/>
            <a:fld id="{86CB4B4D-7CA3-9044-876B-883B54F8677D}" type="slidenum">
              <a:t>‹#›</a:t>
            </a:fld>
            <a:endParaRPr/>
          </a:p>
        </p:txBody>
      </p:sp>
      <p:sp>
        <p:nvSpPr>
          <p:cNvPr id="3" name="Shape 3"/>
          <p:cNvSpPr>
            <a:spLocks noGrp="1"/>
          </p:cNvSpPr>
          <p:nvPr>
            <p:ph type="title"/>
          </p:nvPr>
        </p:nvSpPr>
        <p:spPr>
          <a:xfrm>
            <a:off x="457200" y="92074"/>
            <a:ext cx="8229600" cy="1508126"/>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ctr"/>
          <a:lstStyle/>
          <a:p>
            <a:pPr lvl="0">
              <a:defRPr sz="1800"/>
            </a:pPr>
            <a:r>
              <a:rPr sz="4400"/>
              <a:t>Title Text</a:t>
            </a:r>
          </a:p>
        </p:txBody>
      </p:sp>
      <p:sp>
        <p:nvSpPr>
          <p:cNvPr id="4" name="Shape 4"/>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algn="ctr">
        <a:defRPr sz="4400">
          <a:latin typeface="Arial"/>
          <a:ea typeface="Arial"/>
          <a:cs typeface="Arial"/>
          <a:sym typeface="Arial"/>
        </a:defRPr>
      </a:lvl1pPr>
      <a:lvl2pPr algn="ctr">
        <a:defRPr sz="4400">
          <a:latin typeface="Arial"/>
          <a:ea typeface="Arial"/>
          <a:cs typeface="Arial"/>
          <a:sym typeface="Arial"/>
        </a:defRPr>
      </a:lvl2pPr>
      <a:lvl3pPr algn="ctr">
        <a:defRPr sz="4400">
          <a:latin typeface="Arial"/>
          <a:ea typeface="Arial"/>
          <a:cs typeface="Arial"/>
          <a:sym typeface="Arial"/>
        </a:defRPr>
      </a:lvl3pPr>
      <a:lvl4pPr algn="ctr">
        <a:defRPr sz="4400">
          <a:latin typeface="Arial"/>
          <a:ea typeface="Arial"/>
          <a:cs typeface="Arial"/>
          <a:sym typeface="Arial"/>
        </a:defRPr>
      </a:lvl4pPr>
      <a:lvl5pPr algn="ctr">
        <a:defRPr sz="4400">
          <a:latin typeface="Arial"/>
          <a:ea typeface="Arial"/>
          <a:cs typeface="Arial"/>
          <a:sym typeface="Arial"/>
        </a:defRPr>
      </a:lvl5pPr>
      <a:lvl6pPr algn="ctr">
        <a:defRPr sz="4400">
          <a:latin typeface="Arial"/>
          <a:ea typeface="Arial"/>
          <a:cs typeface="Arial"/>
          <a:sym typeface="Arial"/>
        </a:defRPr>
      </a:lvl6pPr>
      <a:lvl7pPr algn="ctr">
        <a:defRPr sz="4400">
          <a:latin typeface="Arial"/>
          <a:ea typeface="Arial"/>
          <a:cs typeface="Arial"/>
          <a:sym typeface="Arial"/>
        </a:defRPr>
      </a:lvl7pPr>
      <a:lvl8pPr algn="ctr">
        <a:defRPr sz="4400">
          <a:latin typeface="Arial"/>
          <a:ea typeface="Arial"/>
          <a:cs typeface="Arial"/>
          <a:sym typeface="Arial"/>
        </a:defRPr>
      </a:lvl8pPr>
      <a:lvl9pPr algn="ctr">
        <a:defRPr sz="4400">
          <a:latin typeface="Arial"/>
          <a:ea typeface="Arial"/>
          <a:cs typeface="Arial"/>
          <a:sym typeface="Arial"/>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219200" indent="-304800">
        <a:spcBef>
          <a:spcPts val="700"/>
        </a:spcBef>
        <a:buSzPct val="100000"/>
        <a:buChar char="•"/>
        <a:defRPr sz="3200">
          <a:latin typeface="Arial"/>
          <a:ea typeface="Arial"/>
          <a:cs typeface="Arial"/>
          <a:sym typeface="Arial"/>
        </a:defRPr>
      </a:lvl3pPr>
      <a:lvl4pPr marL="1737360" indent="-365760">
        <a:spcBef>
          <a:spcPts val="700"/>
        </a:spcBef>
        <a:buSzPct val="100000"/>
        <a:buChar char="–"/>
        <a:defRPr sz="3200">
          <a:latin typeface="Arial"/>
          <a:ea typeface="Arial"/>
          <a:cs typeface="Arial"/>
          <a:sym typeface="Arial"/>
        </a:defRPr>
      </a:lvl4pPr>
      <a:lvl5pPr marL="2235200" indent="-406400">
        <a:spcBef>
          <a:spcPts val="700"/>
        </a:spcBef>
        <a:buSzPct val="100000"/>
        <a:buChar char="»"/>
        <a:defRPr sz="3200">
          <a:latin typeface="Arial"/>
          <a:ea typeface="Arial"/>
          <a:cs typeface="Arial"/>
          <a:sym typeface="Arial"/>
        </a:defRPr>
      </a:lvl5pPr>
      <a:lvl6pPr marL="2692400" indent="-406400">
        <a:spcBef>
          <a:spcPts val="700"/>
        </a:spcBef>
        <a:buSzPct val="100000"/>
        <a:buChar char="•"/>
        <a:defRPr sz="3200">
          <a:latin typeface="Arial"/>
          <a:ea typeface="Arial"/>
          <a:cs typeface="Arial"/>
          <a:sym typeface="Arial"/>
        </a:defRPr>
      </a:lvl6pPr>
      <a:lvl7pPr marL="3149600" indent="-406400">
        <a:spcBef>
          <a:spcPts val="700"/>
        </a:spcBef>
        <a:buSzPct val="100000"/>
        <a:buChar char="•"/>
        <a:defRPr sz="3200">
          <a:latin typeface="Arial"/>
          <a:ea typeface="Arial"/>
          <a:cs typeface="Arial"/>
          <a:sym typeface="Arial"/>
        </a:defRPr>
      </a:lvl7pPr>
      <a:lvl8pPr marL="3606800" indent="-406400">
        <a:spcBef>
          <a:spcPts val="700"/>
        </a:spcBef>
        <a:buSzPct val="100000"/>
        <a:buChar char="•"/>
        <a:defRPr sz="3200">
          <a:latin typeface="Arial"/>
          <a:ea typeface="Arial"/>
          <a:cs typeface="Arial"/>
          <a:sym typeface="Arial"/>
        </a:defRPr>
      </a:lvl8pPr>
      <a:lvl9pPr marL="4064000" indent="-406400">
        <a:spcBef>
          <a:spcPts val="700"/>
        </a:spcBef>
        <a:buSzPct val="100000"/>
        <a:buChar char="•"/>
        <a:defRPr sz="3200">
          <a:latin typeface="Arial"/>
          <a:ea typeface="Arial"/>
          <a:cs typeface="Arial"/>
          <a:sym typeface="Arial"/>
        </a:defRPr>
      </a:lvl9pPr>
    </p:bodyStyle>
    <p:otherStyle>
      <a:lvl1pPr algn="r">
        <a:defRPr sz="1400">
          <a:solidFill>
            <a:schemeClr val="tx1"/>
          </a:solidFill>
          <a:latin typeface="+mn-lt"/>
          <a:ea typeface="+mn-ea"/>
          <a:cs typeface="+mn-cs"/>
          <a:sym typeface="Arial"/>
        </a:defRPr>
      </a:lvl1pPr>
      <a:lvl2pPr algn="r">
        <a:defRPr sz="1400">
          <a:solidFill>
            <a:schemeClr val="tx1"/>
          </a:solidFill>
          <a:latin typeface="+mn-lt"/>
          <a:ea typeface="+mn-ea"/>
          <a:cs typeface="+mn-cs"/>
          <a:sym typeface="Arial"/>
        </a:defRPr>
      </a:lvl2pPr>
      <a:lvl3pPr algn="r">
        <a:defRPr sz="1400">
          <a:solidFill>
            <a:schemeClr val="tx1"/>
          </a:solidFill>
          <a:latin typeface="+mn-lt"/>
          <a:ea typeface="+mn-ea"/>
          <a:cs typeface="+mn-cs"/>
          <a:sym typeface="Arial"/>
        </a:defRPr>
      </a:lvl3pPr>
      <a:lvl4pPr algn="r">
        <a:defRPr sz="1400">
          <a:solidFill>
            <a:schemeClr val="tx1"/>
          </a:solidFill>
          <a:latin typeface="+mn-lt"/>
          <a:ea typeface="+mn-ea"/>
          <a:cs typeface="+mn-cs"/>
          <a:sym typeface="Arial"/>
        </a:defRPr>
      </a:lvl4pPr>
      <a:lvl5pPr algn="r">
        <a:defRPr sz="1400">
          <a:solidFill>
            <a:schemeClr val="tx1"/>
          </a:solidFill>
          <a:latin typeface="+mn-lt"/>
          <a:ea typeface="+mn-ea"/>
          <a:cs typeface="+mn-cs"/>
          <a:sym typeface="Arial"/>
        </a:defRPr>
      </a:lvl5pPr>
      <a:lvl6pPr algn="r">
        <a:defRPr sz="1400">
          <a:solidFill>
            <a:schemeClr val="tx1"/>
          </a:solidFill>
          <a:latin typeface="+mn-lt"/>
          <a:ea typeface="+mn-ea"/>
          <a:cs typeface="+mn-cs"/>
          <a:sym typeface="Arial"/>
        </a:defRPr>
      </a:lvl6pPr>
      <a:lvl7pPr algn="r">
        <a:defRPr sz="1400">
          <a:solidFill>
            <a:schemeClr val="tx1"/>
          </a:solidFill>
          <a:latin typeface="+mn-lt"/>
          <a:ea typeface="+mn-ea"/>
          <a:cs typeface="+mn-cs"/>
          <a:sym typeface="Arial"/>
        </a:defRPr>
      </a:lvl7pPr>
      <a:lvl8pPr algn="r">
        <a:defRPr sz="1400">
          <a:solidFill>
            <a:schemeClr val="tx1"/>
          </a:solidFill>
          <a:latin typeface="+mn-lt"/>
          <a:ea typeface="+mn-ea"/>
          <a:cs typeface="+mn-cs"/>
          <a:sym typeface="Arial"/>
        </a:defRPr>
      </a:lvl8pPr>
      <a:lvl9pPr algn="r">
        <a:defRPr sz="1400">
          <a:solidFill>
            <a:schemeClr val="tx1"/>
          </a:solid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5.xml"/><Relationship Id="rId3" Type="http://schemas.openxmlformats.org/officeDocument/2006/relationships/slide" Target="slide3.xml"/><Relationship Id="rId7" Type="http://schemas.openxmlformats.org/officeDocument/2006/relationships/slide" Target="slide6.xml"/><Relationship Id="rId12" Type="http://schemas.openxmlformats.org/officeDocument/2006/relationships/slide" Target="slide14.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slide" Target="slide4.xml"/><Relationship Id="rId11" Type="http://schemas.openxmlformats.org/officeDocument/2006/relationships/slide" Target="slide13.xml"/><Relationship Id="rId5" Type="http://schemas.openxmlformats.org/officeDocument/2006/relationships/slide" Target="slide8.xml"/><Relationship Id="rId10" Type="http://schemas.openxmlformats.org/officeDocument/2006/relationships/slide" Target="slide12.xml"/><Relationship Id="rId4" Type="http://schemas.openxmlformats.org/officeDocument/2006/relationships/slide" Target="slide7.xml"/><Relationship Id="rId9" Type="http://schemas.openxmlformats.org/officeDocument/2006/relationships/slide" Target="slide11.xml"/><Relationship Id="rId14" Type="http://schemas.openxmlformats.org/officeDocument/2006/relationships/slide" Target="slide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hape 12"/>
          <p:cNvSpPr>
            <a:spLocks noGrp="1"/>
          </p:cNvSpPr>
          <p:nvPr>
            <p:ph type="title"/>
          </p:nvPr>
        </p:nvSpPr>
        <p:spPr>
          <a:xfrm>
            <a:off x="457200" y="274637"/>
            <a:ext cx="8229600" cy="1143001"/>
          </a:xfrm>
          <a:prstGeom prst="rect">
            <a:avLst/>
          </a:prstGeom>
        </p:spPr>
        <p:txBody>
          <a:bodyPr lIns="0" tIns="0" rIns="0" bIns="0">
            <a:normAutofit/>
          </a:bodyPr>
          <a:lstStyle/>
          <a:p>
            <a:pPr lvl="0">
              <a:defRPr sz="1800"/>
            </a:pPr>
            <a:r>
              <a:rPr sz="4400"/>
              <a:t>Index for Computer Systems</a:t>
            </a:r>
          </a:p>
        </p:txBody>
      </p:sp>
      <p:sp>
        <p:nvSpPr>
          <p:cNvPr id="13" name="Shape 13"/>
          <p:cNvSpPr/>
          <p:nvPr/>
        </p:nvSpPr>
        <p:spPr>
          <a:xfrm>
            <a:off x="-2" y="0"/>
            <a:ext cx="9144004" cy="1557338"/>
          </a:xfrm>
          <a:prstGeom prst="rect">
            <a:avLst/>
          </a:prstGeom>
          <a:gradFill>
            <a:gsLst>
              <a:gs pos="0">
                <a:srgbClr val="FF3300"/>
              </a:gs>
              <a:gs pos="100000">
                <a:srgbClr val="761700"/>
              </a:gs>
            </a:gsLst>
            <a:lin ang="16200000"/>
          </a:gradFill>
          <a:ln w="12700">
            <a:miter lim="400000"/>
          </a:ln>
        </p:spPr>
        <p:txBody>
          <a:bodyPr lIns="0" tIns="0" rIns="0" bIns="0" anchor="ctr"/>
          <a:lstStyle/>
          <a:p>
            <a:pPr lvl="0">
              <a:defRPr>
                <a:latin typeface="Arial"/>
                <a:ea typeface="Arial"/>
                <a:cs typeface="Arial"/>
                <a:sym typeface="Arial"/>
              </a:defRPr>
            </a:pPr>
            <a:endParaRPr/>
          </a:p>
        </p:txBody>
      </p:sp>
      <p:sp>
        <p:nvSpPr>
          <p:cNvPr id="14" name="Shape 14"/>
          <p:cNvSpPr/>
          <p:nvPr/>
        </p:nvSpPr>
        <p:spPr>
          <a:xfrm>
            <a:off x="2443161" y="981075"/>
            <a:ext cx="4257678" cy="5715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36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3600">
                <a:ln w="17078">
                  <a:solidFill/>
                </a:ln>
                <a:solidFill>
                  <a:srgbClr val="FFFFFF"/>
                </a:solidFill>
                <a:effectLst>
                  <a:outerShdw blurRad="50800" dist="29455" dir="2700000" rotWithShape="0">
                    <a:srgbClr val="990000"/>
                  </a:outerShdw>
                </a:effectLst>
              </a:rPr>
              <a:t>Computer Systems</a:t>
            </a:r>
          </a:p>
        </p:txBody>
      </p:sp>
      <p:sp>
        <p:nvSpPr>
          <p:cNvPr id="15" name="Shape 15"/>
          <p:cNvSpPr/>
          <p:nvPr/>
        </p:nvSpPr>
        <p:spPr>
          <a:xfrm>
            <a:off x="6732586" y="204786"/>
            <a:ext cx="2303464" cy="3444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22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2200">
                <a:ln w="17078">
                  <a:solidFill/>
                </a:ln>
                <a:solidFill>
                  <a:srgbClr val="FFFFFF"/>
                </a:solidFill>
                <a:effectLst>
                  <a:outerShdw blurRad="50800" dist="29455" dir="2700000" rotWithShape="0">
                    <a:srgbClr val="990000"/>
                  </a:outerShdw>
                </a:effectLst>
              </a:rPr>
              <a:t>Higher Computing</a:t>
            </a:r>
          </a:p>
        </p:txBody>
      </p:sp>
      <p:grpSp>
        <p:nvGrpSpPr>
          <p:cNvPr id="22" name="Group 22">
            <a:hlinkClick r:id="rId2" action="ppaction://hlinksldjump"/>
          </p:cNvPr>
          <p:cNvGrpSpPr/>
          <p:nvPr/>
        </p:nvGrpSpPr>
        <p:grpSpPr>
          <a:xfrm>
            <a:off x="1263649" y="2205036"/>
            <a:ext cx="2374902" cy="576265"/>
            <a:chOff x="0" y="0"/>
            <a:chExt cx="2374900" cy="576263"/>
          </a:xfrm>
        </p:grpSpPr>
        <p:sp>
          <p:nvSpPr>
            <p:cNvPr id="16" name="Shape 16"/>
            <p:cNvSpPr/>
            <p:nvPr/>
          </p:nvSpPr>
          <p:spPr>
            <a:xfrm>
              <a:off x="0" y="0"/>
              <a:ext cx="2374900" cy="576264"/>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17" name="Shape 17"/>
            <p:cNvSpPr/>
            <p:nvPr/>
          </p:nvSpPr>
          <p:spPr>
            <a:xfrm>
              <a:off x="-1" y="0"/>
              <a:ext cx="2374901" cy="3601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28" y="21600"/>
                  </a:lnTo>
                  <a:lnTo>
                    <a:pt x="21272"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18" name="Shape 18"/>
            <p:cNvSpPr/>
            <p:nvPr/>
          </p:nvSpPr>
          <p:spPr>
            <a:xfrm>
              <a:off x="-1"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19" name="Shape 19"/>
            <p:cNvSpPr/>
            <p:nvPr/>
          </p:nvSpPr>
          <p:spPr>
            <a:xfrm>
              <a:off x="2338883"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20" name="Shape 20"/>
            <p:cNvSpPr/>
            <p:nvPr/>
          </p:nvSpPr>
          <p:spPr>
            <a:xfrm>
              <a:off x="-1" y="540246"/>
              <a:ext cx="2374901" cy="3601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272" y="0"/>
                  </a:lnTo>
                  <a:lnTo>
                    <a:pt x="328"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21" name="Shape 21"/>
            <p:cNvSpPr/>
            <p:nvPr/>
          </p:nvSpPr>
          <p:spPr>
            <a:xfrm>
              <a:off x="346918" y="112824"/>
              <a:ext cx="1681064" cy="35061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p>
              <a:pPr lvl="0" algn="ctr"/>
              <a:r>
                <a:rPr sz="1200" b="1">
                  <a:solidFill>
                    <a:srgbClr val="FFFFFF"/>
                  </a:solidFill>
                  <a:latin typeface="Arial"/>
                  <a:ea typeface="Arial"/>
                  <a:cs typeface="Arial"/>
                  <a:sym typeface="Arial"/>
                </a:rPr>
                <a:t>Binary Representation</a:t>
              </a:r>
            </a:p>
            <a:p>
              <a:pPr lvl="0" algn="ctr"/>
              <a:r>
                <a:rPr sz="1200" b="1">
                  <a:solidFill>
                    <a:srgbClr val="FFFFFF"/>
                  </a:solidFill>
                  <a:latin typeface="Arial"/>
                  <a:ea typeface="Arial"/>
                  <a:cs typeface="Arial"/>
                  <a:sym typeface="Arial"/>
                </a:rPr>
                <a:t>Integers</a:t>
              </a:r>
            </a:p>
          </p:txBody>
        </p:sp>
      </p:grpSp>
      <p:grpSp>
        <p:nvGrpSpPr>
          <p:cNvPr id="29" name="Group 29">
            <a:hlinkClick r:id="rId3" action="ppaction://hlinksldjump"/>
          </p:cNvPr>
          <p:cNvGrpSpPr/>
          <p:nvPr/>
        </p:nvGrpSpPr>
        <p:grpSpPr>
          <a:xfrm>
            <a:off x="1263649" y="2849561"/>
            <a:ext cx="2374902" cy="576265"/>
            <a:chOff x="0" y="0"/>
            <a:chExt cx="2374900" cy="576263"/>
          </a:xfrm>
        </p:grpSpPr>
        <p:sp>
          <p:nvSpPr>
            <p:cNvPr id="23" name="Shape 23"/>
            <p:cNvSpPr/>
            <p:nvPr/>
          </p:nvSpPr>
          <p:spPr>
            <a:xfrm>
              <a:off x="0" y="0"/>
              <a:ext cx="2374900" cy="576264"/>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24" name="Shape 24"/>
            <p:cNvSpPr/>
            <p:nvPr/>
          </p:nvSpPr>
          <p:spPr>
            <a:xfrm>
              <a:off x="-1" y="0"/>
              <a:ext cx="2374901" cy="3601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28" y="21600"/>
                  </a:lnTo>
                  <a:lnTo>
                    <a:pt x="21272"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25" name="Shape 25"/>
            <p:cNvSpPr/>
            <p:nvPr/>
          </p:nvSpPr>
          <p:spPr>
            <a:xfrm>
              <a:off x="-1"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26" name="Shape 26"/>
            <p:cNvSpPr/>
            <p:nvPr/>
          </p:nvSpPr>
          <p:spPr>
            <a:xfrm>
              <a:off x="2338883"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27" name="Shape 27"/>
            <p:cNvSpPr/>
            <p:nvPr/>
          </p:nvSpPr>
          <p:spPr>
            <a:xfrm>
              <a:off x="-1" y="540246"/>
              <a:ext cx="2374901" cy="3601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272" y="0"/>
                  </a:lnTo>
                  <a:lnTo>
                    <a:pt x="328"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28" name="Shape 28"/>
            <p:cNvSpPr/>
            <p:nvPr/>
          </p:nvSpPr>
          <p:spPr>
            <a:xfrm>
              <a:off x="346918" y="112824"/>
              <a:ext cx="1681064" cy="35061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p>
              <a:pPr lvl="0" algn="ctr"/>
              <a:r>
                <a:rPr sz="1200" b="1">
                  <a:solidFill>
                    <a:srgbClr val="FFFFFF"/>
                  </a:solidFill>
                  <a:latin typeface="Arial"/>
                  <a:ea typeface="Arial"/>
                  <a:cs typeface="Arial"/>
                  <a:sym typeface="Arial"/>
                </a:rPr>
                <a:t>Binary Representation</a:t>
              </a:r>
            </a:p>
            <a:p>
              <a:pPr lvl="0" algn="ctr"/>
              <a:r>
                <a:rPr sz="1200" b="1">
                  <a:solidFill>
                    <a:srgbClr val="FFFFFF"/>
                  </a:solidFill>
                  <a:latin typeface="Arial"/>
                  <a:ea typeface="Arial"/>
                  <a:cs typeface="Arial"/>
                  <a:sym typeface="Arial"/>
                </a:rPr>
                <a:t>Floating Point (Reals)</a:t>
              </a:r>
            </a:p>
          </p:txBody>
        </p:sp>
      </p:grpSp>
      <p:grpSp>
        <p:nvGrpSpPr>
          <p:cNvPr id="36" name="Group 36">
            <a:hlinkClick r:id="rId4" action="ppaction://hlinksldjump"/>
          </p:cNvPr>
          <p:cNvGrpSpPr/>
          <p:nvPr/>
        </p:nvGrpSpPr>
        <p:grpSpPr>
          <a:xfrm>
            <a:off x="1265237" y="5432425"/>
            <a:ext cx="2374902" cy="576264"/>
            <a:chOff x="0" y="0"/>
            <a:chExt cx="2374900" cy="576263"/>
          </a:xfrm>
        </p:grpSpPr>
        <p:sp>
          <p:nvSpPr>
            <p:cNvPr id="30" name="Shape 30"/>
            <p:cNvSpPr/>
            <p:nvPr/>
          </p:nvSpPr>
          <p:spPr>
            <a:xfrm>
              <a:off x="0" y="0"/>
              <a:ext cx="2374901" cy="576264"/>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31" name="Shape 31"/>
            <p:cNvSpPr/>
            <p:nvPr/>
          </p:nvSpPr>
          <p:spPr>
            <a:xfrm>
              <a:off x="0" y="0"/>
              <a:ext cx="2374901" cy="3601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28" y="21600"/>
                  </a:lnTo>
                  <a:lnTo>
                    <a:pt x="21272"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32" name="Shape 32"/>
            <p:cNvSpPr/>
            <p:nvPr/>
          </p:nvSpPr>
          <p:spPr>
            <a:xfrm>
              <a:off x="0"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33" name="Shape 33"/>
            <p:cNvSpPr/>
            <p:nvPr/>
          </p:nvSpPr>
          <p:spPr>
            <a:xfrm>
              <a:off x="2338883"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34" name="Shape 34"/>
            <p:cNvSpPr/>
            <p:nvPr/>
          </p:nvSpPr>
          <p:spPr>
            <a:xfrm>
              <a:off x="0" y="540246"/>
              <a:ext cx="2374901" cy="3601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272" y="0"/>
                  </a:lnTo>
                  <a:lnTo>
                    <a:pt x="328"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35" name="Shape 35"/>
            <p:cNvSpPr/>
            <p:nvPr/>
          </p:nvSpPr>
          <p:spPr>
            <a:xfrm>
              <a:off x="571351" y="201724"/>
              <a:ext cx="1232199" cy="17281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200" b="1">
                  <a:solidFill>
                    <a:srgbClr val="FFFFFF"/>
                  </a:solidFill>
                  <a:latin typeface="Arial"/>
                  <a:ea typeface="Arial"/>
                  <a:cs typeface="Arial"/>
                  <a:sym typeface="Arial"/>
                </a:defRPr>
              </a:lvl1pPr>
            </a:lstStyle>
            <a:p>
              <a:pPr lvl="0">
                <a:defRPr sz="1800" b="0">
                  <a:solidFill>
                    <a:srgbClr val="000000"/>
                  </a:solidFill>
                </a:defRPr>
              </a:pPr>
              <a:r>
                <a:rPr sz="1200" b="1">
                  <a:solidFill>
                    <a:srgbClr val="FFFFFF"/>
                  </a:solidFill>
                </a:rPr>
                <a:t>Bitmap Graphics</a:t>
              </a:r>
            </a:p>
          </p:txBody>
        </p:sp>
      </p:grpSp>
      <p:grpSp>
        <p:nvGrpSpPr>
          <p:cNvPr id="43" name="Group 43">
            <a:hlinkClick r:id="rId5" action="ppaction://hlinksldjump"/>
          </p:cNvPr>
          <p:cNvGrpSpPr/>
          <p:nvPr/>
        </p:nvGrpSpPr>
        <p:grpSpPr>
          <a:xfrm>
            <a:off x="1265237" y="6078537"/>
            <a:ext cx="2374902" cy="576265"/>
            <a:chOff x="0" y="0"/>
            <a:chExt cx="2374900" cy="576263"/>
          </a:xfrm>
        </p:grpSpPr>
        <p:sp>
          <p:nvSpPr>
            <p:cNvPr id="37" name="Shape 37"/>
            <p:cNvSpPr/>
            <p:nvPr/>
          </p:nvSpPr>
          <p:spPr>
            <a:xfrm>
              <a:off x="0" y="0"/>
              <a:ext cx="2374901" cy="576264"/>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38" name="Shape 38"/>
            <p:cNvSpPr/>
            <p:nvPr/>
          </p:nvSpPr>
          <p:spPr>
            <a:xfrm>
              <a:off x="0" y="0"/>
              <a:ext cx="2374901" cy="3601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28" y="21600"/>
                  </a:lnTo>
                  <a:lnTo>
                    <a:pt x="21272"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39" name="Shape 39"/>
            <p:cNvSpPr/>
            <p:nvPr/>
          </p:nvSpPr>
          <p:spPr>
            <a:xfrm>
              <a:off x="0"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40" name="Shape 40"/>
            <p:cNvSpPr/>
            <p:nvPr/>
          </p:nvSpPr>
          <p:spPr>
            <a:xfrm>
              <a:off x="2338883"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41" name="Shape 41"/>
            <p:cNvSpPr/>
            <p:nvPr/>
          </p:nvSpPr>
          <p:spPr>
            <a:xfrm>
              <a:off x="0" y="540246"/>
              <a:ext cx="2374901" cy="3601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272" y="0"/>
                  </a:lnTo>
                  <a:lnTo>
                    <a:pt x="328"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42" name="Shape 42"/>
            <p:cNvSpPr/>
            <p:nvPr/>
          </p:nvSpPr>
          <p:spPr>
            <a:xfrm>
              <a:off x="596652" y="201724"/>
              <a:ext cx="1181597" cy="17281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200" b="1">
                  <a:solidFill>
                    <a:srgbClr val="FFFFFF"/>
                  </a:solidFill>
                  <a:latin typeface="Arial"/>
                  <a:ea typeface="Arial"/>
                  <a:cs typeface="Arial"/>
                  <a:sym typeface="Arial"/>
                </a:defRPr>
              </a:lvl1pPr>
            </a:lstStyle>
            <a:p>
              <a:pPr lvl="0">
                <a:defRPr sz="1800" b="0">
                  <a:solidFill>
                    <a:srgbClr val="000000"/>
                  </a:solidFill>
                </a:defRPr>
              </a:pPr>
              <a:r>
                <a:rPr sz="1200" b="1">
                  <a:solidFill>
                    <a:srgbClr val="FFFFFF"/>
                  </a:solidFill>
                </a:rPr>
                <a:t>Vector Graphics</a:t>
              </a:r>
            </a:p>
          </p:txBody>
        </p:sp>
      </p:grpSp>
      <p:grpSp>
        <p:nvGrpSpPr>
          <p:cNvPr id="50" name="Group 50">
            <a:hlinkClick r:id="rId6" action="ppaction://hlinksldjump"/>
          </p:cNvPr>
          <p:cNvGrpSpPr/>
          <p:nvPr/>
        </p:nvGrpSpPr>
        <p:grpSpPr>
          <a:xfrm>
            <a:off x="1263649" y="3495675"/>
            <a:ext cx="2374902" cy="576264"/>
            <a:chOff x="0" y="0"/>
            <a:chExt cx="2374900" cy="576263"/>
          </a:xfrm>
        </p:grpSpPr>
        <p:sp>
          <p:nvSpPr>
            <p:cNvPr id="44" name="Shape 44"/>
            <p:cNvSpPr/>
            <p:nvPr/>
          </p:nvSpPr>
          <p:spPr>
            <a:xfrm>
              <a:off x="0" y="0"/>
              <a:ext cx="2374900" cy="576264"/>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45" name="Shape 45"/>
            <p:cNvSpPr/>
            <p:nvPr/>
          </p:nvSpPr>
          <p:spPr>
            <a:xfrm>
              <a:off x="-1" y="0"/>
              <a:ext cx="2374901" cy="3601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28" y="21600"/>
                  </a:lnTo>
                  <a:lnTo>
                    <a:pt x="21272"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46" name="Shape 46"/>
            <p:cNvSpPr/>
            <p:nvPr/>
          </p:nvSpPr>
          <p:spPr>
            <a:xfrm>
              <a:off x="-1"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47" name="Shape 47"/>
            <p:cNvSpPr/>
            <p:nvPr/>
          </p:nvSpPr>
          <p:spPr>
            <a:xfrm>
              <a:off x="2338883"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48" name="Shape 48"/>
            <p:cNvSpPr/>
            <p:nvPr/>
          </p:nvSpPr>
          <p:spPr>
            <a:xfrm>
              <a:off x="-1" y="540246"/>
              <a:ext cx="2374901" cy="3601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272" y="0"/>
                  </a:lnTo>
                  <a:lnTo>
                    <a:pt x="328"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49" name="Shape 49"/>
            <p:cNvSpPr/>
            <p:nvPr/>
          </p:nvSpPr>
          <p:spPr>
            <a:xfrm>
              <a:off x="346918" y="112824"/>
              <a:ext cx="1681064" cy="35061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p>
              <a:pPr lvl="0" algn="ctr"/>
              <a:r>
                <a:rPr sz="1200" b="1">
                  <a:solidFill>
                    <a:srgbClr val="FFFFFF"/>
                  </a:solidFill>
                  <a:latin typeface="Arial"/>
                  <a:ea typeface="Arial"/>
                  <a:cs typeface="Arial"/>
                  <a:sym typeface="Arial"/>
                </a:rPr>
                <a:t>Binary Representation</a:t>
              </a:r>
            </a:p>
            <a:p>
              <a:pPr lvl="0" algn="ctr"/>
              <a:r>
                <a:rPr sz="1200" b="1">
                  <a:solidFill>
                    <a:srgbClr val="FFFFFF"/>
                  </a:solidFill>
                  <a:latin typeface="Arial"/>
                  <a:ea typeface="Arial"/>
                  <a:cs typeface="Arial"/>
                  <a:sym typeface="Arial"/>
                </a:rPr>
                <a:t>Text</a:t>
              </a:r>
            </a:p>
          </p:txBody>
        </p:sp>
      </p:grpSp>
      <p:grpSp>
        <p:nvGrpSpPr>
          <p:cNvPr id="57" name="Group 57">
            <a:hlinkClick r:id="rId4" action="ppaction://hlinksldjump"/>
          </p:cNvPr>
          <p:cNvGrpSpPr/>
          <p:nvPr/>
        </p:nvGrpSpPr>
        <p:grpSpPr>
          <a:xfrm>
            <a:off x="1263649" y="4786312"/>
            <a:ext cx="2374902" cy="576265"/>
            <a:chOff x="0" y="0"/>
            <a:chExt cx="2374900" cy="576263"/>
          </a:xfrm>
        </p:grpSpPr>
        <p:sp>
          <p:nvSpPr>
            <p:cNvPr id="51" name="Shape 51"/>
            <p:cNvSpPr/>
            <p:nvPr/>
          </p:nvSpPr>
          <p:spPr>
            <a:xfrm>
              <a:off x="0" y="0"/>
              <a:ext cx="2374900" cy="576264"/>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52" name="Shape 52"/>
            <p:cNvSpPr/>
            <p:nvPr/>
          </p:nvSpPr>
          <p:spPr>
            <a:xfrm>
              <a:off x="-1" y="0"/>
              <a:ext cx="2374901" cy="3601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28" y="21600"/>
                  </a:lnTo>
                  <a:lnTo>
                    <a:pt x="21272"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53" name="Shape 53"/>
            <p:cNvSpPr/>
            <p:nvPr/>
          </p:nvSpPr>
          <p:spPr>
            <a:xfrm>
              <a:off x="-1"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54" name="Shape 54"/>
            <p:cNvSpPr/>
            <p:nvPr/>
          </p:nvSpPr>
          <p:spPr>
            <a:xfrm>
              <a:off x="2338883"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55" name="Shape 55"/>
            <p:cNvSpPr/>
            <p:nvPr/>
          </p:nvSpPr>
          <p:spPr>
            <a:xfrm>
              <a:off x="-1" y="540246"/>
              <a:ext cx="2374901" cy="3601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272" y="0"/>
                  </a:lnTo>
                  <a:lnTo>
                    <a:pt x="328"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56" name="Shape 56"/>
            <p:cNvSpPr/>
            <p:nvPr/>
          </p:nvSpPr>
          <p:spPr>
            <a:xfrm>
              <a:off x="234106" y="112824"/>
              <a:ext cx="1906688" cy="35061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p>
              <a:pPr lvl="0" algn="ctr"/>
              <a:r>
                <a:rPr sz="1200" b="1">
                  <a:solidFill>
                    <a:srgbClr val="FFFFFF"/>
                  </a:solidFill>
                  <a:latin typeface="Arial"/>
                  <a:ea typeface="Arial"/>
                  <a:cs typeface="Arial"/>
                  <a:sym typeface="Arial"/>
                </a:rPr>
                <a:t>Read / Write Control lines</a:t>
              </a:r>
            </a:p>
            <a:p>
              <a:pPr lvl="0" algn="ctr"/>
              <a:r>
                <a:rPr sz="1200" b="1">
                  <a:solidFill>
                    <a:srgbClr val="FFFFFF"/>
                  </a:solidFill>
                  <a:latin typeface="Arial"/>
                  <a:ea typeface="Arial"/>
                  <a:cs typeface="Arial"/>
                  <a:sym typeface="Arial"/>
                </a:rPr>
                <a:t>&amp; Memory</a:t>
              </a:r>
            </a:p>
          </p:txBody>
        </p:sp>
      </p:grpSp>
      <p:grpSp>
        <p:nvGrpSpPr>
          <p:cNvPr id="64" name="Group 64">
            <a:hlinkClick r:id="rId7" action="ppaction://hlinksldjump"/>
          </p:cNvPr>
          <p:cNvGrpSpPr/>
          <p:nvPr/>
        </p:nvGrpSpPr>
        <p:grpSpPr>
          <a:xfrm>
            <a:off x="1263649" y="4141787"/>
            <a:ext cx="2374902" cy="576265"/>
            <a:chOff x="0" y="0"/>
            <a:chExt cx="2374900" cy="576263"/>
          </a:xfrm>
        </p:grpSpPr>
        <p:sp>
          <p:nvSpPr>
            <p:cNvPr id="58" name="Shape 58"/>
            <p:cNvSpPr/>
            <p:nvPr/>
          </p:nvSpPr>
          <p:spPr>
            <a:xfrm>
              <a:off x="0" y="0"/>
              <a:ext cx="2374900" cy="576264"/>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59" name="Shape 59"/>
            <p:cNvSpPr/>
            <p:nvPr/>
          </p:nvSpPr>
          <p:spPr>
            <a:xfrm>
              <a:off x="-1" y="0"/>
              <a:ext cx="2374901" cy="3601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28" y="21600"/>
                  </a:lnTo>
                  <a:lnTo>
                    <a:pt x="21272"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60" name="Shape 60"/>
            <p:cNvSpPr/>
            <p:nvPr/>
          </p:nvSpPr>
          <p:spPr>
            <a:xfrm>
              <a:off x="-1"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61" name="Shape 61"/>
            <p:cNvSpPr/>
            <p:nvPr/>
          </p:nvSpPr>
          <p:spPr>
            <a:xfrm>
              <a:off x="2338883"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62" name="Shape 62"/>
            <p:cNvSpPr/>
            <p:nvPr/>
          </p:nvSpPr>
          <p:spPr>
            <a:xfrm>
              <a:off x="-1" y="540246"/>
              <a:ext cx="2374901" cy="3601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272" y="0"/>
                  </a:lnTo>
                  <a:lnTo>
                    <a:pt x="328"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63" name="Shape 63"/>
            <p:cNvSpPr/>
            <p:nvPr/>
          </p:nvSpPr>
          <p:spPr>
            <a:xfrm>
              <a:off x="643383" y="201724"/>
              <a:ext cx="1088134" cy="17281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200" b="1">
                  <a:solidFill>
                    <a:srgbClr val="FFFFFF"/>
                  </a:solidFill>
                  <a:latin typeface="Arial"/>
                  <a:ea typeface="Arial"/>
                  <a:cs typeface="Arial"/>
                  <a:sym typeface="Arial"/>
                </a:defRPr>
              </a:lvl1pPr>
            </a:lstStyle>
            <a:p>
              <a:pPr lvl="0">
                <a:defRPr sz="1800" b="0">
                  <a:solidFill>
                    <a:srgbClr val="000000"/>
                  </a:solidFill>
                </a:defRPr>
              </a:pPr>
              <a:r>
                <a:rPr sz="1200" b="1">
                  <a:solidFill>
                    <a:srgbClr val="FFFFFF"/>
                  </a:solidFill>
                </a:rPr>
                <a:t>Inside the CPU</a:t>
              </a:r>
            </a:p>
          </p:txBody>
        </p:sp>
      </p:grpSp>
      <p:grpSp>
        <p:nvGrpSpPr>
          <p:cNvPr id="71" name="Group 71">
            <a:hlinkClick r:id="rId8" action="ppaction://hlinksldjump"/>
          </p:cNvPr>
          <p:cNvGrpSpPr/>
          <p:nvPr/>
        </p:nvGrpSpPr>
        <p:grpSpPr>
          <a:xfrm>
            <a:off x="5278437" y="2205036"/>
            <a:ext cx="2578102" cy="576265"/>
            <a:chOff x="0" y="0"/>
            <a:chExt cx="2578101" cy="576263"/>
          </a:xfrm>
        </p:grpSpPr>
        <p:sp>
          <p:nvSpPr>
            <p:cNvPr id="65" name="Shape 65"/>
            <p:cNvSpPr/>
            <p:nvPr/>
          </p:nvSpPr>
          <p:spPr>
            <a:xfrm>
              <a:off x="0" y="0"/>
              <a:ext cx="2578101" cy="576264"/>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66" name="Shape 66"/>
            <p:cNvSpPr/>
            <p:nvPr/>
          </p:nvSpPr>
          <p:spPr>
            <a:xfrm>
              <a:off x="0" y="0"/>
              <a:ext cx="2578102" cy="3601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02" y="21600"/>
                  </a:lnTo>
                  <a:lnTo>
                    <a:pt x="21298"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67" name="Shape 67"/>
            <p:cNvSpPr/>
            <p:nvPr/>
          </p:nvSpPr>
          <p:spPr>
            <a:xfrm>
              <a:off x="-1" y="0"/>
              <a:ext cx="36019" cy="57626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68" name="Shape 68"/>
            <p:cNvSpPr/>
            <p:nvPr/>
          </p:nvSpPr>
          <p:spPr>
            <a:xfrm>
              <a:off x="2542083"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69" name="Shape 69"/>
            <p:cNvSpPr/>
            <p:nvPr/>
          </p:nvSpPr>
          <p:spPr>
            <a:xfrm>
              <a:off x="0" y="540246"/>
              <a:ext cx="2578102" cy="3601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298" y="0"/>
                  </a:lnTo>
                  <a:lnTo>
                    <a:pt x="302"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70" name="Shape 70"/>
            <p:cNvSpPr/>
            <p:nvPr/>
          </p:nvSpPr>
          <p:spPr>
            <a:xfrm>
              <a:off x="414585" y="201724"/>
              <a:ext cx="1748930" cy="17281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200" b="1">
                  <a:solidFill>
                    <a:srgbClr val="FFFFFF"/>
                  </a:solidFill>
                  <a:latin typeface="Arial"/>
                  <a:ea typeface="Arial"/>
                  <a:cs typeface="Arial"/>
                  <a:sym typeface="Arial"/>
                </a:defRPr>
              </a:lvl1pPr>
            </a:lstStyle>
            <a:p>
              <a:pPr lvl="0">
                <a:defRPr sz="1800" b="0">
                  <a:solidFill>
                    <a:srgbClr val="000000"/>
                  </a:solidFill>
                </a:defRPr>
              </a:pPr>
              <a:r>
                <a:rPr sz="1200" b="1">
                  <a:solidFill>
                    <a:srgbClr val="FFFFFF"/>
                  </a:solidFill>
                </a:rPr>
                <a:t>Measuring Performance</a:t>
              </a:r>
            </a:p>
          </p:txBody>
        </p:sp>
      </p:grpSp>
      <p:grpSp>
        <p:nvGrpSpPr>
          <p:cNvPr id="78" name="Group 78">
            <a:hlinkClick r:id="rId9" action="ppaction://hlinksldjump"/>
          </p:cNvPr>
          <p:cNvGrpSpPr/>
          <p:nvPr/>
        </p:nvGrpSpPr>
        <p:grpSpPr>
          <a:xfrm>
            <a:off x="5278437" y="2852736"/>
            <a:ext cx="2578102" cy="576265"/>
            <a:chOff x="0" y="0"/>
            <a:chExt cx="2578101" cy="576263"/>
          </a:xfrm>
        </p:grpSpPr>
        <p:sp>
          <p:nvSpPr>
            <p:cNvPr id="72" name="Shape 72"/>
            <p:cNvSpPr/>
            <p:nvPr/>
          </p:nvSpPr>
          <p:spPr>
            <a:xfrm>
              <a:off x="0" y="0"/>
              <a:ext cx="2578101" cy="576264"/>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73" name="Shape 73"/>
            <p:cNvSpPr/>
            <p:nvPr/>
          </p:nvSpPr>
          <p:spPr>
            <a:xfrm>
              <a:off x="0" y="0"/>
              <a:ext cx="2578102" cy="3601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02" y="21600"/>
                  </a:lnTo>
                  <a:lnTo>
                    <a:pt x="21298"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74" name="Shape 74"/>
            <p:cNvSpPr/>
            <p:nvPr/>
          </p:nvSpPr>
          <p:spPr>
            <a:xfrm>
              <a:off x="-1" y="0"/>
              <a:ext cx="36019" cy="57626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75" name="Shape 75"/>
            <p:cNvSpPr/>
            <p:nvPr/>
          </p:nvSpPr>
          <p:spPr>
            <a:xfrm>
              <a:off x="2542083"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76" name="Shape 76"/>
            <p:cNvSpPr/>
            <p:nvPr/>
          </p:nvSpPr>
          <p:spPr>
            <a:xfrm>
              <a:off x="0" y="540246"/>
              <a:ext cx="2578102" cy="3601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298" y="0"/>
                  </a:lnTo>
                  <a:lnTo>
                    <a:pt x="302"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77" name="Shape 77"/>
            <p:cNvSpPr/>
            <p:nvPr/>
          </p:nvSpPr>
          <p:spPr>
            <a:xfrm>
              <a:off x="867618" y="201724"/>
              <a:ext cx="842864" cy="17281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200" b="1">
                  <a:solidFill>
                    <a:srgbClr val="FFFFFF"/>
                  </a:solidFill>
                  <a:latin typeface="Arial"/>
                  <a:ea typeface="Arial"/>
                  <a:cs typeface="Arial"/>
                  <a:sym typeface="Arial"/>
                </a:defRPr>
              </a:lvl1pPr>
            </a:lstStyle>
            <a:p>
              <a:pPr lvl="0">
                <a:defRPr sz="1800" b="0">
                  <a:solidFill>
                    <a:srgbClr val="000000"/>
                  </a:solidFill>
                </a:defRPr>
              </a:pPr>
              <a:r>
                <a:rPr sz="1200" b="1">
                  <a:solidFill>
                    <a:srgbClr val="FFFFFF"/>
                  </a:solidFill>
                </a:rPr>
                <a:t>Peripherals</a:t>
              </a:r>
            </a:p>
          </p:txBody>
        </p:sp>
      </p:grpSp>
      <p:grpSp>
        <p:nvGrpSpPr>
          <p:cNvPr id="85" name="Group 85">
            <a:hlinkClick r:id="rId10" action="ppaction://hlinksldjump"/>
          </p:cNvPr>
          <p:cNvGrpSpPr/>
          <p:nvPr/>
        </p:nvGrpSpPr>
        <p:grpSpPr>
          <a:xfrm>
            <a:off x="5278437" y="3500437"/>
            <a:ext cx="2578102" cy="576265"/>
            <a:chOff x="0" y="0"/>
            <a:chExt cx="2578101" cy="576263"/>
          </a:xfrm>
        </p:grpSpPr>
        <p:sp>
          <p:nvSpPr>
            <p:cNvPr id="79" name="Shape 79"/>
            <p:cNvSpPr/>
            <p:nvPr/>
          </p:nvSpPr>
          <p:spPr>
            <a:xfrm>
              <a:off x="0" y="0"/>
              <a:ext cx="2578101" cy="576264"/>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80" name="Shape 80"/>
            <p:cNvSpPr/>
            <p:nvPr/>
          </p:nvSpPr>
          <p:spPr>
            <a:xfrm>
              <a:off x="0" y="0"/>
              <a:ext cx="2578102" cy="3601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02" y="21600"/>
                  </a:lnTo>
                  <a:lnTo>
                    <a:pt x="21298"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81" name="Shape 81"/>
            <p:cNvSpPr/>
            <p:nvPr/>
          </p:nvSpPr>
          <p:spPr>
            <a:xfrm>
              <a:off x="-1" y="0"/>
              <a:ext cx="36019" cy="57626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82" name="Shape 82"/>
            <p:cNvSpPr/>
            <p:nvPr/>
          </p:nvSpPr>
          <p:spPr>
            <a:xfrm>
              <a:off x="2542083"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83" name="Shape 83"/>
            <p:cNvSpPr/>
            <p:nvPr/>
          </p:nvSpPr>
          <p:spPr>
            <a:xfrm>
              <a:off x="0" y="540246"/>
              <a:ext cx="2578102" cy="3601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298" y="0"/>
                  </a:lnTo>
                  <a:lnTo>
                    <a:pt x="302"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84" name="Shape 84"/>
            <p:cNvSpPr/>
            <p:nvPr/>
          </p:nvSpPr>
          <p:spPr>
            <a:xfrm>
              <a:off x="922685" y="201724"/>
              <a:ext cx="732731" cy="17281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200" b="1">
                  <a:solidFill>
                    <a:srgbClr val="FFFFFF"/>
                  </a:solidFill>
                  <a:latin typeface="Arial"/>
                  <a:ea typeface="Arial"/>
                  <a:cs typeface="Arial"/>
                  <a:sym typeface="Arial"/>
                </a:defRPr>
              </a:lvl1pPr>
            </a:lstStyle>
            <a:p>
              <a:pPr lvl="0">
                <a:defRPr sz="1800" b="0">
                  <a:solidFill>
                    <a:srgbClr val="000000"/>
                  </a:solidFill>
                </a:defRPr>
              </a:pPr>
              <a:r>
                <a:rPr sz="1200" b="1">
                  <a:solidFill>
                    <a:srgbClr val="FFFFFF"/>
                  </a:solidFill>
                </a:rPr>
                <a:t>Interfaces</a:t>
              </a:r>
            </a:p>
          </p:txBody>
        </p:sp>
      </p:grpSp>
      <p:grpSp>
        <p:nvGrpSpPr>
          <p:cNvPr id="92" name="Group 92">
            <a:hlinkClick r:id="rId11" action="ppaction://hlinksldjump"/>
          </p:cNvPr>
          <p:cNvGrpSpPr/>
          <p:nvPr/>
        </p:nvGrpSpPr>
        <p:grpSpPr>
          <a:xfrm>
            <a:off x="5278437" y="4148137"/>
            <a:ext cx="2578102" cy="576265"/>
            <a:chOff x="0" y="0"/>
            <a:chExt cx="2578101" cy="576263"/>
          </a:xfrm>
        </p:grpSpPr>
        <p:sp>
          <p:nvSpPr>
            <p:cNvPr id="86" name="Shape 86"/>
            <p:cNvSpPr/>
            <p:nvPr/>
          </p:nvSpPr>
          <p:spPr>
            <a:xfrm>
              <a:off x="0" y="0"/>
              <a:ext cx="2578101" cy="576264"/>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87" name="Shape 87"/>
            <p:cNvSpPr/>
            <p:nvPr/>
          </p:nvSpPr>
          <p:spPr>
            <a:xfrm>
              <a:off x="0" y="0"/>
              <a:ext cx="2578102" cy="3601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02" y="21600"/>
                  </a:lnTo>
                  <a:lnTo>
                    <a:pt x="21298"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88" name="Shape 88"/>
            <p:cNvSpPr/>
            <p:nvPr/>
          </p:nvSpPr>
          <p:spPr>
            <a:xfrm>
              <a:off x="-1" y="0"/>
              <a:ext cx="36019" cy="57626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89" name="Shape 89"/>
            <p:cNvSpPr/>
            <p:nvPr/>
          </p:nvSpPr>
          <p:spPr>
            <a:xfrm>
              <a:off x="2542083"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90" name="Shape 90"/>
            <p:cNvSpPr/>
            <p:nvPr/>
          </p:nvSpPr>
          <p:spPr>
            <a:xfrm>
              <a:off x="0" y="540246"/>
              <a:ext cx="2578102" cy="3601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298" y="0"/>
                  </a:lnTo>
                  <a:lnTo>
                    <a:pt x="302"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91" name="Shape 91"/>
            <p:cNvSpPr/>
            <p:nvPr/>
          </p:nvSpPr>
          <p:spPr>
            <a:xfrm>
              <a:off x="939688" y="201724"/>
              <a:ext cx="698724" cy="17281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200" b="1">
                  <a:solidFill>
                    <a:srgbClr val="FFFFFF"/>
                  </a:solidFill>
                  <a:latin typeface="Arial"/>
                  <a:ea typeface="Arial"/>
                  <a:cs typeface="Arial"/>
                  <a:sym typeface="Arial"/>
                </a:defRPr>
              </a:lvl1pPr>
            </a:lstStyle>
            <a:p>
              <a:pPr lvl="0">
                <a:defRPr sz="1800" b="0">
                  <a:solidFill>
                    <a:srgbClr val="000000"/>
                  </a:solidFill>
                </a:defRPr>
              </a:pPr>
              <a:r>
                <a:rPr sz="1200" b="1">
                  <a:solidFill>
                    <a:srgbClr val="FFFFFF"/>
                  </a:solidFill>
                </a:rPr>
                <a:t>Networks</a:t>
              </a:r>
            </a:p>
          </p:txBody>
        </p:sp>
      </p:grpSp>
      <p:grpSp>
        <p:nvGrpSpPr>
          <p:cNvPr id="99" name="Group 99">
            <a:hlinkClick r:id="rId12" action="ppaction://hlinksldjump"/>
          </p:cNvPr>
          <p:cNvGrpSpPr/>
          <p:nvPr/>
        </p:nvGrpSpPr>
        <p:grpSpPr>
          <a:xfrm>
            <a:off x="5278437" y="4795837"/>
            <a:ext cx="2578102" cy="576265"/>
            <a:chOff x="0" y="0"/>
            <a:chExt cx="2578101" cy="576263"/>
          </a:xfrm>
        </p:grpSpPr>
        <p:sp>
          <p:nvSpPr>
            <p:cNvPr id="93" name="Shape 93"/>
            <p:cNvSpPr/>
            <p:nvPr/>
          </p:nvSpPr>
          <p:spPr>
            <a:xfrm>
              <a:off x="0" y="0"/>
              <a:ext cx="2578101" cy="576264"/>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94" name="Shape 94"/>
            <p:cNvSpPr/>
            <p:nvPr/>
          </p:nvSpPr>
          <p:spPr>
            <a:xfrm>
              <a:off x="0" y="0"/>
              <a:ext cx="2578102" cy="3601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02" y="21600"/>
                  </a:lnTo>
                  <a:lnTo>
                    <a:pt x="21298"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95" name="Shape 95"/>
            <p:cNvSpPr/>
            <p:nvPr/>
          </p:nvSpPr>
          <p:spPr>
            <a:xfrm>
              <a:off x="-1" y="0"/>
              <a:ext cx="36019" cy="57626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96" name="Shape 96"/>
            <p:cNvSpPr/>
            <p:nvPr/>
          </p:nvSpPr>
          <p:spPr>
            <a:xfrm>
              <a:off x="2542083"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97" name="Shape 97"/>
            <p:cNvSpPr/>
            <p:nvPr/>
          </p:nvSpPr>
          <p:spPr>
            <a:xfrm>
              <a:off x="0" y="540246"/>
              <a:ext cx="2578102" cy="3601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298" y="0"/>
                  </a:lnTo>
                  <a:lnTo>
                    <a:pt x="302"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98" name="Shape 98"/>
            <p:cNvSpPr/>
            <p:nvPr/>
          </p:nvSpPr>
          <p:spPr>
            <a:xfrm>
              <a:off x="419013" y="201724"/>
              <a:ext cx="1740074" cy="17281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200" b="1">
                  <a:solidFill>
                    <a:srgbClr val="FFFFFF"/>
                  </a:solidFill>
                  <a:latin typeface="Arial"/>
                  <a:ea typeface="Arial"/>
                  <a:cs typeface="Arial"/>
                  <a:sym typeface="Arial"/>
                </a:defRPr>
              </a:lvl1pPr>
            </a:lstStyle>
            <a:p>
              <a:pPr lvl="0">
                <a:defRPr sz="1800" b="0">
                  <a:solidFill>
                    <a:srgbClr val="000000"/>
                  </a:solidFill>
                </a:defRPr>
              </a:pPr>
              <a:r>
                <a:rPr sz="1200" b="1">
                  <a:solidFill>
                    <a:srgbClr val="FFFFFF"/>
                  </a:solidFill>
                </a:rPr>
                <a:t>Computers and the Law</a:t>
              </a:r>
            </a:p>
          </p:txBody>
        </p:sp>
      </p:grpSp>
      <p:grpSp>
        <p:nvGrpSpPr>
          <p:cNvPr id="106" name="Group 106">
            <a:hlinkClick r:id="rId13" action="ppaction://hlinksldjump"/>
          </p:cNvPr>
          <p:cNvGrpSpPr/>
          <p:nvPr/>
        </p:nvGrpSpPr>
        <p:grpSpPr>
          <a:xfrm>
            <a:off x="5278437" y="5443537"/>
            <a:ext cx="2578102" cy="576265"/>
            <a:chOff x="0" y="0"/>
            <a:chExt cx="2578101" cy="576263"/>
          </a:xfrm>
        </p:grpSpPr>
        <p:sp>
          <p:nvSpPr>
            <p:cNvPr id="100" name="Shape 100"/>
            <p:cNvSpPr/>
            <p:nvPr/>
          </p:nvSpPr>
          <p:spPr>
            <a:xfrm>
              <a:off x="0" y="0"/>
              <a:ext cx="2578101" cy="576264"/>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101" name="Shape 101"/>
            <p:cNvSpPr/>
            <p:nvPr/>
          </p:nvSpPr>
          <p:spPr>
            <a:xfrm>
              <a:off x="0" y="0"/>
              <a:ext cx="2578102" cy="3601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02" y="21600"/>
                  </a:lnTo>
                  <a:lnTo>
                    <a:pt x="21298"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102" name="Shape 102"/>
            <p:cNvSpPr/>
            <p:nvPr/>
          </p:nvSpPr>
          <p:spPr>
            <a:xfrm>
              <a:off x="-1" y="0"/>
              <a:ext cx="36019" cy="57626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103" name="Shape 103"/>
            <p:cNvSpPr/>
            <p:nvPr/>
          </p:nvSpPr>
          <p:spPr>
            <a:xfrm>
              <a:off x="2542083"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104" name="Shape 104"/>
            <p:cNvSpPr/>
            <p:nvPr/>
          </p:nvSpPr>
          <p:spPr>
            <a:xfrm>
              <a:off x="0" y="540246"/>
              <a:ext cx="2578102" cy="3601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298" y="0"/>
                  </a:lnTo>
                  <a:lnTo>
                    <a:pt x="302"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105" name="Shape 105"/>
            <p:cNvSpPr/>
            <p:nvPr/>
          </p:nvSpPr>
          <p:spPr>
            <a:xfrm>
              <a:off x="353826" y="201724"/>
              <a:ext cx="1870448" cy="17281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200" b="1">
                  <a:solidFill>
                    <a:srgbClr val="FFFFFF"/>
                  </a:solidFill>
                  <a:latin typeface="Arial"/>
                  <a:ea typeface="Arial"/>
                  <a:cs typeface="Arial"/>
                  <a:sym typeface="Arial"/>
                </a:defRPr>
              </a:lvl1pPr>
            </a:lstStyle>
            <a:p>
              <a:pPr lvl="0">
                <a:defRPr sz="1800" b="0">
                  <a:solidFill>
                    <a:srgbClr val="000000"/>
                  </a:solidFill>
                </a:defRPr>
              </a:pPr>
              <a:r>
                <a:rPr sz="1200" b="1">
                  <a:solidFill>
                    <a:srgbClr val="FFFFFF"/>
                  </a:solidFill>
                </a:rPr>
                <a:t>Viruses / Worms / Trojans</a:t>
              </a:r>
            </a:p>
          </p:txBody>
        </p:sp>
      </p:grpSp>
      <p:grpSp>
        <p:nvGrpSpPr>
          <p:cNvPr id="113" name="Group 113">
            <a:hlinkClick r:id="rId14" action="ppaction://hlinksldjump"/>
          </p:cNvPr>
          <p:cNvGrpSpPr/>
          <p:nvPr/>
        </p:nvGrpSpPr>
        <p:grpSpPr>
          <a:xfrm>
            <a:off x="5278437" y="6092825"/>
            <a:ext cx="2578102" cy="576264"/>
            <a:chOff x="0" y="0"/>
            <a:chExt cx="2578101" cy="576263"/>
          </a:xfrm>
        </p:grpSpPr>
        <p:sp>
          <p:nvSpPr>
            <p:cNvPr id="107" name="Shape 107"/>
            <p:cNvSpPr/>
            <p:nvPr/>
          </p:nvSpPr>
          <p:spPr>
            <a:xfrm>
              <a:off x="0" y="0"/>
              <a:ext cx="2578101" cy="576264"/>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108" name="Shape 108"/>
            <p:cNvSpPr/>
            <p:nvPr/>
          </p:nvSpPr>
          <p:spPr>
            <a:xfrm>
              <a:off x="0" y="0"/>
              <a:ext cx="2578102" cy="3601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02" y="21600"/>
                  </a:lnTo>
                  <a:lnTo>
                    <a:pt x="21298"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109" name="Shape 109"/>
            <p:cNvSpPr/>
            <p:nvPr/>
          </p:nvSpPr>
          <p:spPr>
            <a:xfrm>
              <a:off x="-1" y="0"/>
              <a:ext cx="36019" cy="57626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110" name="Shape 110"/>
            <p:cNvSpPr/>
            <p:nvPr/>
          </p:nvSpPr>
          <p:spPr>
            <a:xfrm>
              <a:off x="2542083"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111" name="Shape 111"/>
            <p:cNvSpPr/>
            <p:nvPr/>
          </p:nvSpPr>
          <p:spPr>
            <a:xfrm>
              <a:off x="0" y="540246"/>
              <a:ext cx="2578102" cy="3601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298" y="0"/>
                  </a:lnTo>
                  <a:lnTo>
                    <a:pt x="302"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112" name="Shape 112"/>
            <p:cNvSpPr/>
            <p:nvPr/>
          </p:nvSpPr>
          <p:spPr>
            <a:xfrm>
              <a:off x="668635" y="201724"/>
              <a:ext cx="1240831" cy="17281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200" b="1">
                  <a:solidFill>
                    <a:srgbClr val="FFFFFF"/>
                  </a:solidFill>
                  <a:latin typeface="Arial"/>
                  <a:ea typeface="Arial"/>
                  <a:cs typeface="Arial"/>
                  <a:sym typeface="Arial"/>
                </a:defRPr>
              </a:lvl1pPr>
            </a:lstStyle>
            <a:p>
              <a:pPr lvl="0">
                <a:defRPr sz="1800" b="0">
                  <a:solidFill>
                    <a:srgbClr val="000000"/>
                  </a:solidFill>
                </a:defRPr>
              </a:pPr>
              <a:r>
                <a:rPr sz="1200" b="1">
                  <a:solidFill>
                    <a:srgbClr val="FFFFFF"/>
                  </a:solidFill>
                </a:rPr>
                <a:t>System Software</a:t>
              </a:r>
            </a:p>
          </p:txBody>
        </p:sp>
      </p:gr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 name="Shape 876"/>
          <p:cNvSpPr>
            <a:spLocks noGrp="1"/>
          </p:cNvSpPr>
          <p:nvPr>
            <p:ph type="title"/>
          </p:nvPr>
        </p:nvSpPr>
        <p:spPr>
          <a:xfrm>
            <a:off x="457200" y="274637"/>
            <a:ext cx="8229600" cy="1143001"/>
          </a:xfrm>
          <a:prstGeom prst="rect">
            <a:avLst/>
          </a:prstGeom>
        </p:spPr>
        <p:txBody>
          <a:bodyPr lIns="0" tIns="0" rIns="0" bIns="0">
            <a:normAutofit/>
          </a:bodyPr>
          <a:lstStyle/>
          <a:p>
            <a:pPr lvl="0">
              <a:defRPr sz="1800"/>
            </a:pPr>
            <a:r>
              <a:rPr sz="4400"/>
              <a:t>Vector Graphics</a:t>
            </a:r>
          </a:p>
        </p:txBody>
      </p:sp>
      <p:sp>
        <p:nvSpPr>
          <p:cNvPr id="877" name="Shape 877"/>
          <p:cNvSpPr/>
          <p:nvPr/>
        </p:nvSpPr>
        <p:spPr>
          <a:xfrm>
            <a:off x="-2" y="0"/>
            <a:ext cx="9144004" cy="1557338"/>
          </a:xfrm>
          <a:prstGeom prst="rect">
            <a:avLst/>
          </a:prstGeom>
          <a:gradFill>
            <a:gsLst>
              <a:gs pos="0">
                <a:srgbClr val="FF3300"/>
              </a:gs>
              <a:gs pos="100000">
                <a:srgbClr val="761700"/>
              </a:gs>
            </a:gsLst>
            <a:lin ang="16200000"/>
          </a:gradFill>
          <a:ln w="12700">
            <a:miter lim="400000"/>
          </a:ln>
        </p:spPr>
        <p:txBody>
          <a:bodyPr lIns="0" tIns="0" rIns="0" bIns="0" anchor="ctr"/>
          <a:lstStyle/>
          <a:p>
            <a:pPr lvl="0">
              <a:defRPr>
                <a:latin typeface="Arial"/>
                <a:ea typeface="Arial"/>
                <a:cs typeface="Arial"/>
                <a:sym typeface="Arial"/>
              </a:defRPr>
            </a:pPr>
            <a:endParaRPr/>
          </a:p>
        </p:txBody>
      </p:sp>
      <p:sp>
        <p:nvSpPr>
          <p:cNvPr id="878" name="Shape 878"/>
          <p:cNvSpPr/>
          <p:nvPr/>
        </p:nvSpPr>
        <p:spPr>
          <a:xfrm>
            <a:off x="2762250" y="873125"/>
            <a:ext cx="3721100" cy="5715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36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3600">
                <a:ln w="17078">
                  <a:solidFill/>
                </a:ln>
                <a:solidFill>
                  <a:srgbClr val="FFFFFF"/>
                </a:solidFill>
                <a:effectLst>
                  <a:outerShdw blurRad="50800" dist="29455" dir="2700000" rotWithShape="0">
                    <a:srgbClr val="990000"/>
                  </a:outerShdw>
                </a:effectLst>
              </a:rPr>
              <a:t>Vector Graphics</a:t>
            </a:r>
          </a:p>
        </p:txBody>
      </p:sp>
      <p:sp>
        <p:nvSpPr>
          <p:cNvPr id="879" name="Shape 879"/>
          <p:cNvSpPr/>
          <p:nvPr/>
        </p:nvSpPr>
        <p:spPr>
          <a:xfrm>
            <a:off x="6732586" y="204786"/>
            <a:ext cx="2303464" cy="3444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22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2200">
                <a:ln w="17078">
                  <a:solidFill/>
                </a:ln>
                <a:solidFill>
                  <a:srgbClr val="FFFFFF"/>
                </a:solidFill>
                <a:effectLst>
                  <a:outerShdw blurRad="50800" dist="29455" dir="2700000" rotWithShape="0">
                    <a:srgbClr val="990000"/>
                  </a:outerShdw>
                </a:effectLst>
              </a:rPr>
              <a:t>Higher Computing</a:t>
            </a:r>
          </a:p>
        </p:txBody>
      </p:sp>
      <p:grpSp>
        <p:nvGrpSpPr>
          <p:cNvPr id="886" name="Group 886">
            <a:hlinkClick r:id="" action="ppaction://hlinkshowjump?jump=firstslide"/>
          </p:cNvPr>
          <p:cNvGrpSpPr/>
          <p:nvPr/>
        </p:nvGrpSpPr>
        <p:grpSpPr>
          <a:xfrm>
            <a:off x="7823199" y="6396037"/>
            <a:ext cx="1206502" cy="371477"/>
            <a:chOff x="0" y="0"/>
            <a:chExt cx="1206500" cy="371476"/>
          </a:xfrm>
        </p:grpSpPr>
        <p:sp>
          <p:nvSpPr>
            <p:cNvPr id="880" name="Shape 880"/>
            <p:cNvSpPr/>
            <p:nvPr/>
          </p:nvSpPr>
          <p:spPr>
            <a:xfrm>
              <a:off x="0" y="-1"/>
              <a:ext cx="1206500" cy="371478"/>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881" name="Shape 881"/>
            <p:cNvSpPr/>
            <p:nvPr/>
          </p:nvSpPr>
          <p:spPr>
            <a:xfrm>
              <a:off x="-1" y="-1"/>
              <a:ext cx="1206501" cy="232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6" y="21600"/>
                  </a:lnTo>
                  <a:lnTo>
                    <a:pt x="21184"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882" name="Shape 882"/>
            <p:cNvSpPr/>
            <p:nvPr/>
          </p:nvSpPr>
          <p:spPr>
            <a:xfrm>
              <a:off x="-1"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883" name="Shape 883"/>
            <p:cNvSpPr/>
            <p:nvPr/>
          </p:nvSpPr>
          <p:spPr>
            <a:xfrm>
              <a:off x="1183282"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884" name="Shape 884"/>
            <p:cNvSpPr/>
            <p:nvPr/>
          </p:nvSpPr>
          <p:spPr>
            <a:xfrm>
              <a:off x="-1" y="348257"/>
              <a:ext cx="1206501"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184" y="0"/>
                  </a:lnTo>
                  <a:lnTo>
                    <a:pt x="416"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885" name="Shape 885"/>
            <p:cNvSpPr/>
            <p:nvPr/>
          </p:nvSpPr>
          <p:spPr>
            <a:xfrm>
              <a:off x="212148" y="117965"/>
              <a:ext cx="782204" cy="13554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Back to Index</a:t>
              </a:r>
            </a:p>
          </p:txBody>
        </p:sp>
      </p:grpSp>
      <p:grpSp>
        <p:nvGrpSpPr>
          <p:cNvPr id="889" name="Group 889"/>
          <p:cNvGrpSpPr/>
          <p:nvPr/>
        </p:nvGrpSpPr>
        <p:grpSpPr>
          <a:xfrm>
            <a:off x="250824" y="2024062"/>
            <a:ext cx="3095570" cy="1873199"/>
            <a:chOff x="0" y="0"/>
            <a:chExt cx="3095568" cy="1873198"/>
          </a:xfrm>
        </p:grpSpPr>
        <p:sp>
          <p:nvSpPr>
            <p:cNvPr id="887" name="Shape 887"/>
            <p:cNvSpPr/>
            <p:nvPr/>
          </p:nvSpPr>
          <p:spPr>
            <a:xfrm>
              <a:off x="-1" y="0"/>
              <a:ext cx="2376489" cy="1189038"/>
            </a:xfrm>
            <a:prstGeom prst="rect">
              <a:avLst/>
            </a:prstGeom>
            <a:solidFill>
              <a:srgbClr val="0000FF"/>
            </a:solidFill>
            <a:ln w="38100" cap="flat">
              <a:solidFill>
                <a:srgbClr val="000000"/>
              </a:solidFill>
              <a:prstDash val="solid"/>
              <a:round/>
            </a:ln>
            <a:effectLst/>
          </p:spPr>
          <p:txBody>
            <a:bodyPr wrap="square" lIns="0" tIns="0" rIns="0" bIns="0" numCol="1" anchor="ctr">
              <a:noAutofit/>
            </a:bodyPr>
            <a:lstStyle/>
            <a:p>
              <a:pPr lvl="0">
                <a:defRPr>
                  <a:latin typeface="Arial"/>
                  <a:ea typeface="Arial"/>
                  <a:cs typeface="Arial"/>
                  <a:sym typeface="Arial"/>
                </a:defRPr>
              </a:pPr>
              <a:endParaRPr/>
            </a:p>
          </p:txBody>
        </p:sp>
        <p:sp>
          <p:nvSpPr>
            <p:cNvPr id="888" name="Shape 888"/>
            <p:cNvSpPr/>
            <p:nvPr/>
          </p:nvSpPr>
          <p:spPr>
            <a:xfrm>
              <a:off x="1619231" y="504807"/>
              <a:ext cx="1476338" cy="1368392"/>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00"/>
            </a:solidFill>
            <a:ln w="38100" cap="flat">
              <a:solidFill>
                <a:srgbClr val="000000"/>
              </a:solidFill>
              <a:prstDash val="solid"/>
              <a:round/>
            </a:ln>
            <a:effectLst/>
          </p:spPr>
          <p:txBody>
            <a:bodyPr wrap="square" lIns="0" tIns="0" rIns="0" bIns="0" numCol="1" anchor="ctr">
              <a:noAutofit/>
            </a:bodyPr>
            <a:lstStyle/>
            <a:p>
              <a:pPr lvl="0">
                <a:defRPr>
                  <a:latin typeface="Arial"/>
                  <a:ea typeface="Arial"/>
                  <a:cs typeface="Arial"/>
                  <a:sym typeface="Arial"/>
                </a:defRPr>
              </a:pPr>
              <a:endParaRPr/>
            </a:p>
          </p:txBody>
        </p:sp>
      </p:grpSp>
      <p:grpSp>
        <p:nvGrpSpPr>
          <p:cNvPr id="892" name="Group 892"/>
          <p:cNvGrpSpPr/>
          <p:nvPr/>
        </p:nvGrpSpPr>
        <p:grpSpPr>
          <a:xfrm>
            <a:off x="863600" y="4437061"/>
            <a:ext cx="1763683" cy="1066772"/>
            <a:chOff x="0" y="-1"/>
            <a:chExt cx="1763682" cy="1066771"/>
          </a:xfrm>
        </p:grpSpPr>
        <p:sp>
          <p:nvSpPr>
            <p:cNvPr id="890" name="Shape 890"/>
            <p:cNvSpPr/>
            <p:nvPr/>
          </p:nvSpPr>
          <p:spPr>
            <a:xfrm>
              <a:off x="922546" y="287483"/>
              <a:ext cx="841137" cy="779288"/>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00"/>
            </a:solidFill>
            <a:ln w="38100" cap="flat">
              <a:solidFill>
                <a:srgbClr val="000000"/>
              </a:solidFill>
              <a:prstDash val="solid"/>
              <a:round/>
            </a:ln>
            <a:effectLst/>
          </p:spPr>
          <p:txBody>
            <a:bodyPr wrap="square" lIns="0" tIns="0" rIns="0" bIns="0" numCol="1" anchor="ctr">
              <a:noAutofit/>
            </a:bodyPr>
            <a:lstStyle/>
            <a:p>
              <a:pPr lvl="0">
                <a:defRPr>
                  <a:latin typeface="Arial"/>
                  <a:ea typeface="Arial"/>
                  <a:cs typeface="Arial"/>
                  <a:sym typeface="Arial"/>
                </a:defRPr>
              </a:pPr>
              <a:endParaRPr/>
            </a:p>
          </p:txBody>
        </p:sp>
        <p:sp>
          <p:nvSpPr>
            <p:cNvPr id="891" name="Shape 891"/>
            <p:cNvSpPr/>
            <p:nvPr/>
          </p:nvSpPr>
          <p:spPr>
            <a:xfrm>
              <a:off x="0" y="-2"/>
              <a:ext cx="1353990" cy="677149"/>
            </a:xfrm>
            <a:prstGeom prst="rect">
              <a:avLst/>
            </a:prstGeom>
            <a:solidFill>
              <a:srgbClr val="0000FF"/>
            </a:solidFill>
            <a:ln w="38100" cap="flat">
              <a:solidFill>
                <a:srgbClr val="000000"/>
              </a:solidFill>
              <a:prstDash val="solid"/>
              <a:round/>
            </a:ln>
            <a:effectLst/>
          </p:spPr>
          <p:txBody>
            <a:bodyPr wrap="square" lIns="0" tIns="0" rIns="0" bIns="0" numCol="1" anchor="ctr">
              <a:noAutofit/>
            </a:bodyPr>
            <a:lstStyle/>
            <a:p>
              <a:pPr lvl="0">
                <a:defRPr>
                  <a:latin typeface="Arial"/>
                  <a:ea typeface="Arial"/>
                  <a:cs typeface="Arial"/>
                  <a:sym typeface="Arial"/>
                </a:defRPr>
              </a:pPr>
              <a:endParaRPr/>
            </a:p>
          </p:txBody>
        </p:sp>
      </p:grpSp>
      <p:sp>
        <p:nvSpPr>
          <p:cNvPr id="893" name="Shape 893"/>
          <p:cNvSpPr/>
          <p:nvPr/>
        </p:nvSpPr>
        <p:spPr>
          <a:xfrm>
            <a:off x="3492500" y="1881186"/>
            <a:ext cx="5435600" cy="3475578"/>
          </a:xfrm>
          <a:prstGeom prst="rect">
            <a:avLst/>
          </a:prstGeom>
          <a:solidFill>
            <a:srgbClr val="DDDDDD"/>
          </a:solidFill>
          <a:ln w="57150">
            <a:solidFill/>
            <a:round/>
          </a:ln>
          <a:extLst>
            <a:ext uri="{C572A759-6A51-4108-AA02-DFA0A04FC94B}">
              <ma14:wrappingTextBoxFlag xmlns:ma14="http://schemas.microsoft.com/office/mac/drawingml/2011/main" xmlns="" val="1"/>
            </a:ext>
          </a:extLst>
        </p:spPr>
        <p:txBody>
          <a:bodyPr lIns="0" tIns="0" rIns="0" bIns="0">
            <a:spAutoFit/>
          </a:bodyPr>
          <a:lstStyle/>
          <a:p>
            <a:pPr lvl="0">
              <a:spcBef>
                <a:spcPts val="700"/>
              </a:spcBef>
            </a:pPr>
            <a:r>
              <a:rPr sz="1200">
                <a:latin typeface="Arial"/>
                <a:ea typeface="Arial"/>
                <a:cs typeface="Arial"/>
                <a:sym typeface="Arial"/>
              </a:rPr>
              <a:t>Vector Graphics store mathematical data on the shape, position and attributes of graphical objects on the screen.</a:t>
            </a:r>
          </a:p>
          <a:p>
            <a:pPr lvl="0">
              <a:spcBef>
                <a:spcPts val="700"/>
              </a:spcBef>
            </a:pPr>
            <a:r>
              <a:rPr sz="1200">
                <a:latin typeface="Arial"/>
                <a:ea typeface="Arial"/>
                <a:cs typeface="Arial"/>
                <a:sym typeface="Arial"/>
              </a:rPr>
              <a:t>Example </a:t>
            </a:r>
          </a:p>
          <a:p>
            <a:pPr lvl="0">
              <a:spcBef>
                <a:spcPts val="1000"/>
              </a:spcBef>
            </a:pPr>
            <a:endParaRPr sz="1200">
              <a:latin typeface="Arial"/>
              <a:ea typeface="Arial"/>
              <a:cs typeface="Arial"/>
              <a:sym typeface="Arial"/>
            </a:endParaRPr>
          </a:p>
          <a:p>
            <a:pPr lvl="0" algn="ctr">
              <a:spcBef>
                <a:spcPts val="700"/>
              </a:spcBef>
            </a:pPr>
            <a:r>
              <a:rPr sz="1200" b="1">
                <a:latin typeface="Arial"/>
                <a:ea typeface="Arial"/>
                <a:cs typeface="Arial"/>
                <a:sym typeface="Arial"/>
              </a:rPr>
              <a:t>Rectangle</a:t>
            </a:r>
            <a:r>
              <a:rPr sz="1200">
                <a:latin typeface="Arial"/>
                <a:ea typeface="Arial"/>
                <a:cs typeface="Arial"/>
                <a:sym typeface="Arial"/>
              </a:rPr>
              <a:t> (X</a:t>
            </a:r>
            <a:r>
              <a:rPr sz="1200" baseline="-25000">
                <a:latin typeface="Arial"/>
                <a:ea typeface="Arial"/>
                <a:cs typeface="Arial"/>
                <a:sym typeface="Arial"/>
              </a:rPr>
              <a:t>1</a:t>
            </a:r>
            <a:r>
              <a:rPr sz="1200">
                <a:latin typeface="Arial"/>
                <a:ea typeface="Arial"/>
                <a:cs typeface="Arial"/>
                <a:sym typeface="Arial"/>
              </a:rPr>
              <a:t>Y</a:t>
            </a:r>
            <a:r>
              <a:rPr sz="1200" baseline="-25000">
                <a:latin typeface="Arial"/>
                <a:ea typeface="Arial"/>
                <a:cs typeface="Arial"/>
                <a:sym typeface="Arial"/>
              </a:rPr>
              <a:t>1</a:t>
            </a:r>
            <a:r>
              <a:rPr sz="1200">
                <a:latin typeface="Arial"/>
                <a:ea typeface="Arial"/>
                <a:cs typeface="Arial"/>
                <a:sym typeface="Arial"/>
              </a:rPr>
              <a:t> , </a:t>
            </a:r>
            <a:r>
              <a:rPr sz="1200" baseline="-25000">
                <a:latin typeface="Arial"/>
                <a:ea typeface="Arial"/>
                <a:cs typeface="Arial"/>
                <a:sym typeface="Arial"/>
              </a:rPr>
              <a:t> </a:t>
            </a:r>
            <a:r>
              <a:rPr sz="1200">
                <a:latin typeface="Arial"/>
                <a:ea typeface="Arial"/>
                <a:cs typeface="Arial"/>
                <a:sym typeface="Arial"/>
              </a:rPr>
              <a:t>X</a:t>
            </a:r>
            <a:r>
              <a:rPr sz="1200" baseline="-25000">
                <a:latin typeface="Arial"/>
                <a:ea typeface="Arial"/>
                <a:cs typeface="Arial"/>
                <a:sym typeface="Arial"/>
              </a:rPr>
              <a:t>2</a:t>
            </a:r>
            <a:r>
              <a:rPr sz="1200">
                <a:latin typeface="Arial"/>
                <a:ea typeface="Arial"/>
                <a:cs typeface="Arial"/>
                <a:sym typeface="Arial"/>
              </a:rPr>
              <a:t>Y</a:t>
            </a:r>
            <a:r>
              <a:rPr sz="1200" baseline="-25000">
                <a:latin typeface="Arial"/>
                <a:ea typeface="Arial"/>
                <a:cs typeface="Arial"/>
                <a:sym typeface="Arial"/>
              </a:rPr>
              <a:t>2</a:t>
            </a:r>
            <a:r>
              <a:rPr sz="1200">
                <a:latin typeface="Arial"/>
                <a:ea typeface="Arial"/>
                <a:cs typeface="Arial"/>
                <a:sym typeface="Arial"/>
              </a:rPr>
              <a:t> , Fill = blue , Line = black , Line Width = 3, layer = 0)</a:t>
            </a:r>
          </a:p>
          <a:p>
            <a:pPr lvl="0" algn="ctr">
              <a:spcBef>
                <a:spcPts val="700"/>
              </a:spcBef>
            </a:pPr>
            <a:r>
              <a:rPr sz="1200" b="1">
                <a:latin typeface="Arial"/>
                <a:ea typeface="Arial"/>
                <a:cs typeface="Arial"/>
                <a:sym typeface="Arial"/>
              </a:rPr>
              <a:t>Circle</a:t>
            </a:r>
            <a:r>
              <a:rPr sz="1200">
                <a:latin typeface="Arial"/>
                <a:ea typeface="Arial"/>
                <a:cs typeface="Arial"/>
                <a:sym typeface="Arial"/>
              </a:rPr>
              <a:t> (Center X</a:t>
            </a:r>
            <a:r>
              <a:rPr sz="1200" baseline="-25000">
                <a:latin typeface="Arial"/>
                <a:ea typeface="Arial"/>
                <a:cs typeface="Arial"/>
                <a:sym typeface="Arial"/>
              </a:rPr>
              <a:t>1</a:t>
            </a:r>
            <a:r>
              <a:rPr sz="1200">
                <a:latin typeface="Arial"/>
                <a:ea typeface="Arial"/>
                <a:cs typeface="Arial"/>
                <a:sym typeface="Arial"/>
              </a:rPr>
              <a:t>Y</a:t>
            </a:r>
            <a:r>
              <a:rPr sz="1200" baseline="-25000">
                <a:latin typeface="Arial"/>
                <a:ea typeface="Arial"/>
                <a:cs typeface="Arial"/>
                <a:sym typeface="Arial"/>
              </a:rPr>
              <a:t>1</a:t>
            </a:r>
            <a:r>
              <a:rPr sz="1200">
                <a:latin typeface="Arial"/>
                <a:ea typeface="Arial"/>
                <a:cs typeface="Arial"/>
                <a:sym typeface="Arial"/>
              </a:rPr>
              <a:t> , Fill = yellow , Line = black , Line Width = 3, layer = 1)</a:t>
            </a:r>
          </a:p>
          <a:p>
            <a:pPr lvl="0">
              <a:spcBef>
                <a:spcPts val="1000"/>
              </a:spcBef>
            </a:pPr>
            <a:endParaRPr sz="1200">
              <a:latin typeface="Arial"/>
              <a:ea typeface="Arial"/>
              <a:cs typeface="Arial"/>
              <a:sym typeface="Arial"/>
            </a:endParaRPr>
          </a:p>
          <a:p>
            <a:pPr lvl="0">
              <a:spcBef>
                <a:spcPts val="700"/>
              </a:spcBef>
            </a:pPr>
            <a:r>
              <a:rPr sz="1200" b="1">
                <a:latin typeface="Arial"/>
                <a:ea typeface="Arial"/>
                <a:cs typeface="Arial"/>
                <a:sym typeface="Arial"/>
              </a:rPr>
              <a:t>Advantages:</a:t>
            </a:r>
          </a:p>
          <a:p>
            <a:pPr lvl="0">
              <a:spcBef>
                <a:spcPts val="700"/>
              </a:spcBef>
            </a:pPr>
            <a:r>
              <a:rPr sz="1200">
                <a:latin typeface="Arial"/>
                <a:ea typeface="Arial"/>
                <a:cs typeface="Arial"/>
                <a:sym typeface="Arial"/>
              </a:rPr>
              <a:t>You can edit individual objects, build up complex shapes on different layers, rescale with no loss of detail and have far smaller file sizes than bitmaps.</a:t>
            </a:r>
          </a:p>
          <a:p>
            <a:pPr lvl="0">
              <a:spcBef>
                <a:spcPts val="700"/>
              </a:spcBef>
            </a:pPr>
            <a:r>
              <a:rPr sz="1200" b="1">
                <a:latin typeface="Arial"/>
                <a:ea typeface="Arial"/>
                <a:cs typeface="Arial"/>
                <a:sym typeface="Arial"/>
              </a:rPr>
              <a:t>Disadvantages:</a:t>
            </a:r>
          </a:p>
          <a:p>
            <a:pPr lvl="0">
              <a:spcBef>
                <a:spcPts val="700"/>
              </a:spcBef>
            </a:pPr>
            <a:r>
              <a:rPr sz="1200">
                <a:latin typeface="Arial"/>
                <a:ea typeface="Arial"/>
                <a:cs typeface="Arial"/>
                <a:sym typeface="Arial"/>
              </a:rPr>
              <a:t>You cannot edit individual pixels, complex graphics with lots of shapes impact on file size and can only be used for lettering / logos, line drawings and cartoons / diagrams.</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6" name="Shape 896"/>
          <p:cNvSpPr>
            <a:spLocks noGrp="1"/>
          </p:cNvSpPr>
          <p:nvPr>
            <p:ph type="title"/>
          </p:nvPr>
        </p:nvSpPr>
        <p:spPr>
          <a:xfrm>
            <a:off x="457200" y="274637"/>
            <a:ext cx="8229600" cy="1143001"/>
          </a:xfrm>
          <a:prstGeom prst="rect">
            <a:avLst/>
          </a:prstGeom>
        </p:spPr>
        <p:txBody>
          <a:bodyPr lIns="0" tIns="0" rIns="0" bIns="0">
            <a:normAutofit/>
          </a:bodyPr>
          <a:lstStyle/>
          <a:p>
            <a:pPr lvl="0">
              <a:defRPr sz="1800"/>
            </a:pPr>
            <a:r>
              <a:rPr sz="4400"/>
              <a:t>Measuring Performance</a:t>
            </a:r>
          </a:p>
        </p:txBody>
      </p:sp>
      <p:sp>
        <p:nvSpPr>
          <p:cNvPr id="897" name="Shape 897"/>
          <p:cNvSpPr/>
          <p:nvPr/>
        </p:nvSpPr>
        <p:spPr>
          <a:xfrm>
            <a:off x="-2" y="0"/>
            <a:ext cx="9144004" cy="1557338"/>
          </a:xfrm>
          <a:prstGeom prst="rect">
            <a:avLst/>
          </a:prstGeom>
          <a:gradFill>
            <a:gsLst>
              <a:gs pos="0">
                <a:srgbClr val="FF3300"/>
              </a:gs>
              <a:gs pos="100000">
                <a:srgbClr val="761700"/>
              </a:gs>
            </a:gsLst>
            <a:lin ang="16200000"/>
          </a:gradFill>
          <a:ln w="12700">
            <a:miter lim="400000"/>
          </a:ln>
        </p:spPr>
        <p:txBody>
          <a:bodyPr lIns="0" tIns="0" rIns="0" bIns="0" anchor="ctr"/>
          <a:lstStyle/>
          <a:p>
            <a:pPr lvl="0">
              <a:defRPr>
                <a:latin typeface="Arial"/>
                <a:ea typeface="Arial"/>
                <a:cs typeface="Arial"/>
                <a:sym typeface="Arial"/>
              </a:defRPr>
            </a:pPr>
            <a:endParaRPr/>
          </a:p>
        </p:txBody>
      </p:sp>
      <p:sp>
        <p:nvSpPr>
          <p:cNvPr id="898" name="Shape 898"/>
          <p:cNvSpPr/>
          <p:nvPr/>
        </p:nvSpPr>
        <p:spPr>
          <a:xfrm>
            <a:off x="2209800" y="981075"/>
            <a:ext cx="4868863" cy="5715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585215">
              <a:defRPr sz="1400">
                <a:ln w="10403">
                  <a:solidFill/>
                </a:ln>
                <a:solidFill>
                  <a:srgbClr val="FFFFFF"/>
                </a:solidFill>
                <a:effectLst>
                  <a:outerShdw blurRad="38100" dist="22989"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1400">
                <a:ln w="10403">
                  <a:solidFill/>
                </a:ln>
                <a:solidFill>
                  <a:srgbClr val="FFFFFF"/>
                </a:solidFill>
                <a:effectLst>
                  <a:outerShdw blurRad="38100" dist="22989" dir="2700000" rotWithShape="0">
                    <a:srgbClr val="990000"/>
                  </a:outerShdw>
                </a:effectLst>
              </a:rPr>
              <a:t>Measuring Performance</a:t>
            </a:r>
          </a:p>
        </p:txBody>
      </p:sp>
      <p:sp>
        <p:nvSpPr>
          <p:cNvPr id="899" name="Shape 899"/>
          <p:cNvSpPr/>
          <p:nvPr/>
        </p:nvSpPr>
        <p:spPr>
          <a:xfrm>
            <a:off x="6732586" y="204786"/>
            <a:ext cx="2303464" cy="3444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22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2200">
                <a:ln w="17078">
                  <a:solidFill/>
                </a:ln>
                <a:solidFill>
                  <a:srgbClr val="FFFFFF"/>
                </a:solidFill>
                <a:effectLst>
                  <a:outerShdw blurRad="50800" dist="29455" dir="2700000" rotWithShape="0">
                    <a:srgbClr val="990000"/>
                  </a:outerShdw>
                </a:effectLst>
              </a:rPr>
              <a:t>Higher Computing</a:t>
            </a:r>
          </a:p>
        </p:txBody>
      </p:sp>
      <p:grpSp>
        <p:nvGrpSpPr>
          <p:cNvPr id="906" name="Group 906">
            <a:hlinkClick r:id="" action="ppaction://hlinkshowjump?jump=firstslide"/>
          </p:cNvPr>
          <p:cNvGrpSpPr/>
          <p:nvPr/>
        </p:nvGrpSpPr>
        <p:grpSpPr>
          <a:xfrm>
            <a:off x="7823199" y="6396037"/>
            <a:ext cx="1206502" cy="371477"/>
            <a:chOff x="0" y="0"/>
            <a:chExt cx="1206500" cy="371476"/>
          </a:xfrm>
        </p:grpSpPr>
        <p:sp>
          <p:nvSpPr>
            <p:cNvPr id="900" name="Shape 900"/>
            <p:cNvSpPr/>
            <p:nvPr/>
          </p:nvSpPr>
          <p:spPr>
            <a:xfrm>
              <a:off x="0" y="-1"/>
              <a:ext cx="1206500" cy="371478"/>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901" name="Shape 901"/>
            <p:cNvSpPr/>
            <p:nvPr/>
          </p:nvSpPr>
          <p:spPr>
            <a:xfrm>
              <a:off x="-1" y="-1"/>
              <a:ext cx="1206501" cy="232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6" y="21600"/>
                  </a:lnTo>
                  <a:lnTo>
                    <a:pt x="21184"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902" name="Shape 902"/>
            <p:cNvSpPr/>
            <p:nvPr/>
          </p:nvSpPr>
          <p:spPr>
            <a:xfrm>
              <a:off x="-1"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903" name="Shape 903"/>
            <p:cNvSpPr/>
            <p:nvPr/>
          </p:nvSpPr>
          <p:spPr>
            <a:xfrm>
              <a:off x="1183282"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904" name="Shape 904"/>
            <p:cNvSpPr/>
            <p:nvPr/>
          </p:nvSpPr>
          <p:spPr>
            <a:xfrm>
              <a:off x="-1" y="348257"/>
              <a:ext cx="1206501"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184" y="0"/>
                  </a:lnTo>
                  <a:lnTo>
                    <a:pt x="416"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905" name="Shape 905"/>
            <p:cNvSpPr/>
            <p:nvPr/>
          </p:nvSpPr>
          <p:spPr>
            <a:xfrm>
              <a:off x="212148" y="117965"/>
              <a:ext cx="782204" cy="13554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Back to Index</a:t>
              </a:r>
            </a:p>
          </p:txBody>
        </p:sp>
      </p:grpSp>
      <p:sp>
        <p:nvSpPr>
          <p:cNvPr id="907" name="Shape 907"/>
          <p:cNvSpPr/>
          <p:nvPr/>
        </p:nvSpPr>
        <p:spPr>
          <a:xfrm>
            <a:off x="647700" y="1736725"/>
            <a:ext cx="7777161" cy="908584"/>
          </a:xfrm>
          <a:prstGeom prst="rect">
            <a:avLst/>
          </a:prstGeom>
          <a:solidFill>
            <a:srgbClr val="DDDDDD"/>
          </a:solidFill>
          <a:ln w="12700">
            <a:miter lim="400000"/>
          </a:ln>
          <a:extLst>
            <a:ext uri="{C572A759-6A51-4108-AA02-DFA0A04FC94B}">
              <ma14:wrappingTextBoxFlag xmlns:ma14="http://schemas.microsoft.com/office/mac/drawingml/2011/main" xmlns="" val="1"/>
            </a:ext>
          </a:extLst>
        </p:spPr>
        <p:txBody>
          <a:bodyPr lIns="0" tIns="0" rIns="0" bIns="0">
            <a:spAutoFit/>
          </a:bodyPr>
          <a:lstStyle/>
          <a:p>
            <a:pPr marL="207433" lvl="0" indent="-207433">
              <a:spcBef>
                <a:spcPts val="800"/>
              </a:spcBef>
              <a:buSzPct val="100000"/>
              <a:buFont typeface="Arial"/>
              <a:buAutoNum type="arabicPeriod"/>
            </a:pPr>
            <a:r>
              <a:rPr sz="1400" b="1">
                <a:latin typeface="Arial"/>
                <a:ea typeface="Arial"/>
                <a:cs typeface="Arial"/>
                <a:sym typeface="Arial"/>
              </a:rPr>
              <a:t>Clock Speed: </a:t>
            </a:r>
            <a:r>
              <a:rPr sz="1400">
                <a:latin typeface="Arial"/>
                <a:ea typeface="Arial"/>
                <a:cs typeface="Arial"/>
                <a:sym typeface="Arial"/>
              </a:rPr>
              <a:t>Measured in MHz (Megahertz) and GHz (Gigahertz). Number of clock pulses per second.</a:t>
            </a:r>
          </a:p>
          <a:p>
            <a:pPr marL="342900" lvl="0" indent="-342900">
              <a:spcBef>
                <a:spcPts val="800"/>
              </a:spcBef>
            </a:pPr>
            <a:r>
              <a:rPr sz="1400" b="1">
                <a:latin typeface="Arial"/>
                <a:ea typeface="Arial"/>
                <a:cs typeface="Arial"/>
                <a:sym typeface="Arial"/>
              </a:rPr>
              <a:t>	Not a particularly good measure of performance, as many other variables need to be taken into account such as data bus width.</a:t>
            </a:r>
          </a:p>
        </p:txBody>
      </p:sp>
      <p:sp>
        <p:nvSpPr>
          <p:cNvPr id="908" name="Shape 908"/>
          <p:cNvSpPr/>
          <p:nvPr/>
        </p:nvSpPr>
        <p:spPr>
          <a:xfrm>
            <a:off x="647700" y="2924175"/>
            <a:ext cx="7777161" cy="603784"/>
          </a:xfrm>
          <a:prstGeom prst="rect">
            <a:avLst/>
          </a:prstGeom>
          <a:solidFill>
            <a:srgbClr val="C0C0C0"/>
          </a:solidFill>
          <a:ln w="12700">
            <a:miter lim="400000"/>
          </a:ln>
          <a:extLst>
            <a:ext uri="{C572A759-6A51-4108-AA02-DFA0A04FC94B}">
              <ma14:wrappingTextBoxFlag xmlns:ma14="http://schemas.microsoft.com/office/mac/drawingml/2011/main" xmlns="" val="1"/>
            </a:ext>
          </a:extLst>
        </p:spPr>
        <p:txBody>
          <a:bodyPr lIns="0" tIns="0" rIns="0" bIns="0">
            <a:spAutoFit/>
          </a:bodyPr>
          <a:lstStyle/>
          <a:p>
            <a:pPr marL="342900" lvl="0" indent="-342900">
              <a:spcBef>
                <a:spcPts val="800"/>
              </a:spcBef>
            </a:pPr>
            <a:r>
              <a:rPr sz="1400" b="1">
                <a:latin typeface="Arial"/>
                <a:ea typeface="Arial"/>
                <a:cs typeface="Arial"/>
                <a:sym typeface="Arial"/>
              </a:rPr>
              <a:t>2.	MIPS (Millions of  Instructions per Second): </a:t>
            </a:r>
            <a:r>
              <a:rPr sz="1400">
                <a:latin typeface="Arial"/>
                <a:ea typeface="Arial"/>
                <a:cs typeface="Arial"/>
                <a:sym typeface="Arial"/>
              </a:rPr>
              <a:t>Measurement of the number of Machine Code instructions that the system can perform per second. Does NOT take into account size &amp; Complexity of instructions so only a rough indicator of performance.</a:t>
            </a:r>
          </a:p>
        </p:txBody>
      </p:sp>
      <p:sp>
        <p:nvSpPr>
          <p:cNvPr id="909" name="Shape 909"/>
          <p:cNvSpPr/>
          <p:nvPr/>
        </p:nvSpPr>
        <p:spPr>
          <a:xfrm>
            <a:off x="647700" y="3814762"/>
            <a:ext cx="7777161" cy="400584"/>
          </a:xfrm>
          <a:prstGeom prst="rect">
            <a:avLst/>
          </a:prstGeom>
          <a:solidFill>
            <a:srgbClr val="B2B2B2"/>
          </a:solidFill>
          <a:ln w="12700">
            <a:miter lim="400000"/>
          </a:ln>
          <a:extLst>
            <a:ext uri="{C572A759-6A51-4108-AA02-DFA0A04FC94B}">
              <ma14:wrappingTextBoxFlag xmlns:ma14="http://schemas.microsoft.com/office/mac/drawingml/2011/main" xmlns="" val="1"/>
            </a:ext>
          </a:extLst>
        </p:spPr>
        <p:txBody>
          <a:bodyPr lIns="0" tIns="0" rIns="0" bIns="0">
            <a:spAutoFit/>
          </a:bodyPr>
          <a:lstStyle/>
          <a:p>
            <a:pPr marL="342900" lvl="0" indent="-342900">
              <a:spcBef>
                <a:spcPts val="800"/>
              </a:spcBef>
            </a:pPr>
            <a:r>
              <a:rPr sz="1400" b="1">
                <a:latin typeface="Arial"/>
                <a:ea typeface="Arial"/>
                <a:cs typeface="Arial"/>
                <a:sym typeface="Arial"/>
              </a:rPr>
              <a:t>3.	FLOPS (Floating Point Operations per Second): </a:t>
            </a:r>
            <a:r>
              <a:rPr sz="1400">
                <a:latin typeface="Arial"/>
                <a:ea typeface="Arial"/>
                <a:cs typeface="Arial"/>
                <a:sym typeface="Arial"/>
              </a:rPr>
              <a:t>More reliable indicator of system performance than MIPS as it measures clearly definable arithmetical tasks. </a:t>
            </a:r>
          </a:p>
        </p:txBody>
      </p:sp>
      <p:sp>
        <p:nvSpPr>
          <p:cNvPr id="910" name="Shape 910"/>
          <p:cNvSpPr/>
          <p:nvPr/>
        </p:nvSpPr>
        <p:spPr>
          <a:xfrm>
            <a:off x="647700" y="4495800"/>
            <a:ext cx="7777161" cy="1010184"/>
          </a:xfrm>
          <a:prstGeom prst="rect">
            <a:avLst/>
          </a:prstGeom>
          <a:solidFill>
            <a:srgbClr val="FFFF00"/>
          </a:solidFill>
          <a:ln w="12700">
            <a:miter lim="400000"/>
          </a:ln>
          <a:extLst>
            <a:ext uri="{C572A759-6A51-4108-AA02-DFA0A04FC94B}">
              <ma14:wrappingTextBoxFlag xmlns:ma14="http://schemas.microsoft.com/office/mac/drawingml/2011/main" xmlns="" val="1"/>
            </a:ext>
          </a:extLst>
        </p:spPr>
        <p:txBody>
          <a:bodyPr lIns="0" tIns="0" rIns="0" bIns="0">
            <a:spAutoFit/>
          </a:bodyPr>
          <a:lstStyle/>
          <a:p>
            <a:pPr marL="342900" lvl="0" indent="-342900">
              <a:spcBef>
                <a:spcPts val="800"/>
              </a:spcBef>
            </a:pPr>
            <a:r>
              <a:rPr sz="1400" b="1">
                <a:latin typeface="Arial"/>
                <a:ea typeface="Arial"/>
                <a:cs typeface="Arial"/>
                <a:sym typeface="Arial"/>
              </a:rPr>
              <a:t>4.	Application Based Tests (Benchmark Testing): </a:t>
            </a:r>
            <a:r>
              <a:rPr sz="1400">
                <a:latin typeface="Arial"/>
                <a:ea typeface="Arial"/>
                <a:cs typeface="Arial"/>
                <a:sym typeface="Arial"/>
              </a:rPr>
              <a:t>As can be seen it is hard to accurately gauge system performance from the above mentioned methods. Benchmark testing involves timing how long systems take to carry out processor intensive tasks, such as rendering a two hour video and rendering graphics. Produces actual evidence of system performance in carrying out complex operations and is seen as very reliable measurment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3" name="Shape 913"/>
          <p:cNvSpPr>
            <a:spLocks noGrp="1"/>
          </p:cNvSpPr>
          <p:nvPr>
            <p:ph type="title"/>
          </p:nvPr>
        </p:nvSpPr>
        <p:spPr>
          <a:xfrm>
            <a:off x="457200" y="274637"/>
            <a:ext cx="8229600" cy="1143001"/>
          </a:xfrm>
          <a:prstGeom prst="rect">
            <a:avLst/>
          </a:prstGeom>
        </p:spPr>
        <p:txBody>
          <a:bodyPr lIns="0" tIns="0" rIns="0" bIns="0">
            <a:normAutofit/>
          </a:bodyPr>
          <a:lstStyle/>
          <a:p>
            <a:pPr lvl="0">
              <a:defRPr sz="1800"/>
            </a:pPr>
            <a:r>
              <a:rPr sz="4400"/>
              <a:t>Peripherals</a:t>
            </a:r>
          </a:p>
        </p:txBody>
      </p:sp>
      <p:sp>
        <p:nvSpPr>
          <p:cNvPr id="914" name="Shape 914"/>
          <p:cNvSpPr/>
          <p:nvPr/>
        </p:nvSpPr>
        <p:spPr>
          <a:xfrm>
            <a:off x="-2" y="0"/>
            <a:ext cx="9144004" cy="1557338"/>
          </a:xfrm>
          <a:prstGeom prst="rect">
            <a:avLst/>
          </a:prstGeom>
          <a:gradFill>
            <a:gsLst>
              <a:gs pos="0">
                <a:srgbClr val="FF3300"/>
              </a:gs>
              <a:gs pos="100000">
                <a:srgbClr val="761700"/>
              </a:gs>
            </a:gsLst>
            <a:lin ang="16200000"/>
          </a:gradFill>
          <a:ln w="12700">
            <a:miter lim="400000"/>
          </a:ln>
        </p:spPr>
        <p:txBody>
          <a:bodyPr lIns="0" tIns="0" rIns="0" bIns="0" anchor="ctr"/>
          <a:lstStyle/>
          <a:p>
            <a:pPr lvl="0">
              <a:defRPr>
                <a:latin typeface="Arial"/>
                <a:ea typeface="Arial"/>
                <a:cs typeface="Arial"/>
                <a:sym typeface="Arial"/>
              </a:defRPr>
            </a:pPr>
            <a:endParaRPr/>
          </a:p>
        </p:txBody>
      </p:sp>
      <p:sp>
        <p:nvSpPr>
          <p:cNvPr id="915" name="Shape 915"/>
          <p:cNvSpPr/>
          <p:nvPr/>
        </p:nvSpPr>
        <p:spPr>
          <a:xfrm>
            <a:off x="2908300" y="981075"/>
            <a:ext cx="3386138" cy="5715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585215">
              <a:defRPr sz="1400">
                <a:ln w="10403">
                  <a:solidFill/>
                </a:ln>
                <a:solidFill>
                  <a:srgbClr val="FFFFFF"/>
                </a:solidFill>
                <a:effectLst>
                  <a:outerShdw blurRad="38100" dist="22989"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1400">
                <a:ln w="10403">
                  <a:solidFill/>
                </a:ln>
                <a:solidFill>
                  <a:srgbClr val="FFFFFF"/>
                </a:solidFill>
                <a:effectLst>
                  <a:outerShdw blurRad="38100" dist="22989" dir="2700000" rotWithShape="0">
                    <a:srgbClr val="990000"/>
                  </a:outerShdw>
                </a:effectLst>
              </a:rPr>
              <a:t>Peripherals</a:t>
            </a:r>
          </a:p>
        </p:txBody>
      </p:sp>
      <p:sp>
        <p:nvSpPr>
          <p:cNvPr id="916" name="Shape 916"/>
          <p:cNvSpPr/>
          <p:nvPr/>
        </p:nvSpPr>
        <p:spPr>
          <a:xfrm>
            <a:off x="6732586" y="204786"/>
            <a:ext cx="2303464" cy="3444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22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2200">
                <a:ln w="17078">
                  <a:solidFill/>
                </a:ln>
                <a:solidFill>
                  <a:srgbClr val="FFFFFF"/>
                </a:solidFill>
                <a:effectLst>
                  <a:outerShdw blurRad="50800" dist="29455" dir="2700000" rotWithShape="0">
                    <a:srgbClr val="990000"/>
                  </a:outerShdw>
                </a:effectLst>
              </a:rPr>
              <a:t>Higher Computing</a:t>
            </a:r>
          </a:p>
        </p:txBody>
      </p:sp>
      <p:grpSp>
        <p:nvGrpSpPr>
          <p:cNvPr id="923" name="Group 923">
            <a:hlinkClick r:id="" action="ppaction://hlinkshowjump?jump=firstslide"/>
          </p:cNvPr>
          <p:cNvGrpSpPr/>
          <p:nvPr/>
        </p:nvGrpSpPr>
        <p:grpSpPr>
          <a:xfrm>
            <a:off x="7823199" y="6396037"/>
            <a:ext cx="1206502" cy="371477"/>
            <a:chOff x="0" y="0"/>
            <a:chExt cx="1206500" cy="371476"/>
          </a:xfrm>
        </p:grpSpPr>
        <p:sp>
          <p:nvSpPr>
            <p:cNvPr id="917" name="Shape 917"/>
            <p:cNvSpPr/>
            <p:nvPr/>
          </p:nvSpPr>
          <p:spPr>
            <a:xfrm>
              <a:off x="0" y="-1"/>
              <a:ext cx="1206500" cy="371478"/>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918" name="Shape 918"/>
            <p:cNvSpPr/>
            <p:nvPr/>
          </p:nvSpPr>
          <p:spPr>
            <a:xfrm>
              <a:off x="-1" y="-1"/>
              <a:ext cx="1206501" cy="232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6" y="21600"/>
                  </a:lnTo>
                  <a:lnTo>
                    <a:pt x="21184"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919" name="Shape 919"/>
            <p:cNvSpPr/>
            <p:nvPr/>
          </p:nvSpPr>
          <p:spPr>
            <a:xfrm>
              <a:off x="-1"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920" name="Shape 920"/>
            <p:cNvSpPr/>
            <p:nvPr/>
          </p:nvSpPr>
          <p:spPr>
            <a:xfrm>
              <a:off x="1183282"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921" name="Shape 921"/>
            <p:cNvSpPr/>
            <p:nvPr/>
          </p:nvSpPr>
          <p:spPr>
            <a:xfrm>
              <a:off x="-1" y="348257"/>
              <a:ext cx="1206501"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184" y="0"/>
                  </a:lnTo>
                  <a:lnTo>
                    <a:pt x="416"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922" name="Shape 922"/>
            <p:cNvSpPr/>
            <p:nvPr/>
          </p:nvSpPr>
          <p:spPr>
            <a:xfrm>
              <a:off x="212148" y="117965"/>
              <a:ext cx="782204" cy="13554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Back to Index</a:t>
              </a:r>
            </a:p>
          </p:txBody>
        </p:sp>
      </p:grpSp>
      <p:sp>
        <p:nvSpPr>
          <p:cNvPr id="924" name="Shape 924"/>
          <p:cNvSpPr/>
          <p:nvPr/>
        </p:nvSpPr>
        <p:spPr>
          <a:xfrm>
            <a:off x="215900" y="1628775"/>
            <a:ext cx="8569325" cy="4300315"/>
          </a:xfrm>
          <a:prstGeom prst="rect">
            <a:avLst/>
          </a:prstGeom>
          <a:solidFill>
            <a:srgbClr val="FFFF00"/>
          </a:solidFill>
          <a:ln w="38100">
            <a:solidFill/>
            <a:round/>
          </a:ln>
          <a:extLst>
            <a:ext uri="{C572A759-6A51-4108-AA02-DFA0A04FC94B}">
              <ma14:wrappingTextBoxFlag xmlns:ma14="http://schemas.microsoft.com/office/mac/drawingml/2011/main" xmlns="" val="1"/>
            </a:ext>
          </a:extLst>
        </p:spPr>
        <p:txBody>
          <a:bodyPr lIns="0" tIns="0" rIns="0" bIns="0">
            <a:spAutoFit/>
          </a:bodyPr>
          <a:lstStyle/>
          <a:p>
            <a:pPr lvl="0">
              <a:spcBef>
                <a:spcPts val="700"/>
              </a:spcBef>
            </a:pPr>
            <a:r>
              <a:rPr sz="1200">
                <a:latin typeface="Arial"/>
                <a:ea typeface="Arial"/>
                <a:cs typeface="Arial"/>
                <a:sym typeface="Arial"/>
              </a:rPr>
              <a:t>Peripheral devices are any device that can be added to the computer system. </a:t>
            </a:r>
          </a:p>
          <a:p>
            <a:pPr lvl="0">
              <a:spcBef>
                <a:spcPts val="700"/>
              </a:spcBef>
            </a:pPr>
            <a:r>
              <a:rPr sz="1200">
                <a:latin typeface="Arial"/>
                <a:ea typeface="Arial"/>
                <a:cs typeface="Arial"/>
                <a:sym typeface="Arial"/>
              </a:rPr>
              <a:t>Examples: Optical Disc Drives, USB Flash Drives, Scanners, Printers, Webcams, Hard Drives, Digital Cameras, Video Cameras etc.</a:t>
            </a:r>
          </a:p>
          <a:p>
            <a:pPr lvl="0">
              <a:spcBef>
                <a:spcPts val="700"/>
              </a:spcBef>
            </a:pPr>
            <a:r>
              <a:rPr sz="1200">
                <a:latin typeface="Arial"/>
                <a:ea typeface="Arial"/>
                <a:cs typeface="Arial"/>
                <a:sym typeface="Arial"/>
              </a:rPr>
              <a:t>However each peripheral device will have different data transfer rates / required voltages to the main system. Therefore the system has to allow for these differences by allowing for the temporary storage of data that is awaiting transfer. This can be done in two ways:</a:t>
            </a:r>
          </a:p>
          <a:p>
            <a:pPr lvl="0">
              <a:spcBef>
                <a:spcPts val="700"/>
              </a:spcBef>
            </a:pPr>
            <a:r>
              <a:rPr sz="1200" b="1">
                <a:latin typeface="Arial"/>
                <a:ea typeface="Arial"/>
                <a:cs typeface="Arial"/>
                <a:sym typeface="Arial"/>
              </a:rPr>
              <a:t>Buffers:</a:t>
            </a:r>
          </a:p>
          <a:p>
            <a:pPr lvl="0">
              <a:spcBef>
                <a:spcPts val="700"/>
              </a:spcBef>
            </a:pPr>
            <a:r>
              <a:rPr sz="1200">
                <a:latin typeface="Arial"/>
                <a:ea typeface="Arial"/>
                <a:cs typeface="Arial"/>
                <a:sym typeface="Arial"/>
              </a:rPr>
              <a:t>A buffer is an </a:t>
            </a:r>
            <a:r>
              <a:rPr sz="1200" b="1">
                <a:latin typeface="Arial"/>
                <a:ea typeface="Arial"/>
                <a:cs typeface="Arial"/>
                <a:sym typeface="Arial"/>
              </a:rPr>
              <a:t>area of main memory</a:t>
            </a:r>
            <a:r>
              <a:rPr sz="1200">
                <a:latin typeface="Arial"/>
                <a:ea typeface="Arial"/>
                <a:cs typeface="Arial"/>
                <a:sym typeface="Arial"/>
              </a:rPr>
              <a:t> which is used to </a:t>
            </a:r>
            <a:r>
              <a:rPr sz="1200" b="1">
                <a:latin typeface="Arial"/>
                <a:ea typeface="Arial"/>
                <a:cs typeface="Arial"/>
                <a:sym typeface="Arial"/>
              </a:rPr>
              <a:t>temporarily store data</a:t>
            </a:r>
            <a:r>
              <a:rPr sz="1200">
                <a:latin typeface="Arial"/>
                <a:ea typeface="Arial"/>
                <a:cs typeface="Arial"/>
                <a:sym typeface="Arial"/>
              </a:rPr>
              <a:t> whilst it is awaiting transfer either from an Input Device or to an Output device.</a:t>
            </a:r>
          </a:p>
          <a:p>
            <a:pPr lvl="0">
              <a:spcBef>
                <a:spcPts val="700"/>
              </a:spcBef>
            </a:pPr>
            <a:r>
              <a:rPr sz="1200" b="1">
                <a:latin typeface="Arial"/>
                <a:ea typeface="Arial"/>
                <a:cs typeface="Arial"/>
                <a:sym typeface="Arial"/>
              </a:rPr>
              <a:t>Reasons for Buffers:</a:t>
            </a:r>
          </a:p>
          <a:p>
            <a:pPr lvl="0">
              <a:spcBef>
                <a:spcPts val="700"/>
              </a:spcBef>
            </a:pPr>
            <a:r>
              <a:rPr sz="1200">
                <a:latin typeface="Arial"/>
                <a:ea typeface="Arial"/>
                <a:cs typeface="Arial"/>
                <a:sym typeface="Arial"/>
              </a:rPr>
              <a:t>	1.   	Peripherals operate at much slower speeds than the CPU. Used to 					compensate for differences</a:t>
            </a:r>
          </a:p>
          <a:p>
            <a:pPr lvl="0">
              <a:spcBef>
                <a:spcPts val="700"/>
              </a:spcBef>
            </a:pPr>
            <a:r>
              <a:rPr sz="1200">
                <a:latin typeface="Arial"/>
                <a:ea typeface="Arial"/>
                <a:cs typeface="Arial"/>
                <a:sym typeface="Arial"/>
              </a:rPr>
              <a:t>	2.	When transfering data out the faster CPU can transfer data to buffer and 				then return to other processing tasks.</a:t>
            </a:r>
          </a:p>
          <a:p>
            <a:pPr lvl="0">
              <a:spcBef>
                <a:spcPts val="700"/>
              </a:spcBef>
            </a:pPr>
            <a:r>
              <a:rPr sz="1200">
                <a:latin typeface="Arial"/>
                <a:ea typeface="Arial"/>
                <a:cs typeface="Arial"/>
                <a:sym typeface="Arial"/>
              </a:rPr>
              <a:t>	3.	Reduces the frequency of Interupts to the CPU when dealing with input 				devices.</a:t>
            </a:r>
          </a:p>
          <a:p>
            <a:pPr lvl="0">
              <a:spcBef>
                <a:spcPts val="700"/>
              </a:spcBef>
            </a:pPr>
            <a:r>
              <a:rPr sz="1200" b="1">
                <a:latin typeface="Arial"/>
                <a:ea typeface="Arial"/>
                <a:cs typeface="Arial"/>
                <a:sym typeface="Arial"/>
              </a:rPr>
              <a:t>Spooling:</a:t>
            </a:r>
          </a:p>
          <a:p>
            <a:pPr lvl="0">
              <a:spcBef>
                <a:spcPts val="700"/>
              </a:spcBef>
            </a:pPr>
            <a:r>
              <a:rPr sz="1200">
                <a:latin typeface="Arial"/>
                <a:ea typeface="Arial"/>
                <a:cs typeface="Arial"/>
                <a:sym typeface="Arial"/>
              </a:rPr>
              <a:t>This is a similar technique to buffering, but the data is </a:t>
            </a:r>
            <a:r>
              <a:rPr sz="1200" b="1">
                <a:latin typeface="Arial"/>
                <a:ea typeface="Arial"/>
                <a:cs typeface="Arial"/>
                <a:sym typeface="Arial"/>
              </a:rPr>
              <a:t>temporarily transferred to</a:t>
            </a:r>
            <a:r>
              <a:rPr sz="1200">
                <a:latin typeface="Arial"/>
                <a:ea typeface="Arial"/>
                <a:cs typeface="Arial"/>
                <a:sym typeface="Arial"/>
              </a:rPr>
              <a:t> some storage device (normally </a:t>
            </a:r>
            <a:r>
              <a:rPr sz="1200" b="1">
                <a:latin typeface="Arial"/>
                <a:ea typeface="Arial"/>
                <a:cs typeface="Arial"/>
                <a:sym typeface="Arial"/>
              </a:rPr>
              <a:t>the</a:t>
            </a:r>
            <a:r>
              <a:rPr sz="1200">
                <a:latin typeface="Arial"/>
                <a:ea typeface="Arial"/>
                <a:cs typeface="Arial"/>
                <a:sym typeface="Arial"/>
              </a:rPr>
              <a:t> </a:t>
            </a:r>
            <a:r>
              <a:rPr sz="1200" b="1">
                <a:latin typeface="Arial"/>
                <a:ea typeface="Arial"/>
                <a:cs typeface="Arial"/>
                <a:sym typeface="Arial"/>
              </a:rPr>
              <a:t>hard disc</a:t>
            </a:r>
            <a:r>
              <a:rPr sz="1200">
                <a:latin typeface="Arial"/>
                <a:ea typeface="Arial"/>
                <a:cs typeface="Arial"/>
                <a:sym typeface="Arial"/>
              </a:rPr>
              <a:t>)</a:t>
            </a:r>
          </a:p>
        </p:txBody>
      </p:sp>
      <p:sp>
        <p:nvSpPr>
          <p:cNvPr id="925" name="Shape 925"/>
          <p:cNvSpPr/>
          <p:nvPr/>
        </p:nvSpPr>
        <p:spPr>
          <a:xfrm>
            <a:off x="576261" y="5408612"/>
            <a:ext cx="7596190" cy="1"/>
          </a:xfrm>
          <a:prstGeom prst="line">
            <a:avLst/>
          </a:prstGeom>
          <a:ln>
            <a:solidFill/>
            <a:round/>
          </a:ln>
        </p:spPr>
        <p:txBody>
          <a:bodyPr lIns="0" tIns="0" rIns="0" bIns="0"/>
          <a:lstStyle/>
          <a:p>
            <a:pPr lvl="0" defTabSz="457200">
              <a:defRPr sz="1200">
                <a:latin typeface="+mn-lt"/>
                <a:ea typeface="+mn-ea"/>
                <a:cs typeface="+mn-cs"/>
                <a:sym typeface="Helvetica"/>
              </a:defRPr>
            </a:pPr>
            <a:endParaRPr/>
          </a:p>
        </p:txBody>
      </p:sp>
      <p:sp>
        <p:nvSpPr>
          <p:cNvPr id="926" name="Shape 926"/>
          <p:cNvSpPr/>
          <p:nvPr/>
        </p:nvSpPr>
        <p:spPr>
          <a:xfrm>
            <a:off x="576261" y="3033712"/>
            <a:ext cx="7596190" cy="1"/>
          </a:xfrm>
          <a:prstGeom prst="line">
            <a:avLst/>
          </a:prstGeom>
          <a:ln>
            <a:solidFill/>
            <a:round/>
          </a:ln>
        </p:spPr>
        <p:txBody>
          <a:bodyPr lIns="0" tIns="0" rIns="0" bIns="0"/>
          <a:lstStyle/>
          <a:p>
            <a:pPr lvl="0" defTabSz="457200">
              <a:defRPr sz="1200">
                <a:latin typeface="+mn-lt"/>
                <a:ea typeface="+mn-ea"/>
                <a:cs typeface="+mn-cs"/>
                <a:sym typeface="Helvetica"/>
              </a:defRPr>
            </a:pPr>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9" name="Shape 929"/>
          <p:cNvSpPr>
            <a:spLocks noGrp="1"/>
          </p:cNvSpPr>
          <p:nvPr>
            <p:ph type="title"/>
          </p:nvPr>
        </p:nvSpPr>
        <p:spPr>
          <a:xfrm>
            <a:off x="457200" y="274637"/>
            <a:ext cx="8229600" cy="1143001"/>
          </a:xfrm>
          <a:prstGeom prst="rect">
            <a:avLst/>
          </a:prstGeom>
        </p:spPr>
        <p:txBody>
          <a:bodyPr lIns="0" tIns="0" rIns="0" bIns="0">
            <a:normAutofit/>
          </a:bodyPr>
          <a:lstStyle/>
          <a:p>
            <a:pPr lvl="0">
              <a:defRPr sz="1800"/>
            </a:pPr>
            <a:r>
              <a:rPr sz="4400"/>
              <a:t>Interfaces</a:t>
            </a:r>
          </a:p>
        </p:txBody>
      </p:sp>
      <p:sp>
        <p:nvSpPr>
          <p:cNvPr id="930" name="Shape 930"/>
          <p:cNvSpPr/>
          <p:nvPr/>
        </p:nvSpPr>
        <p:spPr>
          <a:xfrm>
            <a:off x="-2" y="0"/>
            <a:ext cx="9144004" cy="1557338"/>
          </a:xfrm>
          <a:prstGeom prst="rect">
            <a:avLst/>
          </a:prstGeom>
          <a:gradFill>
            <a:gsLst>
              <a:gs pos="0">
                <a:srgbClr val="FF3300"/>
              </a:gs>
              <a:gs pos="100000">
                <a:srgbClr val="761700"/>
              </a:gs>
            </a:gsLst>
            <a:lin ang="16200000"/>
          </a:gradFill>
          <a:ln w="12700">
            <a:miter lim="400000"/>
          </a:ln>
        </p:spPr>
        <p:txBody>
          <a:bodyPr lIns="0" tIns="0" rIns="0" bIns="0" anchor="ctr"/>
          <a:lstStyle/>
          <a:p>
            <a:pPr lvl="0">
              <a:defRPr>
                <a:latin typeface="Arial"/>
                <a:ea typeface="Arial"/>
                <a:cs typeface="Arial"/>
                <a:sym typeface="Arial"/>
              </a:defRPr>
            </a:pPr>
            <a:endParaRPr/>
          </a:p>
        </p:txBody>
      </p:sp>
      <p:sp>
        <p:nvSpPr>
          <p:cNvPr id="931" name="Shape 931"/>
          <p:cNvSpPr/>
          <p:nvPr/>
        </p:nvSpPr>
        <p:spPr>
          <a:xfrm>
            <a:off x="2936875" y="981075"/>
            <a:ext cx="3328988" cy="3952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448055">
              <a:defRPr sz="700">
                <a:ln w="6098">
                  <a:solidFill/>
                </a:ln>
                <a:solidFill>
                  <a:srgbClr val="FFFFFF"/>
                </a:solidFill>
                <a:effectLst>
                  <a:outerShdw blurRad="25400" dist="17601"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700">
                <a:ln w="6098">
                  <a:solidFill/>
                </a:ln>
                <a:solidFill>
                  <a:srgbClr val="FFFFFF"/>
                </a:solidFill>
                <a:effectLst>
                  <a:outerShdw blurRad="25400" dist="17601" dir="2700000" rotWithShape="0">
                    <a:srgbClr val="990000"/>
                  </a:outerShdw>
                </a:effectLst>
              </a:rPr>
              <a:t>Interfaces</a:t>
            </a:r>
          </a:p>
        </p:txBody>
      </p:sp>
      <p:sp>
        <p:nvSpPr>
          <p:cNvPr id="932" name="Shape 932"/>
          <p:cNvSpPr/>
          <p:nvPr/>
        </p:nvSpPr>
        <p:spPr>
          <a:xfrm>
            <a:off x="6732586" y="204786"/>
            <a:ext cx="2303464" cy="3444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22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2200">
                <a:ln w="17078">
                  <a:solidFill/>
                </a:ln>
                <a:solidFill>
                  <a:srgbClr val="FFFFFF"/>
                </a:solidFill>
                <a:effectLst>
                  <a:outerShdw blurRad="50800" dist="29455" dir="2700000" rotWithShape="0">
                    <a:srgbClr val="990000"/>
                  </a:outerShdw>
                </a:effectLst>
              </a:rPr>
              <a:t>Higher Computing</a:t>
            </a:r>
          </a:p>
        </p:txBody>
      </p:sp>
      <p:grpSp>
        <p:nvGrpSpPr>
          <p:cNvPr id="939" name="Group 939">
            <a:hlinkClick r:id="" action="ppaction://hlinkshowjump?jump=firstslide"/>
          </p:cNvPr>
          <p:cNvGrpSpPr/>
          <p:nvPr/>
        </p:nvGrpSpPr>
        <p:grpSpPr>
          <a:xfrm>
            <a:off x="7823199" y="6396037"/>
            <a:ext cx="1206502" cy="371477"/>
            <a:chOff x="0" y="0"/>
            <a:chExt cx="1206500" cy="371476"/>
          </a:xfrm>
        </p:grpSpPr>
        <p:sp>
          <p:nvSpPr>
            <p:cNvPr id="933" name="Shape 933"/>
            <p:cNvSpPr/>
            <p:nvPr/>
          </p:nvSpPr>
          <p:spPr>
            <a:xfrm>
              <a:off x="0" y="-1"/>
              <a:ext cx="1206500" cy="371478"/>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934" name="Shape 934"/>
            <p:cNvSpPr/>
            <p:nvPr/>
          </p:nvSpPr>
          <p:spPr>
            <a:xfrm>
              <a:off x="-1" y="-1"/>
              <a:ext cx="1206501" cy="232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6" y="21600"/>
                  </a:lnTo>
                  <a:lnTo>
                    <a:pt x="21184"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935" name="Shape 935"/>
            <p:cNvSpPr/>
            <p:nvPr/>
          </p:nvSpPr>
          <p:spPr>
            <a:xfrm>
              <a:off x="-1"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936" name="Shape 936"/>
            <p:cNvSpPr/>
            <p:nvPr/>
          </p:nvSpPr>
          <p:spPr>
            <a:xfrm>
              <a:off x="1183282"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937" name="Shape 937"/>
            <p:cNvSpPr/>
            <p:nvPr/>
          </p:nvSpPr>
          <p:spPr>
            <a:xfrm>
              <a:off x="-1" y="348257"/>
              <a:ext cx="1206501"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184" y="0"/>
                  </a:lnTo>
                  <a:lnTo>
                    <a:pt x="416"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938" name="Shape 938"/>
            <p:cNvSpPr/>
            <p:nvPr/>
          </p:nvSpPr>
          <p:spPr>
            <a:xfrm>
              <a:off x="212148" y="117965"/>
              <a:ext cx="782204" cy="13554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Back to Index</a:t>
              </a:r>
            </a:p>
          </p:txBody>
        </p:sp>
      </p:grpSp>
      <p:sp>
        <p:nvSpPr>
          <p:cNvPr id="940" name="Shape 940"/>
          <p:cNvSpPr/>
          <p:nvPr/>
        </p:nvSpPr>
        <p:spPr>
          <a:xfrm>
            <a:off x="215900" y="1484311"/>
            <a:ext cx="8569325" cy="4642385"/>
          </a:xfrm>
          <a:prstGeom prst="rect">
            <a:avLst/>
          </a:prstGeom>
          <a:solidFill>
            <a:srgbClr val="CCFFFF"/>
          </a:solidFill>
          <a:ln w="38100">
            <a:solidFill/>
            <a:round/>
          </a:ln>
          <a:extLst>
            <a:ext uri="{C572A759-6A51-4108-AA02-DFA0A04FC94B}">
              <ma14:wrappingTextBoxFlag xmlns:ma14="http://schemas.microsoft.com/office/mac/drawingml/2011/main" xmlns="" val="1"/>
            </a:ext>
          </a:extLst>
        </p:spPr>
        <p:txBody>
          <a:bodyPr lIns="0" tIns="0" rIns="0" bIns="0">
            <a:spAutoFit/>
          </a:bodyPr>
          <a:lstStyle/>
          <a:p>
            <a:pPr lvl="0" algn="ctr">
              <a:spcBef>
                <a:spcPts val="800"/>
              </a:spcBef>
            </a:pPr>
            <a:r>
              <a:rPr sz="1400" b="1">
                <a:latin typeface="Arial"/>
                <a:ea typeface="Arial"/>
                <a:cs typeface="Arial"/>
                <a:sym typeface="Arial"/>
              </a:rPr>
              <a:t>Points you need to know!</a:t>
            </a:r>
          </a:p>
          <a:p>
            <a:pPr lvl="0">
              <a:spcBef>
                <a:spcPts val="800"/>
              </a:spcBef>
            </a:pPr>
            <a:r>
              <a:rPr sz="1400" b="1">
                <a:latin typeface="Arial"/>
                <a:ea typeface="Arial"/>
                <a:cs typeface="Arial"/>
                <a:sym typeface="Arial"/>
              </a:rPr>
              <a:t>Combination of Software and Hardware designed to allow for</a:t>
            </a:r>
          </a:p>
          <a:p>
            <a:pPr lvl="0">
              <a:spcBef>
                <a:spcPts val="1000"/>
              </a:spcBef>
            </a:pPr>
            <a:endParaRPr sz="800" b="1">
              <a:latin typeface="Arial"/>
              <a:ea typeface="Arial"/>
              <a:cs typeface="Arial"/>
              <a:sym typeface="Arial"/>
            </a:endParaRPr>
          </a:p>
          <a:p>
            <a:pPr lvl="0">
              <a:spcBef>
                <a:spcPts val="800"/>
              </a:spcBef>
            </a:pPr>
            <a:r>
              <a:rPr sz="1400" b="1">
                <a:latin typeface="Arial"/>
                <a:ea typeface="Arial"/>
                <a:cs typeface="Arial"/>
                <a:sym typeface="Arial"/>
              </a:rPr>
              <a:t>Parallel Interfaces: </a:t>
            </a:r>
            <a:r>
              <a:rPr sz="1400">
                <a:latin typeface="Arial"/>
                <a:ea typeface="Arial"/>
                <a:cs typeface="Arial"/>
                <a:sym typeface="Arial"/>
              </a:rPr>
              <a:t>Transmission of several bits of data simultaneously across parallel channels (16 or 32 bit)</a:t>
            </a:r>
          </a:p>
          <a:p>
            <a:pPr lvl="0">
              <a:spcBef>
                <a:spcPts val="1000"/>
              </a:spcBef>
            </a:pPr>
            <a:endParaRPr sz="1400">
              <a:latin typeface="Arial"/>
              <a:ea typeface="Arial"/>
              <a:cs typeface="Arial"/>
              <a:sym typeface="Arial"/>
            </a:endParaRPr>
          </a:p>
          <a:p>
            <a:pPr lvl="0">
              <a:spcBef>
                <a:spcPts val="800"/>
              </a:spcBef>
            </a:pPr>
            <a:r>
              <a:rPr sz="1400" b="1">
                <a:latin typeface="Arial"/>
                <a:ea typeface="Arial"/>
                <a:cs typeface="Arial"/>
                <a:sym typeface="Arial"/>
              </a:rPr>
              <a:t>Analogue / Digital Conversion: </a:t>
            </a:r>
            <a:r>
              <a:rPr sz="1400">
                <a:latin typeface="Arial"/>
                <a:ea typeface="Arial"/>
                <a:cs typeface="Arial"/>
                <a:sym typeface="Arial"/>
              </a:rPr>
              <a:t>For example a mouse click generates an analogue voltage that is sent to the computer. The interface buffers the signal, changes it to digital form and transmits this to the CPU.</a:t>
            </a:r>
            <a:endParaRPr sz="1400" b="1">
              <a:latin typeface="Arial"/>
              <a:ea typeface="Arial"/>
              <a:cs typeface="Arial"/>
              <a:sym typeface="Arial"/>
            </a:endParaRPr>
          </a:p>
          <a:p>
            <a:pPr lvl="0">
              <a:spcBef>
                <a:spcPts val="1000"/>
              </a:spcBef>
            </a:pPr>
            <a:endParaRPr sz="1400" b="1">
              <a:latin typeface="Arial"/>
              <a:ea typeface="Arial"/>
              <a:cs typeface="Arial"/>
              <a:sym typeface="Arial"/>
            </a:endParaRPr>
          </a:p>
          <a:p>
            <a:pPr lvl="0">
              <a:spcBef>
                <a:spcPts val="800"/>
              </a:spcBef>
            </a:pPr>
            <a:r>
              <a:rPr sz="1400" b="1">
                <a:latin typeface="Arial"/>
                <a:ea typeface="Arial"/>
                <a:cs typeface="Arial"/>
                <a:sym typeface="Arial"/>
              </a:rPr>
              <a:t>Voltage Conversion: </a:t>
            </a:r>
            <a:r>
              <a:rPr sz="1400">
                <a:latin typeface="Arial"/>
                <a:ea typeface="Arial"/>
                <a:cs typeface="Arial"/>
                <a:sym typeface="Arial"/>
              </a:rPr>
              <a:t>Normally peripheral devices work with HIGHER voltages than the CPU i.e. Keyboard works on 9 volts whilst CPU works at 5 volts max. </a:t>
            </a:r>
          </a:p>
          <a:p>
            <a:pPr lvl="0">
              <a:spcBef>
                <a:spcPts val="1000"/>
              </a:spcBef>
            </a:pPr>
            <a:endParaRPr sz="1400">
              <a:latin typeface="Arial"/>
              <a:ea typeface="Arial"/>
              <a:cs typeface="Arial"/>
              <a:sym typeface="Arial"/>
            </a:endParaRPr>
          </a:p>
          <a:p>
            <a:pPr lvl="0">
              <a:spcBef>
                <a:spcPts val="800"/>
              </a:spcBef>
            </a:pPr>
            <a:r>
              <a:rPr sz="1400" b="1">
                <a:latin typeface="Arial"/>
                <a:ea typeface="Arial"/>
                <a:cs typeface="Arial"/>
                <a:sym typeface="Arial"/>
              </a:rPr>
              <a:t>Protocol Conversion: </a:t>
            </a:r>
            <a:r>
              <a:rPr sz="1400">
                <a:latin typeface="Arial"/>
                <a:ea typeface="Arial"/>
                <a:cs typeface="Arial"/>
                <a:sym typeface="Arial"/>
              </a:rPr>
              <a:t>Data is passed around the system in small chunks. These chunks differ in size between peripheral devices and the CPU, and the interface has to compensate for the differences.</a:t>
            </a:r>
            <a:endParaRPr sz="1400" b="1">
              <a:latin typeface="Arial"/>
              <a:ea typeface="Arial"/>
              <a:cs typeface="Arial"/>
              <a:sym typeface="Arial"/>
            </a:endParaRPr>
          </a:p>
          <a:p>
            <a:pPr lvl="0">
              <a:spcBef>
                <a:spcPts val="1000"/>
              </a:spcBef>
            </a:pPr>
            <a:endParaRPr sz="1400" b="1">
              <a:latin typeface="Arial"/>
              <a:ea typeface="Arial"/>
              <a:cs typeface="Arial"/>
              <a:sym typeface="Arial"/>
            </a:endParaRPr>
          </a:p>
          <a:p>
            <a:pPr lvl="0">
              <a:spcBef>
                <a:spcPts val="800"/>
              </a:spcBef>
            </a:pPr>
            <a:r>
              <a:rPr sz="1400" b="1">
                <a:latin typeface="Arial"/>
                <a:ea typeface="Arial"/>
                <a:cs typeface="Arial"/>
                <a:sym typeface="Arial"/>
              </a:rPr>
              <a:t>Handling Status Signals: </a:t>
            </a:r>
            <a:r>
              <a:rPr sz="1400">
                <a:latin typeface="Arial"/>
                <a:ea typeface="Arial"/>
                <a:cs typeface="Arial"/>
                <a:sym typeface="Arial"/>
              </a:rPr>
              <a:t>Peripherals and CPU have to communicate via signals i.e. peripheral has to signal it is ready to accept data. These signals are passed through the interface.</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3" name="Shape 943"/>
          <p:cNvSpPr>
            <a:spLocks noGrp="1"/>
          </p:cNvSpPr>
          <p:nvPr>
            <p:ph type="title"/>
          </p:nvPr>
        </p:nvSpPr>
        <p:spPr>
          <a:xfrm>
            <a:off x="457200" y="274637"/>
            <a:ext cx="8229600" cy="1143001"/>
          </a:xfrm>
          <a:prstGeom prst="rect">
            <a:avLst/>
          </a:prstGeom>
        </p:spPr>
        <p:txBody>
          <a:bodyPr lIns="0" tIns="0" rIns="0" bIns="0">
            <a:normAutofit/>
          </a:bodyPr>
          <a:lstStyle/>
          <a:p>
            <a:pPr lvl="0">
              <a:defRPr sz="1800"/>
            </a:pPr>
            <a:r>
              <a:rPr sz="4400"/>
              <a:t>Networks</a:t>
            </a:r>
          </a:p>
        </p:txBody>
      </p:sp>
      <p:sp>
        <p:nvSpPr>
          <p:cNvPr id="944" name="Shape 944"/>
          <p:cNvSpPr/>
          <p:nvPr/>
        </p:nvSpPr>
        <p:spPr>
          <a:xfrm>
            <a:off x="-2" y="0"/>
            <a:ext cx="9144004" cy="1557338"/>
          </a:xfrm>
          <a:prstGeom prst="rect">
            <a:avLst/>
          </a:prstGeom>
          <a:gradFill>
            <a:gsLst>
              <a:gs pos="0">
                <a:srgbClr val="FF3300"/>
              </a:gs>
              <a:gs pos="100000">
                <a:srgbClr val="761700"/>
              </a:gs>
            </a:gsLst>
            <a:lin ang="16200000"/>
          </a:gradFill>
          <a:ln w="12700">
            <a:miter lim="400000"/>
          </a:ln>
        </p:spPr>
        <p:txBody>
          <a:bodyPr lIns="0" tIns="0" rIns="0" bIns="0" anchor="ctr"/>
          <a:lstStyle/>
          <a:p>
            <a:pPr lvl="0">
              <a:defRPr>
                <a:latin typeface="Arial"/>
                <a:ea typeface="Arial"/>
                <a:cs typeface="Arial"/>
                <a:sym typeface="Arial"/>
              </a:defRPr>
            </a:pPr>
            <a:endParaRPr/>
          </a:p>
        </p:txBody>
      </p:sp>
      <p:sp>
        <p:nvSpPr>
          <p:cNvPr id="945" name="Shape 945"/>
          <p:cNvSpPr/>
          <p:nvPr/>
        </p:nvSpPr>
        <p:spPr>
          <a:xfrm>
            <a:off x="3140075" y="981075"/>
            <a:ext cx="3009900" cy="455613"/>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502919">
              <a:defRPr sz="900">
                <a:ln w="7683">
                  <a:solidFill/>
                </a:ln>
                <a:solidFill>
                  <a:srgbClr val="FFFFFF"/>
                </a:solidFill>
                <a:effectLst>
                  <a:outerShdw blurRad="38100" dist="19756"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900">
                <a:ln w="7683">
                  <a:solidFill/>
                </a:ln>
                <a:solidFill>
                  <a:srgbClr val="FFFFFF"/>
                </a:solidFill>
                <a:effectLst>
                  <a:outerShdw blurRad="38100" dist="19756" dir="2700000" rotWithShape="0">
                    <a:srgbClr val="990000"/>
                  </a:outerShdw>
                </a:effectLst>
              </a:rPr>
              <a:t>Networks</a:t>
            </a:r>
          </a:p>
        </p:txBody>
      </p:sp>
      <p:sp>
        <p:nvSpPr>
          <p:cNvPr id="946" name="Shape 946"/>
          <p:cNvSpPr/>
          <p:nvPr/>
        </p:nvSpPr>
        <p:spPr>
          <a:xfrm>
            <a:off x="6732586" y="204786"/>
            <a:ext cx="2303464" cy="3444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22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2200">
                <a:ln w="17078">
                  <a:solidFill/>
                </a:ln>
                <a:solidFill>
                  <a:srgbClr val="FFFFFF"/>
                </a:solidFill>
                <a:effectLst>
                  <a:outerShdw blurRad="50800" dist="29455" dir="2700000" rotWithShape="0">
                    <a:srgbClr val="990000"/>
                  </a:outerShdw>
                </a:effectLst>
              </a:rPr>
              <a:t>Higher Computing</a:t>
            </a:r>
          </a:p>
        </p:txBody>
      </p:sp>
      <p:grpSp>
        <p:nvGrpSpPr>
          <p:cNvPr id="953" name="Group 953">
            <a:hlinkClick r:id="" action="ppaction://hlinkshowjump?jump=firstslide"/>
          </p:cNvPr>
          <p:cNvGrpSpPr/>
          <p:nvPr/>
        </p:nvGrpSpPr>
        <p:grpSpPr>
          <a:xfrm>
            <a:off x="7829549" y="6396037"/>
            <a:ext cx="1206502" cy="371477"/>
            <a:chOff x="0" y="0"/>
            <a:chExt cx="1206500" cy="371476"/>
          </a:xfrm>
        </p:grpSpPr>
        <p:sp>
          <p:nvSpPr>
            <p:cNvPr id="947" name="Shape 947"/>
            <p:cNvSpPr/>
            <p:nvPr/>
          </p:nvSpPr>
          <p:spPr>
            <a:xfrm>
              <a:off x="0" y="-1"/>
              <a:ext cx="1206500" cy="371478"/>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948" name="Shape 948"/>
            <p:cNvSpPr/>
            <p:nvPr/>
          </p:nvSpPr>
          <p:spPr>
            <a:xfrm>
              <a:off x="-1" y="-1"/>
              <a:ext cx="1206501" cy="232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6" y="21600"/>
                  </a:lnTo>
                  <a:lnTo>
                    <a:pt x="21184"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949" name="Shape 949"/>
            <p:cNvSpPr/>
            <p:nvPr/>
          </p:nvSpPr>
          <p:spPr>
            <a:xfrm>
              <a:off x="-1"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950" name="Shape 950"/>
            <p:cNvSpPr/>
            <p:nvPr/>
          </p:nvSpPr>
          <p:spPr>
            <a:xfrm>
              <a:off x="1183282"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951" name="Shape 951"/>
            <p:cNvSpPr/>
            <p:nvPr/>
          </p:nvSpPr>
          <p:spPr>
            <a:xfrm>
              <a:off x="-1" y="348257"/>
              <a:ext cx="1206501"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184" y="0"/>
                  </a:lnTo>
                  <a:lnTo>
                    <a:pt x="416"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952" name="Shape 952"/>
            <p:cNvSpPr/>
            <p:nvPr/>
          </p:nvSpPr>
          <p:spPr>
            <a:xfrm>
              <a:off x="212148" y="117965"/>
              <a:ext cx="782204" cy="13554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Back to Index</a:t>
              </a:r>
            </a:p>
          </p:txBody>
        </p:sp>
      </p:grpSp>
      <p:sp>
        <p:nvSpPr>
          <p:cNvPr id="954" name="Shape 954"/>
          <p:cNvSpPr/>
          <p:nvPr/>
        </p:nvSpPr>
        <p:spPr>
          <a:xfrm>
            <a:off x="358775" y="1628775"/>
            <a:ext cx="8461375" cy="511709"/>
          </a:xfrm>
          <a:prstGeom prst="rect">
            <a:avLst/>
          </a:prstGeom>
          <a:solidFill>
            <a:srgbClr val="FFFF00"/>
          </a:solidFill>
          <a:ln>
            <a:solidFill/>
            <a:round/>
          </a:ln>
          <a:extLst>
            <a:ext uri="{C572A759-6A51-4108-AA02-DFA0A04FC94B}">
              <ma14:wrappingTextBoxFlag xmlns:ma14="http://schemas.microsoft.com/office/mac/drawingml/2011/main" xmlns="" val="1"/>
            </a:ext>
          </a:extLst>
        </p:spPr>
        <p:txBody>
          <a:bodyPr lIns="0" tIns="0" rIns="0" bIns="0">
            <a:spAutoFit/>
          </a:bodyPr>
          <a:lstStyle/>
          <a:p>
            <a:pPr lvl="0" algn="ctr">
              <a:spcBef>
                <a:spcPts val="800"/>
              </a:spcBef>
            </a:pPr>
            <a:r>
              <a:rPr sz="1400" b="1">
                <a:latin typeface="Arial"/>
                <a:ea typeface="Arial"/>
                <a:cs typeface="Arial"/>
                <a:sym typeface="Arial"/>
              </a:rPr>
              <a:t>Definition</a:t>
            </a:r>
          </a:p>
          <a:p>
            <a:pPr lvl="0">
              <a:spcBef>
                <a:spcPts val="800"/>
              </a:spcBef>
            </a:pPr>
            <a:r>
              <a:rPr sz="1400">
                <a:latin typeface="Arial"/>
                <a:ea typeface="Arial"/>
                <a:cs typeface="Arial"/>
                <a:sym typeface="Arial"/>
              </a:rPr>
              <a:t>Set of independent computers set up so that they can communicate / transfer data across some channel</a:t>
            </a:r>
          </a:p>
        </p:txBody>
      </p:sp>
      <p:sp>
        <p:nvSpPr>
          <p:cNvPr id="955" name="Shape 955"/>
          <p:cNvSpPr/>
          <p:nvPr/>
        </p:nvSpPr>
        <p:spPr>
          <a:xfrm>
            <a:off x="358775" y="2488933"/>
            <a:ext cx="3852863" cy="2877084"/>
          </a:xfrm>
          <a:prstGeom prst="rect">
            <a:avLst/>
          </a:prstGeom>
          <a:solidFill>
            <a:srgbClr val="FFFFFF"/>
          </a:solidFill>
          <a:ln w="38100">
            <a:solidFill/>
            <a:round/>
          </a:ln>
          <a:extLst>
            <a:ext uri="{C572A759-6A51-4108-AA02-DFA0A04FC94B}">
              <ma14:wrappingTextBoxFlag xmlns:ma14="http://schemas.microsoft.com/office/mac/drawingml/2011/main" xmlns="" val="1"/>
            </a:ext>
          </a:extLst>
        </p:spPr>
        <p:txBody>
          <a:bodyPr lIns="0" tIns="0" rIns="0" bIns="0" anchor="ctr">
            <a:spAutoFit/>
          </a:bodyPr>
          <a:lstStyle/>
          <a:p>
            <a:pPr lvl="0"/>
            <a:r>
              <a:rPr sz="1400" b="1">
                <a:latin typeface="Arial"/>
                <a:ea typeface="Arial"/>
                <a:cs typeface="Arial"/>
                <a:sym typeface="Arial"/>
              </a:rPr>
              <a:t>WAN</a:t>
            </a:r>
            <a:r>
              <a:rPr sz="1400">
                <a:latin typeface="Arial"/>
                <a:ea typeface="Arial"/>
                <a:cs typeface="Arial"/>
                <a:sym typeface="Arial"/>
              </a:rPr>
              <a:t> – Wide Area Network (wired/rented connection or via internet)</a:t>
            </a:r>
          </a:p>
          <a:p>
            <a:pPr lvl="0"/>
            <a:r>
              <a:rPr sz="1400">
                <a:latin typeface="Arial"/>
                <a:ea typeface="Arial"/>
                <a:cs typeface="Arial"/>
                <a:sym typeface="Arial"/>
              </a:rPr>
              <a:t>Computers connected over wide geographical area i.e. towns, cities, countries</a:t>
            </a:r>
          </a:p>
          <a:p>
            <a:pPr lvl="0"/>
            <a:endParaRPr sz="1400">
              <a:latin typeface="Arial"/>
              <a:ea typeface="Arial"/>
              <a:cs typeface="Arial"/>
              <a:sym typeface="Arial"/>
            </a:endParaRPr>
          </a:p>
          <a:p>
            <a:pPr lvl="0"/>
            <a:r>
              <a:rPr sz="1400" b="1">
                <a:latin typeface="Arial"/>
                <a:ea typeface="Arial"/>
                <a:cs typeface="Arial"/>
                <a:sym typeface="Arial"/>
              </a:rPr>
              <a:t>LAN – </a:t>
            </a:r>
            <a:r>
              <a:rPr sz="1400">
                <a:latin typeface="Arial"/>
                <a:ea typeface="Arial"/>
                <a:cs typeface="Arial"/>
                <a:sym typeface="Arial"/>
              </a:rPr>
              <a:t>Local Area Network (may be wired or </a:t>
            </a:r>
            <a:r>
              <a:rPr sz="1400" b="1">
                <a:latin typeface="Arial"/>
                <a:ea typeface="Arial"/>
                <a:cs typeface="Arial"/>
                <a:sym typeface="Arial"/>
              </a:rPr>
              <a:t>WiFi</a:t>
            </a:r>
            <a:r>
              <a:rPr sz="1400">
                <a:latin typeface="Arial"/>
                <a:ea typeface="Arial"/>
                <a:cs typeface="Arial"/>
                <a:sym typeface="Arial"/>
              </a:rPr>
              <a:t> (wireless)) In same room / building / geographical area</a:t>
            </a:r>
          </a:p>
          <a:p>
            <a:pPr lvl="0"/>
            <a:endParaRPr sz="1400">
              <a:latin typeface="Arial"/>
              <a:ea typeface="Arial"/>
              <a:cs typeface="Arial"/>
              <a:sym typeface="Arial"/>
            </a:endParaRPr>
          </a:p>
          <a:p>
            <a:pPr lvl="0"/>
            <a:r>
              <a:rPr sz="1400" b="1">
                <a:latin typeface="Arial"/>
                <a:ea typeface="Arial"/>
                <a:cs typeface="Arial"/>
                <a:sym typeface="Arial"/>
              </a:rPr>
              <a:t>Intranet </a:t>
            </a:r>
            <a:r>
              <a:rPr sz="1400">
                <a:latin typeface="Arial"/>
                <a:ea typeface="Arial"/>
                <a:cs typeface="Arial"/>
                <a:sym typeface="Arial"/>
              </a:rPr>
              <a:t>– Internal communication network within an organisation.</a:t>
            </a:r>
          </a:p>
          <a:p>
            <a:pPr lvl="0"/>
            <a:endParaRPr sz="1400">
              <a:latin typeface="Arial"/>
              <a:ea typeface="Arial"/>
              <a:cs typeface="Arial"/>
              <a:sym typeface="Arial"/>
            </a:endParaRPr>
          </a:p>
          <a:p>
            <a:pPr lvl="0"/>
            <a:r>
              <a:rPr sz="1400" b="1">
                <a:latin typeface="Arial"/>
                <a:ea typeface="Arial"/>
                <a:cs typeface="Arial"/>
                <a:sym typeface="Arial"/>
              </a:rPr>
              <a:t>Internetwork </a:t>
            </a:r>
            <a:r>
              <a:rPr sz="1400">
                <a:latin typeface="Arial"/>
                <a:ea typeface="Arial"/>
                <a:cs typeface="Arial"/>
                <a:sym typeface="Arial"/>
              </a:rPr>
              <a:t>– consists of several networks joined together by routers or switches.</a:t>
            </a:r>
          </a:p>
        </p:txBody>
      </p:sp>
      <p:sp>
        <p:nvSpPr>
          <p:cNvPr id="956" name="Shape 956"/>
          <p:cNvSpPr/>
          <p:nvPr/>
        </p:nvSpPr>
        <p:spPr>
          <a:xfrm>
            <a:off x="4606925" y="3030536"/>
            <a:ext cx="2346325" cy="688977"/>
          </a:xfrm>
          <a:prstGeom prst="rect">
            <a:avLst/>
          </a:prstGeom>
          <a:solidFill>
            <a:srgbClr val="FF0000"/>
          </a:solidFill>
          <a:ln w="38100">
            <a:solidFill/>
            <a:round/>
          </a:ln>
        </p:spPr>
        <p:txBody>
          <a:bodyPr lIns="0" tIns="0" rIns="0" bIns="0"/>
          <a:lstStyle/>
          <a:p>
            <a:pPr lvl="0">
              <a:defRPr>
                <a:latin typeface="Arial"/>
                <a:ea typeface="Arial"/>
                <a:cs typeface="Arial"/>
                <a:sym typeface="Arial"/>
              </a:defRPr>
            </a:pPr>
            <a:endParaRPr/>
          </a:p>
        </p:txBody>
      </p:sp>
      <p:grpSp>
        <p:nvGrpSpPr>
          <p:cNvPr id="965" name="Group 965"/>
          <p:cNvGrpSpPr/>
          <p:nvPr/>
        </p:nvGrpSpPr>
        <p:grpSpPr>
          <a:xfrm>
            <a:off x="6715125" y="3811587"/>
            <a:ext cx="400050" cy="336553"/>
            <a:chOff x="0" y="0"/>
            <a:chExt cx="400050" cy="336552"/>
          </a:xfrm>
        </p:grpSpPr>
        <p:grpSp>
          <p:nvGrpSpPr>
            <p:cNvPr id="961" name="Group 961"/>
            <p:cNvGrpSpPr/>
            <p:nvPr/>
          </p:nvGrpSpPr>
          <p:grpSpPr>
            <a:xfrm>
              <a:off x="0" y="0"/>
              <a:ext cx="400050" cy="336553"/>
              <a:chOff x="0" y="0"/>
              <a:chExt cx="400050" cy="336552"/>
            </a:xfrm>
          </p:grpSpPr>
          <p:sp>
            <p:nvSpPr>
              <p:cNvPr id="957" name="Shape 957"/>
              <p:cNvSpPr/>
              <p:nvPr/>
            </p:nvSpPr>
            <p:spPr>
              <a:xfrm>
                <a:off x="0" y="0"/>
                <a:ext cx="400050" cy="216116"/>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958" name="Shape 958"/>
              <p:cNvSpPr/>
              <p:nvPr/>
            </p:nvSpPr>
            <p:spPr>
              <a:xfrm>
                <a:off x="38699" y="22240"/>
                <a:ext cx="322651" cy="172055"/>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959" name="Shape 959"/>
              <p:cNvSpPr/>
              <p:nvPr/>
            </p:nvSpPr>
            <p:spPr>
              <a:xfrm>
                <a:off x="169945" y="216114"/>
                <a:ext cx="60578" cy="59591"/>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960" name="Shape 960"/>
              <p:cNvSpPr/>
              <p:nvPr/>
            </p:nvSpPr>
            <p:spPr>
              <a:xfrm>
                <a:off x="19769" y="276543"/>
                <a:ext cx="360932" cy="60010"/>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grpSp>
        <p:grpSp>
          <p:nvGrpSpPr>
            <p:cNvPr id="964" name="Group 964"/>
            <p:cNvGrpSpPr/>
            <p:nvPr/>
          </p:nvGrpSpPr>
          <p:grpSpPr>
            <a:xfrm>
              <a:off x="39120" y="23919"/>
              <a:ext cx="321811" cy="161144"/>
              <a:chOff x="0" y="0"/>
              <a:chExt cx="321809" cy="161143"/>
            </a:xfrm>
          </p:grpSpPr>
          <p:sp>
            <p:nvSpPr>
              <p:cNvPr id="962" name="Shape 962"/>
              <p:cNvSpPr/>
              <p:nvPr/>
            </p:nvSpPr>
            <p:spPr>
              <a:xfrm>
                <a:off x="-1" y="0"/>
                <a:ext cx="321811" cy="161144"/>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a:latin typeface="Arial"/>
                    <a:ea typeface="Arial"/>
                    <a:cs typeface="Arial"/>
                    <a:sym typeface="Arial"/>
                  </a:defRPr>
                </a:pPr>
                <a:endParaRPr/>
              </a:p>
            </p:txBody>
          </p:sp>
          <p:sp>
            <p:nvSpPr>
              <p:cNvPr id="963" name="Shape 963"/>
              <p:cNvSpPr/>
              <p:nvPr/>
            </p:nvSpPr>
            <p:spPr>
              <a:xfrm>
                <a:off x="-1" y="0"/>
                <a:ext cx="321811" cy="13405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0174" tIns="30174" rIns="30174" bIns="30174" numCol="1" anchor="t">
                <a:spAutoFit/>
              </a:bodyPr>
              <a:lstStyle>
                <a:lvl1pPr algn="ctr">
                  <a:defRPr sz="600">
                    <a:latin typeface="Arial"/>
                    <a:ea typeface="Arial"/>
                    <a:cs typeface="Arial"/>
                    <a:sym typeface="Arial"/>
                  </a:defRPr>
                </a:lvl1pPr>
              </a:lstStyle>
              <a:p>
                <a:pPr lvl="0">
                  <a:defRPr sz="1800"/>
                </a:pPr>
                <a:r>
                  <a:rPr sz="600"/>
                  <a:t>PC 1</a:t>
                </a:r>
              </a:p>
            </p:txBody>
          </p:sp>
        </p:grpSp>
      </p:grpSp>
      <p:grpSp>
        <p:nvGrpSpPr>
          <p:cNvPr id="974" name="Group 974"/>
          <p:cNvGrpSpPr/>
          <p:nvPr/>
        </p:nvGrpSpPr>
        <p:grpSpPr>
          <a:xfrm>
            <a:off x="5708650" y="3811587"/>
            <a:ext cx="400050" cy="336553"/>
            <a:chOff x="0" y="0"/>
            <a:chExt cx="400050" cy="336552"/>
          </a:xfrm>
        </p:grpSpPr>
        <p:grpSp>
          <p:nvGrpSpPr>
            <p:cNvPr id="970" name="Group 970"/>
            <p:cNvGrpSpPr/>
            <p:nvPr/>
          </p:nvGrpSpPr>
          <p:grpSpPr>
            <a:xfrm>
              <a:off x="0" y="0"/>
              <a:ext cx="400050" cy="336553"/>
              <a:chOff x="0" y="0"/>
              <a:chExt cx="400050" cy="336552"/>
            </a:xfrm>
          </p:grpSpPr>
          <p:sp>
            <p:nvSpPr>
              <p:cNvPr id="966" name="Shape 966"/>
              <p:cNvSpPr/>
              <p:nvPr/>
            </p:nvSpPr>
            <p:spPr>
              <a:xfrm>
                <a:off x="0" y="0"/>
                <a:ext cx="400050" cy="216116"/>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967" name="Shape 967"/>
              <p:cNvSpPr/>
              <p:nvPr/>
            </p:nvSpPr>
            <p:spPr>
              <a:xfrm>
                <a:off x="38700" y="22240"/>
                <a:ext cx="322651" cy="172055"/>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968" name="Shape 968"/>
              <p:cNvSpPr/>
              <p:nvPr/>
            </p:nvSpPr>
            <p:spPr>
              <a:xfrm>
                <a:off x="169947" y="216114"/>
                <a:ext cx="60578" cy="59591"/>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969" name="Shape 969"/>
              <p:cNvSpPr/>
              <p:nvPr/>
            </p:nvSpPr>
            <p:spPr>
              <a:xfrm>
                <a:off x="19770" y="276543"/>
                <a:ext cx="360931" cy="60010"/>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grpSp>
        <p:grpSp>
          <p:nvGrpSpPr>
            <p:cNvPr id="973" name="Group 973"/>
            <p:cNvGrpSpPr/>
            <p:nvPr/>
          </p:nvGrpSpPr>
          <p:grpSpPr>
            <a:xfrm>
              <a:off x="39120" y="23919"/>
              <a:ext cx="321811" cy="161144"/>
              <a:chOff x="0" y="0"/>
              <a:chExt cx="321809" cy="161143"/>
            </a:xfrm>
          </p:grpSpPr>
          <p:sp>
            <p:nvSpPr>
              <p:cNvPr id="971" name="Shape 971"/>
              <p:cNvSpPr/>
              <p:nvPr/>
            </p:nvSpPr>
            <p:spPr>
              <a:xfrm>
                <a:off x="-1" y="0"/>
                <a:ext cx="321811" cy="161144"/>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a:latin typeface="Arial"/>
                    <a:ea typeface="Arial"/>
                    <a:cs typeface="Arial"/>
                    <a:sym typeface="Arial"/>
                  </a:defRPr>
                </a:pPr>
                <a:endParaRPr/>
              </a:p>
            </p:txBody>
          </p:sp>
          <p:sp>
            <p:nvSpPr>
              <p:cNvPr id="972" name="Shape 972"/>
              <p:cNvSpPr/>
              <p:nvPr/>
            </p:nvSpPr>
            <p:spPr>
              <a:xfrm>
                <a:off x="-1" y="0"/>
                <a:ext cx="321811" cy="13405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0174" tIns="30174" rIns="30174" bIns="30174" numCol="1" anchor="t">
                <a:spAutoFit/>
              </a:bodyPr>
              <a:lstStyle>
                <a:lvl1pPr algn="ctr">
                  <a:defRPr sz="600">
                    <a:latin typeface="Arial"/>
                    <a:ea typeface="Arial"/>
                    <a:cs typeface="Arial"/>
                    <a:sym typeface="Arial"/>
                  </a:defRPr>
                </a:lvl1pPr>
              </a:lstStyle>
              <a:p>
                <a:pPr lvl="0">
                  <a:defRPr sz="1800"/>
                </a:pPr>
                <a:r>
                  <a:rPr sz="600"/>
                  <a:t>PC 3</a:t>
                </a:r>
              </a:p>
            </p:txBody>
          </p:sp>
        </p:grpSp>
      </p:grpSp>
      <p:grpSp>
        <p:nvGrpSpPr>
          <p:cNvPr id="983" name="Group 983"/>
          <p:cNvGrpSpPr/>
          <p:nvPr/>
        </p:nvGrpSpPr>
        <p:grpSpPr>
          <a:xfrm>
            <a:off x="6211887" y="3811587"/>
            <a:ext cx="400052" cy="338140"/>
            <a:chOff x="0" y="0"/>
            <a:chExt cx="400051" cy="338139"/>
          </a:xfrm>
        </p:grpSpPr>
        <p:grpSp>
          <p:nvGrpSpPr>
            <p:cNvPr id="979" name="Group 979"/>
            <p:cNvGrpSpPr/>
            <p:nvPr/>
          </p:nvGrpSpPr>
          <p:grpSpPr>
            <a:xfrm>
              <a:off x="-1" y="-1"/>
              <a:ext cx="400053" cy="338141"/>
              <a:chOff x="0" y="0"/>
              <a:chExt cx="400051" cy="338139"/>
            </a:xfrm>
          </p:grpSpPr>
          <p:sp>
            <p:nvSpPr>
              <p:cNvPr id="975" name="Shape 975"/>
              <p:cNvSpPr/>
              <p:nvPr/>
            </p:nvSpPr>
            <p:spPr>
              <a:xfrm>
                <a:off x="-1" y="-1"/>
                <a:ext cx="400053" cy="217136"/>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976" name="Shape 976"/>
              <p:cNvSpPr/>
              <p:nvPr/>
            </p:nvSpPr>
            <p:spPr>
              <a:xfrm>
                <a:off x="38701" y="22345"/>
                <a:ext cx="322650" cy="172867"/>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977" name="Shape 977"/>
              <p:cNvSpPr/>
              <p:nvPr/>
            </p:nvSpPr>
            <p:spPr>
              <a:xfrm>
                <a:off x="169947" y="217133"/>
                <a:ext cx="60578" cy="59872"/>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978" name="Shape 978"/>
              <p:cNvSpPr/>
              <p:nvPr/>
            </p:nvSpPr>
            <p:spPr>
              <a:xfrm>
                <a:off x="19771" y="277846"/>
                <a:ext cx="360930" cy="60294"/>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grpSp>
        <p:grpSp>
          <p:nvGrpSpPr>
            <p:cNvPr id="982" name="Group 982"/>
            <p:cNvGrpSpPr/>
            <p:nvPr/>
          </p:nvGrpSpPr>
          <p:grpSpPr>
            <a:xfrm>
              <a:off x="39121" y="24032"/>
              <a:ext cx="321810" cy="161904"/>
              <a:chOff x="0" y="0"/>
              <a:chExt cx="321809" cy="161902"/>
            </a:xfrm>
          </p:grpSpPr>
          <p:sp>
            <p:nvSpPr>
              <p:cNvPr id="980" name="Shape 980"/>
              <p:cNvSpPr/>
              <p:nvPr/>
            </p:nvSpPr>
            <p:spPr>
              <a:xfrm>
                <a:off x="-1" y="0"/>
                <a:ext cx="321811" cy="161903"/>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a:latin typeface="Arial"/>
                    <a:ea typeface="Arial"/>
                    <a:cs typeface="Arial"/>
                    <a:sym typeface="Arial"/>
                  </a:defRPr>
                </a:pPr>
                <a:endParaRPr/>
              </a:p>
            </p:txBody>
          </p:sp>
          <p:sp>
            <p:nvSpPr>
              <p:cNvPr id="981" name="Shape 981"/>
              <p:cNvSpPr/>
              <p:nvPr/>
            </p:nvSpPr>
            <p:spPr>
              <a:xfrm>
                <a:off x="-1" y="0"/>
                <a:ext cx="321811" cy="13405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0174" tIns="30174" rIns="30174" bIns="30174" numCol="1" anchor="t">
                <a:spAutoFit/>
              </a:bodyPr>
              <a:lstStyle>
                <a:lvl1pPr algn="ctr">
                  <a:defRPr sz="600">
                    <a:latin typeface="Arial"/>
                    <a:ea typeface="Arial"/>
                    <a:cs typeface="Arial"/>
                    <a:sym typeface="Arial"/>
                  </a:defRPr>
                </a:lvl1pPr>
              </a:lstStyle>
              <a:p>
                <a:pPr lvl="0">
                  <a:defRPr sz="1800"/>
                </a:pPr>
                <a:r>
                  <a:rPr sz="600"/>
                  <a:t>PC 2</a:t>
                </a:r>
              </a:p>
            </p:txBody>
          </p:sp>
        </p:grpSp>
      </p:grpSp>
      <p:grpSp>
        <p:nvGrpSpPr>
          <p:cNvPr id="992" name="Group 992"/>
          <p:cNvGrpSpPr/>
          <p:nvPr/>
        </p:nvGrpSpPr>
        <p:grpSpPr>
          <a:xfrm>
            <a:off x="5205412" y="3811587"/>
            <a:ext cx="400052" cy="338140"/>
            <a:chOff x="0" y="0"/>
            <a:chExt cx="400051" cy="338139"/>
          </a:xfrm>
        </p:grpSpPr>
        <p:grpSp>
          <p:nvGrpSpPr>
            <p:cNvPr id="988" name="Group 988"/>
            <p:cNvGrpSpPr/>
            <p:nvPr/>
          </p:nvGrpSpPr>
          <p:grpSpPr>
            <a:xfrm>
              <a:off x="-1" y="-1"/>
              <a:ext cx="400053" cy="338141"/>
              <a:chOff x="0" y="0"/>
              <a:chExt cx="400051" cy="338139"/>
            </a:xfrm>
          </p:grpSpPr>
          <p:sp>
            <p:nvSpPr>
              <p:cNvPr id="984" name="Shape 984"/>
              <p:cNvSpPr/>
              <p:nvPr/>
            </p:nvSpPr>
            <p:spPr>
              <a:xfrm>
                <a:off x="-1" y="-1"/>
                <a:ext cx="400053" cy="217136"/>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985" name="Shape 985"/>
              <p:cNvSpPr/>
              <p:nvPr/>
            </p:nvSpPr>
            <p:spPr>
              <a:xfrm>
                <a:off x="38701" y="22345"/>
                <a:ext cx="322650" cy="172867"/>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986" name="Shape 986"/>
              <p:cNvSpPr/>
              <p:nvPr/>
            </p:nvSpPr>
            <p:spPr>
              <a:xfrm>
                <a:off x="169947" y="217133"/>
                <a:ext cx="60578" cy="59872"/>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987" name="Shape 987"/>
              <p:cNvSpPr/>
              <p:nvPr/>
            </p:nvSpPr>
            <p:spPr>
              <a:xfrm>
                <a:off x="19771" y="277846"/>
                <a:ext cx="360930" cy="60294"/>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grpSp>
        <p:grpSp>
          <p:nvGrpSpPr>
            <p:cNvPr id="991" name="Group 991"/>
            <p:cNvGrpSpPr/>
            <p:nvPr/>
          </p:nvGrpSpPr>
          <p:grpSpPr>
            <a:xfrm>
              <a:off x="39121" y="24032"/>
              <a:ext cx="321810" cy="161904"/>
              <a:chOff x="0" y="0"/>
              <a:chExt cx="321809" cy="161902"/>
            </a:xfrm>
          </p:grpSpPr>
          <p:sp>
            <p:nvSpPr>
              <p:cNvPr id="989" name="Shape 989"/>
              <p:cNvSpPr/>
              <p:nvPr/>
            </p:nvSpPr>
            <p:spPr>
              <a:xfrm>
                <a:off x="-1" y="0"/>
                <a:ext cx="321811" cy="161903"/>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a:latin typeface="Arial"/>
                    <a:ea typeface="Arial"/>
                    <a:cs typeface="Arial"/>
                    <a:sym typeface="Arial"/>
                  </a:defRPr>
                </a:pPr>
                <a:endParaRPr/>
              </a:p>
            </p:txBody>
          </p:sp>
          <p:sp>
            <p:nvSpPr>
              <p:cNvPr id="990" name="Shape 990"/>
              <p:cNvSpPr/>
              <p:nvPr/>
            </p:nvSpPr>
            <p:spPr>
              <a:xfrm>
                <a:off x="-1" y="0"/>
                <a:ext cx="321811" cy="13405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0174" tIns="30174" rIns="30174" bIns="30174" numCol="1" anchor="t">
                <a:spAutoFit/>
              </a:bodyPr>
              <a:lstStyle>
                <a:lvl1pPr algn="ctr">
                  <a:defRPr sz="600">
                    <a:latin typeface="Arial"/>
                    <a:ea typeface="Arial"/>
                    <a:cs typeface="Arial"/>
                    <a:sym typeface="Arial"/>
                  </a:defRPr>
                </a:lvl1pPr>
              </a:lstStyle>
              <a:p>
                <a:pPr lvl="0">
                  <a:defRPr sz="1800"/>
                </a:pPr>
                <a:r>
                  <a:rPr sz="600"/>
                  <a:t>PC 4</a:t>
                </a:r>
              </a:p>
            </p:txBody>
          </p:sp>
        </p:grpSp>
      </p:grpSp>
      <p:grpSp>
        <p:nvGrpSpPr>
          <p:cNvPr id="1001" name="Group 1001"/>
          <p:cNvGrpSpPr/>
          <p:nvPr/>
        </p:nvGrpSpPr>
        <p:grpSpPr>
          <a:xfrm>
            <a:off x="4702174" y="3811587"/>
            <a:ext cx="401641" cy="338140"/>
            <a:chOff x="0" y="0"/>
            <a:chExt cx="401639" cy="338139"/>
          </a:xfrm>
        </p:grpSpPr>
        <p:grpSp>
          <p:nvGrpSpPr>
            <p:cNvPr id="997" name="Group 997"/>
            <p:cNvGrpSpPr/>
            <p:nvPr/>
          </p:nvGrpSpPr>
          <p:grpSpPr>
            <a:xfrm>
              <a:off x="-1" y="-1"/>
              <a:ext cx="401641" cy="338141"/>
              <a:chOff x="0" y="0"/>
              <a:chExt cx="401639" cy="338139"/>
            </a:xfrm>
          </p:grpSpPr>
          <p:sp>
            <p:nvSpPr>
              <p:cNvPr id="993" name="Shape 993"/>
              <p:cNvSpPr/>
              <p:nvPr/>
            </p:nvSpPr>
            <p:spPr>
              <a:xfrm>
                <a:off x="-1" y="-1"/>
                <a:ext cx="401641" cy="217136"/>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994" name="Shape 994"/>
              <p:cNvSpPr/>
              <p:nvPr/>
            </p:nvSpPr>
            <p:spPr>
              <a:xfrm>
                <a:off x="38854" y="22345"/>
                <a:ext cx="323932" cy="172867"/>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995" name="Shape 995"/>
              <p:cNvSpPr/>
              <p:nvPr/>
            </p:nvSpPr>
            <p:spPr>
              <a:xfrm>
                <a:off x="170622" y="217133"/>
                <a:ext cx="60817" cy="59872"/>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996" name="Shape 996"/>
              <p:cNvSpPr/>
              <p:nvPr/>
            </p:nvSpPr>
            <p:spPr>
              <a:xfrm>
                <a:off x="19849" y="277846"/>
                <a:ext cx="362364" cy="60294"/>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grpSp>
        <p:grpSp>
          <p:nvGrpSpPr>
            <p:cNvPr id="1000" name="Group 1000"/>
            <p:cNvGrpSpPr/>
            <p:nvPr/>
          </p:nvGrpSpPr>
          <p:grpSpPr>
            <a:xfrm>
              <a:off x="39276" y="24032"/>
              <a:ext cx="323087" cy="161904"/>
              <a:chOff x="0" y="0"/>
              <a:chExt cx="323085" cy="161902"/>
            </a:xfrm>
          </p:grpSpPr>
          <p:sp>
            <p:nvSpPr>
              <p:cNvPr id="998" name="Shape 998"/>
              <p:cNvSpPr/>
              <p:nvPr/>
            </p:nvSpPr>
            <p:spPr>
              <a:xfrm>
                <a:off x="-1" y="0"/>
                <a:ext cx="323087" cy="161903"/>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a:latin typeface="Arial"/>
                    <a:ea typeface="Arial"/>
                    <a:cs typeface="Arial"/>
                    <a:sym typeface="Arial"/>
                  </a:defRPr>
                </a:pPr>
                <a:endParaRPr/>
              </a:p>
            </p:txBody>
          </p:sp>
          <p:sp>
            <p:nvSpPr>
              <p:cNvPr id="999" name="Shape 999"/>
              <p:cNvSpPr/>
              <p:nvPr/>
            </p:nvSpPr>
            <p:spPr>
              <a:xfrm>
                <a:off x="-1" y="0"/>
                <a:ext cx="323087" cy="13405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0174" tIns="30174" rIns="30174" bIns="30174" numCol="1" anchor="t">
                <a:spAutoFit/>
              </a:bodyPr>
              <a:lstStyle>
                <a:lvl1pPr algn="ctr">
                  <a:defRPr sz="600">
                    <a:latin typeface="Arial"/>
                    <a:ea typeface="Arial"/>
                    <a:cs typeface="Arial"/>
                    <a:sym typeface="Arial"/>
                  </a:defRPr>
                </a:lvl1pPr>
              </a:lstStyle>
              <a:p>
                <a:pPr lvl="0">
                  <a:defRPr sz="1800"/>
                </a:pPr>
                <a:r>
                  <a:rPr sz="600"/>
                  <a:t>PC 5</a:t>
                </a:r>
              </a:p>
            </p:txBody>
          </p:sp>
        </p:grpSp>
      </p:grpSp>
      <p:grpSp>
        <p:nvGrpSpPr>
          <p:cNvPr id="1004" name="Group 1004"/>
          <p:cNvGrpSpPr/>
          <p:nvPr/>
        </p:nvGrpSpPr>
        <p:grpSpPr>
          <a:xfrm>
            <a:off x="6659560" y="3713159"/>
            <a:ext cx="100017" cy="411166"/>
            <a:chOff x="0" y="-1"/>
            <a:chExt cx="100016" cy="411165"/>
          </a:xfrm>
        </p:grpSpPr>
        <p:sp>
          <p:nvSpPr>
            <p:cNvPr id="1002" name="Shape 1002"/>
            <p:cNvSpPr/>
            <p:nvPr/>
          </p:nvSpPr>
          <p:spPr>
            <a:xfrm>
              <a:off x="-1" y="-2"/>
              <a:ext cx="5488" cy="410745"/>
            </a:xfrm>
            <a:prstGeom prst="line">
              <a:avLst/>
            </a:prstGeom>
            <a:noFill/>
            <a:ln w="9525" cap="flat">
              <a:solidFill>
                <a:srgbClr val="000000"/>
              </a:solidFill>
              <a:prstDash val="solid"/>
              <a:round/>
            </a:ln>
            <a:effectLst/>
          </p:spPr>
          <p:txBody>
            <a:bodyPr wrap="square" lIns="0" tIns="0" rIns="0" bIns="0" numCol="1" anchor="t">
              <a:noAutofit/>
            </a:bodyPr>
            <a:lstStyle/>
            <a:p>
              <a:pPr lvl="0" defTabSz="457200">
                <a:defRPr sz="1200">
                  <a:latin typeface="+mn-lt"/>
                  <a:ea typeface="+mn-ea"/>
                  <a:cs typeface="+mn-cs"/>
                  <a:sym typeface="Helvetica"/>
                </a:defRPr>
              </a:pPr>
              <a:endParaRPr/>
            </a:p>
          </p:txBody>
        </p:sp>
        <p:sp>
          <p:nvSpPr>
            <p:cNvPr id="1003" name="Shape 1003"/>
            <p:cNvSpPr/>
            <p:nvPr/>
          </p:nvSpPr>
          <p:spPr>
            <a:xfrm>
              <a:off x="5487" y="410742"/>
              <a:ext cx="94529" cy="423"/>
            </a:xfrm>
            <a:prstGeom prst="line">
              <a:avLst/>
            </a:prstGeom>
            <a:noFill/>
            <a:ln w="9525" cap="flat">
              <a:solidFill>
                <a:srgbClr val="000000"/>
              </a:solidFill>
              <a:prstDash val="solid"/>
              <a:round/>
            </a:ln>
            <a:effectLst/>
          </p:spPr>
          <p:txBody>
            <a:bodyPr wrap="square" lIns="0" tIns="0" rIns="0" bIns="0" numCol="1" anchor="t">
              <a:noAutofit/>
            </a:bodyPr>
            <a:lstStyle/>
            <a:p>
              <a:pPr lvl="0" defTabSz="457200">
                <a:defRPr sz="1200">
                  <a:latin typeface="+mn-lt"/>
                  <a:ea typeface="+mn-ea"/>
                  <a:cs typeface="+mn-cs"/>
                  <a:sym typeface="Helvetica"/>
                </a:defRPr>
              </a:pPr>
              <a:endParaRPr/>
            </a:p>
          </p:txBody>
        </p:sp>
      </p:grpSp>
      <p:grpSp>
        <p:nvGrpSpPr>
          <p:cNvPr id="1007" name="Group 1007"/>
          <p:cNvGrpSpPr/>
          <p:nvPr/>
        </p:nvGrpSpPr>
        <p:grpSpPr>
          <a:xfrm>
            <a:off x="6169026" y="3714747"/>
            <a:ext cx="100013" cy="412754"/>
            <a:chOff x="0" y="0"/>
            <a:chExt cx="100012" cy="412752"/>
          </a:xfrm>
        </p:grpSpPr>
        <p:sp>
          <p:nvSpPr>
            <p:cNvPr id="1005" name="Shape 1005"/>
            <p:cNvSpPr/>
            <p:nvPr/>
          </p:nvSpPr>
          <p:spPr>
            <a:xfrm>
              <a:off x="-1" y="-2"/>
              <a:ext cx="5489" cy="412331"/>
            </a:xfrm>
            <a:prstGeom prst="line">
              <a:avLst/>
            </a:prstGeom>
            <a:noFill/>
            <a:ln w="9525" cap="flat">
              <a:solidFill>
                <a:srgbClr val="000000"/>
              </a:solidFill>
              <a:prstDash val="solid"/>
              <a:round/>
            </a:ln>
            <a:effectLst/>
          </p:spPr>
          <p:txBody>
            <a:bodyPr wrap="square" lIns="0" tIns="0" rIns="0" bIns="0" numCol="1" anchor="t">
              <a:noAutofit/>
            </a:bodyPr>
            <a:lstStyle/>
            <a:p>
              <a:pPr lvl="0" defTabSz="457200">
                <a:defRPr sz="1200">
                  <a:latin typeface="+mn-lt"/>
                  <a:ea typeface="+mn-ea"/>
                  <a:cs typeface="+mn-cs"/>
                  <a:sym typeface="Helvetica"/>
                </a:defRPr>
              </a:pPr>
              <a:endParaRPr/>
            </a:p>
          </p:txBody>
        </p:sp>
        <p:sp>
          <p:nvSpPr>
            <p:cNvPr id="1006" name="Shape 1006"/>
            <p:cNvSpPr/>
            <p:nvPr/>
          </p:nvSpPr>
          <p:spPr>
            <a:xfrm>
              <a:off x="5485" y="412328"/>
              <a:ext cx="94528" cy="424"/>
            </a:xfrm>
            <a:prstGeom prst="line">
              <a:avLst/>
            </a:prstGeom>
            <a:noFill/>
            <a:ln w="9525" cap="flat">
              <a:solidFill>
                <a:srgbClr val="000000"/>
              </a:solidFill>
              <a:prstDash val="solid"/>
              <a:round/>
            </a:ln>
            <a:effectLst/>
          </p:spPr>
          <p:txBody>
            <a:bodyPr wrap="square" lIns="0" tIns="0" rIns="0" bIns="0" numCol="1" anchor="t">
              <a:noAutofit/>
            </a:bodyPr>
            <a:lstStyle/>
            <a:p>
              <a:pPr lvl="0" defTabSz="457200">
                <a:defRPr sz="1200">
                  <a:latin typeface="+mn-lt"/>
                  <a:ea typeface="+mn-ea"/>
                  <a:cs typeface="+mn-cs"/>
                  <a:sym typeface="Helvetica"/>
                </a:defRPr>
              </a:pPr>
              <a:endParaRPr/>
            </a:p>
          </p:txBody>
        </p:sp>
      </p:grpSp>
      <p:grpSp>
        <p:nvGrpSpPr>
          <p:cNvPr id="1010" name="Group 1010"/>
          <p:cNvGrpSpPr/>
          <p:nvPr/>
        </p:nvGrpSpPr>
        <p:grpSpPr>
          <a:xfrm>
            <a:off x="5661024" y="3714747"/>
            <a:ext cx="98427" cy="412755"/>
            <a:chOff x="0" y="0"/>
            <a:chExt cx="98425" cy="412753"/>
          </a:xfrm>
        </p:grpSpPr>
        <p:sp>
          <p:nvSpPr>
            <p:cNvPr id="1008" name="Shape 1008"/>
            <p:cNvSpPr/>
            <p:nvPr/>
          </p:nvSpPr>
          <p:spPr>
            <a:xfrm>
              <a:off x="-1" y="-1"/>
              <a:ext cx="5401" cy="412331"/>
            </a:xfrm>
            <a:prstGeom prst="line">
              <a:avLst/>
            </a:prstGeom>
            <a:noFill/>
            <a:ln w="9525" cap="flat">
              <a:solidFill>
                <a:srgbClr val="000000"/>
              </a:solidFill>
              <a:prstDash val="solid"/>
              <a:round/>
            </a:ln>
            <a:effectLst/>
          </p:spPr>
          <p:txBody>
            <a:bodyPr wrap="square" lIns="0" tIns="0" rIns="0" bIns="0" numCol="1" anchor="t">
              <a:noAutofit/>
            </a:bodyPr>
            <a:lstStyle/>
            <a:p>
              <a:pPr lvl="0" defTabSz="457200">
                <a:defRPr sz="1200">
                  <a:latin typeface="+mn-lt"/>
                  <a:ea typeface="+mn-ea"/>
                  <a:cs typeface="+mn-cs"/>
                  <a:sym typeface="Helvetica"/>
                </a:defRPr>
              </a:pPr>
              <a:endParaRPr/>
            </a:p>
          </p:txBody>
        </p:sp>
        <p:sp>
          <p:nvSpPr>
            <p:cNvPr id="1009" name="Shape 1009"/>
            <p:cNvSpPr/>
            <p:nvPr/>
          </p:nvSpPr>
          <p:spPr>
            <a:xfrm>
              <a:off x="5398" y="412329"/>
              <a:ext cx="93028" cy="424"/>
            </a:xfrm>
            <a:prstGeom prst="line">
              <a:avLst/>
            </a:prstGeom>
            <a:noFill/>
            <a:ln w="9525" cap="flat">
              <a:solidFill>
                <a:srgbClr val="000000"/>
              </a:solidFill>
              <a:prstDash val="solid"/>
              <a:round/>
            </a:ln>
            <a:effectLst/>
          </p:spPr>
          <p:txBody>
            <a:bodyPr wrap="square" lIns="0" tIns="0" rIns="0" bIns="0" numCol="1" anchor="t">
              <a:noAutofit/>
            </a:bodyPr>
            <a:lstStyle/>
            <a:p>
              <a:pPr lvl="0" defTabSz="457200">
                <a:defRPr sz="1200">
                  <a:latin typeface="+mn-lt"/>
                  <a:ea typeface="+mn-ea"/>
                  <a:cs typeface="+mn-cs"/>
                  <a:sym typeface="Helvetica"/>
                </a:defRPr>
              </a:pPr>
              <a:endParaRPr/>
            </a:p>
          </p:txBody>
        </p:sp>
      </p:grpSp>
      <p:grpSp>
        <p:nvGrpSpPr>
          <p:cNvPr id="1013" name="Group 1013"/>
          <p:cNvGrpSpPr/>
          <p:nvPr/>
        </p:nvGrpSpPr>
        <p:grpSpPr>
          <a:xfrm>
            <a:off x="5157787" y="3714747"/>
            <a:ext cx="98427" cy="412755"/>
            <a:chOff x="0" y="0"/>
            <a:chExt cx="98426" cy="412753"/>
          </a:xfrm>
        </p:grpSpPr>
        <p:sp>
          <p:nvSpPr>
            <p:cNvPr id="1011" name="Shape 1011"/>
            <p:cNvSpPr/>
            <p:nvPr/>
          </p:nvSpPr>
          <p:spPr>
            <a:xfrm>
              <a:off x="-1" y="-1"/>
              <a:ext cx="5401" cy="412331"/>
            </a:xfrm>
            <a:prstGeom prst="line">
              <a:avLst/>
            </a:prstGeom>
            <a:noFill/>
            <a:ln w="9525" cap="flat">
              <a:solidFill>
                <a:srgbClr val="000000"/>
              </a:solidFill>
              <a:prstDash val="solid"/>
              <a:round/>
            </a:ln>
            <a:effectLst/>
          </p:spPr>
          <p:txBody>
            <a:bodyPr wrap="square" lIns="0" tIns="0" rIns="0" bIns="0" numCol="1" anchor="t">
              <a:noAutofit/>
            </a:bodyPr>
            <a:lstStyle/>
            <a:p>
              <a:pPr lvl="0" defTabSz="457200">
                <a:defRPr sz="1200">
                  <a:latin typeface="+mn-lt"/>
                  <a:ea typeface="+mn-ea"/>
                  <a:cs typeface="+mn-cs"/>
                  <a:sym typeface="Helvetica"/>
                </a:defRPr>
              </a:pPr>
              <a:endParaRPr/>
            </a:p>
          </p:txBody>
        </p:sp>
        <p:sp>
          <p:nvSpPr>
            <p:cNvPr id="1012" name="Shape 1012"/>
            <p:cNvSpPr/>
            <p:nvPr/>
          </p:nvSpPr>
          <p:spPr>
            <a:xfrm>
              <a:off x="5398" y="412329"/>
              <a:ext cx="93029" cy="424"/>
            </a:xfrm>
            <a:prstGeom prst="line">
              <a:avLst/>
            </a:prstGeom>
            <a:noFill/>
            <a:ln w="9525" cap="flat">
              <a:solidFill>
                <a:srgbClr val="000000"/>
              </a:solidFill>
              <a:prstDash val="solid"/>
              <a:round/>
            </a:ln>
            <a:effectLst/>
          </p:spPr>
          <p:txBody>
            <a:bodyPr wrap="square" lIns="0" tIns="0" rIns="0" bIns="0" numCol="1" anchor="t">
              <a:noAutofit/>
            </a:bodyPr>
            <a:lstStyle/>
            <a:p>
              <a:pPr lvl="0" defTabSz="457200">
                <a:defRPr sz="1200">
                  <a:latin typeface="+mn-lt"/>
                  <a:ea typeface="+mn-ea"/>
                  <a:cs typeface="+mn-cs"/>
                  <a:sym typeface="Helvetica"/>
                </a:defRPr>
              </a:pPr>
              <a:endParaRPr/>
            </a:p>
          </p:txBody>
        </p:sp>
      </p:grpSp>
      <p:grpSp>
        <p:nvGrpSpPr>
          <p:cNvPr id="1016" name="Group 1016"/>
          <p:cNvGrpSpPr/>
          <p:nvPr/>
        </p:nvGrpSpPr>
        <p:grpSpPr>
          <a:xfrm>
            <a:off x="4651376" y="3713159"/>
            <a:ext cx="100013" cy="411166"/>
            <a:chOff x="0" y="-1"/>
            <a:chExt cx="100012" cy="411165"/>
          </a:xfrm>
        </p:grpSpPr>
        <p:sp>
          <p:nvSpPr>
            <p:cNvPr id="1014" name="Shape 1014"/>
            <p:cNvSpPr/>
            <p:nvPr/>
          </p:nvSpPr>
          <p:spPr>
            <a:xfrm>
              <a:off x="0" y="-2"/>
              <a:ext cx="5488" cy="410745"/>
            </a:xfrm>
            <a:prstGeom prst="line">
              <a:avLst/>
            </a:prstGeom>
            <a:noFill/>
            <a:ln w="9525" cap="flat">
              <a:solidFill>
                <a:srgbClr val="000000"/>
              </a:solidFill>
              <a:prstDash val="solid"/>
              <a:round/>
            </a:ln>
            <a:effectLst/>
          </p:spPr>
          <p:txBody>
            <a:bodyPr wrap="square" lIns="0" tIns="0" rIns="0" bIns="0" numCol="1" anchor="t">
              <a:noAutofit/>
            </a:bodyPr>
            <a:lstStyle/>
            <a:p>
              <a:pPr lvl="0" defTabSz="457200">
                <a:defRPr sz="1200">
                  <a:latin typeface="+mn-lt"/>
                  <a:ea typeface="+mn-ea"/>
                  <a:cs typeface="+mn-cs"/>
                  <a:sym typeface="Helvetica"/>
                </a:defRPr>
              </a:pPr>
              <a:endParaRPr/>
            </a:p>
          </p:txBody>
        </p:sp>
        <p:sp>
          <p:nvSpPr>
            <p:cNvPr id="1015" name="Shape 1015"/>
            <p:cNvSpPr/>
            <p:nvPr/>
          </p:nvSpPr>
          <p:spPr>
            <a:xfrm>
              <a:off x="5485" y="410742"/>
              <a:ext cx="94528" cy="423"/>
            </a:xfrm>
            <a:prstGeom prst="line">
              <a:avLst/>
            </a:prstGeom>
            <a:noFill/>
            <a:ln w="9525" cap="flat">
              <a:solidFill>
                <a:srgbClr val="000000"/>
              </a:solidFill>
              <a:prstDash val="solid"/>
              <a:round/>
            </a:ln>
            <a:effectLst/>
          </p:spPr>
          <p:txBody>
            <a:bodyPr wrap="square" lIns="0" tIns="0" rIns="0" bIns="0" numCol="1" anchor="t">
              <a:noAutofit/>
            </a:bodyPr>
            <a:lstStyle/>
            <a:p>
              <a:pPr lvl="0" defTabSz="457200">
                <a:defRPr sz="1200">
                  <a:latin typeface="+mn-lt"/>
                  <a:ea typeface="+mn-ea"/>
                  <a:cs typeface="+mn-cs"/>
                  <a:sym typeface="Helvetica"/>
                </a:defRPr>
              </a:pPr>
              <a:endParaRPr/>
            </a:p>
          </p:txBody>
        </p:sp>
      </p:grpSp>
      <p:sp>
        <p:nvSpPr>
          <p:cNvPr id="1017" name="Shape 1017"/>
          <p:cNvSpPr/>
          <p:nvPr/>
        </p:nvSpPr>
        <p:spPr>
          <a:xfrm>
            <a:off x="7092950" y="3217861"/>
            <a:ext cx="215900" cy="390527"/>
          </a:xfrm>
          <a:prstGeom prst="rect">
            <a:avLst/>
          </a:prstGeom>
          <a:solidFill/>
          <a:ln>
            <a:solidFill/>
            <a:round/>
          </a:ln>
        </p:spPr>
        <p:txBody>
          <a:bodyPr lIns="0" tIns="0" rIns="0" bIns="0"/>
          <a:lstStyle/>
          <a:p>
            <a:pPr lvl="0">
              <a:defRPr>
                <a:latin typeface="Arial"/>
                <a:ea typeface="Arial"/>
                <a:cs typeface="Arial"/>
                <a:sym typeface="Arial"/>
              </a:defRPr>
            </a:pPr>
            <a:endParaRPr/>
          </a:p>
        </p:txBody>
      </p:sp>
      <p:sp>
        <p:nvSpPr>
          <p:cNvPr id="1018" name="Shape 1018"/>
          <p:cNvSpPr/>
          <p:nvPr/>
        </p:nvSpPr>
        <p:spPr>
          <a:xfrm>
            <a:off x="7126286" y="3257550"/>
            <a:ext cx="144464" cy="58739"/>
          </a:xfrm>
          <a:prstGeom prst="rect">
            <a:avLst/>
          </a:prstGeom>
          <a:solidFill>
            <a:srgbClr val="FFFFFF"/>
          </a:solidFill>
          <a:ln>
            <a:solidFill/>
            <a:round/>
          </a:ln>
        </p:spPr>
        <p:txBody>
          <a:bodyPr lIns="0" tIns="0" rIns="0" bIns="0"/>
          <a:lstStyle/>
          <a:p>
            <a:pPr lvl="0">
              <a:defRPr>
                <a:latin typeface="Arial"/>
                <a:ea typeface="Arial"/>
                <a:cs typeface="Arial"/>
                <a:sym typeface="Arial"/>
              </a:defRPr>
            </a:pPr>
            <a:endParaRPr/>
          </a:p>
        </p:txBody>
      </p:sp>
      <p:sp>
        <p:nvSpPr>
          <p:cNvPr id="1019" name="Shape 1019"/>
          <p:cNvSpPr/>
          <p:nvPr/>
        </p:nvSpPr>
        <p:spPr>
          <a:xfrm>
            <a:off x="6953250" y="3406775"/>
            <a:ext cx="133350" cy="0"/>
          </a:xfrm>
          <a:prstGeom prst="line">
            <a:avLst/>
          </a:prstGeom>
          <a:ln>
            <a:solidFill/>
            <a:round/>
          </a:ln>
        </p:spPr>
        <p:txBody>
          <a:bodyPr lIns="0" tIns="0" rIns="0" bIns="0"/>
          <a:lstStyle/>
          <a:p>
            <a:pPr lvl="0" defTabSz="457200">
              <a:defRPr sz="1200">
                <a:latin typeface="+mn-lt"/>
                <a:ea typeface="+mn-ea"/>
                <a:cs typeface="+mn-cs"/>
                <a:sym typeface="Helvetica"/>
              </a:defRPr>
            </a:pPr>
            <a:endParaRPr/>
          </a:p>
        </p:txBody>
      </p:sp>
      <p:sp>
        <p:nvSpPr>
          <p:cNvPr id="1020" name="Shape 1020"/>
          <p:cNvSpPr/>
          <p:nvPr/>
        </p:nvSpPr>
        <p:spPr>
          <a:xfrm>
            <a:off x="7302500" y="3406775"/>
            <a:ext cx="246064" cy="0"/>
          </a:xfrm>
          <a:prstGeom prst="line">
            <a:avLst/>
          </a:prstGeom>
          <a:ln>
            <a:solidFill/>
            <a:round/>
          </a:ln>
        </p:spPr>
        <p:txBody>
          <a:bodyPr lIns="0" tIns="0" rIns="0" bIns="0"/>
          <a:lstStyle/>
          <a:p>
            <a:pPr lvl="0" defTabSz="457200">
              <a:defRPr sz="1200">
                <a:latin typeface="+mn-lt"/>
                <a:ea typeface="+mn-ea"/>
                <a:cs typeface="+mn-cs"/>
                <a:sym typeface="Helvetica"/>
              </a:defRPr>
            </a:pPr>
            <a:endParaRPr/>
          </a:p>
        </p:txBody>
      </p:sp>
      <p:sp>
        <p:nvSpPr>
          <p:cNvPr id="1021" name="Shape 1021"/>
          <p:cNvSpPr/>
          <p:nvPr/>
        </p:nvSpPr>
        <p:spPr>
          <a:xfrm>
            <a:off x="7004050" y="3629025"/>
            <a:ext cx="738189" cy="134056"/>
          </a:xfrm>
          <a:prstGeom prst="rect">
            <a:avLst/>
          </a:prstGeom>
          <a:ln w="12700">
            <a:miter lim="400000"/>
          </a:ln>
          <a:extLst>
            <a:ext uri="{C572A759-6A51-4108-AA02-DFA0A04FC94B}">
              <ma14:wrappingTextBoxFlag xmlns:ma14="http://schemas.microsoft.com/office/mac/drawingml/2011/main" xmlns="" val="1"/>
            </a:ext>
          </a:extLst>
        </p:spPr>
        <p:txBody>
          <a:bodyPr lIns="30174" tIns="30174" rIns="30174" bIns="30174">
            <a:spAutoFit/>
          </a:bodyPr>
          <a:lstStyle>
            <a:lvl1pPr>
              <a:defRPr sz="600">
                <a:latin typeface="Arial"/>
                <a:ea typeface="Arial"/>
                <a:cs typeface="Arial"/>
                <a:sym typeface="Arial"/>
              </a:defRPr>
            </a:lvl1pPr>
          </a:lstStyle>
          <a:p>
            <a:pPr lvl="0">
              <a:defRPr sz="1800"/>
            </a:pPr>
            <a:r>
              <a:rPr sz="600"/>
              <a:t>Internet Server</a:t>
            </a:r>
          </a:p>
        </p:txBody>
      </p:sp>
      <p:sp>
        <p:nvSpPr>
          <p:cNvPr id="1022" name="Shape 1022"/>
          <p:cNvSpPr/>
          <p:nvPr/>
        </p:nvSpPr>
        <p:spPr>
          <a:xfrm>
            <a:off x="6532561" y="2557461"/>
            <a:ext cx="215902" cy="390527"/>
          </a:xfrm>
          <a:prstGeom prst="rect">
            <a:avLst/>
          </a:prstGeom>
          <a:solidFill/>
          <a:ln>
            <a:solidFill/>
            <a:round/>
          </a:ln>
        </p:spPr>
        <p:txBody>
          <a:bodyPr lIns="0" tIns="0" rIns="0" bIns="0"/>
          <a:lstStyle/>
          <a:p>
            <a:pPr lvl="0">
              <a:defRPr>
                <a:latin typeface="Arial"/>
                <a:ea typeface="Arial"/>
                <a:cs typeface="Arial"/>
                <a:sym typeface="Arial"/>
              </a:defRPr>
            </a:pPr>
            <a:endParaRPr/>
          </a:p>
        </p:txBody>
      </p:sp>
      <p:sp>
        <p:nvSpPr>
          <p:cNvPr id="1023" name="Shape 1023"/>
          <p:cNvSpPr/>
          <p:nvPr/>
        </p:nvSpPr>
        <p:spPr>
          <a:xfrm>
            <a:off x="6565900" y="2595561"/>
            <a:ext cx="142875" cy="60327"/>
          </a:xfrm>
          <a:prstGeom prst="rect">
            <a:avLst/>
          </a:prstGeom>
          <a:solidFill>
            <a:srgbClr val="FFFFFF"/>
          </a:solidFill>
          <a:ln>
            <a:solidFill/>
            <a:round/>
          </a:ln>
        </p:spPr>
        <p:txBody>
          <a:bodyPr lIns="0" tIns="0" rIns="0" bIns="0"/>
          <a:lstStyle/>
          <a:p>
            <a:pPr lvl="0">
              <a:defRPr>
                <a:latin typeface="Arial"/>
                <a:ea typeface="Arial"/>
                <a:cs typeface="Arial"/>
                <a:sym typeface="Arial"/>
              </a:defRPr>
            </a:pPr>
            <a:endParaRPr/>
          </a:p>
        </p:txBody>
      </p:sp>
      <p:sp>
        <p:nvSpPr>
          <p:cNvPr id="1024" name="Shape 1024"/>
          <p:cNvSpPr/>
          <p:nvPr/>
        </p:nvSpPr>
        <p:spPr>
          <a:xfrm>
            <a:off x="4621212" y="2559050"/>
            <a:ext cx="215902" cy="388939"/>
          </a:xfrm>
          <a:prstGeom prst="rect">
            <a:avLst/>
          </a:prstGeom>
          <a:solidFill/>
          <a:ln>
            <a:solidFill/>
            <a:round/>
          </a:ln>
        </p:spPr>
        <p:txBody>
          <a:bodyPr lIns="0" tIns="0" rIns="0" bIns="0"/>
          <a:lstStyle/>
          <a:p>
            <a:pPr lvl="0">
              <a:defRPr>
                <a:latin typeface="Arial"/>
                <a:ea typeface="Arial"/>
                <a:cs typeface="Arial"/>
                <a:sym typeface="Arial"/>
              </a:defRPr>
            </a:pPr>
            <a:endParaRPr/>
          </a:p>
        </p:txBody>
      </p:sp>
      <p:sp>
        <p:nvSpPr>
          <p:cNvPr id="1025" name="Shape 1025"/>
          <p:cNvSpPr/>
          <p:nvPr/>
        </p:nvSpPr>
        <p:spPr>
          <a:xfrm>
            <a:off x="4654550" y="2597150"/>
            <a:ext cx="144463" cy="60325"/>
          </a:xfrm>
          <a:prstGeom prst="rect">
            <a:avLst/>
          </a:prstGeom>
          <a:solidFill>
            <a:srgbClr val="FFFFFF"/>
          </a:solidFill>
          <a:ln>
            <a:solidFill/>
            <a:round/>
          </a:ln>
        </p:spPr>
        <p:txBody>
          <a:bodyPr lIns="0" tIns="0" rIns="0" bIns="0"/>
          <a:lstStyle/>
          <a:p>
            <a:pPr lvl="0">
              <a:defRPr>
                <a:latin typeface="Arial"/>
                <a:ea typeface="Arial"/>
                <a:cs typeface="Arial"/>
                <a:sym typeface="Arial"/>
              </a:defRPr>
            </a:pPr>
            <a:endParaRPr/>
          </a:p>
        </p:txBody>
      </p:sp>
      <p:sp>
        <p:nvSpPr>
          <p:cNvPr id="1026" name="Shape 1026"/>
          <p:cNvSpPr/>
          <p:nvPr/>
        </p:nvSpPr>
        <p:spPr>
          <a:xfrm>
            <a:off x="6259512" y="2417761"/>
            <a:ext cx="739777" cy="134057"/>
          </a:xfrm>
          <a:prstGeom prst="rect">
            <a:avLst/>
          </a:prstGeom>
          <a:ln w="12700">
            <a:miter lim="400000"/>
          </a:ln>
          <a:extLst>
            <a:ext uri="{C572A759-6A51-4108-AA02-DFA0A04FC94B}">
              <ma14:wrappingTextBoxFlag xmlns:ma14="http://schemas.microsoft.com/office/mac/drawingml/2011/main" xmlns="" val="1"/>
            </a:ext>
          </a:extLst>
        </p:spPr>
        <p:txBody>
          <a:bodyPr lIns="30174" tIns="30174" rIns="30174" bIns="30174">
            <a:spAutoFit/>
          </a:bodyPr>
          <a:lstStyle>
            <a:lvl1pPr algn="ctr">
              <a:defRPr sz="600">
                <a:latin typeface="Arial"/>
                <a:ea typeface="Arial"/>
                <a:cs typeface="Arial"/>
                <a:sym typeface="Arial"/>
              </a:defRPr>
            </a:lvl1pPr>
          </a:lstStyle>
          <a:p>
            <a:pPr lvl="0">
              <a:defRPr sz="1800"/>
            </a:pPr>
            <a:r>
              <a:rPr sz="600"/>
              <a:t>File Server</a:t>
            </a:r>
          </a:p>
        </p:txBody>
      </p:sp>
      <p:sp>
        <p:nvSpPr>
          <p:cNvPr id="1027" name="Shape 1027"/>
          <p:cNvSpPr/>
          <p:nvPr/>
        </p:nvSpPr>
        <p:spPr>
          <a:xfrm>
            <a:off x="4392612" y="2390775"/>
            <a:ext cx="739777" cy="134056"/>
          </a:xfrm>
          <a:prstGeom prst="rect">
            <a:avLst/>
          </a:prstGeom>
          <a:ln w="12700">
            <a:miter lim="400000"/>
          </a:ln>
          <a:extLst>
            <a:ext uri="{C572A759-6A51-4108-AA02-DFA0A04FC94B}">
              <ma14:wrappingTextBoxFlag xmlns:ma14="http://schemas.microsoft.com/office/mac/drawingml/2011/main" xmlns="" val="1"/>
            </a:ext>
          </a:extLst>
        </p:spPr>
        <p:txBody>
          <a:bodyPr lIns="30174" tIns="30174" rIns="30174" bIns="30174">
            <a:spAutoFit/>
          </a:bodyPr>
          <a:lstStyle>
            <a:lvl1pPr algn="ctr">
              <a:defRPr sz="600">
                <a:latin typeface="Arial"/>
                <a:ea typeface="Arial"/>
                <a:cs typeface="Arial"/>
                <a:sym typeface="Arial"/>
              </a:defRPr>
            </a:lvl1pPr>
          </a:lstStyle>
          <a:p>
            <a:pPr lvl="0">
              <a:defRPr sz="1800"/>
            </a:pPr>
            <a:r>
              <a:rPr sz="600"/>
              <a:t>E-mail Server</a:t>
            </a:r>
          </a:p>
        </p:txBody>
      </p:sp>
      <p:sp>
        <p:nvSpPr>
          <p:cNvPr id="1028" name="Shape 1028"/>
          <p:cNvSpPr/>
          <p:nvPr/>
        </p:nvSpPr>
        <p:spPr>
          <a:xfrm flipV="1">
            <a:off x="4740275" y="2946400"/>
            <a:ext cx="0" cy="82550"/>
          </a:xfrm>
          <a:prstGeom prst="line">
            <a:avLst/>
          </a:prstGeom>
          <a:ln>
            <a:solidFill/>
            <a:round/>
          </a:ln>
        </p:spPr>
        <p:txBody>
          <a:bodyPr lIns="0" tIns="0" rIns="0" bIns="0"/>
          <a:lstStyle/>
          <a:p>
            <a:pPr lvl="0" defTabSz="457200">
              <a:defRPr sz="1200">
                <a:latin typeface="+mn-lt"/>
                <a:ea typeface="+mn-ea"/>
                <a:cs typeface="+mn-cs"/>
                <a:sym typeface="Helvetica"/>
              </a:defRPr>
            </a:pPr>
            <a:endParaRPr/>
          </a:p>
        </p:txBody>
      </p:sp>
      <p:sp>
        <p:nvSpPr>
          <p:cNvPr id="1029" name="Shape 1029"/>
          <p:cNvSpPr/>
          <p:nvPr/>
        </p:nvSpPr>
        <p:spPr>
          <a:xfrm flipV="1">
            <a:off x="6659561" y="2946400"/>
            <a:ext cx="3" cy="82550"/>
          </a:xfrm>
          <a:prstGeom prst="line">
            <a:avLst/>
          </a:prstGeom>
          <a:ln>
            <a:solidFill/>
            <a:round/>
          </a:ln>
        </p:spPr>
        <p:txBody>
          <a:bodyPr lIns="0" tIns="0" rIns="0" bIns="0"/>
          <a:lstStyle/>
          <a:p>
            <a:pPr lvl="0" defTabSz="457200">
              <a:defRPr sz="1200">
                <a:latin typeface="+mn-lt"/>
                <a:ea typeface="+mn-ea"/>
                <a:cs typeface="+mn-cs"/>
                <a:sym typeface="Helvetica"/>
              </a:defRPr>
            </a:pPr>
            <a:endParaRPr/>
          </a:p>
        </p:txBody>
      </p:sp>
      <p:sp>
        <p:nvSpPr>
          <p:cNvPr id="1030" name="Shape 1030"/>
          <p:cNvSpPr/>
          <p:nvPr/>
        </p:nvSpPr>
        <p:spPr>
          <a:xfrm rot="20141331">
            <a:off x="5486400" y="2655886"/>
            <a:ext cx="55564" cy="184152"/>
          </a:xfrm>
          <a:prstGeom prst="rect">
            <a:avLst/>
          </a:prstGeom>
          <a:solidFill>
            <a:srgbClr val="FFFFFF"/>
          </a:solidFill>
          <a:ln>
            <a:solidFill/>
            <a:round/>
          </a:ln>
        </p:spPr>
        <p:txBody>
          <a:bodyPr lIns="0" tIns="0" rIns="0" bIns="0"/>
          <a:lstStyle/>
          <a:p>
            <a:pPr lvl="0">
              <a:defRPr>
                <a:latin typeface="Arial"/>
                <a:ea typeface="Arial"/>
                <a:cs typeface="Arial"/>
                <a:sym typeface="Arial"/>
              </a:defRPr>
            </a:pPr>
            <a:endParaRPr/>
          </a:p>
        </p:txBody>
      </p:sp>
      <p:sp>
        <p:nvSpPr>
          <p:cNvPr id="1031" name="Shape 1031"/>
          <p:cNvSpPr/>
          <p:nvPr/>
        </p:nvSpPr>
        <p:spPr>
          <a:xfrm>
            <a:off x="5462587" y="2773361"/>
            <a:ext cx="388939" cy="173039"/>
          </a:xfrm>
          <a:prstGeom prst="rect">
            <a:avLst/>
          </a:prstGeom>
          <a:solidFill/>
          <a:ln>
            <a:solidFill/>
            <a:round/>
          </a:ln>
        </p:spPr>
        <p:txBody>
          <a:bodyPr lIns="0" tIns="0" rIns="0" bIns="0"/>
          <a:lstStyle/>
          <a:p>
            <a:pPr lvl="0">
              <a:defRPr>
                <a:latin typeface="Arial"/>
                <a:ea typeface="Arial"/>
                <a:cs typeface="Arial"/>
                <a:sym typeface="Arial"/>
              </a:defRPr>
            </a:pPr>
            <a:endParaRPr/>
          </a:p>
        </p:txBody>
      </p:sp>
      <p:sp>
        <p:nvSpPr>
          <p:cNvPr id="1032" name="Shape 1032"/>
          <p:cNvSpPr/>
          <p:nvPr/>
        </p:nvSpPr>
        <p:spPr>
          <a:xfrm>
            <a:off x="5270500" y="2435225"/>
            <a:ext cx="739775" cy="134056"/>
          </a:xfrm>
          <a:prstGeom prst="rect">
            <a:avLst/>
          </a:prstGeom>
          <a:ln w="12700">
            <a:miter lim="400000"/>
          </a:ln>
          <a:extLst>
            <a:ext uri="{C572A759-6A51-4108-AA02-DFA0A04FC94B}">
              <ma14:wrappingTextBoxFlag xmlns:ma14="http://schemas.microsoft.com/office/mac/drawingml/2011/main" xmlns="" val="1"/>
            </a:ext>
          </a:extLst>
        </p:spPr>
        <p:txBody>
          <a:bodyPr lIns="30174" tIns="30174" rIns="30174" bIns="30174">
            <a:spAutoFit/>
          </a:bodyPr>
          <a:lstStyle>
            <a:lvl1pPr algn="ctr">
              <a:defRPr sz="600">
                <a:latin typeface="Arial"/>
                <a:ea typeface="Arial"/>
                <a:cs typeface="Arial"/>
                <a:sym typeface="Arial"/>
              </a:defRPr>
            </a:lvl1pPr>
          </a:lstStyle>
          <a:p>
            <a:pPr lvl="0">
              <a:defRPr sz="1800"/>
            </a:pPr>
            <a:r>
              <a:rPr sz="600"/>
              <a:t>Printer</a:t>
            </a:r>
          </a:p>
        </p:txBody>
      </p:sp>
      <p:sp>
        <p:nvSpPr>
          <p:cNvPr id="1033" name="Shape 1033"/>
          <p:cNvSpPr/>
          <p:nvPr/>
        </p:nvSpPr>
        <p:spPr>
          <a:xfrm flipV="1">
            <a:off x="5668962" y="2927349"/>
            <a:ext cx="2" cy="100014"/>
          </a:xfrm>
          <a:prstGeom prst="line">
            <a:avLst/>
          </a:prstGeom>
          <a:ln>
            <a:solidFill/>
            <a:round/>
          </a:ln>
        </p:spPr>
        <p:txBody>
          <a:bodyPr lIns="0" tIns="0" rIns="0" bIns="0"/>
          <a:lstStyle/>
          <a:p>
            <a:pPr lvl="0" defTabSz="457200">
              <a:defRPr sz="1200">
                <a:latin typeface="+mn-lt"/>
                <a:ea typeface="+mn-ea"/>
                <a:cs typeface="+mn-cs"/>
                <a:sym typeface="Helvetica"/>
              </a:defRPr>
            </a:pPr>
            <a:endParaRPr/>
          </a:p>
        </p:txBody>
      </p:sp>
      <p:grpSp>
        <p:nvGrpSpPr>
          <p:cNvPr id="1040" name="Group 1040"/>
          <p:cNvGrpSpPr/>
          <p:nvPr/>
        </p:nvGrpSpPr>
        <p:grpSpPr>
          <a:xfrm>
            <a:off x="7383105" y="2946366"/>
            <a:ext cx="1460638" cy="773064"/>
            <a:chOff x="0" y="-12"/>
            <a:chExt cx="1460636" cy="773062"/>
          </a:xfrm>
        </p:grpSpPr>
        <p:sp>
          <p:nvSpPr>
            <p:cNvPr id="1034" name="Shape 1034"/>
            <p:cNvSpPr/>
            <p:nvPr/>
          </p:nvSpPr>
          <p:spPr>
            <a:xfrm>
              <a:off x="105093" y="-13"/>
              <a:ext cx="1355544" cy="773063"/>
            </a:xfrm>
            <a:custGeom>
              <a:avLst/>
              <a:gdLst/>
              <a:ahLst/>
              <a:cxnLst>
                <a:cxn ang="0">
                  <a:pos x="wd2" y="hd2"/>
                </a:cxn>
                <a:cxn ang="5400000">
                  <a:pos x="wd2" y="hd2"/>
                </a:cxn>
                <a:cxn ang="10800000">
                  <a:pos x="wd2" y="hd2"/>
                </a:cxn>
                <a:cxn ang="16200000">
                  <a:pos x="wd2" y="hd2"/>
                </a:cxn>
              </a:cxnLst>
              <a:rect l="0" t="0" r="r" b="b"/>
              <a:pathLst>
                <a:path w="21263" h="20623" extrusionOk="0">
                  <a:moveTo>
                    <a:pt x="1919" y="6857"/>
                  </a:moveTo>
                  <a:cubicBezTo>
                    <a:pt x="744" y="7018"/>
                    <a:pt x="-110" y="8412"/>
                    <a:pt x="11" y="9971"/>
                  </a:cubicBezTo>
                  <a:cubicBezTo>
                    <a:pt x="81" y="10871"/>
                    <a:pt x="470" y="11672"/>
                    <a:pt x="1058" y="12130"/>
                  </a:cubicBezTo>
                  <a:lnTo>
                    <a:pt x="1047" y="12097"/>
                  </a:lnTo>
                  <a:cubicBezTo>
                    <a:pt x="237" y="13237"/>
                    <a:pt x="282" y="15025"/>
                    <a:pt x="1147" y="16091"/>
                  </a:cubicBezTo>
                  <a:cubicBezTo>
                    <a:pt x="1608" y="16659"/>
                    <a:pt x="2236" y="16931"/>
                    <a:pt x="2864" y="16834"/>
                  </a:cubicBezTo>
                  <a:lnTo>
                    <a:pt x="2853" y="16853"/>
                  </a:lnTo>
                  <a:cubicBezTo>
                    <a:pt x="3897" y="19265"/>
                    <a:pt x="6219" y="20100"/>
                    <a:pt x="8040" y="18718"/>
                  </a:cubicBezTo>
                  <a:cubicBezTo>
                    <a:pt x="8063" y="18700"/>
                    <a:pt x="8086" y="18683"/>
                    <a:pt x="8108" y="18665"/>
                  </a:cubicBezTo>
                  <a:lnTo>
                    <a:pt x="8102" y="18668"/>
                  </a:lnTo>
                  <a:cubicBezTo>
                    <a:pt x="9122" y="20688"/>
                    <a:pt x="11186" y="21231"/>
                    <a:pt x="12712" y="19881"/>
                  </a:cubicBezTo>
                  <a:cubicBezTo>
                    <a:pt x="13352" y="19315"/>
                    <a:pt x="13823" y="18473"/>
                    <a:pt x="14046" y="17498"/>
                  </a:cubicBezTo>
                  <a:lnTo>
                    <a:pt x="14050" y="17522"/>
                  </a:lnTo>
                  <a:cubicBezTo>
                    <a:pt x="15384" y="18621"/>
                    <a:pt x="17141" y="18085"/>
                    <a:pt x="17974" y="16325"/>
                  </a:cubicBezTo>
                  <a:cubicBezTo>
                    <a:pt x="18256" y="15729"/>
                    <a:pt x="18406" y="15039"/>
                    <a:pt x="18406" y="14336"/>
                  </a:cubicBezTo>
                  <a:lnTo>
                    <a:pt x="18400" y="14357"/>
                  </a:lnTo>
                  <a:cubicBezTo>
                    <a:pt x="20223" y="14013"/>
                    <a:pt x="21490" y="11783"/>
                    <a:pt x="21229" y="9377"/>
                  </a:cubicBezTo>
                  <a:cubicBezTo>
                    <a:pt x="21148" y="8627"/>
                    <a:pt x="20922" y="7918"/>
                    <a:pt x="20573" y="7318"/>
                  </a:cubicBezTo>
                  <a:lnTo>
                    <a:pt x="20566" y="7316"/>
                  </a:lnTo>
                  <a:cubicBezTo>
                    <a:pt x="21137" y="5554"/>
                    <a:pt x="20520" y="3512"/>
                    <a:pt x="19188" y="2756"/>
                  </a:cubicBezTo>
                  <a:cubicBezTo>
                    <a:pt x="19076" y="2693"/>
                    <a:pt x="18961" y="2640"/>
                    <a:pt x="18843" y="2597"/>
                  </a:cubicBezTo>
                  <a:lnTo>
                    <a:pt x="18852" y="2591"/>
                  </a:lnTo>
                  <a:cubicBezTo>
                    <a:pt x="18618" y="879"/>
                    <a:pt x="17375" y="-258"/>
                    <a:pt x="16075" y="50"/>
                  </a:cubicBezTo>
                  <a:cubicBezTo>
                    <a:pt x="15529" y="180"/>
                    <a:pt x="15034" y="555"/>
                    <a:pt x="14675" y="1113"/>
                  </a:cubicBezTo>
                  <a:lnTo>
                    <a:pt x="14679" y="1117"/>
                  </a:lnTo>
                  <a:cubicBezTo>
                    <a:pt x="13960" y="-129"/>
                    <a:pt x="12611" y="-369"/>
                    <a:pt x="11668" y="582"/>
                  </a:cubicBezTo>
                  <a:cubicBezTo>
                    <a:pt x="11406" y="845"/>
                    <a:pt x="11194" y="1183"/>
                    <a:pt x="11048" y="1572"/>
                  </a:cubicBezTo>
                  <a:lnTo>
                    <a:pt x="11055" y="1618"/>
                  </a:lnTo>
                  <a:cubicBezTo>
                    <a:pt x="10022" y="274"/>
                    <a:pt x="8360" y="291"/>
                    <a:pt x="7343" y="1657"/>
                  </a:cubicBezTo>
                  <a:cubicBezTo>
                    <a:pt x="7165" y="1895"/>
                    <a:pt x="7014" y="2167"/>
                    <a:pt x="6895" y="2463"/>
                  </a:cubicBezTo>
                  <a:lnTo>
                    <a:pt x="6887" y="2485"/>
                  </a:lnTo>
                  <a:cubicBezTo>
                    <a:pt x="5303" y="1260"/>
                    <a:pt x="3266" y="1962"/>
                    <a:pt x="2338" y="4053"/>
                  </a:cubicBezTo>
                  <a:cubicBezTo>
                    <a:pt x="1962" y="4900"/>
                    <a:pt x="1812" y="5889"/>
                    <a:pt x="1913" y="6862"/>
                  </a:cubicBezTo>
                  <a:close/>
                </a:path>
              </a:pathLst>
            </a:custGeom>
            <a:solidFill>
              <a:srgbClr val="FFFFFF"/>
            </a:solidFill>
            <a:ln w="9525" cap="flat">
              <a:solidFill>
                <a:srgbClr val="000000"/>
              </a:solidFill>
              <a:prstDash val="solid"/>
              <a:round/>
            </a:ln>
            <a:effectLst/>
          </p:spPr>
          <p:txBody>
            <a:bodyPr wrap="square" lIns="0" tIns="0" rIns="0" bIns="0" numCol="1" anchor="t">
              <a:noAutofit/>
            </a:bodyPr>
            <a:lstStyle/>
            <a:p>
              <a:pPr lvl="0" algn="ctr">
                <a:defRPr>
                  <a:latin typeface="Arial"/>
                  <a:ea typeface="Arial"/>
                  <a:cs typeface="Arial"/>
                  <a:sym typeface="Arial"/>
                </a:defRPr>
              </a:pPr>
              <a:endParaRPr/>
            </a:p>
          </p:txBody>
        </p:sp>
        <p:sp>
          <p:nvSpPr>
            <p:cNvPr id="1035" name="Shape 1035"/>
            <p:cNvSpPr/>
            <p:nvPr/>
          </p:nvSpPr>
          <p:spPr>
            <a:xfrm>
              <a:off x="0" y="378917"/>
              <a:ext cx="225956" cy="12885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lose/>
                </a:path>
              </a:pathLst>
            </a:custGeom>
            <a:solidFill>
              <a:srgbClr val="FFFFFF"/>
            </a:solidFill>
            <a:ln w="9525" cap="flat">
              <a:solidFill>
                <a:srgbClr val="000000"/>
              </a:solidFill>
              <a:prstDash val="solid"/>
              <a:round/>
            </a:ln>
            <a:effectLst/>
          </p:spPr>
          <p:txBody>
            <a:bodyPr wrap="square" lIns="0" tIns="0" rIns="0" bIns="0" numCol="1" anchor="t">
              <a:noAutofit/>
            </a:bodyPr>
            <a:lstStyle/>
            <a:p>
              <a:pPr lvl="0" algn="ctr">
                <a:defRPr>
                  <a:latin typeface="Arial"/>
                  <a:ea typeface="Arial"/>
                  <a:cs typeface="Arial"/>
                  <a:sym typeface="Arial"/>
                </a:defRPr>
              </a:pPr>
              <a:endParaRPr/>
            </a:p>
          </p:txBody>
        </p:sp>
        <p:sp>
          <p:nvSpPr>
            <p:cNvPr id="1036" name="Shape 1036"/>
            <p:cNvSpPr/>
            <p:nvPr/>
          </p:nvSpPr>
          <p:spPr>
            <a:xfrm>
              <a:off x="112663" y="394021"/>
              <a:ext cx="150638" cy="85904"/>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lose/>
                </a:path>
              </a:pathLst>
            </a:custGeom>
            <a:solidFill>
              <a:srgbClr val="FFFFFF"/>
            </a:solidFill>
            <a:ln w="9525" cap="flat">
              <a:solidFill>
                <a:srgbClr val="000000"/>
              </a:solidFill>
              <a:prstDash val="solid"/>
              <a:round/>
            </a:ln>
            <a:effectLst/>
          </p:spPr>
          <p:txBody>
            <a:bodyPr wrap="square" lIns="0" tIns="0" rIns="0" bIns="0" numCol="1" anchor="t">
              <a:noAutofit/>
            </a:bodyPr>
            <a:lstStyle/>
            <a:p>
              <a:pPr lvl="0" algn="ctr">
                <a:defRPr>
                  <a:latin typeface="Arial"/>
                  <a:ea typeface="Arial"/>
                  <a:cs typeface="Arial"/>
                  <a:sym typeface="Arial"/>
                </a:defRPr>
              </a:pPr>
              <a:endParaRPr/>
            </a:p>
          </p:txBody>
        </p:sp>
        <p:sp>
          <p:nvSpPr>
            <p:cNvPr id="1037" name="Shape 1037"/>
            <p:cNvSpPr/>
            <p:nvPr/>
          </p:nvSpPr>
          <p:spPr>
            <a:xfrm>
              <a:off x="150824" y="415461"/>
              <a:ext cx="75320" cy="4295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lose/>
                </a:path>
              </a:pathLst>
            </a:custGeom>
            <a:solidFill>
              <a:srgbClr val="FFFFFF"/>
            </a:solidFill>
            <a:ln w="9525" cap="flat">
              <a:solidFill>
                <a:srgbClr val="000000"/>
              </a:solidFill>
              <a:prstDash val="solid"/>
              <a:round/>
            </a:ln>
            <a:effectLst/>
          </p:spPr>
          <p:txBody>
            <a:bodyPr wrap="square" lIns="0" tIns="0" rIns="0" bIns="0" numCol="1" anchor="t">
              <a:noAutofit/>
            </a:bodyPr>
            <a:lstStyle/>
            <a:p>
              <a:pPr lvl="0" algn="ctr">
                <a:defRPr>
                  <a:latin typeface="Arial"/>
                  <a:ea typeface="Arial"/>
                  <a:cs typeface="Arial"/>
                  <a:sym typeface="Arial"/>
                </a:defRPr>
              </a:pPr>
              <a:endParaRPr/>
            </a:p>
          </p:txBody>
        </p:sp>
        <p:sp>
          <p:nvSpPr>
            <p:cNvPr id="1038" name="Shape 1038"/>
            <p:cNvSpPr/>
            <p:nvPr/>
          </p:nvSpPr>
          <p:spPr>
            <a:xfrm>
              <a:off x="172580" y="41730"/>
              <a:ext cx="1243665" cy="658036"/>
            </a:xfrm>
            <a:custGeom>
              <a:avLst/>
              <a:gdLst/>
              <a:ahLst/>
              <a:cxnLst>
                <a:cxn ang="0">
                  <a:pos x="wd2" y="hd2"/>
                </a:cxn>
                <a:cxn ang="5400000">
                  <a:pos x="wd2" y="hd2"/>
                </a:cxn>
                <a:cxn ang="10800000">
                  <a:pos x="wd2" y="hd2"/>
                </a:cxn>
                <a:cxn ang="16200000">
                  <a:pos x="wd2" y="hd2"/>
                </a:cxn>
              </a:cxnLst>
              <a:rect l="0" t="0" r="r" b="b"/>
              <a:pathLst>
                <a:path w="21600" h="21600" extrusionOk="0">
                  <a:moveTo>
                    <a:pt x="0" y="13555"/>
                  </a:moveTo>
                  <a:cubicBezTo>
                    <a:pt x="417" y="13915"/>
                    <a:pt x="899" y="14078"/>
                    <a:pt x="1381" y="14023"/>
                  </a:cubicBezTo>
                  <a:moveTo>
                    <a:pt x="2000" y="19344"/>
                  </a:moveTo>
                  <a:cubicBezTo>
                    <a:pt x="2207" y="19308"/>
                    <a:pt x="2410" y="19233"/>
                    <a:pt x="2604" y="19120"/>
                  </a:cubicBezTo>
                  <a:moveTo>
                    <a:pt x="7435" y="20578"/>
                  </a:moveTo>
                  <a:cubicBezTo>
                    <a:pt x="7532" y="20937"/>
                    <a:pt x="7654" y="21279"/>
                    <a:pt x="7799" y="21600"/>
                  </a:cubicBezTo>
                  <a:moveTo>
                    <a:pt x="14381" y="20160"/>
                  </a:moveTo>
                  <a:cubicBezTo>
                    <a:pt x="14456" y="19795"/>
                    <a:pt x="14505" y="19419"/>
                    <a:pt x="14527" y="19039"/>
                  </a:cubicBezTo>
                  <a:moveTo>
                    <a:pt x="19208" y="16270"/>
                  </a:moveTo>
                  <a:cubicBezTo>
                    <a:pt x="19208" y="14502"/>
                    <a:pt x="18520" y="12889"/>
                    <a:pt x="17436" y="12115"/>
                  </a:cubicBezTo>
                  <a:moveTo>
                    <a:pt x="20811" y="9204"/>
                  </a:moveTo>
                  <a:cubicBezTo>
                    <a:pt x="21153" y="8777"/>
                    <a:pt x="21423" y="8239"/>
                    <a:pt x="21600" y="7632"/>
                  </a:cubicBezTo>
                  <a:moveTo>
                    <a:pt x="19744" y="2561"/>
                  </a:moveTo>
                  <a:cubicBezTo>
                    <a:pt x="19747" y="2312"/>
                    <a:pt x="19733" y="2063"/>
                    <a:pt x="19702" y="1818"/>
                  </a:cubicBezTo>
                  <a:moveTo>
                    <a:pt x="15078" y="0"/>
                  </a:moveTo>
                  <a:cubicBezTo>
                    <a:pt x="14912" y="285"/>
                    <a:pt x="14776" y="604"/>
                    <a:pt x="14673" y="947"/>
                  </a:cubicBezTo>
                  <a:moveTo>
                    <a:pt x="11061" y="564"/>
                  </a:moveTo>
                  <a:cubicBezTo>
                    <a:pt x="10973" y="823"/>
                    <a:pt x="10907" y="1098"/>
                    <a:pt x="10865" y="1381"/>
                  </a:cubicBezTo>
                  <a:moveTo>
                    <a:pt x="7163" y="2480"/>
                  </a:moveTo>
                  <a:cubicBezTo>
                    <a:pt x="6949" y="2175"/>
                    <a:pt x="6711" y="1909"/>
                    <a:pt x="6454" y="1688"/>
                  </a:cubicBezTo>
                  <a:moveTo>
                    <a:pt x="946" y="7074"/>
                  </a:moveTo>
                  <a:cubicBezTo>
                    <a:pt x="973" y="7356"/>
                    <a:pt x="1014" y="7635"/>
                    <a:pt x="1070" y="7907"/>
                  </a:cubicBezTo>
                </a:path>
              </a:pathLst>
            </a:custGeom>
            <a:noFill/>
            <a:ln w="9525" cap="flat">
              <a:solidFill>
                <a:srgbClr val="000000"/>
              </a:solidFill>
              <a:prstDash val="solid"/>
              <a:round/>
            </a:ln>
            <a:effectLst/>
          </p:spPr>
          <p:txBody>
            <a:bodyPr wrap="square" lIns="0" tIns="0" rIns="0" bIns="0" numCol="1" anchor="t">
              <a:noAutofit/>
            </a:bodyPr>
            <a:lstStyle/>
            <a:p>
              <a:pPr lvl="0" algn="ctr">
                <a:defRPr>
                  <a:latin typeface="Arial"/>
                  <a:ea typeface="Arial"/>
                  <a:cs typeface="Arial"/>
                  <a:sym typeface="Arial"/>
                </a:defRPr>
              </a:pPr>
              <a:endParaRPr/>
            </a:p>
          </p:txBody>
        </p:sp>
        <p:sp>
          <p:nvSpPr>
            <p:cNvPr id="1039" name="Shape 1039"/>
            <p:cNvSpPr/>
            <p:nvPr/>
          </p:nvSpPr>
          <p:spPr>
            <a:xfrm>
              <a:off x="291983" y="116774"/>
              <a:ext cx="885617" cy="17132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0174" tIns="30174" rIns="30174" bIns="30174" numCol="1" anchor="t">
              <a:spAutoFit/>
            </a:bodyPr>
            <a:lstStyle>
              <a:lvl1pPr algn="ctr">
                <a:defRPr sz="800" b="1">
                  <a:latin typeface="Arial"/>
                  <a:ea typeface="Arial"/>
                  <a:cs typeface="Arial"/>
                  <a:sym typeface="Arial"/>
                </a:defRPr>
              </a:lvl1pPr>
            </a:lstStyle>
            <a:p>
              <a:pPr lvl="0">
                <a:defRPr sz="1800" b="0"/>
              </a:pPr>
              <a:r>
                <a:rPr sz="800" b="1"/>
                <a:t>INTERNET</a:t>
              </a:r>
            </a:p>
          </p:txBody>
        </p:sp>
      </p:grpSp>
      <p:sp>
        <p:nvSpPr>
          <p:cNvPr id="1041" name="Shape 1041"/>
          <p:cNvSpPr/>
          <p:nvPr/>
        </p:nvSpPr>
        <p:spPr>
          <a:xfrm>
            <a:off x="323850" y="5697537"/>
            <a:ext cx="5183188" cy="823690"/>
          </a:xfrm>
          <a:prstGeom prst="rect">
            <a:avLst/>
          </a:prstGeom>
          <a:solidFill>
            <a:srgbClr val="DDDDDD"/>
          </a:solidFill>
          <a:ln w="28575">
            <a:solidFill/>
            <a:round/>
          </a:ln>
          <a:extLst>
            <a:ext uri="{C572A759-6A51-4108-AA02-DFA0A04FC94B}">
              <ma14:wrappingTextBoxFlag xmlns:ma14="http://schemas.microsoft.com/office/mac/drawingml/2011/main" xmlns="" val="1"/>
            </a:ext>
          </a:extLst>
        </p:spPr>
        <p:txBody>
          <a:bodyPr lIns="0" tIns="0" rIns="0" bIns="0">
            <a:spAutoFit/>
          </a:bodyPr>
          <a:lstStyle/>
          <a:p>
            <a:pPr lvl="0" algn="ctr">
              <a:spcBef>
                <a:spcPts val="700"/>
              </a:spcBef>
            </a:pPr>
            <a:r>
              <a:rPr sz="1200" b="1">
                <a:latin typeface="Arial"/>
                <a:ea typeface="Arial"/>
                <a:cs typeface="Arial"/>
                <a:sym typeface="Arial"/>
              </a:rPr>
              <a:t>Peer to Peer</a:t>
            </a:r>
          </a:p>
          <a:p>
            <a:pPr lvl="0">
              <a:spcBef>
                <a:spcPts val="700"/>
              </a:spcBef>
            </a:pPr>
            <a:r>
              <a:rPr sz="1200">
                <a:latin typeface="Arial"/>
                <a:ea typeface="Arial"/>
                <a:cs typeface="Arial"/>
                <a:sym typeface="Arial"/>
              </a:rPr>
              <a:t>All machines have equal status. All machines can make resources available to other machines. No central storage of resources. No central backup. Security difficult to Implement! Home Networking.</a:t>
            </a:r>
          </a:p>
        </p:txBody>
      </p:sp>
      <p:sp>
        <p:nvSpPr>
          <p:cNvPr id="1042" name="Shape 1042"/>
          <p:cNvSpPr/>
          <p:nvPr/>
        </p:nvSpPr>
        <p:spPr>
          <a:xfrm>
            <a:off x="5616575" y="4292600"/>
            <a:ext cx="2124075" cy="2068290"/>
          </a:xfrm>
          <a:prstGeom prst="rect">
            <a:avLst/>
          </a:prstGeom>
          <a:solidFill>
            <a:srgbClr val="DDDDDD"/>
          </a:solidFill>
          <a:ln w="28575">
            <a:solidFill/>
            <a:round/>
          </a:ln>
          <a:extLst>
            <a:ext uri="{C572A759-6A51-4108-AA02-DFA0A04FC94B}">
              <ma14:wrappingTextBoxFlag xmlns:ma14="http://schemas.microsoft.com/office/mac/drawingml/2011/main" xmlns="" val="1"/>
            </a:ext>
          </a:extLst>
        </p:spPr>
        <p:txBody>
          <a:bodyPr lIns="0" tIns="0" rIns="0" bIns="0">
            <a:spAutoFit/>
          </a:bodyPr>
          <a:lstStyle/>
          <a:p>
            <a:pPr lvl="0" algn="ctr">
              <a:spcBef>
                <a:spcPts val="700"/>
              </a:spcBef>
            </a:pPr>
            <a:r>
              <a:rPr sz="1200" b="1">
                <a:latin typeface="Arial"/>
                <a:ea typeface="Arial"/>
                <a:cs typeface="Arial"/>
                <a:sym typeface="Arial"/>
              </a:rPr>
              <a:t>Client - Server</a:t>
            </a:r>
          </a:p>
          <a:p>
            <a:pPr lvl="0">
              <a:spcBef>
                <a:spcPts val="700"/>
              </a:spcBef>
            </a:pPr>
            <a:r>
              <a:rPr sz="1200" b="1">
                <a:latin typeface="Arial"/>
                <a:ea typeface="Arial"/>
                <a:cs typeface="Arial"/>
                <a:sym typeface="Arial"/>
              </a:rPr>
              <a:t>Client</a:t>
            </a:r>
            <a:r>
              <a:rPr sz="1200">
                <a:latin typeface="Arial"/>
                <a:ea typeface="Arial"/>
                <a:cs typeface="Arial"/>
                <a:sym typeface="Arial"/>
              </a:rPr>
              <a:t> – users computer</a:t>
            </a:r>
          </a:p>
          <a:p>
            <a:pPr lvl="0">
              <a:spcBef>
                <a:spcPts val="700"/>
              </a:spcBef>
            </a:pPr>
            <a:r>
              <a:rPr sz="1200" b="1">
                <a:latin typeface="Arial"/>
                <a:ea typeface="Arial"/>
                <a:cs typeface="Arial"/>
                <a:sym typeface="Arial"/>
              </a:rPr>
              <a:t>Server</a:t>
            </a:r>
            <a:r>
              <a:rPr sz="1200">
                <a:latin typeface="Arial"/>
                <a:ea typeface="Arial"/>
                <a:cs typeface="Arial"/>
                <a:sym typeface="Arial"/>
              </a:rPr>
              <a:t> – controls a resource i.e. Web server, File server etc. Central storage and backup. Security can be set via usernames / passwords / levels of access.</a:t>
            </a:r>
          </a:p>
          <a:p>
            <a:pPr lvl="0">
              <a:spcBef>
                <a:spcPts val="700"/>
              </a:spcBef>
            </a:pPr>
            <a:r>
              <a:rPr sz="1200">
                <a:latin typeface="Arial"/>
                <a:ea typeface="Arial"/>
                <a:cs typeface="Arial"/>
                <a:sym typeface="Arial"/>
              </a:rPr>
              <a:t>Normal for  organisations / businesses!</a:t>
            </a:r>
          </a:p>
        </p:txBody>
      </p:sp>
      <p:grpSp>
        <p:nvGrpSpPr>
          <p:cNvPr id="1049" name="Group 1049">
            <a:hlinkClick r:id="" action="ppaction://hlinkshowjump?jump=nextslide"/>
          </p:cNvPr>
          <p:cNvGrpSpPr/>
          <p:nvPr/>
        </p:nvGrpSpPr>
        <p:grpSpPr>
          <a:xfrm>
            <a:off x="7829549" y="5949949"/>
            <a:ext cx="1206502" cy="371477"/>
            <a:chOff x="0" y="0"/>
            <a:chExt cx="1206500" cy="371475"/>
          </a:xfrm>
        </p:grpSpPr>
        <p:sp>
          <p:nvSpPr>
            <p:cNvPr id="1043" name="Shape 1043"/>
            <p:cNvSpPr/>
            <p:nvPr/>
          </p:nvSpPr>
          <p:spPr>
            <a:xfrm>
              <a:off x="0" y="0"/>
              <a:ext cx="1206500" cy="371475"/>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044" name="Shape 1044"/>
            <p:cNvSpPr/>
            <p:nvPr/>
          </p:nvSpPr>
          <p:spPr>
            <a:xfrm>
              <a:off x="-1" y="-1"/>
              <a:ext cx="1206501" cy="2321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6" y="21600"/>
                  </a:lnTo>
                  <a:lnTo>
                    <a:pt x="21184"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045" name="Shape 1045"/>
            <p:cNvSpPr/>
            <p:nvPr/>
          </p:nvSpPr>
          <p:spPr>
            <a:xfrm>
              <a:off x="-1" y="-1"/>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046" name="Shape 1046"/>
            <p:cNvSpPr/>
            <p:nvPr/>
          </p:nvSpPr>
          <p:spPr>
            <a:xfrm>
              <a:off x="1183282" y="-1"/>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047" name="Shape 1047"/>
            <p:cNvSpPr/>
            <p:nvPr/>
          </p:nvSpPr>
          <p:spPr>
            <a:xfrm>
              <a:off x="-1" y="348257"/>
              <a:ext cx="1206501"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184" y="0"/>
                  </a:lnTo>
                  <a:lnTo>
                    <a:pt x="416"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048" name="Shape 1048"/>
            <p:cNvSpPr/>
            <p:nvPr/>
          </p:nvSpPr>
          <p:spPr>
            <a:xfrm>
              <a:off x="293290" y="117964"/>
              <a:ext cx="619920" cy="13554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Topologies</a:t>
              </a:r>
            </a:p>
          </p:txBody>
        </p:sp>
      </p:gr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2" name="Shape 1052"/>
          <p:cNvSpPr>
            <a:spLocks noGrp="1"/>
          </p:cNvSpPr>
          <p:nvPr>
            <p:ph type="title"/>
          </p:nvPr>
        </p:nvSpPr>
        <p:spPr>
          <a:xfrm>
            <a:off x="457200" y="274637"/>
            <a:ext cx="8229600" cy="1143001"/>
          </a:xfrm>
          <a:prstGeom prst="rect">
            <a:avLst/>
          </a:prstGeom>
        </p:spPr>
        <p:txBody>
          <a:bodyPr lIns="0" tIns="0" rIns="0" bIns="0">
            <a:normAutofit/>
          </a:bodyPr>
          <a:lstStyle/>
          <a:p>
            <a:pPr lvl="0">
              <a:defRPr sz="1800"/>
            </a:pPr>
            <a:r>
              <a:rPr sz="4400"/>
              <a:t>Network Topologies</a:t>
            </a:r>
          </a:p>
        </p:txBody>
      </p:sp>
      <p:sp>
        <p:nvSpPr>
          <p:cNvPr id="1053" name="Shape 1053"/>
          <p:cNvSpPr/>
          <p:nvPr/>
        </p:nvSpPr>
        <p:spPr>
          <a:xfrm>
            <a:off x="-2" y="0"/>
            <a:ext cx="9144004" cy="1557338"/>
          </a:xfrm>
          <a:prstGeom prst="rect">
            <a:avLst/>
          </a:prstGeom>
          <a:gradFill>
            <a:gsLst>
              <a:gs pos="0">
                <a:srgbClr val="FF3300"/>
              </a:gs>
              <a:gs pos="100000">
                <a:srgbClr val="761700"/>
              </a:gs>
            </a:gsLst>
            <a:lin ang="16200000"/>
          </a:gradFill>
          <a:ln w="12700">
            <a:miter lim="400000"/>
          </a:ln>
        </p:spPr>
        <p:txBody>
          <a:bodyPr lIns="0" tIns="0" rIns="0" bIns="0" anchor="ctr"/>
          <a:lstStyle/>
          <a:p>
            <a:pPr lvl="0">
              <a:defRPr>
                <a:latin typeface="Arial"/>
                <a:ea typeface="Arial"/>
                <a:cs typeface="Arial"/>
                <a:sym typeface="Arial"/>
              </a:defRPr>
            </a:pPr>
            <a:endParaRPr/>
          </a:p>
        </p:txBody>
      </p:sp>
      <p:sp>
        <p:nvSpPr>
          <p:cNvPr id="1054" name="Shape 1054"/>
          <p:cNvSpPr/>
          <p:nvPr/>
        </p:nvSpPr>
        <p:spPr>
          <a:xfrm>
            <a:off x="2159000" y="981075"/>
            <a:ext cx="4789488" cy="455613"/>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502919">
              <a:defRPr sz="900">
                <a:ln w="7683">
                  <a:solidFill/>
                </a:ln>
                <a:solidFill>
                  <a:srgbClr val="FFFFFF"/>
                </a:solidFill>
                <a:effectLst>
                  <a:outerShdw blurRad="38100" dist="19756"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900">
                <a:ln w="7683">
                  <a:solidFill/>
                </a:ln>
                <a:solidFill>
                  <a:srgbClr val="FFFFFF"/>
                </a:solidFill>
                <a:effectLst>
                  <a:outerShdw blurRad="38100" dist="19756" dir="2700000" rotWithShape="0">
                    <a:srgbClr val="990000"/>
                  </a:outerShdw>
                </a:effectLst>
              </a:rPr>
              <a:t>Network Topologies</a:t>
            </a:r>
          </a:p>
        </p:txBody>
      </p:sp>
      <p:sp>
        <p:nvSpPr>
          <p:cNvPr id="1055" name="Shape 1055"/>
          <p:cNvSpPr/>
          <p:nvPr/>
        </p:nvSpPr>
        <p:spPr>
          <a:xfrm>
            <a:off x="6732586" y="204786"/>
            <a:ext cx="2303464" cy="3444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22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2200">
                <a:ln w="17078">
                  <a:solidFill/>
                </a:ln>
                <a:solidFill>
                  <a:srgbClr val="FFFFFF"/>
                </a:solidFill>
                <a:effectLst>
                  <a:outerShdw blurRad="50800" dist="29455" dir="2700000" rotWithShape="0">
                    <a:srgbClr val="990000"/>
                  </a:outerShdw>
                </a:effectLst>
              </a:rPr>
              <a:t>Higher Computing</a:t>
            </a:r>
          </a:p>
        </p:txBody>
      </p:sp>
      <p:grpSp>
        <p:nvGrpSpPr>
          <p:cNvPr id="1062" name="Group 1062">
            <a:hlinkClick r:id="" action="ppaction://hlinkshowjump?jump=firstslide"/>
          </p:cNvPr>
          <p:cNvGrpSpPr/>
          <p:nvPr/>
        </p:nvGrpSpPr>
        <p:grpSpPr>
          <a:xfrm>
            <a:off x="7829549" y="6396037"/>
            <a:ext cx="1206502" cy="371477"/>
            <a:chOff x="0" y="0"/>
            <a:chExt cx="1206500" cy="371476"/>
          </a:xfrm>
        </p:grpSpPr>
        <p:sp>
          <p:nvSpPr>
            <p:cNvPr id="1056" name="Shape 1056"/>
            <p:cNvSpPr/>
            <p:nvPr/>
          </p:nvSpPr>
          <p:spPr>
            <a:xfrm>
              <a:off x="0" y="-1"/>
              <a:ext cx="1206500" cy="371478"/>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057" name="Shape 1057"/>
            <p:cNvSpPr/>
            <p:nvPr/>
          </p:nvSpPr>
          <p:spPr>
            <a:xfrm>
              <a:off x="-1" y="-1"/>
              <a:ext cx="1206501" cy="232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6" y="21600"/>
                  </a:lnTo>
                  <a:lnTo>
                    <a:pt x="21184"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058" name="Shape 1058"/>
            <p:cNvSpPr/>
            <p:nvPr/>
          </p:nvSpPr>
          <p:spPr>
            <a:xfrm>
              <a:off x="-1"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059" name="Shape 1059"/>
            <p:cNvSpPr/>
            <p:nvPr/>
          </p:nvSpPr>
          <p:spPr>
            <a:xfrm>
              <a:off x="1183282"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060" name="Shape 1060"/>
            <p:cNvSpPr/>
            <p:nvPr/>
          </p:nvSpPr>
          <p:spPr>
            <a:xfrm>
              <a:off x="-1" y="348257"/>
              <a:ext cx="1206501"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184" y="0"/>
                  </a:lnTo>
                  <a:lnTo>
                    <a:pt x="416"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061" name="Shape 1061"/>
            <p:cNvSpPr/>
            <p:nvPr/>
          </p:nvSpPr>
          <p:spPr>
            <a:xfrm>
              <a:off x="212148" y="117965"/>
              <a:ext cx="782204" cy="13554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Back to Index</a:t>
              </a:r>
            </a:p>
          </p:txBody>
        </p:sp>
      </p:grpSp>
      <p:grpSp>
        <p:nvGrpSpPr>
          <p:cNvPr id="1069" name="Group 1069">
            <a:hlinkClick r:id="" action="ppaction://hlinkshowjump?jump=previousslide"/>
          </p:cNvPr>
          <p:cNvGrpSpPr/>
          <p:nvPr/>
        </p:nvGrpSpPr>
        <p:grpSpPr>
          <a:xfrm>
            <a:off x="7829549" y="5949949"/>
            <a:ext cx="1206502" cy="371477"/>
            <a:chOff x="0" y="0"/>
            <a:chExt cx="1206500" cy="371475"/>
          </a:xfrm>
        </p:grpSpPr>
        <p:sp>
          <p:nvSpPr>
            <p:cNvPr id="1063" name="Shape 1063"/>
            <p:cNvSpPr/>
            <p:nvPr/>
          </p:nvSpPr>
          <p:spPr>
            <a:xfrm>
              <a:off x="0" y="0"/>
              <a:ext cx="1206500" cy="371475"/>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064" name="Shape 1064"/>
            <p:cNvSpPr/>
            <p:nvPr/>
          </p:nvSpPr>
          <p:spPr>
            <a:xfrm>
              <a:off x="-1" y="-1"/>
              <a:ext cx="1206501" cy="2321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6" y="21600"/>
                  </a:lnTo>
                  <a:lnTo>
                    <a:pt x="21184"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065" name="Shape 1065"/>
            <p:cNvSpPr/>
            <p:nvPr/>
          </p:nvSpPr>
          <p:spPr>
            <a:xfrm>
              <a:off x="-1" y="-1"/>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066" name="Shape 1066"/>
            <p:cNvSpPr/>
            <p:nvPr/>
          </p:nvSpPr>
          <p:spPr>
            <a:xfrm>
              <a:off x="1183282" y="-1"/>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067" name="Shape 1067"/>
            <p:cNvSpPr/>
            <p:nvPr/>
          </p:nvSpPr>
          <p:spPr>
            <a:xfrm>
              <a:off x="-1" y="348257"/>
              <a:ext cx="1206501"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184" y="0"/>
                  </a:lnTo>
                  <a:lnTo>
                    <a:pt x="416"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068" name="Shape 1068"/>
            <p:cNvSpPr/>
            <p:nvPr/>
          </p:nvSpPr>
          <p:spPr>
            <a:xfrm>
              <a:off x="332264" y="117964"/>
              <a:ext cx="541972" cy="13554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Networks</a:t>
              </a:r>
            </a:p>
          </p:txBody>
        </p:sp>
      </p:grpSp>
      <p:grpSp>
        <p:nvGrpSpPr>
          <p:cNvPr id="1125" name="Group 1125"/>
          <p:cNvGrpSpPr/>
          <p:nvPr/>
        </p:nvGrpSpPr>
        <p:grpSpPr>
          <a:xfrm>
            <a:off x="468312" y="1449387"/>
            <a:ext cx="3240089" cy="538165"/>
            <a:chOff x="0" y="0"/>
            <a:chExt cx="3240088" cy="538164"/>
          </a:xfrm>
        </p:grpSpPr>
        <p:grpSp>
          <p:nvGrpSpPr>
            <p:cNvPr id="1078" name="Group 1078"/>
            <p:cNvGrpSpPr/>
            <p:nvPr/>
          </p:nvGrpSpPr>
          <p:grpSpPr>
            <a:xfrm>
              <a:off x="2016125" y="69850"/>
              <a:ext cx="400051" cy="336553"/>
              <a:chOff x="0" y="0"/>
              <a:chExt cx="400050" cy="336552"/>
            </a:xfrm>
          </p:grpSpPr>
          <p:grpSp>
            <p:nvGrpSpPr>
              <p:cNvPr id="1074" name="Group 1074"/>
              <p:cNvGrpSpPr/>
              <p:nvPr/>
            </p:nvGrpSpPr>
            <p:grpSpPr>
              <a:xfrm>
                <a:off x="-1" y="0"/>
                <a:ext cx="400051" cy="336553"/>
                <a:chOff x="0" y="0"/>
                <a:chExt cx="400050" cy="336552"/>
              </a:xfrm>
            </p:grpSpPr>
            <p:sp>
              <p:nvSpPr>
                <p:cNvPr id="1070" name="Shape 1070"/>
                <p:cNvSpPr/>
                <p:nvPr/>
              </p:nvSpPr>
              <p:spPr>
                <a:xfrm>
                  <a:off x="-1" y="-1"/>
                  <a:ext cx="400051" cy="216117"/>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071" name="Shape 1071"/>
                <p:cNvSpPr/>
                <p:nvPr/>
              </p:nvSpPr>
              <p:spPr>
                <a:xfrm>
                  <a:off x="38700" y="22240"/>
                  <a:ext cx="322651" cy="172055"/>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072" name="Shape 1072"/>
                <p:cNvSpPr/>
                <p:nvPr/>
              </p:nvSpPr>
              <p:spPr>
                <a:xfrm>
                  <a:off x="169947" y="216114"/>
                  <a:ext cx="60578" cy="59591"/>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073" name="Shape 1073"/>
                <p:cNvSpPr/>
                <p:nvPr/>
              </p:nvSpPr>
              <p:spPr>
                <a:xfrm>
                  <a:off x="19771" y="276543"/>
                  <a:ext cx="360930" cy="60010"/>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grpSp>
          <p:grpSp>
            <p:nvGrpSpPr>
              <p:cNvPr id="1077" name="Group 1077"/>
              <p:cNvGrpSpPr/>
              <p:nvPr/>
            </p:nvGrpSpPr>
            <p:grpSpPr>
              <a:xfrm>
                <a:off x="39121" y="23919"/>
                <a:ext cx="321810" cy="161144"/>
                <a:chOff x="0" y="0"/>
                <a:chExt cx="321809" cy="161142"/>
              </a:xfrm>
            </p:grpSpPr>
            <p:sp>
              <p:nvSpPr>
                <p:cNvPr id="1075" name="Shape 1075"/>
                <p:cNvSpPr/>
                <p:nvPr/>
              </p:nvSpPr>
              <p:spPr>
                <a:xfrm>
                  <a:off x="-1" y="0"/>
                  <a:ext cx="321811" cy="161143"/>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a:latin typeface="Arial"/>
                      <a:ea typeface="Arial"/>
                      <a:cs typeface="Arial"/>
                      <a:sym typeface="Arial"/>
                    </a:defRPr>
                  </a:pPr>
                  <a:endParaRPr/>
                </a:p>
              </p:txBody>
            </p:sp>
            <p:sp>
              <p:nvSpPr>
                <p:cNvPr id="1076" name="Shape 1076"/>
                <p:cNvSpPr/>
                <p:nvPr/>
              </p:nvSpPr>
              <p:spPr>
                <a:xfrm>
                  <a:off x="-1" y="0"/>
                  <a:ext cx="321811" cy="13405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0174" tIns="30174" rIns="30174" bIns="30174" numCol="1" anchor="t">
                  <a:spAutoFit/>
                </a:bodyPr>
                <a:lstStyle>
                  <a:lvl1pPr algn="ctr">
                    <a:defRPr sz="600">
                      <a:latin typeface="Arial"/>
                      <a:ea typeface="Arial"/>
                      <a:cs typeface="Arial"/>
                      <a:sym typeface="Arial"/>
                    </a:defRPr>
                  </a:lvl1pPr>
                </a:lstStyle>
                <a:p>
                  <a:pPr lvl="0">
                    <a:defRPr sz="1800"/>
                  </a:pPr>
                  <a:r>
                    <a:rPr sz="600"/>
                    <a:t>PC 1</a:t>
                  </a:r>
                </a:p>
              </p:txBody>
            </p:sp>
          </p:grpSp>
        </p:grpSp>
        <p:grpSp>
          <p:nvGrpSpPr>
            <p:cNvPr id="1087" name="Group 1087"/>
            <p:cNvGrpSpPr/>
            <p:nvPr/>
          </p:nvGrpSpPr>
          <p:grpSpPr>
            <a:xfrm>
              <a:off x="1008062" y="69850"/>
              <a:ext cx="400052" cy="336553"/>
              <a:chOff x="0" y="0"/>
              <a:chExt cx="400051" cy="336552"/>
            </a:xfrm>
          </p:grpSpPr>
          <p:grpSp>
            <p:nvGrpSpPr>
              <p:cNvPr id="1083" name="Group 1083"/>
              <p:cNvGrpSpPr/>
              <p:nvPr/>
            </p:nvGrpSpPr>
            <p:grpSpPr>
              <a:xfrm>
                <a:off x="-1" y="0"/>
                <a:ext cx="400053" cy="336553"/>
                <a:chOff x="0" y="0"/>
                <a:chExt cx="400051" cy="336552"/>
              </a:xfrm>
            </p:grpSpPr>
            <p:sp>
              <p:nvSpPr>
                <p:cNvPr id="1079" name="Shape 1079"/>
                <p:cNvSpPr/>
                <p:nvPr/>
              </p:nvSpPr>
              <p:spPr>
                <a:xfrm>
                  <a:off x="-1" y="-1"/>
                  <a:ext cx="400053" cy="216117"/>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080" name="Shape 1080"/>
                <p:cNvSpPr/>
                <p:nvPr/>
              </p:nvSpPr>
              <p:spPr>
                <a:xfrm>
                  <a:off x="38700" y="22240"/>
                  <a:ext cx="322651" cy="172055"/>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081" name="Shape 1081"/>
                <p:cNvSpPr/>
                <p:nvPr/>
              </p:nvSpPr>
              <p:spPr>
                <a:xfrm>
                  <a:off x="169947" y="216114"/>
                  <a:ext cx="60578" cy="59591"/>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082" name="Shape 1082"/>
                <p:cNvSpPr/>
                <p:nvPr/>
              </p:nvSpPr>
              <p:spPr>
                <a:xfrm>
                  <a:off x="19771" y="276543"/>
                  <a:ext cx="360931" cy="60010"/>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grpSp>
          <p:grpSp>
            <p:nvGrpSpPr>
              <p:cNvPr id="1086" name="Group 1086"/>
              <p:cNvGrpSpPr/>
              <p:nvPr/>
            </p:nvGrpSpPr>
            <p:grpSpPr>
              <a:xfrm>
                <a:off x="39121" y="23919"/>
                <a:ext cx="321810" cy="161144"/>
                <a:chOff x="0" y="0"/>
                <a:chExt cx="321809" cy="161142"/>
              </a:xfrm>
            </p:grpSpPr>
            <p:sp>
              <p:nvSpPr>
                <p:cNvPr id="1084" name="Shape 1084"/>
                <p:cNvSpPr/>
                <p:nvPr/>
              </p:nvSpPr>
              <p:spPr>
                <a:xfrm>
                  <a:off x="-1" y="0"/>
                  <a:ext cx="321811" cy="161143"/>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a:latin typeface="Arial"/>
                      <a:ea typeface="Arial"/>
                      <a:cs typeface="Arial"/>
                      <a:sym typeface="Arial"/>
                    </a:defRPr>
                  </a:pPr>
                  <a:endParaRPr/>
                </a:p>
              </p:txBody>
            </p:sp>
            <p:sp>
              <p:nvSpPr>
                <p:cNvPr id="1085" name="Shape 1085"/>
                <p:cNvSpPr/>
                <p:nvPr/>
              </p:nvSpPr>
              <p:spPr>
                <a:xfrm>
                  <a:off x="-1" y="0"/>
                  <a:ext cx="321811" cy="13405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0174" tIns="30174" rIns="30174" bIns="30174" numCol="1" anchor="t">
                  <a:spAutoFit/>
                </a:bodyPr>
                <a:lstStyle>
                  <a:lvl1pPr algn="ctr">
                    <a:defRPr sz="600">
                      <a:latin typeface="Arial"/>
                      <a:ea typeface="Arial"/>
                      <a:cs typeface="Arial"/>
                      <a:sym typeface="Arial"/>
                    </a:defRPr>
                  </a:lvl1pPr>
                </a:lstStyle>
                <a:p>
                  <a:pPr lvl="0">
                    <a:defRPr sz="1800"/>
                  </a:pPr>
                  <a:r>
                    <a:rPr sz="600"/>
                    <a:t>PC 3</a:t>
                  </a:r>
                </a:p>
              </p:txBody>
            </p:sp>
          </p:grpSp>
        </p:grpSp>
        <p:grpSp>
          <p:nvGrpSpPr>
            <p:cNvPr id="1096" name="Group 1096"/>
            <p:cNvGrpSpPr/>
            <p:nvPr/>
          </p:nvGrpSpPr>
          <p:grpSpPr>
            <a:xfrm>
              <a:off x="1511300" y="69850"/>
              <a:ext cx="400051" cy="338141"/>
              <a:chOff x="0" y="0"/>
              <a:chExt cx="400050" cy="338140"/>
            </a:xfrm>
          </p:grpSpPr>
          <p:grpSp>
            <p:nvGrpSpPr>
              <p:cNvPr id="1092" name="Group 1092"/>
              <p:cNvGrpSpPr/>
              <p:nvPr/>
            </p:nvGrpSpPr>
            <p:grpSpPr>
              <a:xfrm>
                <a:off x="-1" y="0"/>
                <a:ext cx="400051" cy="338141"/>
                <a:chOff x="0" y="0"/>
                <a:chExt cx="400050" cy="338140"/>
              </a:xfrm>
            </p:grpSpPr>
            <p:sp>
              <p:nvSpPr>
                <p:cNvPr id="1088" name="Shape 1088"/>
                <p:cNvSpPr/>
                <p:nvPr/>
              </p:nvSpPr>
              <p:spPr>
                <a:xfrm>
                  <a:off x="-1" y="0"/>
                  <a:ext cx="400051" cy="217135"/>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089" name="Shape 1089"/>
                <p:cNvSpPr/>
                <p:nvPr/>
              </p:nvSpPr>
              <p:spPr>
                <a:xfrm>
                  <a:off x="38700" y="22345"/>
                  <a:ext cx="322651" cy="172866"/>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090" name="Shape 1090"/>
                <p:cNvSpPr/>
                <p:nvPr/>
              </p:nvSpPr>
              <p:spPr>
                <a:xfrm>
                  <a:off x="169947" y="217134"/>
                  <a:ext cx="60578" cy="59871"/>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091" name="Shape 1091"/>
                <p:cNvSpPr/>
                <p:nvPr/>
              </p:nvSpPr>
              <p:spPr>
                <a:xfrm>
                  <a:off x="19771" y="277848"/>
                  <a:ext cx="360930" cy="60293"/>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grpSp>
          <p:grpSp>
            <p:nvGrpSpPr>
              <p:cNvPr id="1095" name="Group 1095"/>
              <p:cNvGrpSpPr/>
              <p:nvPr/>
            </p:nvGrpSpPr>
            <p:grpSpPr>
              <a:xfrm>
                <a:off x="39121" y="24032"/>
                <a:ext cx="321810" cy="161904"/>
                <a:chOff x="0" y="0"/>
                <a:chExt cx="321809" cy="161903"/>
              </a:xfrm>
            </p:grpSpPr>
            <p:sp>
              <p:nvSpPr>
                <p:cNvPr id="1093" name="Shape 1093"/>
                <p:cNvSpPr/>
                <p:nvPr/>
              </p:nvSpPr>
              <p:spPr>
                <a:xfrm>
                  <a:off x="-1" y="0"/>
                  <a:ext cx="321811" cy="161904"/>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a:latin typeface="Arial"/>
                      <a:ea typeface="Arial"/>
                      <a:cs typeface="Arial"/>
                      <a:sym typeface="Arial"/>
                    </a:defRPr>
                  </a:pPr>
                  <a:endParaRPr/>
                </a:p>
              </p:txBody>
            </p:sp>
            <p:sp>
              <p:nvSpPr>
                <p:cNvPr id="1094" name="Shape 1094"/>
                <p:cNvSpPr/>
                <p:nvPr/>
              </p:nvSpPr>
              <p:spPr>
                <a:xfrm>
                  <a:off x="-1" y="0"/>
                  <a:ext cx="321811" cy="13405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0174" tIns="30174" rIns="30174" bIns="30174" numCol="1" anchor="t">
                  <a:spAutoFit/>
                </a:bodyPr>
                <a:lstStyle>
                  <a:lvl1pPr algn="ctr">
                    <a:defRPr sz="600">
                      <a:latin typeface="Arial"/>
                      <a:ea typeface="Arial"/>
                      <a:cs typeface="Arial"/>
                      <a:sym typeface="Arial"/>
                    </a:defRPr>
                  </a:lvl1pPr>
                </a:lstStyle>
                <a:p>
                  <a:pPr lvl="0">
                    <a:defRPr sz="1800"/>
                  </a:pPr>
                  <a:r>
                    <a:rPr sz="600"/>
                    <a:t>PC 2</a:t>
                  </a:r>
                </a:p>
              </p:txBody>
            </p:sp>
          </p:grpSp>
        </p:grpSp>
        <p:grpSp>
          <p:nvGrpSpPr>
            <p:cNvPr id="1105" name="Group 1105"/>
            <p:cNvGrpSpPr/>
            <p:nvPr/>
          </p:nvGrpSpPr>
          <p:grpSpPr>
            <a:xfrm>
              <a:off x="503237" y="69850"/>
              <a:ext cx="400054" cy="338141"/>
              <a:chOff x="0" y="0"/>
              <a:chExt cx="400053" cy="338140"/>
            </a:xfrm>
          </p:grpSpPr>
          <p:grpSp>
            <p:nvGrpSpPr>
              <p:cNvPr id="1101" name="Group 1101"/>
              <p:cNvGrpSpPr/>
              <p:nvPr/>
            </p:nvGrpSpPr>
            <p:grpSpPr>
              <a:xfrm>
                <a:off x="-1" y="0"/>
                <a:ext cx="400054" cy="338141"/>
                <a:chOff x="0" y="0"/>
                <a:chExt cx="400053" cy="338140"/>
              </a:xfrm>
            </p:grpSpPr>
            <p:sp>
              <p:nvSpPr>
                <p:cNvPr id="1097" name="Shape 1097"/>
                <p:cNvSpPr/>
                <p:nvPr/>
              </p:nvSpPr>
              <p:spPr>
                <a:xfrm>
                  <a:off x="-1" y="0"/>
                  <a:ext cx="400054" cy="217135"/>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098" name="Shape 1098"/>
                <p:cNvSpPr/>
                <p:nvPr/>
              </p:nvSpPr>
              <p:spPr>
                <a:xfrm>
                  <a:off x="38701" y="22345"/>
                  <a:ext cx="322651" cy="172866"/>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099" name="Shape 1099"/>
                <p:cNvSpPr/>
                <p:nvPr/>
              </p:nvSpPr>
              <p:spPr>
                <a:xfrm>
                  <a:off x="169947" y="217134"/>
                  <a:ext cx="60578" cy="59871"/>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100" name="Shape 1100"/>
                <p:cNvSpPr/>
                <p:nvPr/>
              </p:nvSpPr>
              <p:spPr>
                <a:xfrm>
                  <a:off x="19771" y="277848"/>
                  <a:ext cx="360931" cy="60293"/>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grpSp>
          <p:grpSp>
            <p:nvGrpSpPr>
              <p:cNvPr id="1104" name="Group 1104"/>
              <p:cNvGrpSpPr/>
              <p:nvPr/>
            </p:nvGrpSpPr>
            <p:grpSpPr>
              <a:xfrm>
                <a:off x="39121" y="24032"/>
                <a:ext cx="321810" cy="161904"/>
                <a:chOff x="0" y="0"/>
                <a:chExt cx="321809" cy="161903"/>
              </a:xfrm>
            </p:grpSpPr>
            <p:sp>
              <p:nvSpPr>
                <p:cNvPr id="1102" name="Shape 1102"/>
                <p:cNvSpPr/>
                <p:nvPr/>
              </p:nvSpPr>
              <p:spPr>
                <a:xfrm>
                  <a:off x="-1" y="0"/>
                  <a:ext cx="321811" cy="161904"/>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a:latin typeface="Arial"/>
                      <a:ea typeface="Arial"/>
                      <a:cs typeface="Arial"/>
                      <a:sym typeface="Arial"/>
                    </a:defRPr>
                  </a:pPr>
                  <a:endParaRPr/>
                </a:p>
              </p:txBody>
            </p:sp>
            <p:sp>
              <p:nvSpPr>
                <p:cNvPr id="1103" name="Shape 1103"/>
                <p:cNvSpPr/>
                <p:nvPr/>
              </p:nvSpPr>
              <p:spPr>
                <a:xfrm>
                  <a:off x="-1" y="0"/>
                  <a:ext cx="321811" cy="13405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0174" tIns="30174" rIns="30174" bIns="30174" numCol="1" anchor="t">
                  <a:spAutoFit/>
                </a:bodyPr>
                <a:lstStyle>
                  <a:lvl1pPr algn="ctr">
                    <a:defRPr sz="600">
                      <a:latin typeface="Arial"/>
                      <a:ea typeface="Arial"/>
                      <a:cs typeface="Arial"/>
                      <a:sym typeface="Arial"/>
                    </a:defRPr>
                  </a:lvl1pPr>
                </a:lstStyle>
                <a:p>
                  <a:pPr lvl="0">
                    <a:defRPr sz="1800"/>
                  </a:pPr>
                  <a:r>
                    <a:rPr sz="600"/>
                    <a:t>PC 4</a:t>
                  </a:r>
                </a:p>
              </p:txBody>
            </p:sp>
          </p:grpSp>
        </p:grpSp>
        <p:grpSp>
          <p:nvGrpSpPr>
            <p:cNvPr id="1114" name="Group 1114"/>
            <p:cNvGrpSpPr/>
            <p:nvPr/>
          </p:nvGrpSpPr>
          <p:grpSpPr>
            <a:xfrm>
              <a:off x="0" y="69850"/>
              <a:ext cx="401641" cy="338141"/>
              <a:chOff x="0" y="0"/>
              <a:chExt cx="401639" cy="338140"/>
            </a:xfrm>
          </p:grpSpPr>
          <p:grpSp>
            <p:nvGrpSpPr>
              <p:cNvPr id="1110" name="Group 1110"/>
              <p:cNvGrpSpPr/>
              <p:nvPr/>
            </p:nvGrpSpPr>
            <p:grpSpPr>
              <a:xfrm>
                <a:off x="-1" y="0"/>
                <a:ext cx="401641" cy="338141"/>
                <a:chOff x="0" y="0"/>
                <a:chExt cx="401639" cy="338140"/>
              </a:xfrm>
            </p:grpSpPr>
            <p:sp>
              <p:nvSpPr>
                <p:cNvPr id="1106" name="Shape 1106"/>
                <p:cNvSpPr/>
                <p:nvPr/>
              </p:nvSpPr>
              <p:spPr>
                <a:xfrm>
                  <a:off x="0" y="0"/>
                  <a:ext cx="401641" cy="217135"/>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107" name="Shape 1107"/>
                <p:cNvSpPr/>
                <p:nvPr/>
              </p:nvSpPr>
              <p:spPr>
                <a:xfrm>
                  <a:off x="38854" y="22345"/>
                  <a:ext cx="323931" cy="172866"/>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108" name="Shape 1108"/>
                <p:cNvSpPr/>
                <p:nvPr/>
              </p:nvSpPr>
              <p:spPr>
                <a:xfrm>
                  <a:off x="170622" y="217134"/>
                  <a:ext cx="60817" cy="59871"/>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109" name="Shape 1109"/>
                <p:cNvSpPr/>
                <p:nvPr/>
              </p:nvSpPr>
              <p:spPr>
                <a:xfrm>
                  <a:off x="19849" y="277848"/>
                  <a:ext cx="362364" cy="60293"/>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grpSp>
          <p:grpSp>
            <p:nvGrpSpPr>
              <p:cNvPr id="1113" name="Group 1113"/>
              <p:cNvGrpSpPr/>
              <p:nvPr/>
            </p:nvGrpSpPr>
            <p:grpSpPr>
              <a:xfrm>
                <a:off x="39276" y="24032"/>
                <a:ext cx="323087" cy="161904"/>
                <a:chOff x="0" y="0"/>
                <a:chExt cx="323085" cy="161903"/>
              </a:xfrm>
            </p:grpSpPr>
            <p:sp>
              <p:nvSpPr>
                <p:cNvPr id="1111" name="Shape 1111"/>
                <p:cNvSpPr/>
                <p:nvPr/>
              </p:nvSpPr>
              <p:spPr>
                <a:xfrm>
                  <a:off x="0" y="0"/>
                  <a:ext cx="323086" cy="161904"/>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a:latin typeface="Arial"/>
                      <a:ea typeface="Arial"/>
                      <a:cs typeface="Arial"/>
                      <a:sym typeface="Arial"/>
                    </a:defRPr>
                  </a:pPr>
                  <a:endParaRPr/>
                </a:p>
              </p:txBody>
            </p:sp>
            <p:sp>
              <p:nvSpPr>
                <p:cNvPr id="1112" name="Shape 1112"/>
                <p:cNvSpPr/>
                <p:nvPr/>
              </p:nvSpPr>
              <p:spPr>
                <a:xfrm>
                  <a:off x="0" y="0"/>
                  <a:ext cx="323086" cy="13405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0174" tIns="30174" rIns="30174" bIns="30174" numCol="1" anchor="t">
                  <a:spAutoFit/>
                </a:bodyPr>
                <a:lstStyle>
                  <a:lvl1pPr algn="ctr">
                    <a:defRPr sz="600">
                      <a:latin typeface="Arial"/>
                      <a:ea typeface="Arial"/>
                      <a:cs typeface="Arial"/>
                      <a:sym typeface="Arial"/>
                    </a:defRPr>
                  </a:lvl1pPr>
                </a:lstStyle>
                <a:p>
                  <a:pPr lvl="0">
                    <a:defRPr sz="1800"/>
                  </a:pPr>
                  <a:r>
                    <a:rPr sz="600"/>
                    <a:t>PC 5</a:t>
                  </a:r>
                </a:p>
              </p:txBody>
            </p:sp>
          </p:grpSp>
        </p:grpSp>
        <p:sp>
          <p:nvSpPr>
            <p:cNvPr id="1115" name="Shape 1115"/>
            <p:cNvSpPr/>
            <p:nvPr/>
          </p:nvSpPr>
          <p:spPr>
            <a:xfrm>
              <a:off x="34925" y="538162"/>
              <a:ext cx="3097214" cy="3"/>
            </a:xfrm>
            <a:prstGeom prst="line">
              <a:avLst/>
            </a:prstGeom>
            <a:noFill/>
            <a:ln w="38100" cap="flat">
              <a:solidFill>
                <a:srgbClr val="000000"/>
              </a:solidFill>
              <a:prstDash val="solid"/>
              <a:round/>
            </a:ln>
            <a:effectLst/>
          </p:spPr>
          <p:txBody>
            <a:bodyPr wrap="square" lIns="0" tIns="0" rIns="0" bIns="0" numCol="1" anchor="t">
              <a:noAutofit/>
            </a:bodyPr>
            <a:lstStyle/>
            <a:p>
              <a:pPr lvl="0" defTabSz="457200">
                <a:defRPr sz="1200">
                  <a:latin typeface="+mn-lt"/>
                  <a:ea typeface="+mn-ea"/>
                  <a:cs typeface="+mn-cs"/>
                  <a:sym typeface="Helvetica"/>
                </a:defRPr>
              </a:pPr>
              <a:endParaRPr/>
            </a:p>
          </p:txBody>
        </p:sp>
        <p:sp>
          <p:nvSpPr>
            <p:cNvPr id="1116" name="Shape 1116"/>
            <p:cNvSpPr/>
            <p:nvPr/>
          </p:nvSpPr>
          <p:spPr>
            <a:xfrm rot="20141331">
              <a:off x="2679700" y="111124"/>
              <a:ext cx="55564" cy="184152"/>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117" name="Shape 1117"/>
            <p:cNvSpPr/>
            <p:nvPr/>
          </p:nvSpPr>
          <p:spPr>
            <a:xfrm>
              <a:off x="2655887" y="228600"/>
              <a:ext cx="388939" cy="173039"/>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118" name="Shape 1118"/>
            <p:cNvSpPr/>
            <p:nvPr/>
          </p:nvSpPr>
          <p:spPr>
            <a:xfrm>
              <a:off x="2500312" y="-1"/>
              <a:ext cx="739777" cy="13405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0174" tIns="30174" rIns="30174" bIns="30174" numCol="1" anchor="t">
              <a:spAutoFit/>
            </a:bodyPr>
            <a:lstStyle>
              <a:lvl1pPr algn="ctr">
                <a:defRPr sz="600">
                  <a:latin typeface="Arial"/>
                  <a:ea typeface="Arial"/>
                  <a:cs typeface="Arial"/>
                  <a:sym typeface="Arial"/>
                </a:defRPr>
              </a:lvl1pPr>
            </a:lstStyle>
            <a:p>
              <a:pPr lvl="0">
                <a:defRPr sz="1800"/>
              </a:pPr>
              <a:r>
                <a:rPr sz="600"/>
                <a:t>Printer</a:t>
              </a:r>
            </a:p>
          </p:txBody>
        </p:sp>
        <p:sp>
          <p:nvSpPr>
            <p:cNvPr id="1119" name="Shape 1119"/>
            <p:cNvSpPr/>
            <p:nvPr/>
          </p:nvSpPr>
          <p:spPr>
            <a:xfrm flipH="1">
              <a:off x="215900" y="393700"/>
              <a:ext cx="1" cy="144464"/>
            </a:xfrm>
            <a:prstGeom prst="line">
              <a:avLst/>
            </a:prstGeom>
            <a:noFill/>
            <a:ln w="9525" cap="flat">
              <a:solidFill>
                <a:srgbClr val="000000"/>
              </a:solidFill>
              <a:prstDash val="solid"/>
              <a:round/>
            </a:ln>
            <a:effectLst/>
          </p:spPr>
          <p:txBody>
            <a:bodyPr wrap="square" lIns="0" tIns="0" rIns="0" bIns="0" numCol="1" anchor="t">
              <a:noAutofit/>
            </a:bodyPr>
            <a:lstStyle/>
            <a:p>
              <a:pPr lvl="0" defTabSz="457200">
                <a:defRPr sz="1200">
                  <a:latin typeface="+mn-lt"/>
                  <a:ea typeface="+mn-ea"/>
                  <a:cs typeface="+mn-cs"/>
                  <a:sym typeface="Helvetica"/>
                </a:defRPr>
              </a:pPr>
              <a:endParaRPr/>
            </a:p>
          </p:txBody>
        </p:sp>
        <p:sp>
          <p:nvSpPr>
            <p:cNvPr id="1120" name="Shape 1120"/>
            <p:cNvSpPr/>
            <p:nvPr/>
          </p:nvSpPr>
          <p:spPr>
            <a:xfrm>
              <a:off x="719137" y="393700"/>
              <a:ext cx="2" cy="144464"/>
            </a:xfrm>
            <a:prstGeom prst="line">
              <a:avLst/>
            </a:prstGeom>
            <a:noFill/>
            <a:ln w="9525" cap="flat">
              <a:solidFill>
                <a:srgbClr val="000000"/>
              </a:solidFill>
              <a:prstDash val="solid"/>
              <a:round/>
            </a:ln>
            <a:effectLst/>
          </p:spPr>
          <p:txBody>
            <a:bodyPr wrap="square" lIns="0" tIns="0" rIns="0" bIns="0" numCol="1" anchor="t">
              <a:noAutofit/>
            </a:bodyPr>
            <a:lstStyle/>
            <a:p>
              <a:pPr lvl="0" defTabSz="457200">
                <a:defRPr sz="1200">
                  <a:latin typeface="+mn-lt"/>
                  <a:ea typeface="+mn-ea"/>
                  <a:cs typeface="+mn-cs"/>
                  <a:sym typeface="Helvetica"/>
                </a:defRPr>
              </a:pPr>
              <a:endParaRPr/>
            </a:p>
          </p:txBody>
        </p:sp>
        <p:sp>
          <p:nvSpPr>
            <p:cNvPr id="1121" name="Shape 1121"/>
            <p:cNvSpPr/>
            <p:nvPr/>
          </p:nvSpPr>
          <p:spPr>
            <a:xfrm>
              <a:off x="1223962" y="393700"/>
              <a:ext cx="2" cy="144464"/>
            </a:xfrm>
            <a:prstGeom prst="line">
              <a:avLst/>
            </a:prstGeom>
            <a:noFill/>
            <a:ln w="9525" cap="flat">
              <a:solidFill>
                <a:srgbClr val="000000"/>
              </a:solidFill>
              <a:prstDash val="solid"/>
              <a:round/>
            </a:ln>
            <a:effectLst/>
          </p:spPr>
          <p:txBody>
            <a:bodyPr wrap="square" lIns="0" tIns="0" rIns="0" bIns="0" numCol="1" anchor="t">
              <a:noAutofit/>
            </a:bodyPr>
            <a:lstStyle/>
            <a:p>
              <a:pPr lvl="0" defTabSz="457200">
                <a:defRPr sz="1200">
                  <a:latin typeface="+mn-lt"/>
                  <a:ea typeface="+mn-ea"/>
                  <a:cs typeface="+mn-cs"/>
                  <a:sym typeface="Helvetica"/>
                </a:defRPr>
              </a:pPr>
              <a:endParaRPr/>
            </a:p>
          </p:txBody>
        </p:sp>
        <p:sp>
          <p:nvSpPr>
            <p:cNvPr id="1122" name="Shape 1122"/>
            <p:cNvSpPr/>
            <p:nvPr/>
          </p:nvSpPr>
          <p:spPr>
            <a:xfrm>
              <a:off x="1727200" y="393700"/>
              <a:ext cx="1" cy="144464"/>
            </a:xfrm>
            <a:prstGeom prst="line">
              <a:avLst/>
            </a:prstGeom>
            <a:noFill/>
            <a:ln w="9525" cap="flat">
              <a:solidFill>
                <a:srgbClr val="000000"/>
              </a:solidFill>
              <a:prstDash val="solid"/>
              <a:round/>
            </a:ln>
            <a:effectLst/>
          </p:spPr>
          <p:txBody>
            <a:bodyPr wrap="square" lIns="0" tIns="0" rIns="0" bIns="0" numCol="1" anchor="t">
              <a:noAutofit/>
            </a:bodyPr>
            <a:lstStyle/>
            <a:p>
              <a:pPr lvl="0" defTabSz="457200">
                <a:defRPr sz="1200">
                  <a:latin typeface="+mn-lt"/>
                  <a:ea typeface="+mn-ea"/>
                  <a:cs typeface="+mn-cs"/>
                  <a:sym typeface="Helvetica"/>
                </a:defRPr>
              </a:pPr>
              <a:endParaRPr/>
            </a:p>
          </p:txBody>
        </p:sp>
        <p:sp>
          <p:nvSpPr>
            <p:cNvPr id="1123" name="Shape 1123"/>
            <p:cNvSpPr/>
            <p:nvPr/>
          </p:nvSpPr>
          <p:spPr>
            <a:xfrm>
              <a:off x="2232025" y="393700"/>
              <a:ext cx="1" cy="144464"/>
            </a:xfrm>
            <a:prstGeom prst="line">
              <a:avLst/>
            </a:prstGeom>
            <a:noFill/>
            <a:ln w="9525" cap="flat">
              <a:solidFill>
                <a:srgbClr val="000000"/>
              </a:solidFill>
              <a:prstDash val="solid"/>
              <a:round/>
            </a:ln>
            <a:effectLst/>
          </p:spPr>
          <p:txBody>
            <a:bodyPr wrap="square" lIns="0" tIns="0" rIns="0" bIns="0" numCol="1" anchor="t">
              <a:noAutofit/>
            </a:bodyPr>
            <a:lstStyle/>
            <a:p>
              <a:pPr lvl="0" defTabSz="457200">
                <a:defRPr sz="1200">
                  <a:latin typeface="+mn-lt"/>
                  <a:ea typeface="+mn-ea"/>
                  <a:cs typeface="+mn-cs"/>
                  <a:sym typeface="Helvetica"/>
                </a:defRPr>
              </a:pPr>
              <a:endParaRPr/>
            </a:p>
          </p:txBody>
        </p:sp>
        <p:sp>
          <p:nvSpPr>
            <p:cNvPr id="1124" name="Shape 1124"/>
            <p:cNvSpPr/>
            <p:nvPr/>
          </p:nvSpPr>
          <p:spPr>
            <a:xfrm>
              <a:off x="2879725" y="393700"/>
              <a:ext cx="1" cy="144464"/>
            </a:xfrm>
            <a:prstGeom prst="line">
              <a:avLst/>
            </a:prstGeom>
            <a:noFill/>
            <a:ln w="9525" cap="flat">
              <a:solidFill>
                <a:srgbClr val="000000"/>
              </a:solidFill>
              <a:prstDash val="solid"/>
              <a:round/>
            </a:ln>
            <a:effectLst/>
          </p:spPr>
          <p:txBody>
            <a:bodyPr wrap="square" lIns="0" tIns="0" rIns="0" bIns="0" numCol="1" anchor="t">
              <a:noAutofit/>
            </a:bodyPr>
            <a:lstStyle/>
            <a:p>
              <a:pPr lvl="0" defTabSz="457200">
                <a:defRPr sz="1200">
                  <a:latin typeface="+mn-lt"/>
                  <a:ea typeface="+mn-ea"/>
                  <a:cs typeface="+mn-cs"/>
                  <a:sym typeface="Helvetica"/>
                </a:defRPr>
              </a:pPr>
              <a:endParaRPr/>
            </a:p>
          </p:txBody>
        </p:sp>
      </p:grpSp>
      <p:grpSp>
        <p:nvGrpSpPr>
          <p:cNvPr id="1175" name="Group 1175"/>
          <p:cNvGrpSpPr/>
          <p:nvPr/>
        </p:nvGrpSpPr>
        <p:grpSpPr>
          <a:xfrm>
            <a:off x="931861" y="3213100"/>
            <a:ext cx="1803402" cy="1454153"/>
            <a:chOff x="0" y="0"/>
            <a:chExt cx="1803400" cy="1454152"/>
          </a:xfrm>
        </p:grpSpPr>
        <p:grpSp>
          <p:nvGrpSpPr>
            <p:cNvPr id="1134" name="Group 1134"/>
            <p:cNvGrpSpPr/>
            <p:nvPr/>
          </p:nvGrpSpPr>
          <p:grpSpPr>
            <a:xfrm>
              <a:off x="684212" y="539750"/>
              <a:ext cx="400052" cy="336554"/>
              <a:chOff x="0" y="0"/>
              <a:chExt cx="400050" cy="336552"/>
            </a:xfrm>
          </p:grpSpPr>
          <p:grpSp>
            <p:nvGrpSpPr>
              <p:cNvPr id="1130" name="Group 1130"/>
              <p:cNvGrpSpPr/>
              <p:nvPr/>
            </p:nvGrpSpPr>
            <p:grpSpPr>
              <a:xfrm>
                <a:off x="0" y="-1"/>
                <a:ext cx="400051" cy="336554"/>
                <a:chOff x="0" y="0"/>
                <a:chExt cx="400050" cy="336552"/>
              </a:xfrm>
            </p:grpSpPr>
            <p:sp>
              <p:nvSpPr>
                <p:cNvPr id="1126" name="Shape 1126"/>
                <p:cNvSpPr/>
                <p:nvPr/>
              </p:nvSpPr>
              <p:spPr>
                <a:xfrm>
                  <a:off x="0" y="-1"/>
                  <a:ext cx="400051" cy="216116"/>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127" name="Shape 1127"/>
                <p:cNvSpPr/>
                <p:nvPr/>
              </p:nvSpPr>
              <p:spPr>
                <a:xfrm>
                  <a:off x="38700" y="22240"/>
                  <a:ext cx="322652" cy="172055"/>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128" name="Shape 1128"/>
                <p:cNvSpPr/>
                <p:nvPr/>
              </p:nvSpPr>
              <p:spPr>
                <a:xfrm>
                  <a:off x="169947" y="216114"/>
                  <a:ext cx="60578" cy="59591"/>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129" name="Shape 1129"/>
                <p:cNvSpPr/>
                <p:nvPr/>
              </p:nvSpPr>
              <p:spPr>
                <a:xfrm>
                  <a:off x="19771" y="276543"/>
                  <a:ext cx="360931" cy="60010"/>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grpSp>
          <p:grpSp>
            <p:nvGrpSpPr>
              <p:cNvPr id="1133" name="Group 1133"/>
              <p:cNvGrpSpPr/>
              <p:nvPr/>
            </p:nvGrpSpPr>
            <p:grpSpPr>
              <a:xfrm>
                <a:off x="39121" y="23919"/>
                <a:ext cx="321810" cy="161144"/>
                <a:chOff x="0" y="0"/>
                <a:chExt cx="321809" cy="161143"/>
              </a:xfrm>
            </p:grpSpPr>
            <p:sp>
              <p:nvSpPr>
                <p:cNvPr id="1131" name="Shape 1131"/>
                <p:cNvSpPr/>
                <p:nvPr/>
              </p:nvSpPr>
              <p:spPr>
                <a:xfrm>
                  <a:off x="-1" y="0"/>
                  <a:ext cx="321811" cy="161144"/>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a:latin typeface="Arial"/>
                      <a:ea typeface="Arial"/>
                      <a:cs typeface="Arial"/>
                      <a:sym typeface="Arial"/>
                    </a:defRPr>
                  </a:pPr>
                  <a:endParaRPr/>
                </a:p>
              </p:txBody>
            </p:sp>
            <p:sp>
              <p:nvSpPr>
                <p:cNvPr id="1132" name="Shape 1132"/>
                <p:cNvSpPr/>
                <p:nvPr/>
              </p:nvSpPr>
              <p:spPr>
                <a:xfrm>
                  <a:off x="-1" y="-1"/>
                  <a:ext cx="321811" cy="13405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0174" tIns="30174" rIns="30174" bIns="30174" numCol="1" anchor="t">
                  <a:spAutoFit/>
                </a:bodyPr>
                <a:lstStyle>
                  <a:lvl1pPr algn="ctr">
                    <a:defRPr sz="600">
                      <a:latin typeface="Arial"/>
                      <a:ea typeface="Arial"/>
                      <a:cs typeface="Arial"/>
                      <a:sym typeface="Arial"/>
                    </a:defRPr>
                  </a:lvl1pPr>
                </a:lstStyle>
                <a:p>
                  <a:pPr lvl="0">
                    <a:defRPr sz="1800"/>
                  </a:pPr>
                  <a:r>
                    <a:rPr sz="600"/>
                    <a:t>PC 1</a:t>
                  </a:r>
                </a:p>
              </p:txBody>
            </p:sp>
          </p:grpSp>
        </p:grpSp>
        <p:grpSp>
          <p:nvGrpSpPr>
            <p:cNvPr id="1143" name="Group 1143"/>
            <p:cNvGrpSpPr/>
            <p:nvPr/>
          </p:nvGrpSpPr>
          <p:grpSpPr>
            <a:xfrm>
              <a:off x="1368425" y="0"/>
              <a:ext cx="400051" cy="338140"/>
              <a:chOff x="0" y="0"/>
              <a:chExt cx="400050" cy="338139"/>
            </a:xfrm>
          </p:grpSpPr>
          <p:grpSp>
            <p:nvGrpSpPr>
              <p:cNvPr id="1139" name="Group 1139"/>
              <p:cNvGrpSpPr/>
              <p:nvPr/>
            </p:nvGrpSpPr>
            <p:grpSpPr>
              <a:xfrm>
                <a:off x="-1" y="-1"/>
                <a:ext cx="400051" cy="338141"/>
                <a:chOff x="0" y="0"/>
                <a:chExt cx="400050" cy="338139"/>
              </a:xfrm>
            </p:grpSpPr>
            <p:sp>
              <p:nvSpPr>
                <p:cNvPr id="1135" name="Shape 1135"/>
                <p:cNvSpPr/>
                <p:nvPr/>
              </p:nvSpPr>
              <p:spPr>
                <a:xfrm>
                  <a:off x="-1" y="-1"/>
                  <a:ext cx="400051" cy="217136"/>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136" name="Shape 1136"/>
                <p:cNvSpPr/>
                <p:nvPr/>
              </p:nvSpPr>
              <p:spPr>
                <a:xfrm>
                  <a:off x="38700" y="22345"/>
                  <a:ext cx="322651" cy="172867"/>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137" name="Shape 1137"/>
                <p:cNvSpPr/>
                <p:nvPr/>
              </p:nvSpPr>
              <p:spPr>
                <a:xfrm>
                  <a:off x="169947" y="217133"/>
                  <a:ext cx="60578" cy="59872"/>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138" name="Shape 1138"/>
                <p:cNvSpPr/>
                <p:nvPr/>
              </p:nvSpPr>
              <p:spPr>
                <a:xfrm>
                  <a:off x="19771" y="277846"/>
                  <a:ext cx="360929" cy="60294"/>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grpSp>
          <p:grpSp>
            <p:nvGrpSpPr>
              <p:cNvPr id="1142" name="Group 1142"/>
              <p:cNvGrpSpPr/>
              <p:nvPr/>
            </p:nvGrpSpPr>
            <p:grpSpPr>
              <a:xfrm>
                <a:off x="39120" y="24032"/>
                <a:ext cx="321811" cy="161904"/>
                <a:chOff x="0" y="0"/>
                <a:chExt cx="321809" cy="161903"/>
              </a:xfrm>
            </p:grpSpPr>
            <p:sp>
              <p:nvSpPr>
                <p:cNvPr id="1140" name="Shape 1140"/>
                <p:cNvSpPr/>
                <p:nvPr/>
              </p:nvSpPr>
              <p:spPr>
                <a:xfrm>
                  <a:off x="-1" y="0"/>
                  <a:ext cx="321810" cy="161903"/>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a:latin typeface="Arial"/>
                      <a:ea typeface="Arial"/>
                      <a:cs typeface="Arial"/>
                      <a:sym typeface="Arial"/>
                    </a:defRPr>
                  </a:pPr>
                  <a:endParaRPr/>
                </a:p>
              </p:txBody>
            </p:sp>
            <p:sp>
              <p:nvSpPr>
                <p:cNvPr id="1141" name="Shape 1141"/>
                <p:cNvSpPr/>
                <p:nvPr/>
              </p:nvSpPr>
              <p:spPr>
                <a:xfrm>
                  <a:off x="-1" y="-1"/>
                  <a:ext cx="321810" cy="13405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0174" tIns="30174" rIns="30174" bIns="30174" numCol="1" anchor="t">
                  <a:spAutoFit/>
                </a:bodyPr>
                <a:lstStyle>
                  <a:lvl1pPr algn="ctr">
                    <a:defRPr sz="600">
                      <a:latin typeface="Arial"/>
                      <a:ea typeface="Arial"/>
                      <a:cs typeface="Arial"/>
                      <a:sym typeface="Arial"/>
                    </a:defRPr>
                  </a:lvl1pPr>
                </a:lstStyle>
                <a:p>
                  <a:pPr lvl="0">
                    <a:defRPr sz="1800"/>
                  </a:pPr>
                  <a:r>
                    <a:rPr sz="600"/>
                    <a:t>PC 2</a:t>
                  </a:r>
                </a:p>
              </p:txBody>
            </p:sp>
          </p:grpSp>
        </p:grpSp>
        <p:grpSp>
          <p:nvGrpSpPr>
            <p:cNvPr id="1152" name="Group 1152"/>
            <p:cNvGrpSpPr/>
            <p:nvPr/>
          </p:nvGrpSpPr>
          <p:grpSpPr>
            <a:xfrm>
              <a:off x="1403350" y="1042987"/>
              <a:ext cx="400051" cy="336554"/>
              <a:chOff x="0" y="0"/>
              <a:chExt cx="400050" cy="336552"/>
            </a:xfrm>
          </p:grpSpPr>
          <p:grpSp>
            <p:nvGrpSpPr>
              <p:cNvPr id="1148" name="Group 1148"/>
              <p:cNvGrpSpPr/>
              <p:nvPr/>
            </p:nvGrpSpPr>
            <p:grpSpPr>
              <a:xfrm>
                <a:off x="-1" y="-1"/>
                <a:ext cx="400051" cy="336554"/>
                <a:chOff x="0" y="0"/>
                <a:chExt cx="400050" cy="336552"/>
              </a:xfrm>
            </p:grpSpPr>
            <p:sp>
              <p:nvSpPr>
                <p:cNvPr id="1144" name="Shape 1144"/>
                <p:cNvSpPr/>
                <p:nvPr/>
              </p:nvSpPr>
              <p:spPr>
                <a:xfrm>
                  <a:off x="-1" y="-1"/>
                  <a:ext cx="400051" cy="216116"/>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145" name="Shape 1145"/>
                <p:cNvSpPr/>
                <p:nvPr/>
              </p:nvSpPr>
              <p:spPr>
                <a:xfrm>
                  <a:off x="38700" y="22240"/>
                  <a:ext cx="322651" cy="172055"/>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146" name="Shape 1146"/>
                <p:cNvSpPr/>
                <p:nvPr/>
              </p:nvSpPr>
              <p:spPr>
                <a:xfrm>
                  <a:off x="169947" y="216114"/>
                  <a:ext cx="60578" cy="59591"/>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147" name="Shape 1147"/>
                <p:cNvSpPr/>
                <p:nvPr/>
              </p:nvSpPr>
              <p:spPr>
                <a:xfrm>
                  <a:off x="19771" y="276543"/>
                  <a:ext cx="360929" cy="60010"/>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grpSp>
          <p:grpSp>
            <p:nvGrpSpPr>
              <p:cNvPr id="1151" name="Group 1151"/>
              <p:cNvGrpSpPr/>
              <p:nvPr/>
            </p:nvGrpSpPr>
            <p:grpSpPr>
              <a:xfrm>
                <a:off x="39120" y="23919"/>
                <a:ext cx="321811" cy="161144"/>
                <a:chOff x="0" y="0"/>
                <a:chExt cx="321809" cy="161143"/>
              </a:xfrm>
            </p:grpSpPr>
            <p:sp>
              <p:nvSpPr>
                <p:cNvPr id="1149" name="Shape 1149"/>
                <p:cNvSpPr/>
                <p:nvPr/>
              </p:nvSpPr>
              <p:spPr>
                <a:xfrm>
                  <a:off x="-1" y="0"/>
                  <a:ext cx="321810" cy="161144"/>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a:latin typeface="Arial"/>
                      <a:ea typeface="Arial"/>
                      <a:cs typeface="Arial"/>
                      <a:sym typeface="Arial"/>
                    </a:defRPr>
                  </a:pPr>
                  <a:endParaRPr/>
                </a:p>
              </p:txBody>
            </p:sp>
            <p:sp>
              <p:nvSpPr>
                <p:cNvPr id="1150" name="Shape 1150"/>
                <p:cNvSpPr/>
                <p:nvPr/>
              </p:nvSpPr>
              <p:spPr>
                <a:xfrm>
                  <a:off x="-1" y="-1"/>
                  <a:ext cx="321810" cy="13405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0174" tIns="30174" rIns="30174" bIns="30174" numCol="1" anchor="t">
                  <a:spAutoFit/>
                </a:bodyPr>
                <a:lstStyle>
                  <a:lvl1pPr algn="ctr">
                    <a:defRPr sz="600">
                      <a:latin typeface="Arial"/>
                      <a:ea typeface="Arial"/>
                      <a:cs typeface="Arial"/>
                      <a:sym typeface="Arial"/>
                    </a:defRPr>
                  </a:lvl1pPr>
                </a:lstStyle>
                <a:p>
                  <a:pPr lvl="0">
                    <a:defRPr sz="1800"/>
                  </a:pPr>
                  <a:r>
                    <a:rPr sz="600"/>
                    <a:t>PC 3</a:t>
                  </a:r>
                </a:p>
              </p:txBody>
            </p:sp>
          </p:grpSp>
        </p:grpSp>
        <p:grpSp>
          <p:nvGrpSpPr>
            <p:cNvPr id="1161" name="Group 1161"/>
            <p:cNvGrpSpPr/>
            <p:nvPr/>
          </p:nvGrpSpPr>
          <p:grpSpPr>
            <a:xfrm>
              <a:off x="71437" y="1116012"/>
              <a:ext cx="400054" cy="338141"/>
              <a:chOff x="0" y="0"/>
              <a:chExt cx="400053" cy="338139"/>
            </a:xfrm>
          </p:grpSpPr>
          <p:grpSp>
            <p:nvGrpSpPr>
              <p:cNvPr id="1157" name="Group 1157"/>
              <p:cNvGrpSpPr/>
              <p:nvPr/>
            </p:nvGrpSpPr>
            <p:grpSpPr>
              <a:xfrm>
                <a:off x="0" y="-1"/>
                <a:ext cx="400054" cy="338141"/>
                <a:chOff x="0" y="0"/>
                <a:chExt cx="400053" cy="338139"/>
              </a:xfrm>
            </p:grpSpPr>
            <p:sp>
              <p:nvSpPr>
                <p:cNvPr id="1153" name="Shape 1153"/>
                <p:cNvSpPr/>
                <p:nvPr/>
              </p:nvSpPr>
              <p:spPr>
                <a:xfrm>
                  <a:off x="0" y="-1"/>
                  <a:ext cx="400054" cy="217136"/>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154" name="Shape 1154"/>
                <p:cNvSpPr/>
                <p:nvPr/>
              </p:nvSpPr>
              <p:spPr>
                <a:xfrm>
                  <a:off x="38701" y="22345"/>
                  <a:ext cx="322651" cy="172867"/>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155" name="Shape 1155"/>
                <p:cNvSpPr/>
                <p:nvPr/>
              </p:nvSpPr>
              <p:spPr>
                <a:xfrm>
                  <a:off x="169947" y="217133"/>
                  <a:ext cx="60578" cy="59872"/>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156" name="Shape 1156"/>
                <p:cNvSpPr/>
                <p:nvPr/>
              </p:nvSpPr>
              <p:spPr>
                <a:xfrm>
                  <a:off x="19771" y="277846"/>
                  <a:ext cx="360932" cy="60294"/>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grpSp>
          <p:grpSp>
            <p:nvGrpSpPr>
              <p:cNvPr id="1160" name="Group 1160"/>
              <p:cNvGrpSpPr/>
              <p:nvPr/>
            </p:nvGrpSpPr>
            <p:grpSpPr>
              <a:xfrm>
                <a:off x="39121" y="24032"/>
                <a:ext cx="321810" cy="161904"/>
                <a:chOff x="0" y="0"/>
                <a:chExt cx="321809" cy="161903"/>
              </a:xfrm>
            </p:grpSpPr>
            <p:sp>
              <p:nvSpPr>
                <p:cNvPr id="1158" name="Shape 1158"/>
                <p:cNvSpPr/>
                <p:nvPr/>
              </p:nvSpPr>
              <p:spPr>
                <a:xfrm>
                  <a:off x="-1" y="0"/>
                  <a:ext cx="321811" cy="161903"/>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a:latin typeface="Arial"/>
                      <a:ea typeface="Arial"/>
                      <a:cs typeface="Arial"/>
                      <a:sym typeface="Arial"/>
                    </a:defRPr>
                  </a:pPr>
                  <a:endParaRPr/>
                </a:p>
              </p:txBody>
            </p:sp>
            <p:sp>
              <p:nvSpPr>
                <p:cNvPr id="1159" name="Shape 1159"/>
                <p:cNvSpPr/>
                <p:nvPr/>
              </p:nvSpPr>
              <p:spPr>
                <a:xfrm>
                  <a:off x="-1" y="-1"/>
                  <a:ext cx="321811" cy="13405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0174" tIns="30174" rIns="30174" bIns="30174" numCol="1" anchor="t">
                  <a:spAutoFit/>
                </a:bodyPr>
                <a:lstStyle>
                  <a:lvl1pPr algn="ctr">
                    <a:defRPr sz="600">
                      <a:latin typeface="Arial"/>
                      <a:ea typeface="Arial"/>
                      <a:cs typeface="Arial"/>
                      <a:sym typeface="Arial"/>
                    </a:defRPr>
                  </a:lvl1pPr>
                </a:lstStyle>
                <a:p>
                  <a:pPr lvl="0">
                    <a:defRPr sz="1800"/>
                  </a:pPr>
                  <a:r>
                    <a:rPr sz="600"/>
                    <a:t>PC 4</a:t>
                  </a:r>
                </a:p>
              </p:txBody>
            </p:sp>
          </p:grpSp>
        </p:grpSp>
        <p:grpSp>
          <p:nvGrpSpPr>
            <p:cNvPr id="1170" name="Group 1170"/>
            <p:cNvGrpSpPr/>
            <p:nvPr/>
          </p:nvGrpSpPr>
          <p:grpSpPr>
            <a:xfrm>
              <a:off x="-1" y="0"/>
              <a:ext cx="401641" cy="338140"/>
              <a:chOff x="0" y="0"/>
              <a:chExt cx="401639" cy="338139"/>
            </a:xfrm>
          </p:grpSpPr>
          <p:grpSp>
            <p:nvGrpSpPr>
              <p:cNvPr id="1166" name="Group 1166"/>
              <p:cNvGrpSpPr/>
              <p:nvPr/>
            </p:nvGrpSpPr>
            <p:grpSpPr>
              <a:xfrm>
                <a:off x="0" y="-1"/>
                <a:ext cx="401640" cy="338141"/>
                <a:chOff x="0" y="0"/>
                <a:chExt cx="401639" cy="338139"/>
              </a:xfrm>
            </p:grpSpPr>
            <p:sp>
              <p:nvSpPr>
                <p:cNvPr id="1162" name="Shape 1162"/>
                <p:cNvSpPr/>
                <p:nvPr/>
              </p:nvSpPr>
              <p:spPr>
                <a:xfrm>
                  <a:off x="0" y="-1"/>
                  <a:ext cx="401640" cy="217136"/>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163" name="Shape 1163"/>
                <p:cNvSpPr/>
                <p:nvPr/>
              </p:nvSpPr>
              <p:spPr>
                <a:xfrm>
                  <a:off x="38854" y="22345"/>
                  <a:ext cx="323931" cy="172867"/>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164" name="Shape 1164"/>
                <p:cNvSpPr/>
                <p:nvPr/>
              </p:nvSpPr>
              <p:spPr>
                <a:xfrm>
                  <a:off x="170622" y="217133"/>
                  <a:ext cx="60817" cy="59872"/>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165" name="Shape 1165"/>
                <p:cNvSpPr/>
                <p:nvPr/>
              </p:nvSpPr>
              <p:spPr>
                <a:xfrm>
                  <a:off x="19849" y="277846"/>
                  <a:ext cx="362365" cy="60294"/>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grpSp>
          <p:grpSp>
            <p:nvGrpSpPr>
              <p:cNvPr id="1169" name="Group 1169"/>
              <p:cNvGrpSpPr/>
              <p:nvPr/>
            </p:nvGrpSpPr>
            <p:grpSpPr>
              <a:xfrm>
                <a:off x="39276" y="24032"/>
                <a:ext cx="323088" cy="161904"/>
                <a:chOff x="0" y="0"/>
                <a:chExt cx="323086" cy="161903"/>
              </a:xfrm>
            </p:grpSpPr>
            <p:sp>
              <p:nvSpPr>
                <p:cNvPr id="1167" name="Shape 1167"/>
                <p:cNvSpPr/>
                <p:nvPr/>
              </p:nvSpPr>
              <p:spPr>
                <a:xfrm>
                  <a:off x="0" y="0"/>
                  <a:ext cx="323087" cy="161903"/>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a:latin typeface="Arial"/>
                      <a:ea typeface="Arial"/>
                      <a:cs typeface="Arial"/>
                      <a:sym typeface="Arial"/>
                    </a:defRPr>
                  </a:pPr>
                  <a:endParaRPr/>
                </a:p>
              </p:txBody>
            </p:sp>
            <p:sp>
              <p:nvSpPr>
                <p:cNvPr id="1168" name="Shape 1168"/>
                <p:cNvSpPr/>
                <p:nvPr/>
              </p:nvSpPr>
              <p:spPr>
                <a:xfrm>
                  <a:off x="0" y="-1"/>
                  <a:ext cx="323087" cy="13405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0174" tIns="30174" rIns="30174" bIns="30174" numCol="1" anchor="t">
                  <a:spAutoFit/>
                </a:bodyPr>
                <a:lstStyle>
                  <a:lvl1pPr algn="ctr">
                    <a:defRPr sz="600">
                      <a:latin typeface="Arial"/>
                      <a:ea typeface="Arial"/>
                      <a:cs typeface="Arial"/>
                      <a:sym typeface="Arial"/>
                    </a:defRPr>
                  </a:lvl1pPr>
                </a:lstStyle>
                <a:p>
                  <a:pPr lvl="0">
                    <a:defRPr sz="1800"/>
                  </a:pPr>
                  <a:r>
                    <a:rPr sz="600"/>
                    <a:t>PC 5</a:t>
                  </a:r>
                </a:p>
              </p:txBody>
            </p:sp>
          </p:grpSp>
        </p:grpSp>
        <p:sp>
          <p:nvSpPr>
            <p:cNvPr id="1171" name="Shape 1171"/>
            <p:cNvSpPr/>
            <p:nvPr/>
          </p:nvSpPr>
          <p:spPr>
            <a:xfrm rot="16200000">
              <a:off x="340518" y="777081"/>
              <a:ext cx="293690" cy="43180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172" name="Shape 1172"/>
            <p:cNvSpPr/>
            <p:nvPr/>
          </p:nvSpPr>
          <p:spPr>
            <a:xfrm rot="5400000" flipH="1">
              <a:off x="1223962" y="687387"/>
              <a:ext cx="220664" cy="53816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173" name="Shape 1173"/>
            <p:cNvSpPr/>
            <p:nvPr/>
          </p:nvSpPr>
          <p:spPr>
            <a:xfrm rot="5400000">
              <a:off x="1153318" y="229393"/>
              <a:ext cx="306390" cy="52387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174" name="Shape 1174"/>
            <p:cNvSpPr/>
            <p:nvPr/>
          </p:nvSpPr>
          <p:spPr>
            <a:xfrm rot="16200000" flipH="1">
              <a:off x="309562" y="230187"/>
              <a:ext cx="306389" cy="52228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path>
              </a:pathLst>
            </a:custGeom>
            <a:no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grpSp>
      <p:grpSp>
        <p:nvGrpSpPr>
          <p:cNvPr id="1226" name="Group 1226"/>
          <p:cNvGrpSpPr/>
          <p:nvPr/>
        </p:nvGrpSpPr>
        <p:grpSpPr>
          <a:xfrm>
            <a:off x="6624636" y="3933825"/>
            <a:ext cx="2235205" cy="1165228"/>
            <a:chOff x="0" y="0"/>
            <a:chExt cx="2235203" cy="1165227"/>
          </a:xfrm>
        </p:grpSpPr>
        <p:grpSp>
          <p:nvGrpSpPr>
            <p:cNvPr id="1184" name="Group 1184"/>
            <p:cNvGrpSpPr/>
            <p:nvPr/>
          </p:nvGrpSpPr>
          <p:grpSpPr>
            <a:xfrm>
              <a:off x="1890692" y="395287"/>
              <a:ext cx="344512" cy="336554"/>
              <a:chOff x="0" y="0"/>
              <a:chExt cx="344510" cy="336552"/>
            </a:xfrm>
          </p:grpSpPr>
          <p:grpSp>
            <p:nvGrpSpPr>
              <p:cNvPr id="1180" name="Group 1180"/>
              <p:cNvGrpSpPr/>
              <p:nvPr/>
            </p:nvGrpSpPr>
            <p:grpSpPr>
              <a:xfrm>
                <a:off x="-1" y="-1"/>
                <a:ext cx="344512" cy="336554"/>
                <a:chOff x="0" y="0"/>
                <a:chExt cx="344510" cy="336552"/>
              </a:xfrm>
            </p:grpSpPr>
            <p:sp>
              <p:nvSpPr>
                <p:cNvPr id="1176" name="Shape 1176"/>
                <p:cNvSpPr/>
                <p:nvPr/>
              </p:nvSpPr>
              <p:spPr>
                <a:xfrm>
                  <a:off x="-1" y="-1"/>
                  <a:ext cx="344512" cy="216117"/>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177" name="Shape 1177"/>
                <p:cNvSpPr/>
                <p:nvPr/>
              </p:nvSpPr>
              <p:spPr>
                <a:xfrm>
                  <a:off x="33327" y="22240"/>
                  <a:ext cx="277856" cy="172055"/>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178" name="Shape 1178"/>
                <p:cNvSpPr/>
                <p:nvPr/>
              </p:nvSpPr>
              <p:spPr>
                <a:xfrm>
                  <a:off x="146353" y="216114"/>
                  <a:ext cx="52167" cy="59591"/>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179" name="Shape 1179"/>
                <p:cNvSpPr/>
                <p:nvPr/>
              </p:nvSpPr>
              <p:spPr>
                <a:xfrm>
                  <a:off x="17026" y="276543"/>
                  <a:ext cx="310821" cy="60010"/>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grpSp>
          <p:grpSp>
            <p:nvGrpSpPr>
              <p:cNvPr id="1183" name="Group 1183"/>
              <p:cNvGrpSpPr/>
              <p:nvPr/>
            </p:nvGrpSpPr>
            <p:grpSpPr>
              <a:xfrm>
                <a:off x="33690" y="23919"/>
                <a:ext cx="277131" cy="161144"/>
                <a:chOff x="0" y="0"/>
                <a:chExt cx="277129" cy="161143"/>
              </a:xfrm>
            </p:grpSpPr>
            <p:sp>
              <p:nvSpPr>
                <p:cNvPr id="1181" name="Shape 1181"/>
                <p:cNvSpPr/>
                <p:nvPr/>
              </p:nvSpPr>
              <p:spPr>
                <a:xfrm>
                  <a:off x="0" y="-1"/>
                  <a:ext cx="277130" cy="161144"/>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a:latin typeface="Arial"/>
                      <a:ea typeface="Arial"/>
                      <a:cs typeface="Arial"/>
                      <a:sym typeface="Arial"/>
                    </a:defRPr>
                  </a:pPr>
                  <a:endParaRPr/>
                </a:p>
              </p:txBody>
            </p:sp>
            <p:sp>
              <p:nvSpPr>
                <p:cNvPr id="1182" name="Shape 1182"/>
                <p:cNvSpPr/>
                <p:nvPr/>
              </p:nvSpPr>
              <p:spPr>
                <a:xfrm>
                  <a:off x="0" y="-1"/>
                  <a:ext cx="277130" cy="13405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0174" tIns="30174" rIns="30174" bIns="30174" numCol="1" anchor="t">
                  <a:spAutoFit/>
                </a:bodyPr>
                <a:lstStyle>
                  <a:lvl1pPr algn="ctr">
                    <a:defRPr sz="600">
                      <a:latin typeface="Arial"/>
                      <a:ea typeface="Arial"/>
                      <a:cs typeface="Arial"/>
                      <a:sym typeface="Arial"/>
                    </a:defRPr>
                  </a:lvl1pPr>
                </a:lstStyle>
                <a:p>
                  <a:pPr lvl="0">
                    <a:defRPr sz="1800"/>
                  </a:pPr>
                  <a:r>
                    <a:rPr sz="600"/>
                    <a:t>PC 1</a:t>
                  </a:r>
                </a:p>
              </p:txBody>
            </p:sp>
          </p:grpSp>
        </p:grpSp>
        <p:grpSp>
          <p:nvGrpSpPr>
            <p:cNvPr id="1193" name="Group 1193"/>
            <p:cNvGrpSpPr/>
            <p:nvPr/>
          </p:nvGrpSpPr>
          <p:grpSpPr>
            <a:xfrm>
              <a:off x="743699" y="0"/>
              <a:ext cx="344512" cy="338140"/>
              <a:chOff x="0" y="0"/>
              <a:chExt cx="344510" cy="338139"/>
            </a:xfrm>
          </p:grpSpPr>
          <p:grpSp>
            <p:nvGrpSpPr>
              <p:cNvPr id="1189" name="Group 1189"/>
              <p:cNvGrpSpPr/>
              <p:nvPr/>
            </p:nvGrpSpPr>
            <p:grpSpPr>
              <a:xfrm>
                <a:off x="-1" y="-1"/>
                <a:ext cx="344512" cy="338141"/>
                <a:chOff x="0" y="0"/>
                <a:chExt cx="344510" cy="338139"/>
              </a:xfrm>
            </p:grpSpPr>
            <p:sp>
              <p:nvSpPr>
                <p:cNvPr id="1185" name="Shape 1185"/>
                <p:cNvSpPr/>
                <p:nvPr/>
              </p:nvSpPr>
              <p:spPr>
                <a:xfrm>
                  <a:off x="-1" y="0"/>
                  <a:ext cx="344512" cy="217136"/>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186" name="Shape 1186"/>
                <p:cNvSpPr/>
                <p:nvPr/>
              </p:nvSpPr>
              <p:spPr>
                <a:xfrm>
                  <a:off x="33327" y="22345"/>
                  <a:ext cx="277856" cy="172867"/>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187" name="Shape 1187"/>
                <p:cNvSpPr/>
                <p:nvPr/>
              </p:nvSpPr>
              <p:spPr>
                <a:xfrm>
                  <a:off x="146353" y="217133"/>
                  <a:ext cx="52167" cy="59872"/>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188" name="Shape 1188"/>
                <p:cNvSpPr/>
                <p:nvPr/>
              </p:nvSpPr>
              <p:spPr>
                <a:xfrm>
                  <a:off x="17026" y="277846"/>
                  <a:ext cx="310821" cy="60294"/>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grpSp>
          <p:grpSp>
            <p:nvGrpSpPr>
              <p:cNvPr id="1192" name="Group 1192"/>
              <p:cNvGrpSpPr/>
              <p:nvPr/>
            </p:nvGrpSpPr>
            <p:grpSpPr>
              <a:xfrm>
                <a:off x="33690" y="24032"/>
                <a:ext cx="277131" cy="161904"/>
                <a:chOff x="0" y="0"/>
                <a:chExt cx="277129" cy="161903"/>
              </a:xfrm>
            </p:grpSpPr>
            <p:sp>
              <p:nvSpPr>
                <p:cNvPr id="1190" name="Shape 1190"/>
                <p:cNvSpPr/>
                <p:nvPr/>
              </p:nvSpPr>
              <p:spPr>
                <a:xfrm>
                  <a:off x="0" y="-1"/>
                  <a:ext cx="277130" cy="161904"/>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a:latin typeface="Arial"/>
                      <a:ea typeface="Arial"/>
                      <a:cs typeface="Arial"/>
                      <a:sym typeface="Arial"/>
                    </a:defRPr>
                  </a:pPr>
                  <a:endParaRPr/>
                </a:p>
              </p:txBody>
            </p:sp>
            <p:sp>
              <p:nvSpPr>
                <p:cNvPr id="1191" name="Shape 1191"/>
                <p:cNvSpPr/>
                <p:nvPr/>
              </p:nvSpPr>
              <p:spPr>
                <a:xfrm>
                  <a:off x="0" y="-1"/>
                  <a:ext cx="277130" cy="13405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0174" tIns="30174" rIns="30174" bIns="30174" numCol="1" anchor="t">
                  <a:spAutoFit/>
                </a:bodyPr>
                <a:lstStyle>
                  <a:lvl1pPr algn="ctr">
                    <a:defRPr sz="600">
                      <a:latin typeface="Arial"/>
                      <a:ea typeface="Arial"/>
                      <a:cs typeface="Arial"/>
                      <a:sym typeface="Arial"/>
                    </a:defRPr>
                  </a:lvl1pPr>
                </a:lstStyle>
                <a:p>
                  <a:pPr lvl="0">
                    <a:defRPr sz="1800"/>
                  </a:pPr>
                  <a:r>
                    <a:rPr sz="600"/>
                    <a:t>PC 2</a:t>
                  </a:r>
                </a:p>
              </p:txBody>
            </p:sp>
          </p:grpSp>
        </p:grpSp>
        <p:grpSp>
          <p:nvGrpSpPr>
            <p:cNvPr id="1202" name="Group 1202"/>
            <p:cNvGrpSpPr/>
            <p:nvPr/>
          </p:nvGrpSpPr>
          <p:grpSpPr>
            <a:xfrm>
              <a:off x="-1" y="395287"/>
              <a:ext cx="344511" cy="336554"/>
              <a:chOff x="0" y="0"/>
              <a:chExt cx="344509" cy="336552"/>
            </a:xfrm>
          </p:grpSpPr>
          <p:grpSp>
            <p:nvGrpSpPr>
              <p:cNvPr id="1198" name="Group 1198"/>
              <p:cNvGrpSpPr/>
              <p:nvPr/>
            </p:nvGrpSpPr>
            <p:grpSpPr>
              <a:xfrm>
                <a:off x="0" y="-1"/>
                <a:ext cx="344510" cy="336554"/>
                <a:chOff x="0" y="0"/>
                <a:chExt cx="344509" cy="336552"/>
              </a:xfrm>
            </p:grpSpPr>
            <p:sp>
              <p:nvSpPr>
                <p:cNvPr id="1194" name="Shape 1194"/>
                <p:cNvSpPr/>
                <p:nvPr/>
              </p:nvSpPr>
              <p:spPr>
                <a:xfrm>
                  <a:off x="0" y="-1"/>
                  <a:ext cx="344510" cy="216117"/>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195" name="Shape 1195"/>
                <p:cNvSpPr/>
                <p:nvPr/>
              </p:nvSpPr>
              <p:spPr>
                <a:xfrm>
                  <a:off x="33327" y="22240"/>
                  <a:ext cx="277855" cy="172055"/>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196" name="Shape 1196"/>
                <p:cNvSpPr/>
                <p:nvPr/>
              </p:nvSpPr>
              <p:spPr>
                <a:xfrm>
                  <a:off x="146352" y="216114"/>
                  <a:ext cx="52167" cy="59591"/>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197" name="Shape 1197"/>
                <p:cNvSpPr/>
                <p:nvPr/>
              </p:nvSpPr>
              <p:spPr>
                <a:xfrm>
                  <a:off x="17026" y="276543"/>
                  <a:ext cx="310820" cy="60010"/>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grpSp>
          <p:grpSp>
            <p:nvGrpSpPr>
              <p:cNvPr id="1201" name="Group 1201"/>
              <p:cNvGrpSpPr/>
              <p:nvPr/>
            </p:nvGrpSpPr>
            <p:grpSpPr>
              <a:xfrm>
                <a:off x="33690" y="23919"/>
                <a:ext cx="277130" cy="161144"/>
                <a:chOff x="0" y="0"/>
                <a:chExt cx="277129" cy="161143"/>
              </a:xfrm>
            </p:grpSpPr>
            <p:sp>
              <p:nvSpPr>
                <p:cNvPr id="1199" name="Shape 1199"/>
                <p:cNvSpPr/>
                <p:nvPr/>
              </p:nvSpPr>
              <p:spPr>
                <a:xfrm>
                  <a:off x="-1" y="-1"/>
                  <a:ext cx="277130" cy="161144"/>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a:latin typeface="Arial"/>
                      <a:ea typeface="Arial"/>
                      <a:cs typeface="Arial"/>
                      <a:sym typeface="Arial"/>
                    </a:defRPr>
                  </a:pPr>
                  <a:endParaRPr/>
                </a:p>
              </p:txBody>
            </p:sp>
            <p:sp>
              <p:nvSpPr>
                <p:cNvPr id="1200" name="Shape 1200"/>
                <p:cNvSpPr/>
                <p:nvPr/>
              </p:nvSpPr>
              <p:spPr>
                <a:xfrm>
                  <a:off x="-1" y="-1"/>
                  <a:ext cx="277130" cy="13405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0174" tIns="30174" rIns="30174" bIns="30174" numCol="1" anchor="t">
                  <a:spAutoFit/>
                </a:bodyPr>
                <a:lstStyle>
                  <a:lvl1pPr algn="ctr">
                    <a:defRPr sz="600">
                      <a:latin typeface="Arial"/>
                      <a:ea typeface="Arial"/>
                      <a:cs typeface="Arial"/>
                      <a:sym typeface="Arial"/>
                    </a:defRPr>
                  </a:lvl1pPr>
                </a:lstStyle>
                <a:p>
                  <a:pPr lvl="0">
                    <a:defRPr sz="1800"/>
                  </a:pPr>
                  <a:r>
                    <a:rPr sz="600"/>
                    <a:t>PC 3</a:t>
                  </a:r>
                </a:p>
              </p:txBody>
            </p:sp>
          </p:grpSp>
        </p:grpSp>
        <p:grpSp>
          <p:nvGrpSpPr>
            <p:cNvPr id="1211" name="Group 1211"/>
            <p:cNvGrpSpPr/>
            <p:nvPr/>
          </p:nvGrpSpPr>
          <p:grpSpPr>
            <a:xfrm>
              <a:off x="619294" y="827087"/>
              <a:ext cx="344511" cy="338141"/>
              <a:chOff x="0" y="0"/>
              <a:chExt cx="344509" cy="338139"/>
            </a:xfrm>
          </p:grpSpPr>
          <p:grpSp>
            <p:nvGrpSpPr>
              <p:cNvPr id="1207" name="Group 1207"/>
              <p:cNvGrpSpPr/>
              <p:nvPr/>
            </p:nvGrpSpPr>
            <p:grpSpPr>
              <a:xfrm>
                <a:off x="0" y="-1"/>
                <a:ext cx="344510" cy="338141"/>
                <a:chOff x="0" y="0"/>
                <a:chExt cx="344509" cy="338139"/>
              </a:xfrm>
            </p:grpSpPr>
            <p:sp>
              <p:nvSpPr>
                <p:cNvPr id="1203" name="Shape 1203"/>
                <p:cNvSpPr/>
                <p:nvPr/>
              </p:nvSpPr>
              <p:spPr>
                <a:xfrm>
                  <a:off x="0" y="0"/>
                  <a:ext cx="344510" cy="217136"/>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204" name="Shape 1204"/>
                <p:cNvSpPr/>
                <p:nvPr/>
              </p:nvSpPr>
              <p:spPr>
                <a:xfrm>
                  <a:off x="33327" y="22345"/>
                  <a:ext cx="277855" cy="172867"/>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205" name="Shape 1205"/>
                <p:cNvSpPr/>
                <p:nvPr/>
              </p:nvSpPr>
              <p:spPr>
                <a:xfrm>
                  <a:off x="146352" y="217133"/>
                  <a:ext cx="52167" cy="59872"/>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206" name="Shape 1206"/>
                <p:cNvSpPr/>
                <p:nvPr/>
              </p:nvSpPr>
              <p:spPr>
                <a:xfrm>
                  <a:off x="17026" y="277846"/>
                  <a:ext cx="310820" cy="60294"/>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grpSp>
          <p:grpSp>
            <p:nvGrpSpPr>
              <p:cNvPr id="1210" name="Group 1210"/>
              <p:cNvGrpSpPr/>
              <p:nvPr/>
            </p:nvGrpSpPr>
            <p:grpSpPr>
              <a:xfrm>
                <a:off x="33690" y="24032"/>
                <a:ext cx="277130" cy="161904"/>
                <a:chOff x="0" y="0"/>
                <a:chExt cx="277129" cy="161903"/>
              </a:xfrm>
            </p:grpSpPr>
            <p:sp>
              <p:nvSpPr>
                <p:cNvPr id="1208" name="Shape 1208"/>
                <p:cNvSpPr/>
                <p:nvPr/>
              </p:nvSpPr>
              <p:spPr>
                <a:xfrm>
                  <a:off x="-1" y="-1"/>
                  <a:ext cx="277130" cy="161904"/>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a:latin typeface="Arial"/>
                      <a:ea typeface="Arial"/>
                      <a:cs typeface="Arial"/>
                      <a:sym typeface="Arial"/>
                    </a:defRPr>
                  </a:pPr>
                  <a:endParaRPr/>
                </a:p>
              </p:txBody>
            </p:sp>
            <p:sp>
              <p:nvSpPr>
                <p:cNvPr id="1209" name="Shape 1209"/>
                <p:cNvSpPr/>
                <p:nvPr/>
              </p:nvSpPr>
              <p:spPr>
                <a:xfrm>
                  <a:off x="-1" y="-1"/>
                  <a:ext cx="277130" cy="13405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0174" tIns="30174" rIns="30174" bIns="30174" numCol="1" anchor="t">
                  <a:spAutoFit/>
                </a:bodyPr>
                <a:lstStyle>
                  <a:lvl1pPr algn="ctr">
                    <a:defRPr sz="600">
                      <a:latin typeface="Arial"/>
                      <a:ea typeface="Arial"/>
                      <a:cs typeface="Arial"/>
                      <a:sym typeface="Arial"/>
                    </a:defRPr>
                  </a:lvl1pPr>
                </a:lstStyle>
                <a:p>
                  <a:pPr lvl="0">
                    <a:defRPr sz="1800"/>
                  </a:pPr>
                  <a:r>
                    <a:rPr sz="600"/>
                    <a:t>PC 4</a:t>
                  </a:r>
                </a:p>
              </p:txBody>
            </p:sp>
          </p:grpSp>
        </p:grpSp>
        <p:grpSp>
          <p:nvGrpSpPr>
            <p:cNvPr id="1220" name="Group 1220"/>
            <p:cNvGrpSpPr/>
            <p:nvPr/>
          </p:nvGrpSpPr>
          <p:grpSpPr>
            <a:xfrm>
              <a:off x="1115549" y="466725"/>
              <a:ext cx="345877" cy="338141"/>
              <a:chOff x="0" y="0"/>
              <a:chExt cx="345876" cy="338139"/>
            </a:xfrm>
          </p:grpSpPr>
          <p:grpSp>
            <p:nvGrpSpPr>
              <p:cNvPr id="1216" name="Group 1216"/>
              <p:cNvGrpSpPr/>
              <p:nvPr/>
            </p:nvGrpSpPr>
            <p:grpSpPr>
              <a:xfrm>
                <a:off x="-1" y="-1"/>
                <a:ext cx="345877" cy="338141"/>
                <a:chOff x="0" y="0"/>
                <a:chExt cx="345876" cy="338139"/>
              </a:xfrm>
            </p:grpSpPr>
            <p:sp>
              <p:nvSpPr>
                <p:cNvPr id="1212" name="Shape 1212"/>
                <p:cNvSpPr/>
                <p:nvPr/>
              </p:nvSpPr>
              <p:spPr>
                <a:xfrm>
                  <a:off x="-1" y="0"/>
                  <a:ext cx="345878" cy="217136"/>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213" name="Shape 1213"/>
                <p:cNvSpPr/>
                <p:nvPr/>
              </p:nvSpPr>
              <p:spPr>
                <a:xfrm>
                  <a:off x="33459" y="22345"/>
                  <a:ext cx="278957" cy="172867"/>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214" name="Shape 1214"/>
                <p:cNvSpPr/>
                <p:nvPr/>
              </p:nvSpPr>
              <p:spPr>
                <a:xfrm>
                  <a:off x="146933" y="217133"/>
                  <a:ext cx="52374" cy="59872"/>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215" name="Shape 1215"/>
                <p:cNvSpPr/>
                <p:nvPr/>
              </p:nvSpPr>
              <p:spPr>
                <a:xfrm>
                  <a:off x="17094" y="277846"/>
                  <a:ext cx="312054" cy="60294"/>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grpSp>
          <p:grpSp>
            <p:nvGrpSpPr>
              <p:cNvPr id="1219" name="Group 1219"/>
              <p:cNvGrpSpPr/>
              <p:nvPr/>
            </p:nvGrpSpPr>
            <p:grpSpPr>
              <a:xfrm>
                <a:off x="33823" y="24032"/>
                <a:ext cx="278231" cy="161904"/>
                <a:chOff x="0" y="0"/>
                <a:chExt cx="278229" cy="161903"/>
              </a:xfrm>
            </p:grpSpPr>
            <p:sp>
              <p:nvSpPr>
                <p:cNvPr id="1217" name="Shape 1217"/>
                <p:cNvSpPr/>
                <p:nvPr/>
              </p:nvSpPr>
              <p:spPr>
                <a:xfrm>
                  <a:off x="0" y="-1"/>
                  <a:ext cx="278230" cy="161904"/>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a:latin typeface="Arial"/>
                      <a:ea typeface="Arial"/>
                      <a:cs typeface="Arial"/>
                      <a:sym typeface="Arial"/>
                    </a:defRPr>
                  </a:pPr>
                  <a:endParaRPr/>
                </a:p>
              </p:txBody>
            </p:sp>
            <p:sp>
              <p:nvSpPr>
                <p:cNvPr id="1218" name="Shape 1218"/>
                <p:cNvSpPr/>
                <p:nvPr/>
              </p:nvSpPr>
              <p:spPr>
                <a:xfrm>
                  <a:off x="0" y="-1"/>
                  <a:ext cx="278230" cy="13405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0174" tIns="30174" rIns="30174" bIns="30174" numCol="1" anchor="t">
                  <a:spAutoFit/>
                </a:bodyPr>
                <a:lstStyle>
                  <a:lvl1pPr algn="ctr">
                    <a:defRPr sz="600">
                      <a:latin typeface="Arial"/>
                      <a:ea typeface="Arial"/>
                      <a:cs typeface="Arial"/>
                      <a:sym typeface="Arial"/>
                    </a:defRPr>
                  </a:lvl1pPr>
                </a:lstStyle>
                <a:p>
                  <a:pPr lvl="0">
                    <a:defRPr sz="1800"/>
                  </a:pPr>
                  <a:r>
                    <a:rPr sz="600"/>
                    <a:t>PC 5</a:t>
                  </a:r>
                </a:p>
              </p:txBody>
            </p:sp>
          </p:grpSp>
        </p:grpSp>
        <p:sp>
          <p:nvSpPr>
            <p:cNvPr id="1221" name="Shape 1221"/>
            <p:cNvSpPr/>
            <p:nvPr/>
          </p:nvSpPr>
          <p:spPr>
            <a:xfrm flipV="1">
              <a:off x="1394437" y="719137"/>
              <a:ext cx="527701" cy="73027"/>
            </a:xfrm>
            <a:prstGeom prst="line">
              <a:avLst/>
            </a:prstGeom>
            <a:noFill/>
            <a:ln w="9525" cap="flat">
              <a:solidFill>
                <a:srgbClr val="000000"/>
              </a:solidFill>
              <a:prstDash val="solid"/>
              <a:round/>
            </a:ln>
            <a:effectLst/>
          </p:spPr>
          <p:txBody>
            <a:bodyPr wrap="square" lIns="0" tIns="0" rIns="0" bIns="0" numCol="1" anchor="t">
              <a:noAutofit/>
            </a:bodyPr>
            <a:lstStyle/>
            <a:p>
              <a:pPr lvl="0" defTabSz="457200">
                <a:defRPr sz="1200">
                  <a:latin typeface="+mn-lt"/>
                  <a:ea typeface="+mn-ea"/>
                  <a:cs typeface="+mn-cs"/>
                  <a:sym typeface="Helvetica"/>
                </a:defRPr>
              </a:pPr>
              <a:endParaRPr/>
            </a:p>
          </p:txBody>
        </p:sp>
        <p:sp>
          <p:nvSpPr>
            <p:cNvPr id="1222" name="Shape 1222"/>
            <p:cNvSpPr/>
            <p:nvPr/>
          </p:nvSpPr>
          <p:spPr>
            <a:xfrm>
              <a:off x="1085473" y="287337"/>
              <a:ext cx="836664" cy="252414"/>
            </a:xfrm>
            <a:prstGeom prst="line">
              <a:avLst/>
            </a:prstGeom>
            <a:noFill/>
            <a:ln w="9525" cap="flat">
              <a:solidFill>
                <a:srgbClr val="000000"/>
              </a:solidFill>
              <a:prstDash val="solid"/>
              <a:round/>
            </a:ln>
            <a:effectLst/>
          </p:spPr>
          <p:txBody>
            <a:bodyPr wrap="square" lIns="0" tIns="0" rIns="0" bIns="0" numCol="1" anchor="t">
              <a:noAutofit/>
            </a:bodyPr>
            <a:lstStyle/>
            <a:p>
              <a:pPr lvl="0" defTabSz="457200">
                <a:defRPr sz="1200">
                  <a:latin typeface="+mn-lt"/>
                  <a:ea typeface="+mn-ea"/>
                  <a:cs typeface="+mn-cs"/>
                  <a:sym typeface="Helvetica"/>
                </a:defRPr>
              </a:pPr>
              <a:endParaRPr/>
            </a:p>
          </p:txBody>
        </p:sp>
        <p:sp>
          <p:nvSpPr>
            <p:cNvPr id="1223" name="Shape 1223"/>
            <p:cNvSpPr/>
            <p:nvPr/>
          </p:nvSpPr>
          <p:spPr>
            <a:xfrm flipH="1">
              <a:off x="806585" y="323850"/>
              <a:ext cx="92965" cy="503239"/>
            </a:xfrm>
            <a:prstGeom prst="line">
              <a:avLst/>
            </a:prstGeom>
            <a:noFill/>
            <a:ln w="9525" cap="flat">
              <a:solidFill>
                <a:srgbClr val="000000"/>
              </a:solidFill>
              <a:prstDash val="solid"/>
              <a:round/>
            </a:ln>
            <a:effectLst/>
          </p:spPr>
          <p:txBody>
            <a:bodyPr wrap="square" lIns="0" tIns="0" rIns="0" bIns="0" numCol="1" anchor="t">
              <a:noAutofit/>
            </a:bodyPr>
            <a:lstStyle/>
            <a:p>
              <a:pPr lvl="0" defTabSz="457200">
                <a:defRPr sz="1200">
                  <a:latin typeface="+mn-lt"/>
                  <a:ea typeface="+mn-ea"/>
                  <a:cs typeface="+mn-cs"/>
                  <a:sym typeface="Helvetica"/>
                </a:defRPr>
              </a:pPr>
              <a:endParaRPr/>
            </a:p>
          </p:txBody>
        </p:sp>
        <p:sp>
          <p:nvSpPr>
            <p:cNvPr id="1224" name="Shape 1224"/>
            <p:cNvSpPr/>
            <p:nvPr/>
          </p:nvSpPr>
          <p:spPr>
            <a:xfrm flipH="1" flipV="1">
              <a:off x="185925" y="719137"/>
              <a:ext cx="433370" cy="215902"/>
            </a:xfrm>
            <a:prstGeom prst="line">
              <a:avLst/>
            </a:prstGeom>
            <a:noFill/>
            <a:ln w="9525" cap="flat">
              <a:solidFill>
                <a:srgbClr val="000000"/>
              </a:solidFill>
              <a:prstDash val="solid"/>
              <a:round/>
            </a:ln>
            <a:effectLst/>
          </p:spPr>
          <p:txBody>
            <a:bodyPr wrap="square" lIns="0" tIns="0" rIns="0" bIns="0" numCol="1" anchor="t">
              <a:noAutofit/>
            </a:bodyPr>
            <a:lstStyle/>
            <a:p>
              <a:pPr lvl="0" defTabSz="457200">
                <a:defRPr sz="1200">
                  <a:latin typeface="+mn-lt"/>
                  <a:ea typeface="+mn-ea"/>
                  <a:cs typeface="+mn-cs"/>
                  <a:sym typeface="Helvetica"/>
                </a:defRPr>
              </a:pPr>
              <a:endParaRPr/>
            </a:p>
          </p:txBody>
        </p:sp>
        <p:sp>
          <p:nvSpPr>
            <p:cNvPr id="1225" name="Shape 1225"/>
            <p:cNvSpPr/>
            <p:nvPr/>
          </p:nvSpPr>
          <p:spPr>
            <a:xfrm flipV="1">
              <a:off x="310330" y="574675"/>
              <a:ext cx="805221" cy="144464"/>
            </a:xfrm>
            <a:prstGeom prst="line">
              <a:avLst/>
            </a:prstGeom>
            <a:noFill/>
            <a:ln w="9525" cap="flat">
              <a:solidFill>
                <a:srgbClr val="000000"/>
              </a:solidFill>
              <a:prstDash val="solid"/>
              <a:round/>
            </a:ln>
            <a:effectLst/>
          </p:spPr>
          <p:txBody>
            <a:bodyPr wrap="square" lIns="0" tIns="0" rIns="0" bIns="0" numCol="1" anchor="t">
              <a:noAutofit/>
            </a:bodyPr>
            <a:lstStyle/>
            <a:p>
              <a:pPr lvl="0" defTabSz="457200">
                <a:defRPr sz="1200">
                  <a:latin typeface="+mn-lt"/>
                  <a:ea typeface="+mn-ea"/>
                  <a:cs typeface="+mn-cs"/>
                  <a:sym typeface="Helvetica"/>
                </a:defRPr>
              </a:pPr>
              <a:endParaRPr/>
            </a:p>
          </p:txBody>
        </p:sp>
      </p:grpSp>
      <p:sp>
        <p:nvSpPr>
          <p:cNvPr id="1227" name="Shape 1227"/>
          <p:cNvSpPr/>
          <p:nvPr/>
        </p:nvSpPr>
        <p:spPr>
          <a:xfrm>
            <a:off x="431800" y="2166936"/>
            <a:ext cx="2844800" cy="715741"/>
          </a:xfrm>
          <a:prstGeom prst="rect">
            <a:avLst/>
          </a:prstGeom>
          <a:solidFill>
            <a:srgbClr val="FFFF00"/>
          </a:solidFill>
          <a:ln>
            <a:solidFill/>
            <a:round/>
          </a:ln>
          <a:extLst>
            <a:ext uri="{C572A759-6A51-4108-AA02-DFA0A04FC94B}">
              <ma14:wrappingTextBoxFlag xmlns:ma14="http://schemas.microsoft.com/office/mac/drawingml/2011/main" xmlns="" val="1"/>
            </a:ext>
          </a:extLst>
        </p:spPr>
        <p:txBody>
          <a:bodyPr lIns="0" tIns="0" rIns="0" bIns="0">
            <a:spAutoFit/>
          </a:bodyPr>
          <a:lstStyle/>
          <a:p>
            <a:pPr lvl="0">
              <a:spcBef>
                <a:spcPts val="700"/>
              </a:spcBef>
            </a:pPr>
            <a:r>
              <a:rPr sz="1200" b="1">
                <a:latin typeface="Arial"/>
                <a:ea typeface="Arial"/>
                <a:cs typeface="Arial"/>
                <a:sym typeface="Arial"/>
              </a:rPr>
              <a:t>BUS:</a:t>
            </a:r>
            <a:r>
              <a:rPr sz="1200">
                <a:latin typeface="Arial"/>
                <a:ea typeface="Arial"/>
                <a:cs typeface="Arial"/>
                <a:sym typeface="Arial"/>
              </a:rPr>
              <a:t> All nodes connected to one channel. Workstations broadcast to all nodes, with each node recognising and accepting own messages</a:t>
            </a:r>
          </a:p>
        </p:txBody>
      </p:sp>
      <p:sp>
        <p:nvSpPr>
          <p:cNvPr id="1228" name="Shape 1228"/>
          <p:cNvSpPr/>
          <p:nvPr/>
        </p:nvSpPr>
        <p:spPr>
          <a:xfrm>
            <a:off x="395287" y="4833937"/>
            <a:ext cx="2844801" cy="893540"/>
          </a:xfrm>
          <a:prstGeom prst="rect">
            <a:avLst/>
          </a:prstGeom>
          <a:solidFill>
            <a:srgbClr val="FFFF00"/>
          </a:solidFill>
          <a:ln>
            <a:solidFill/>
            <a:round/>
          </a:ln>
          <a:extLst>
            <a:ext uri="{C572A759-6A51-4108-AA02-DFA0A04FC94B}">
              <ma14:wrappingTextBoxFlag xmlns:ma14="http://schemas.microsoft.com/office/mac/drawingml/2011/main" xmlns="" val="1"/>
            </a:ext>
          </a:extLst>
        </p:spPr>
        <p:txBody>
          <a:bodyPr lIns="0" tIns="0" rIns="0" bIns="0">
            <a:spAutoFit/>
          </a:bodyPr>
          <a:lstStyle/>
          <a:p>
            <a:pPr lvl="0">
              <a:spcBef>
                <a:spcPts val="700"/>
              </a:spcBef>
            </a:pPr>
            <a:r>
              <a:rPr sz="1200" b="1">
                <a:latin typeface="Arial"/>
                <a:ea typeface="Arial"/>
                <a:cs typeface="Arial"/>
                <a:sym typeface="Arial"/>
              </a:rPr>
              <a:t>STAR: </a:t>
            </a:r>
            <a:r>
              <a:rPr sz="1200">
                <a:latin typeface="Arial"/>
                <a:ea typeface="Arial"/>
                <a:cs typeface="Arial"/>
                <a:sym typeface="Arial"/>
              </a:rPr>
              <a:t>All nodes connected to central </a:t>
            </a:r>
            <a:r>
              <a:rPr sz="1200" b="1">
                <a:latin typeface="Arial"/>
                <a:ea typeface="Arial"/>
                <a:cs typeface="Arial"/>
                <a:sym typeface="Arial"/>
              </a:rPr>
              <a:t>hub</a:t>
            </a:r>
            <a:r>
              <a:rPr sz="1200">
                <a:latin typeface="Arial"/>
                <a:ea typeface="Arial"/>
                <a:cs typeface="Arial"/>
                <a:sym typeface="Arial"/>
              </a:rPr>
              <a:t>. All messages sent to hub for onwards transmission. Outer node failure will not effect network, but central node failure will disable entire network.</a:t>
            </a:r>
          </a:p>
        </p:txBody>
      </p:sp>
      <p:grpSp>
        <p:nvGrpSpPr>
          <p:cNvPr id="1275" name="Group 1275"/>
          <p:cNvGrpSpPr/>
          <p:nvPr/>
        </p:nvGrpSpPr>
        <p:grpSpPr>
          <a:xfrm>
            <a:off x="6764314" y="1520824"/>
            <a:ext cx="1947889" cy="1800229"/>
            <a:chOff x="-22" y="0"/>
            <a:chExt cx="1947888" cy="1800227"/>
          </a:xfrm>
        </p:grpSpPr>
        <p:sp>
          <p:nvSpPr>
            <p:cNvPr id="1229" name="Shape 1229"/>
            <p:cNvSpPr/>
            <p:nvPr/>
          </p:nvSpPr>
          <p:spPr>
            <a:xfrm>
              <a:off x="-23" y="164963"/>
              <a:ext cx="1750605" cy="158848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28575" cap="flat">
              <a:solidFill>
                <a:srgbClr val="000000"/>
              </a:solidFill>
              <a:prstDash val="lgDash"/>
              <a:round/>
            </a:ln>
            <a:effectLst/>
          </p:spPr>
          <p:txBody>
            <a:bodyPr wrap="square" lIns="0" tIns="0" rIns="0" bIns="0" numCol="1" anchor="ctr">
              <a:noAutofit/>
            </a:bodyPr>
            <a:lstStyle/>
            <a:p>
              <a:pPr lvl="0">
                <a:defRPr>
                  <a:latin typeface="Arial"/>
                  <a:ea typeface="Arial"/>
                  <a:cs typeface="Arial"/>
                  <a:sym typeface="Arial"/>
                </a:defRPr>
              </a:pPr>
              <a:endParaRPr/>
            </a:p>
          </p:txBody>
        </p:sp>
        <p:grpSp>
          <p:nvGrpSpPr>
            <p:cNvPr id="1238" name="Group 1238"/>
            <p:cNvGrpSpPr/>
            <p:nvPr/>
          </p:nvGrpSpPr>
          <p:grpSpPr>
            <a:xfrm>
              <a:off x="713120" y="-1"/>
              <a:ext cx="360137" cy="309531"/>
              <a:chOff x="0" y="0"/>
              <a:chExt cx="360135" cy="309529"/>
            </a:xfrm>
          </p:grpSpPr>
          <p:grpSp>
            <p:nvGrpSpPr>
              <p:cNvPr id="1234" name="Group 1234"/>
              <p:cNvGrpSpPr/>
              <p:nvPr/>
            </p:nvGrpSpPr>
            <p:grpSpPr>
              <a:xfrm>
                <a:off x="0" y="-1"/>
                <a:ext cx="360136" cy="309531"/>
                <a:chOff x="0" y="0"/>
                <a:chExt cx="360135" cy="309529"/>
              </a:xfrm>
            </p:grpSpPr>
            <p:sp>
              <p:nvSpPr>
                <p:cNvPr id="1230" name="Shape 1230"/>
                <p:cNvSpPr/>
                <p:nvPr/>
              </p:nvSpPr>
              <p:spPr>
                <a:xfrm>
                  <a:off x="0" y="-1"/>
                  <a:ext cx="360136" cy="198764"/>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231" name="Shape 1231"/>
                <p:cNvSpPr/>
                <p:nvPr/>
              </p:nvSpPr>
              <p:spPr>
                <a:xfrm>
                  <a:off x="34839" y="20455"/>
                  <a:ext cx="290457" cy="15824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232" name="Shape 1232"/>
                <p:cNvSpPr/>
                <p:nvPr/>
              </p:nvSpPr>
              <p:spPr>
                <a:xfrm>
                  <a:off x="152989" y="198762"/>
                  <a:ext cx="54534" cy="54806"/>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233" name="Shape 1233"/>
                <p:cNvSpPr/>
                <p:nvPr/>
              </p:nvSpPr>
              <p:spPr>
                <a:xfrm>
                  <a:off x="17798" y="254338"/>
                  <a:ext cx="324918" cy="55192"/>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grpSp>
          <p:grpSp>
            <p:nvGrpSpPr>
              <p:cNvPr id="1237" name="Group 1237"/>
              <p:cNvGrpSpPr/>
              <p:nvPr/>
            </p:nvGrpSpPr>
            <p:grpSpPr>
              <a:xfrm>
                <a:off x="35218" y="21998"/>
                <a:ext cx="289699" cy="148206"/>
                <a:chOff x="0" y="0"/>
                <a:chExt cx="289697" cy="148205"/>
              </a:xfrm>
            </p:grpSpPr>
            <p:sp>
              <p:nvSpPr>
                <p:cNvPr id="1235" name="Shape 1235"/>
                <p:cNvSpPr/>
                <p:nvPr/>
              </p:nvSpPr>
              <p:spPr>
                <a:xfrm>
                  <a:off x="0" y="0"/>
                  <a:ext cx="289698" cy="148206"/>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a:latin typeface="Arial"/>
                      <a:ea typeface="Arial"/>
                      <a:cs typeface="Arial"/>
                      <a:sym typeface="Arial"/>
                    </a:defRPr>
                  </a:pPr>
                  <a:endParaRPr/>
                </a:p>
              </p:txBody>
            </p:sp>
            <p:sp>
              <p:nvSpPr>
                <p:cNvPr id="1236" name="Shape 1236"/>
                <p:cNvSpPr/>
                <p:nvPr/>
              </p:nvSpPr>
              <p:spPr>
                <a:xfrm>
                  <a:off x="0" y="0"/>
                  <a:ext cx="289698" cy="13405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0174" tIns="30174" rIns="30174" bIns="30174" numCol="1" anchor="t">
                  <a:spAutoFit/>
                </a:bodyPr>
                <a:lstStyle>
                  <a:lvl1pPr algn="ctr">
                    <a:defRPr sz="600">
                      <a:latin typeface="Arial"/>
                      <a:ea typeface="Arial"/>
                      <a:cs typeface="Arial"/>
                      <a:sym typeface="Arial"/>
                    </a:defRPr>
                  </a:lvl1pPr>
                </a:lstStyle>
                <a:p>
                  <a:pPr lvl="0">
                    <a:defRPr sz="1800"/>
                  </a:pPr>
                  <a:r>
                    <a:rPr sz="600"/>
                    <a:t>PC 1</a:t>
                  </a:r>
                </a:p>
              </p:txBody>
            </p:sp>
          </p:grpSp>
        </p:grpSp>
        <p:grpSp>
          <p:nvGrpSpPr>
            <p:cNvPr id="1247" name="Group 1247"/>
            <p:cNvGrpSpPr/>
            <p:nvPr/>
          </p:nvGrpSpPr>
          <p:grpSpPr>
            <a:xfrm>
              <a:off x="1587729" y="629273"/>
              <a:ext cx="360137" cy="310993"/>
              <a:chOff x="0" y="-1"/>
              <a:chExt cx="360135" cy="310992"/>
            </a:xfrm>
          </p:grpSpPr>
          <p:grpSp>
            <p:nvGrpSpPr>
              <p:cNvPr id="1243" name="Group 1243"/>
              <p:cNvGrpSpPr/>
              <p:nvPr/>
            </p:nvGrpSpPr>
            <p:grpSpPr>
              <a:xfrm>
                <a:off x="0" y="-3"/>
                <a:ext cx="360136" cy="310994"/>
                <a:chOff x="0" y="0"/>
                <a:chExt cx="360135" cy="310992"/>
              </a:xfrm>
            </p:grpSpPr>
            <p:sp>
              <p:nvSpPr>
                <p:cNvPr id="1239" name="Shape 1239"/>
                <p:cNvSpPr/>
                <p:nvPr/>
              </p:nvSpPr>
              <p:spPr>
                <a:xfrm>
                  <a:off x="0" y="-1"/>
                  <a:ext cx="360136" cy="199702"/>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240" name="Shape 1240"/>
                <p:cNvSpPr/>
                <p:nvPr/>
              </p:nvSpPr>
              <p:spPr>
                <a:xfrm>
                  <a:off x="34839" y="20551"/>
                  <a:ext cx="290457" cy="158988"/>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241" name="Shape 1241"/>
                <p:cNvSpPr/>
                <p:nvPr/>
              </p:nvSpPr>
              <p:spPr>
                <a:xfrm>
                  <a:off x="152989" y="199701"/>
                  <a:ext cx="54534" cy="55064"/>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242" name="Shape 1242"/>
                <p:cNvSpPr/>
                <p:nvPr/>
              </p:nvSpPr>
              <p:spPr>
                <a:xfrm>
                  <a:off x="17798" y="255540"/>
                  <a:ext cx="324918" cy="55452"/>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grpSp>
          <p:grpSp>
            <p:nvGrpSpPr>
              <p:cNvPr id="1246" name="Group 1246"/>
              <p:cNvGrpSpPr/>
              <p:nvPr/>
            </p:nvGrpSpPr>
            <p:grpSpPr>
              <a:xfrm>
                <a:off x="35218" y="22102"/>
                <a:ext cx="289699" cy="148906"/>
                <a:chOff x="0" y="0"/>
                <a:chExt cx="289697" cy="148904"/>
              </a:xfrm>
            </p:grpSpPr>
            <p:sp>
              <p:nvSpPr>
                <p:cNvPr id="1244" name="Shape 1244"/>
                <p:cNvSpPr/>
                <p:nvPr/>
              </p:nvSpPr>
              <p:spPr>
                <a:xfrm>
                  <a:off x="0" y="-1"/>
                  <a:ext cx="289698" cy="148906"/>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a:latin typeface="Arial"/>
                      <a:ea typeface="Arial"/>
                      <a:cs typeface="Arial"/>
                      <a:sym typeface="Arial"/>
                    </a:defRPr>
                  </a:pPr>
                  <a:endParaRPr/>
                </a:p>
              </p:txBody>
            </p:sp>
            <p:sp>
              <p:nvSpPr>
                <p:cNvPr id="1245" name="Shape 1245"/>
                <p:cNvSpPr/>
                <p:nvPr/>
              </p:nvSpPr>
              <p:spPr>
                <a:xfrm>
                  <a:off x="0" y="0"/>
                  <a:ext cx="289698" cy="13405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0174" tIns="30174" rIns="30174" bIns="30174" numCol="1" anchor="t">
                  <a:spAutoFit/>
                </a:bodyPr>
                <a:lstStyle>
                  <a:lvl1pPr algn="ctr">
                    <a:defRPr sz="600">
                      <a:latin typeface="Arial"/>
                      <a:ea typeface="Arial"/>
                      <a:cs typeface="Arial"/>
                      <a:sym typeface="Arial"/>
                    </a:defRPr>
                  </a:lvl1pPr>
                </a:lstStyle>
                <a:p>
                  <a:pPr lvl="0">
                    <a:defRPr sz="1800"/>
                  </a:pPr>
                  <a:r>
                    <a:rPr sz="600"/>
                    <a:t>PC 2</a:t>
                  </a:r>
                </a:p>
              </p:txBody>
            </p:sp>
          </p:grpSp>
        </p:grpSp>
        <p:grpSp>
          <p:nvGrpSpPr>
            <p:cNvPr id="1256" name="Group 1256"/>
            <p:cNvGrpSpPr/>
            <p:nvPr/>
          </p:nvGrpSpPr>
          <p:grpSpPr>
            <a:xfrm>
              <a:off x="1199014" y="1490697"/>
              <a:ext cx="360137" cy="309531"/>
              <a:chOff x="0" y="0"/>
              <a:chExt cx="360135" cy="309529"/>
            </a:xfrm>
          </p:grpSpPr>
          <p:grpSp>
            <p:nvGrpSpPr>
              <p:cNvPr id="1252" name="Group 1252"/>
              <p:cNvGrpSpPr/>
              <p:nvPr/>
            </p:nvGrpSpPr>
            <p:grpSpPr>
              <a:xfrm>
                <a:off x="0" y="-1"/>
                <a:ext cx="360136" cy="309531"/>
                <a:chOff x="0" y="0"/>
                <a:chExt cx="360135" cy="309529"/>
              </a:xfrm>
            </p:grpSpPr>
            <p:sp>
              <p:nvSpPr>
                <p:cNvPr id="1248" name="Shape 1248"/>
                <p:cNvSpPr/>
                <p:nvPr/>
              </p:nvSpPr>
              <p:spPr>
                <a:xfrm>
                  <a:off x="0" y="-1"/>
                  <a:ext cx="360136" cy="198764"/>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249" name="Shape 1249"/>
                <p:cNvSpPr/>
                <p:nvPr/>
              </p:nvSpPr>
              <p:spPr>
                <a:xfrm>
                  <a:off x="34839" y="20455"/>
                  <a:ext cx="290457" cy="15824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250" name="Shape 1250"/>
                <p:cNvSpPr/>
                <p:nvPr/>
              </p:nvSpPr>
              <p:spPr>
                <a:xfrm>
                  <a:off x="152989" y="198762"/>
                  <a:ext cx="54534" cy="54806"/>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251" name="Shape 1251"/>
                <p:cNvSpPr/>
                <p:nvPr/>
              </p:nvSpPr>
              <p:spPr>
                <a:xfrm>
                  <a:off x="17798" y="254338"/>
                  <a:ext cx="324918" cy="55192"/>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grpSp>
          <p:grpSp>
            <p:nvGrpSpPr>
              <p:cNvPr id="1255" name="Group 1255"/>
              <p:cNvGrpSpPr/>
              <p:nvPr/>
            </p:nvGrpSpPr>
            <p:grpSpPr>
              <a:xfrm>
                <a:off x="35218" y="21998"/>
                <a:ext cx="289699" cy="148206"/>
                <a:chOff x="0" y="0"/>
                <a:chExt cx="289697" cy="148205"/>
              </a:xfrm>
            </p:grpSpPr>
            <p:sp>
              <p:nvSpPr>
                <p:cNvPr id="1253" name="Shape 1253"/>
                <p:cNvSpPr/>
                <p:nvPr/>
              </p:nvSpPr>
              <p:spPr>
                <a:xfrm>
                  <a:off x="0" y="0"/>
                  <a:ext cx="289698" cy="148206"/>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a:latin typeface="Arial"/>
                      <a:ea typeface="Arial"/>
                      <a:cs typeface="Arial"/>
                      <a:sym typeface="Arial"/>
                    </a:defRPr>
                  </a:pPr>
                  <a:endParaRPr/>
                </a:p>
              </p:txBody>
            </p:sp>
            <p:sp>
              <p:nvSpPr>
                <p:cNvPr id="1254" name="Shape 1254"/>
                <p:cNvSpPr/>
                <p:nvPr/>
              </p:nvSpPr>
              <p:spPr>
                <a:xfrm>
                  <a:off x="0" y="0"/>
                  <a:ext cx="289698" cy="13405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0174" tIns="30174" rIns="30174" bIns="30174" numCol="1" anchor="t">
                  <a:spAutoFit/>
                </a:bodyPr>
                <a:lstStyle>
                  <a:lvl1pPr algn="ctr">
                    <a:defRPr sz="600">
                      <a:latin typeface="Arial"/>
                      <a:ea typeface="Arial"/>
                      <a:cs typeface="Arial"/>
                      <a:sym typeface="Arial"/>
                    </a:defRPr>
                  </a:lvl1pPr>
                </a:lstStyle>
                <a:p>
                  <a:pPr lvl="0">
                    <a:defRPr sz="1800"/>
                  </a:pPr>
                  <a:r>
                    <a:rPr sz="600"/>
                    <a:t>PC 3</a:t>
                  </a:r>
                </a:p>
              </p:txBody>
            </p:sp>
          </p:grpSp>
        </p:grpSp>
        <p:grpSp>
          <p:nvGrpSpPr>
            <p:cNvPr id="1265" name="Group 1265"/>
            <p:cNvGrpSpPr/>
            <p:nvPr/>
          </p:nvGrpSpPr>
          <p:grpSpPr>
            <a:xfrm>
              <a:off x="0" y="1357831"/>
              <a:ext cx="360136" cy="310994"/>
              <a:chOff x="0" y="-1"/>
              <a:chExt cx="360135" cy="310992"/>
            </a:xfrm>
          </p:grpSpPr>
          <p:grpSp>
            <p:nvGrpSpPr>
              <p:cNvPr id="1261" name="Group 1261"/>
              <p:cNvGrpSpPr/>
              <p:nvPr/>
            </p:nvGrpSpPr>
            <p:grpSpPr>
              <a:xfrm>
                <a:off x="0" y="-3"/>
                <a:ext cx="360136" cy="310994"/>
                <a:chOff x="0" y="0"/>
                <a:chExt cx="360135" cy="310992"/>
              </a:xfrm>
            </p:grpSpPr>
            <p:sp>
              <p:nvSpPr>
                <p:cNvPr id="1257" name="Shape 1257"/>
                <p:cNvSpPr/>
                <p:nvPr/>
              </p:nvSpPr>
              <p:spPr>
                <a:xfrm>
                  <a:off x="0" y="-1"/>
                  <a:ext cx="360136" cy="199702"/>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258" name="Shape 1258"/>
                <p:cNvSpPr/>
                <p:nvPr/>
              </p:nvSpPr>
              <p:spPr>
                <a:xfrm>
                  <a:off x="34839" y="20551"/>
                  <a:ext cx="290457" cy="158988"/>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259" name="Shape 1259"/>
                <p:cNvSpPr/>
                <p:nvPr/>
              </p:nvSpPr>
              <p:spPr>
                <a:xfrm>
                  <a:off x="152989" y="199701"/>
                  <a:ext cx="54534" cy="55064"/>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260" name="Shape 1260"/>
                <p:cNvSpPr/>
                <p:nvPr/>
              </p:nvSpPr>
              <p:spPr>
                <a:xfrm>
                  <a:off x="17798" y="255540"/>
                  <a:ext cx="324918" cy="55452"/>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grpSp>
          <p:grpSp>
            <p:nvGrpSpPr>
              <p:cNvPr id="1264" name="Group 1264"/>
              <p:cNvGrpSpPr/>
              <p:nvPr/>
            </p:nvGrpSpPr>
            <p:grpSpPr>
              <a:xfrm>
                <a:off x="35218" y="22102"/>
                <a:ext cx="289699" cy="148906"/>
                <a:chOff x="0" y="0"/>
                <a:chExt cx="289697" cy="148904"/>
              </a:xfrm>
            </p:grpSpPr>
            <p:sp>
              <p:nvSpPr>
                <p:cNvPr id="1262" name="Shape 1262"/>
                <p:cNvSpPr/>
                <p:nvPr/>
              </p:nvSpPr>
              <p:spPr>
                <a:xfrm>
                  <a:off x="0" y="-1"/>
                  <a:ext cx="289698" cy="148906"/>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a:latin typeface="Arial"/>
                      <a:ea typeface="Arial"/>
                      <a:cs typeface="Arial"/>
                      <a:sym typeface="Arial"/>
                    </a:defRPr>
                  </a:pPr>
                  <a:endParaRPr/>
                </a:p>
              </p:txBody>
            </p:sp>
            <p:sp>
              <p:nvSpPr>
                <p:cNvPr id="1263" name="Shape 1263"/>
                <p:cNvSpPr/>
                <p:nvPr/>
              </p:nvSpPr>
              <p:spPr>
                <a:xfrm>
                  <a:off x="0" y="0"/>
                  <a:ext cx="289698" cy="13405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0174" tIns="30174" rIns="30174" bIns="30174" numCol="1" anchor="t">
                  <a:spAutoFit/>
                </a:bodyPr>
                <a:lstStyle>
                  <a:lvl1pPr algn="ctr">
                    <a:defRPr sz="600">
                      <a:latin typeface="Arial"/>
                      <a:ea typeface="Arial"/>
                      <a:cs typeface="Arial"/>
                      <a:sym typeface="Arial"/>
                    </a:defRPr>
                  </a:lvl1pPr>
                </a:lstStyle>
                <a:p>
                  <a:pPr lvl="0">
                    <a:defRPr sz="1800"/>
                  </a:pPr>
                  <a:r>
                    <a:rPr sz="600"/>
                    <a:t>PC 4</a:t>
                  </a:r>
                </a:p>
              </p:txBody>
            </p:sp>
          </p:grpSp>
        </p:grpSp>
        <p:grpSp>
          <p:nvGrpSpPr>
            <p:cNvPr id="1274" name="Group 1274"/>
            <p:cNvGrpSpPr/>
            <p:nvPr/>
          </p:nvGrpSpPr>
          <p:grpSpPr>
            <a:xfrm>
              <a:off x="-1" y="397127"/>
              <a:ext cx="361566" cy="310993"/>
              <a:chOff x="0" y="-1"/>
              <a:chExt cx="361564" cy="310992"/>
            </a:xfrm>
          </p:grpSpPr>
          <p:grpSp>
            <p:nvGrpSpPr>
              <p:cNvPr id="1270" name="Group 1270"/>
              <p:cNvGrpSpPr/>
              <p:nvPr/>
            </p:nvGrpSpPr>
            <p:grpSpPr>
              <a:xfrm>
                <a:off x="-1" y="-3"/>
                <a:ext cx="361566" cy="310994"/>
                <a:chOff x="0" y="0"/>
                <a:chExt cx="361564" cy="310992"/>
              </a:xfrm>
            </p:grpSpPr>
            <p:sp>
              <p:nvSpPr>
                <p:cNvPr id="1266" name="Shape 1266"/>
                <p:cNvSpPr/>
                <p:nvPr/>
              </p:nvSpPr>
              <p:spPr>
                <a:xfrm>
                  <a:off x="0" y="-1"/>
                  <a:ext cx="361566" cy="199702"/>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267" name="Shape 1267"/>
                <p:cNvSpPr/>
                <p:nvPr/>
              </p:nvSpPr>
              <p:spPr>
                <a:xfrm>
                  <a:off x="34977" y="20551"/>
                  <a:ext cx="291610" cy="158988"/>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268" name="Shape 1268"/>
                <p:cNvSpPr/>
                <p:nvPr/>
              </p:nvSpPr>
              <p:spPr>
                <a:xfrm>
                  <a:off x="153597" y="199701"/>
                  <a:ext cx="54750" cy="55064"/>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sp>
              <p:nvSpPr>
                <p:cNvPr id="1269" name="Shape 1269"/>
                <p:cNvSpPr/>
                <p:nvPr/>
              </p:nvSpPr>
              <p:spPr>
                <a:xfrm>
                  <a:off x="17868" y="255540"/>
                  <a:ext cx="326209" cy="55452"/>
                </a:xfrm>
                <a:prstGeom prst="rect">
                  <a:avLst/>
                </a:prstGeom>
                <a:solidFill>
                  <a:srgbClr val="000000"/>
                </a:solidFill>
                <a:ln w="9525" cap="flat">
                  <a:solidFill>
                    <a:srgbClr val="000000"/>
                  </a:solidFill>
                  <a:prstDash val="solid"/>
                  <a:round/>
                </a:ln>
                <a:effectLst/>
              </p:spPr>
              <p:txBody>
                <a:bodyPr wrap="square" lIns="0" tIns="0" rIns="0" bIns="0" numCol="1" anchor="t">
                  <a:noAutofit/>
                </a:bodyPr>
                <a:lstStyle/>
                <a:p>
                  <a:pPr lvl="0">
                    <a:defRPr>
                      <a:latin typeface="Arial"/>
                      <a:ea typeface="Arial"/>
                      <a:cs typeface="Arial"/>
                      <a:sym typeface="Arial"/>
                    </a:defRPr>
                  </a:pPr>
                  <a:endParaRPr/>
                </a:p>
              </p:txBody>
            </p:sp>
          </p:grpSp>
          <p:grpSp>
            <p:nvGrpSpPr>
              <p:cNvPr id="1273" name="Group 1273"/>
              <p:cNvGrpSpPr/>
              <p:nvPr/>
            </p:nvGrpSpPr>
            <p:grpSpPr>
              <a:xfrm>
                <a:off x="35358" y="22102"/>
                <a:ext cx="290849" cy="148906"/>
                <a:chOff x="0" y="0"/>
                <a:chExt cx="290847" cy="148904"/>
              </a:xfrm>
            </p:grpSpPr>
            <p:sp>
              <p:nvSpPr>
                <p:cNvPr id="1271" name="Shape 1271"/>
                <p:cNvSpPr/>
                <p:nvPr/>
              </p:nvSpPr>
              <p:spPr>
                <a:xfrm>
                  <a:off x="0" y="-1"/>
                  <a:ext cx="290848" cy="148906"/>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a:latin typeface="Arial"/>
                      <a:ea typeface="Arial"/>
                      <a:cs typeface="Arial"/>
                      <a:sym typeface="Arial"/>
                    </a:defRPr>
                  </a:pPr>
                  <a:endParaRPr/>
                </a:p>
              </p:txBody>
            </p:sp>
            <p:sp>
              <p:nvSpPr>
                <p:cNvPr id="1272" name="Shape 1272"/>
                <p:cNvSpPr/>
                <p:nvPr/>
              </p:nvSpPr>
              <p:spPr>
                <a:xfrm>
                  <a:off x="0" y="0"/>
                  <a:ext cx="290848" cy="13405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0174" tIns="30174" rIns="30174" bIns="30174" numCol="1" anchor="t">
                  <a:spAutoFit/>
                </a:bodyPr>
                <a:lstStyle>
                  <a:lvl1pPr algn="ctr">
                    <a:defRPr sz="600">
                      <a:latin typeface="Arial"/>
                      <a:ea typeface="Arial"/>
                      <a:cs typeface="Arial"/>
                      <a:sym typeface="Arial"/>
                    </a:defRPr>
                  </a:lvl1pPr>
                </a:lstStyle>
                <a:p>
                  <a:pPr lvl="0">
                    <a:defRPr sz="1800"/>
                  </a:pPr>
                  <a:r>
                    <a:rPr sz="600"/>
                    <a:t>PC 5</a:t>
                  </a:r>
                </a:p>
              </p:txBody>
            </p:sp>
          </p:grpSp>
        </p:grpSp>
      </p:grpSp>
      <p:sp>
        <p:nvSpPr>
          <p:cNvPr id="1276" name="Shape 1276"/>
          <p:cNvSpPr/>
          <p:nvPr/>
        </p:nvSpPr>
        <p:spPr>
          <a:xfrm>
            <a:off x="3959225" y="1844675"/>
            <a:ext cx="2447925" cy="1071340"/>
          </a:xfrm>
          <a:prstGeom prst="rect">
            <a:avLst/>
          </a:prstGeom>
          <a:solidFill>
            <a:srgbClr val="FFFF00"/>
          </a:solidFill>
          <a:ln>
            <a:solidFill/>
            <a:round/>
          </a:ln>
          <a:extLst>
            <a:ext uri="{C572A759-6A51-4108-AA02-DFA0A04FC94B}">
              <ma14:wrappingTextBoxFlag xmlns:ma14="http://schemas.microsoft.com/office/mac/drawingml/2011/main" xmlns="" val="1"/>
            </a:ext>
          </a:extLst>
        </p:spPr>
        <p:txBody>
          <a:bodyPr lIns="0" tIns="0" rIns="0" bIns="0">
            <a:spAutoFit/>
          </a:bodyPr>
          <a:lstStyle/>
          <a:p>
            <a:pPr lvl="0">
              <a:spcBef>
                <a:spcPts val="700"/>
              </a:spcBef>
            </a:pPr>
            <a:r>
              <a:rPr sz="1200" b="1">
                <a:latin typeface="Arial"/>
                <a:ea typeface="Arial"/>
                <a:cs typeface="Arial"/>
                <a:sym typeface="Arial"/>
              </a:rPr>
              <a:t>RING: </a:t>
            </a:r>
            <a:r>
              <a:rPr sz="1200">
                <a:latin typeface="Arial"/>
                <a:ea typeface="Arial"/>
                <a:cs typeface="Arial"/>
                <a:sym typeface="Arial"/>
              </a:rPr>
              <a:t>Each node connected to next node in system to form a circle. Data passes in one direction only. High data transfer rates but expensive and failure of one node disables entire network</a:t>
            </a:r>
          </a:p>
        </p:txBody>
      </p:sp>
      <p:sp>
        <p:nvSpPr>
          <p:cNvPr id="1277" name="Shape 1277"/>
          <p:cNvSpPr/>
          <p:nvPr/>
        </p:nvSpPr>
        <p:spPr>
          <a:xfrm>
            <a:off x="3887787" y="3429000"/>
            <a:ext cx="2447926" cy="1071340"/>
          </a:xfrm>
          <a:prstGeom prst="rect">
            <a:avLst/>
          </a:prstGeom>
          <a:solidFill>
            <a:srgbClr val="FFFF00"/>
          </a:solidFill>
          <a:ln>
            <a:solidFill/>
            <a:round/>
          </a:ln>
          <a:extLst>
            <a:ext uri="{C572A759-6A51-4108-AA02-DFA0A04FC94B}">
              <ma14:wrappingTextBoxFlag xmlns:ma14="http://schemas.microsoft.com/office/mac/drawingml/2011/main" xmlns="" val="1"/>
            </a:ext>
          </a:extLst>
        </p:spPr>
        <p:txBody>
          <a:bodyPr lIns="0" tIns="0" rIns="0" bIns="0">
            <a:spAutoFit/>
          </a:bodyPr>
          <a:lstStyle/>
          <a:p>
            <a:pPr lvl="0">
              <a:spcBef>
                <a:spcPts val="700"/>
              </a:spcBef>
            </a:pPr>
            <a:r>
              <a:rPr sz="1200" b="1">
                <a:latin typeface="Arial"/>
                <a:ea typeface="Arial"/>
                <a:cs typeface="Arial"/>
                <a:sym typeface="Arial"/>
              </a:rPr>
              <a:t>MESH:</a:t>
            </a:r>
            <a:r>
              <a:rPr sz="1200">
                <a:latin typeface="Arial"/>
                <a:ea typeface="Arial"/>
                <a:cs typeface="Arial"/>
                <a:sym typeface="Arial"/>
              </a:rPr>
              <a:t> Multiple channels between nodes. Therefore failure of one node does not affect system. Multiple routes (routers) prevents bottlenecks. Complex and expensive to maintain</a:t>
            </a:r>
          </a:p>
        </p:txBody>
      </p:sp>
      <p:sp>
        <p:nvSpPr>
          <p:cNvPr id="1278" name="Shape 1278"/>
          <p:cNvSpPr/>
          <p:nvPr/>
        </p:nvSpPr>
        <p:spPr>
          <a:xfrm>
            <a:off x="6084887" y="4292600"/>
            <a:ext cx="468314" cy="360364"/>
          </a:xfrm>
          <a:prstGeom prst="rightArrow">
            <a:avLst>
              <a:gd name="adj1" fmla="val 50000"/>
              <a:gd name="adj2" fmla="val 32489"/>
            </a:avLst>
          </a:prstGeom>
          <a:solidFill>
            <a:srgbClr val="BBE0E3"/>
          </a:solidFill>
          <a:ln>
            <a:solidFill/>
            <a:round/>
          </a:ln>
        </p:spPr>
        <p:txBody>
          <a:bodyPr lIns="0" tIns="0" rIns="0" bIns="0" anchor="ctr"/>
          <a:lstStyle/>
          <a:p>
            <a:pPr lvl="0">
              <a:defRPr>
                <a:latin typeface="Arial"/>
                <a:ea typeface="Arial"/>
                <a:cs typeface="Arial"/>
                <a:sym typeface="Arial"/>
              </a:defRPr>
            </a:pPr>
            <a:endParaRPr/>
          </a:p>
        </p:txBody>
      </p:sp>
      <p:sp>
        <p:nvSpPr>
          <p:cNvPr id="1279" name="Shape 1279"/>
          <p:cNvSpPr/>
          <p:nvPr/>
        </p:nvSpPr>
        <p:spPr>
          <a:xfrm>
            <a:off x="6264275" y="2205036"/>
            <a:ext cx="468313" cy="360364"/>
          </a:xfrm>
          <a:prstGeom prst="rightArrow">
            <a:avLst>
              <a:gd name="adj1" fmla="val 50000"/>
              <a:gd name="adj2" fmla="val 32489"/>
            </a:avLst>
          </a:prstGeom>
          <a:solidFill>
            <a:srgbClr val="BBE0E3"/>
          </a:solidFill>
          <a:ln>
            <a:solidFill/>
            <a:round/>
          </a:ln>
        </p:spPr>
        <p:txBody>
          <a:bodyPr lIns="0" tIns="0" rIns="0" bIns="0" anchor="ctr"/>
          <a:lstStyle/>
          <a:p>
            <a:pPr lvl="0">
              <a:defRPr>
                <a:latin typeface="Arial"/>
                <a:ea typeface="Arial"/>
                <a:cs typeface="Arial"/>
                <a:sym typeface="Arial"/>
              </a:defRPr>
            </a:pPr>
            <a:endParaRPr/>
          </a:p>
        </p:txBody>
      </p:sp>
      <p:sp>
        <p:nvSpPr>
          <p:cNvPr id="1280" name="Shape 1280"/>
          <p:cNvSpPr/>
          <p:nvPr/>
        </p:nvSpPr>
        <p:spPr>
          <a:xfrm rot="16200000">
            <a:off x="2898775" y="2006600"/>
            <a:ext cx="395289" cy="360364"/>
          </a:xfrm>
          <a:prstGeom prst="rightArrow">
            <a:avLst>
              <a:gd name="adj1" fmla="val 50000"/>
              <a:gd name="adj2" fmla="val 27423"/>
            </a:avLst>
          </a:prstGeom>
          <a:solidFill>
            <a:srgbClr val="BBE0E3"/>
          </a:solidFill>
          <a:ln>
            <a:solidFill/>
            <a:round/>
          </a:ln>
        </p:spPr>
        <p:txBody>
          <a:bodyPr lIns="0" tIns="0" rIns="0" bIns="0" anchor="ctr"/>
          <a:lstStyle/>
          <a:p>
            <a:pPr lvl="0">
              <a:defRPr>
                <a:latin typeface="Arial"/>
                <a:ea typeface="Arial"/>
                <a:cs typeface="Arial"/>
                <a:sym typeface="Arial"/>
              </a:defRPr>
            </a:pPr>
            <a:endParaRPr/>
          </a:p>
        </p:txBody>
      </p:sp>
      <p:sp>
        <p:nvSpPr>
          <p:cNvPr id="1281" name="Shape 1281"/>
          <p:cNvSpPr/>
          <p:nvPr/>
        </p:nvSpPr>
        <p:spPr>
          <a:xfrm rot="16200000">
            <a:off x="1566862" y="4491037"/>
            <a:ext cx="395289" cy="360364"/>
          </a:xfrm>
          <a:prstGeom prst="rightArrow">
            <a:avLst>
              <a:gd name="adj1" fmla="val 50000"/>
              <a:gd name="adj2" fmla="val 27423"/>
            </a:avLst>
          </a:prstGeom>
          <a:solidFill>
            <a:srgbClr val="BBE0E3"/>
          </a:solidFill>
          <a:ln>
            <a:solidFill/>
            <a:round/>
          </a:ln>
        </p:spPr>
        <p:txBody>
          <a:bodyPr lIns="0" tIns="0" rIns="0" bIns="0" anchor="ctr"/>
          <a:lstStyle/>
          <a:p>
            <a:pPr lvl="0">
              <a:defRPr>
                <a:latin typeface="Arial"/>
                <a:ea typeface="Arial"/>
                <a:cs typeface="Arial"/>
                <a:sym typeface="Arial"/>
              </a:defRPr>
            </a:pPr>
            <a:endParaRPr/>
          </a:p>
        </p:txBody>
      </p:sp>
      <p:sp>
        <p:nvSpPr>
          <p:cNvPr id="1282" name="Shape 1282"/>
          <p:cNvSpPr/>
          <p:nvPr/>
        </p:nvSpPr>
        <p:spPr>
          <a:xfrm>
            <a:off x="3348037" y="4797425"/>
            <a:ext cx="3563938" cy="1474565"/>
          </a:xfrm>
          <a:prstGeom prst="rect">
            <a:avLst/>
          </a:prstGeom>
          <a:solidFill>
            <a:srgbClr val="BBE0E3"/>
          </a:solidFill>
          <a:ln w="57150">
            <a:solidFill/>
            <a:round/>
          </a:ln>
          <a:extLst>
            <a:ext uri="{C572A759-6A51-4108-AA02-DFA0A04FC94B}">
              <ma14:wrappingTextBoxFlag xmlns:ma14="http://schemas.microsoft.com/office/mac/drawingml/2011/main" xmlns="" val="1"/>
            </a:ext>
          </a:extLst>
        </p:spPr>
        <p:txBody>
          <a:bodyPr lIns="0" tIns="0" rIns="0" bIns="0">
            <a:spAutoFit/>
          </a:bodyPr>
          <a:lstStyle/>
          <a:p>
            <a:pPr lvl="0">
              <a:spcBef>
                <a:spcPts val="700"/>
              </a:spcBef>
            </a:pPr>
            <a:r>
              <a:rPr sz="1200" b="1">
                <a:latin typeface="Arial"/>
                <a:ea typeface="Arial"/>
                <a:cs typeface="Arial"/>
                <a:sym typeface="Arial"/>
              </a:rPr>
              <a:t>ROUTER:</a:t>
            </a:r>
            <a:r>
              <a:rPr sz="1200">
                <a:latin typeface="Arial"/>
                <a:ea typeface="Arial"/>
                <a:cs typeface="Arial"/>
                <a:sym typeface="Arial"/>
              </a:rPr>
              <a:t> Decides which path to send data packet down, has own processing capability and memory.</a:t>
            </a:r>
          </a:p>
          <a:p>
            <a:pPr lvl="0">
              <a:spcBef>
                <a:spcPts val="700"/>
              </a:spcBef>
            </a:pPr>
            <a:r>
              <a:rPr sz="1200" b="1">
                <a:latin typeface="Arial"/>
                <a:ea typeface="Arial"/>
                <a:cs typeface="Arial"/>
                <a:sym typeface="Arial"/>
              </a:rPr>
              <a:t>HUB:</a:t>
            </a:r>
            <a:r>
              <a:rPr sz="1200">
                <a:latin typeface="Arial"/>
                <a:ea typeface="Arial"/>
                <a:cs typeface="Arial"/>
                <a:sym typeface="Arial"/>
              </a:rPr>
              <a:t> Connects all nodes on a network. Broadcast and amplify any signal received to </a:t>
            </a:r>
            <a:r>
              <a:rPr sz="1200" b="1">
                <a:latin typeface="Arial"/>
                <a:ea typeface="Arial"/>
                <a:cs typeface="Arial"/>
                <a:sym typeface="Arial"/>
              </a:rPr>
              <a:t>all </a:t>
            </a:r>
            <a:r>
              <a:rPr sz="1200">
                <a:latin typeface="Arial"/>
                <a:ea typeface="Arial"/>
                <a:cs typeface="Arial"/>
                <a:sym typeface="Arial"/>
              </a:rPr>
              <a:t>nodes.</a:t>
            </a:r>
          </a:p>
          <a:p>
            <a:pPr lvl="0">
              <a:spcBef>
                <a:spcPts val="700"/>
              </a:spcBef>
            </a:pPr>
            <a:r>
              <a:rPr sz="1200" b="1">
                <a:latin typeface="Arial"/>
                <a:ea typeface="Arial"/>
                <a:cs typeface="Arial"/>
                <a:sym typeface="Arial"/>
              </a:rPr>
              <a:t>SWITCH:</a:t>
            </a:r>
            <a:r>
              <a:rPr sz="1200">
                <a:latin typeface="Arial"/>
                <a:ea typeface="Arial"/>
                <a:cs typeface="Arial"/>
                <a:sym typeface="Arial"/>
              </a:rPr>
              <a:t> used to connect nodes to network. Makes point to point connections to stop all out broadcast and cut traffic</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5" name="Shape 1285"/>
          <p:cNvSpPr>
            <a:spLocks noGrp="1"/>
          </p:cNvSpPr>
          <p:nvPr>
            <p:ph type="title"/>
          </p:nvPr>
        </p:nvSpPr>
        <p:spPr>
          <a:xfrm>
            <a:off x="457200" y="274637"/>
            <a:ext cx="8229600" cy="1143001"/>
          </a:xfrm>
          <a:prstGeom prst="rect">
            <a:avLst/>
          </a:prstGeom>
        </p:spPr>
        <p:txBody>
          <a:bodyPr lIns="0" tIns="0" rIns="0" bIns="0">
            <a:normAutofit/>
          </a:bodyPr>
          <a:lstStyle/>
          <a:p>
            <a:pPr lvl="0">
              <a:defRPr sz="1800"/>
            </a:pPr>
            <a:r>
              <a:rPr sz="4400"/>
              <a:t>Computers and the Law</a:t>
            </a:r>
          </a:p>
        </p:txBody>
      </p:sp>
      <p:sp>
        <p:nvSpPr>
          <p:cNvPr id="1286" name="Shape 1286"/>
          <p:cNvSpPr/>
          <p:nvPr/>
        </p:nvSpPr>
        <p:spPr>
          <a:xfrm>
            <a:off x="-2" y="0"/>
            <a:ext cx="9144004" cy="1557338"/>
          </a:xfrm>
          <a:prstGeom prst="rect">
            <a:avLst/>
          </a:prstGeom>
          <a:gradFill>
            <a:gsLst>
              <a:gs pos="0">
                <a:srgbClr val="FF3300"/>
              </a:gs>
              <a:gs pos="100000">
                <a:srgbClr val="761700"/>
              </a:gs>
            </a:gsLst>
            <a:lin ang="16200000"/>
          </a:gradFill>
          <a:ln w="12700">
            <a:miter lim="400000"/>
          </a:ln>
        </p:spPr>
        <p:txBody>
          <a:bodyPr lIns="0" tIns="0" rIns="0" bIns="0" anchor="ctr"/>
          <a:lstStyle/>
          <a:p>
            <a:pPr lvl="0">
              <a:defRPr>
                <a:latin typeface="Arial"/>
                <a:ea typeface="Arial"/>
                <a:cs typeface="Arial"/>
                <a:sym typeface="Arial"/>
              </a:defRPr>
            </a:pPr>
            <a:endParaRPr/>
          </a:p>
        </p:txBody>
      </p:sp>
      <p:sp>
        <p:nvSpPr>
          <p:cNvPr id="1287" name="Shape 1287"/>
          <p:cNvSpPr/>
          <p:nvPr/>
        </p:nvSpPr>
        <p:spPr>
          <a:xfrm>
            <a:off x="2051049" y="981075"/>
            <a:ext cx="5070477" cy="4318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484630">
              <a:defRPr sz="900">
                <a:ln w="7134">
                  <a:solidFill/>
                </a:ln>
                <a:solidFill>
                  <a:srgbClr val="FFFFFF"/>
                </a:solidFill>
                <a:effectLst>
                  <a:outerShdw blurRad="38100" dist="19038"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900">
                <a:ln w="7134">
                  <a:solidFill/>
                </a:ln>
                <a:solidFill>
                  <a:srgbClr val="FFFFFF"/>
                </a:solidFill>
                <a:effectLst>
                  <a:outerShdw blurRad="38100" dist="19038" dir="2700000" rotWithShape="0">
                    <a:srgbClr val="990000"/>
                  </a:outerShdw>
                </a:effectLst>
              </a:rPr>
              <a:t>Computers and the Law</a:t>
            </a:r>
          </a:p>
        </p:txBody>
      </p:sp>
      <p:sp>
        <p:nvSpPr>
          <p:cNvPr id="1288" name="Shape 1288"/>
          <p:cNvSpPr/>
          <p:nvPr/>
        </p:nvSpPr>
        <p:spPr>
          <a:xfrm>
            <a:off x="6732586" y="204786"/>
            <a:ext cx="2303464" cy="3444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22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2200">
                <a:ln w="17078">
                  <a:solidFill/>
                </a:ln>
                <a:solidFill>
                  <a:srgbClr val="FFFFFF"/>
                </a:solidFill>
                <a:effectLst>
                  <a:outerShdw blurRad="50800" dist="29455" dir="2700000" rotWithShape="0">
                    <a:srgbClr val="990000"/>
                  </a:outerShdw>
                </a:effectLst>
              </a:rPr>
              <a:t>Higher Computing</a:t>
            </a:r>
          </a:p>
        </p:txBody>
      </p:sp>
      <p:grpSp>
        <p:nvGrpSpPr>
          <p:cNvPr id="1295" name="Group 1295">
            <a:hlinkClick r:id="" action="ppaction://hlinkshowjump?jump=firstslide"/>
          </p:cNvPr>
          <p:cNvGrpSpPr/>
          <p:nvPr/>
        </p:nvGrpSpPr>
        <p:grpSpPr>
          <a:xfrm>
            <a:off x="7823199" y="6396037"/>
            <a:ext cx="1206502" cy="371477"/>
            <a:chOff x="0" y="0"/>
            <a:chExt cx="1206500" cy="371476"/>
          </a:xfrm>
        </p:grpSpPr>
        <p:sp>
          <p:nvSpPr>
            <p:cNvPr id="1289" name="Shape 1289"/>
            <p:cNvSpPr/>
            <p:nvPr/>
          </p:nvSpPr>
          <p:spPr>
            <a:xfrm>
              <a:off x="0" y="-1"/>
              <a:ext cx="1206500" cy="371478"/>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290" name="Shape 1290"/>
            <p:cNvSpPr/>
            <p:nvPr/>
          </p:nvSpPr>
          <p:spPr>
            <a:xfrm>
              <a:off x="-1" y="-1"/>
              <a:ext cx="1206501" cy="232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6" y="21600"/>
                  </a:lnTo>
                  <a:lnTo>
                    <a:pt x="21184"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291" name="Shape 1291"/>
            <p:cNvSpPr/>
            <p:nvPr/>
          </p:nvSpPr>
          <p:spPr>
            <a:xfrm>
              <a:off x="-1"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292" name="Shape 1292"/>
            <p:cNvSpPr/>
            <p:nvPr/>
          </p:nvSpPr>
          <p:spPr>
            <a:xfrm>
              <a:off x="1183282"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293" name="Shape 1293"/>
            <p:cNvSpPr/>
            <p:nvPr/>
          </p:nvSpPr>
          <p:spPr>
            <a:xfrm>
              <a:off x="-1" y="348257"/>
              <a:ext cx="1206501"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184" y="0"/>
                  </a:lnTo>
                  <a:lnTo>
                    <a:pt x="416"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294" name="Shape 1294"/>
            <p:cNvSpPr/>
            <p:nvPr/>
          </p:nvSpPr>
          <p:spPr>
            <a:xfrm>
              <a:off x="212148" y="117965"/>
              <a:ext cx="782204" cy="13554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Back to Index</a:t>
              </a:r>
            </a:p>
          </p:txBody>
        </p:sp>
      </p:grpSp>
      <p:grpSp>
        <p:nvGrpSpPr>
          <p:cNvPr id="1298" name="Group 1298"/>
          <p:cNvGrpSpPr/>
          <p:nvPr/>
        </p:nvGrpSpPr>
        <p:grpSpPr>
          <a:xfrm>
            <a:off x="468312" y="1628774"/>
            <a:ext cx="2328865" cy="4608515"/>
            <a:chOff x="0" y="0"/>
            <a:chExt cx="2328864" cy="4608514"/>
          </a:xfrm>
        </p:grpSpPr>
        <p:sp>
          <p:nvSpPr>
            <p:cNvPr id="1296" name="Shape 1296"/>
            <p:cNvSpPr/>
            <p:nvPr/>
          </p:nvSpPr>
          <p:spPr>
            <a:xfrm>
              <a:off x="-1" y="-1"/>
              <a:ext cx="2328866" cy="4608515"/>
            </a:xfrm>
            <a:prstGeom prst="rect">
              <a:avLst/>
            </a:prstGeom>
            <a:solidFill>
              <a:srgbClr val="DDDDDD"/>
            </a:solidFill>
            <a:ln w="38100" cap="flat">
              <a:solidFill>
                <a:srgbClr val="000000"/>
              </a:solidFill>
              <a:prstDash val="solid"/>
              <a:round/>
            </a:ln>
            <a:effectLst/>
          </p:spPr>
          <p:txBody>
            <a:bodyPr wrap="square" lIns="0" tIns="0" rIns="0" bIns="0" numCol="1" anchor="t">
              <a:noAutofit/>
            </a:bodyPr>
            <a:lstStyle/>
            <a:p>
              <a:pPr lvl="0">
                <a:defRPr sz="1200">
                  <a:latin typeface="Arial"/>
                  <a:ea typeface="Arial"/>
                  <a:cs typeface="Arial"/>
                  <a:sym typeface="Arial"/>
                </a:defRPr>
              </a:pPr>
              <a:endParaRPr/>
            </a:p>
          </p:txBody>
        </p:sp>
        <p:sp>
          <p:nvSpPr>
            <p:cNvPr id="1297" name="Shape 1297"/>
            <p:cNvSpPr/>
            <p:nvPr/>
          </p:nvSpPr>
          <p:spPr>
            <a:xfrm>
              <a:off x="-1" y="-1"/>
              <a:ext cx="2328866" cy="437905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p>
              <a:pPr lvl="0" algn="ctr"/>
              <a:r>
                <a:rPr sz="1400" b="1">
                  <a:latin typeface="Arial"/>
                  <a:ea typeface="Arial"/>
                  <a:cs typeface="Arial"/>
                  <a:sym typeface="Arial"/>
                </a:rPr>
                <a:t>Data Protection Act</a:t>
              </a:r>
            </a:p>
            <a:p>
              <a:pPr lvl="0" algn="ctr"/>
              <a:endParaRPr sz="1200" b="1">
                <a:latin typeface="Arial"/>
                <a:ea typeface="Arial"/>
                <a:cs typeface="Arial"/>
                <a:sym typeface="Arial"/>
              </a:endParaRPr>
            </a:p>
            <a:p>
              <a:pPr lvl="0"/>
              <a:r>
                <a:rPr sz="1200" b="1">
                  <a:latin typeface="Arial"/>
                  <a:ea typeface="Arial"/>
                  <a:cs typeface="Arial"/>
                  <a:sym typeface="Arial"/>
                </a:rPr>
                <a:t>Data User (company)</a:t>
              </a:r>
            </a:p>
            <a:p>
              <a:pPr lvl="0"/>
              <a:r>
                <a:rPr sz="1200">
                  <a:latin typeface="Arial"/>
                  <a:ea typeface="Arial"/>
                  <a:cs typeface="Arial"/>
                  <a:sym typeface="Arial"/>
                </a:rPr>
                <a:t>Must register purpose for holding data</a:t>
              </a:r>
            </a:p>
            <a:p>
              <a:pPr lvl="0"/>
              <a:endParaRPr sz="1200">
                <a:latin typeface="Arial"/>
                <a:ea typeface="Arial"/>
                <a:cs typeface="Arial"/>
                <a:sym typeface="Arial"/>
              </a:endParaRPr>
            </a:p>
            <a:p>
              <a:pPr lvl="0"/>
              <a:r>
                <a:rPr sz="1200">
                  <a:latin typeface="Arial"/>
                  <a:ea typeface="Arial"/>
                  <a:cs typeface="Arial"/>
                  <a:sym typeface="Arial"/>
                </a:rPr>
                <a:t>Must obtain data legally</a:t>
              </a:r>
            </a:p>
            <a:p>
              <a:pPr lvl="0"/>
              <a:endParaRPr sz="1200">
                <a:latin typeface="Arial"/>
                <a:ea typeface="Arial"/>
                <a:cs typeface="Arial"/>
                <a:sym typeface="Arial"/>
              </a:endParaRPr>
            </a:p>
            <a:p>
              <a:pPr lvl="0"/>
              <a:r>
                <a:rPr sz="1200">
                  <a:latin typeface="Arial"/>
                  <a:ea typeface="Arial"/>
                  <a:cs typeface="Arial"/>
                  <a:sym typeface="Arial"/>
                </a:rPr>
                <a:t>Must keep data safe and up to date</a:t>
              </a:r>
            </a:p>
            <a:p>
              <a:pPr lvl="0"/>
              <a:endParaRPr sz="1200">
                <a:latin typeface="Arial"/>
                <a:ea typeface="Arial"/>
                <a:cs typeface="Arial"/>
                <a:sym typeface="Arial"/>
              </a:endParaRPr>
            </a:p>
            <a:p>
              <a:pPr lvl="0"/>
              <a:r>
                <a:rPr sz="1200">
                  <a:latin typeface="Arial"/>
                  <a:ea typeface="Arial"/>
                  <a:cs typeface="Arial"/>
                  <a:sym typeface="Arial"/>
                </a:rPr>
                <a:t>Must give customers access to own data.</a:t>
              </a:r>
            </a:p>
            <a:p>
              <a:pPr lvl="0"/>
              <a:endParaRPr sz="1200">
                <a:latin typeface="Arial"/>
                <a:ea typeface="Arial"/>
                <a:cs typeface="Arial"/>
                <a:sym typeface="Arial"/>
              </a:endParaRPr>
            </a:p>
            <a:p>
              <a:pPr lvl="0"/>
              <a:r>
                <a:rPr sz="1200">
                  <a:latin typeface="Arial"/>
                  <a:ea typeface="Arial"/>
                  <a:cs typeface="Arial"/>
                  <a:sym typeface="Arial"/>
                </a:rPr>
                <a:t>Must not keep data longer than req.</a:t>
              </a:r>
            </a:p>
            <a:p>
              <a:pPr lvl="0"/>
              <a:endParaRPr sz="1200">
                <a:latin typeface="Arial"/>
                <a:ea typeface="Arial"/>
                <a:cs typeface="Arial"/>
                <a:sym typeface="Arial"/>
              </a:endParaRPr>
            </a:p>
            <a:p>
              <a:pPr lvl="0"/>
              <a:r>
                <a:rPr sz="1200" b="1">
                  <a:latin typeface="Arial"/>
                  <a:ea typeface="Arial"/>
                  <a:cs typeface="Arial"/>
                  <a:sym typeface="Arial"/>
                </a:rPr>
                <a:t>Data Subject (customer)</a:t>
              </a:r>
            </a:p>
            <a:p>
              <a:pPr lvl="0"/>
              <a:r>
                <a:rPr sz="1200">
                  <a:latin typeface="Arial"/>
                  <a:ea typeface="Arial"/>
                  <a:cs typeface="Arial"/>
                  <a:sym typeface="Arial"/>
                </a:rPr>
                <a:t>Right to view own data, get incorrect data changed.</a:t>
              </a:r>
            </a:p>
            <a:p>
              <a:pPr lvl="0"/>
              <a:endParaRPr sz="1200">
                <a:latin typeface="Arial"/>
                <a:ea typeface="Arial"/>
                <a:cs typeface="Arial"/>
                <a:sym typeface="Arial"/>
              </a:endParaRPr>
            </a:p>
            <a:p>
              <a:pPr lvl="0"/>
              <a:r>
                <a:rPr sz="1200" b="1">
                  <a:latin typeface="Arial"/>
                  <a:ea typeface="Arial"/>
                  <a:cs typeface="Arial"/>
                  <a:sym typeface="Arial"/>
                </a:rPr>
                <a:t>DOES NOT APPLY TO POLICE AND SECURITY (HM CUSTOMS, MI5, MI6)</a:t>
              </a:r>
            </a:p>
          </p:txBody>
        </p:sp>
      </p:grpSp>
      <p:grpSp>
        <p:nvGrpSpPr>
          <p:cNvPr id="1301" name="Group 1301"/>
          <p:cNvGrpSpPr/>
          <p:nvPr/>
        </p:nvGrpSpPr>
        <p:grpSpPr>
          <a:xfrm>
            <a:off x="3024186" y="2528886"/>
            <a:ext cx="3024190" cy="2124077"/>
            <a:chOff x="0" y="0"/>
            <a:chExt cx="3024189" cy="2124076"/>
          </a:xfrm>
        </p:grpSpPr>
        <p:sp>
          <p:nvSpPr>
            <p:cNvPr id="1299" name="Shape 1299"/>
            <p:cNvSpPr/>
            <p:nvPr/>
          </p:nvSpPr>
          <p:spPr>
            <a:xfrm>
              <a:off x="-1" y="0"/>
              <a:ext cx="3024190" cy="2124076"/>
            </a:xfrm>
            <a:prstGeom prst="rect">
              <a:avLst/>
            </a:prstGeom>
            <a:solidFill>
              <a:srgbClr val="FFFF00"/>
            </a:solidFill>
            <a:ln w="38100" cap="flat">
              <a:solidFill>
                <a:srgbClr val="000000"/>
              </a:solidFill>
              <a:prstDash val="solid"/>
              <a:round/>
            </a:ln>
            <a:effectLst/>
          </p:spPr>
          <p:txBody>
            <a:bodyPr wrap="square" lIns="0" tIns="0" rIns="0" bIns="0" numCol="1" anchor="t">
              <a:noAutofit/>
            </a:bodyPr>
            <a:lstStyle/>
            <a:p>
              <a:pPr lvl="0">
                <a:defRPr sz="1200" b="1">
                  <a:latin typeface="Arial"/>
                  <a:ea typeface="Arial"/>
                  <a:cs typeface="Arial"/>
                  <a:sym typeface="Arial"/>
                </a:defRPr>
              </a:pPr>
              <a:endParaRPr/>
            </a:p>
          </p:txBody>
        </p:sp>
        <p:sp>
          <p:nvSpPr>
            <p:cNvPr id="1300" name="Shape 1300"/>
            <p:cNvSpPr/>
            <p:nvPr/>
          </p:nvSpPr>
          <p:spPr>
            <a:xfrm>
              <a:off x="-1" y="-1"/>
              <a:ext cx="3024190" cy="173745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p>
              <a:pPr lvl="0" algn="ctr"/>
              <a:r>
                <a:rPr sz="1400" b="1">
                  <a:latin typeface="Arial"/>
                  <a:ea typeface="Arial"/>
                  <a:cs typeface="Arial"/>
                  <a:sym typeface="Arial"/>
                </a:rPr>
                <a:t>Computer Misuse Act</a:t>
              </a:r>
            </a:p>
            <a:p>
              <a:pPr lvl="0" algn="ctr"/>
              <a:endParaRPr sz="1400" b="1">
                <a:latin typeface="Arial"/>
                <a:ea typeface="Arial"/>
                <a:cs typeface="Arial"/>
                <a:sym typeface="Arial"/>
              </a:endParaRPr>
            </a:p>
            <a:p>
              <a:pPr lvl="0"/>
              <a:r>
                <a:rPr sz="1200">
                  <a:latin typeface="Arial"/>
                  <a:ea typeface="Arial"/>
                  <a:cs typeface="Arial"/>
                  <a:sym typeface="Arial"/>
                </a:rPr>
                <a:t>Illegal to create and distribute computer virus programs</a:t>
              </a:r>
            </a:p>
            <a:p>
              <a:pPr lvl="0"/>
              <a:endParaRPr sz="1200">
                <a:latin typeface="Arial"/>
                <a:ea typeface="Arial"/>
                <a:cs typeface="Arial"/>
                <a:sym typeface="Arial"/>
              </a:endParaRPr>
            </a:p>
            <a:p>
              <a:pPr lvl="0"/>
              <a:r>
                <a:rPr sz="1200">
                  <a:latin typeface="Arial"/>
                  <a:ea typeface="Arial"/>
                  <a:cs typeface="Arial"/>
                  <a:sym typeface="Arial"/>
                </a:rPr>
                <a:t> </a:t>
              </a:r>
              <a:r>
                <a:rPr sz="1200" b="1">
                  <a:latin typeface="Arial"/>
                  <a:ea typeface="Arial"/>
                  <a:cs typeface="Arial"/>
                  <a:sym typeface="Arial"/>
                </a:rPr>
                <a:t>(Virus – program designed to cause harm / disruption to a computer system)</a:t>
              </a:r>
            </a:p>
            <a:p>
              <a:pPr lvl="0"/>
              <a:endParaRPr sz="1200" b="1">
                <a:latin typeface="Arial"/>
                <a:ea typeface="Arial"/>
                <a:cs typeface="Arial"/>
                <a:sym typeface="Arial"/>
              </a:endParaRPr>
            </a:p>
            <a:p>
              <a:pPr lvl="0"/>
              <a:r>
                <a:rPr sz="1200" b="1">
                  <a:latin typeface="Arial"/>
                  <a:ea typeface="Arial"/>
                  <a:cs typeface="Arial"/>
                  <a:sym typeface="Arial"/>
                </a:rPr>
                <a:t>No illegal access (hacking) of systems</a:t>
              </a:r>
            </a:p>
          </p:txBody>
        </p:sp>
      </p:grpSp>
      <p:grpSp>
        <p:nvGrpSpPr>
          <p:cNvPr id="1304" name="Group 1304"/>
          <p:cNvGrpSpPr/>
          <p:nvPr/>
        </p:nvGrpSpPr>
        <p:grpSpPr>
          <a:xfrm>
            <a:off x="6227762" y="2205036"/>
            <a:ext cx="2520953" cy="2663827"/>
            <a:chOff x="0" y="0"/>
            <a:chExt cx="2520952" cy="2663826"/>
          </a:xfrm>
        </p:grpSpPr>
        <p:sp>
          <p:nvSpPr>
            <p:cNvPr id="1302" name="Shape 1302"/>
            <p:cNvSpPr/>
            <p:nvPr/>
          </p:nvSpPr>
          <p:spPr>
            <a:xfrm>
              <a:off x="-1" y="0"/>
              <a:ext cx="2520954" cy="2663826"/>
            </a:xfrm>
            <a:prstGeom prst="rect">
              <a:avLst/>
            </a:prstGeom>
            <a:solidFill>
              <a:srgbClr val="99CCFF"/>
            </a:solidFill>
            <a:ln w="38100" cap="flat">
              <a:solidFill>
                <a:srgbClr val="000000"/>
              </a:solidFill>
              <a:prstDash val="solid"/>
              <a:round/>
            </a:ln>
            <a:effectLst/>
          </p:spPr>
          <p:txBody>
            <a:bodyPr wrap="square" lIns="0" tIns="0" rIns="0" bIns="0" numCol="1" anchor="t">
              <a:noAutofit/>
            </a:bodyPr>
            <a:lstStyle/>
            <a:p>
              <a:pPr lvl="0">
                <a:defRPr sz="1200">
                  <a:latin typeface="Arial"/>
                  <a:ea typeface="Arial"/>
                  <a:cs typeface="Arial"/>
                  <a:sym typeface="Arial"/>
                </a:defRPr>
              </a:pPr>
              <a:endParaRPr/>
            </a:p>
          </p:txBody>
        </p:sp>
        <p:sp>
          <p:nvSpPr>
            <p:cNvPr id="1303" name="Shape 1303"/>
            <p:cNvSpPr/>
            <p:nvPr/>
          </p:nvSpPr>
          <p:spPr>
            <a:xfrm>
              <a:off x="-1" y="-1"/>
              <a:ext cx="2520954" cy="228355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p>
              <a:pPr lvl="0" algn="ctr"/>
              <a:r>
                <a:rPr sz="1400" b="1">
                  <a:latin typeface="Arial"/>
                  <a:ea typeface="Arial"/>
                  <a:cs typeface="Arial"/>
                  <a:sym typeface="Arial"/>
                </a:rPr>
                <a:t>Copyright, Designs and Patents Act</a:t>
              </a:r>
            </a:p>
            <a:p>
              <a:pPr lvl="0" algn="ctr"/>
              <a:endParaRPr sz="1400" b="1">
                <a:latin typeface="Arial"/>
                <a:ea typeface="Arial"/>
                <a:cs typeface="Arial"/>
                <a:sym typeface="Arial"/>
              </a:endParaRPr>
            </a:p>
            <a:p>
              <a:pPr lvl="0">
                <a:buSzPct val="100000"/>
                <a:buChar char="•"/>
              </a:pPr>
              <a:r>
                <a:rPr sz="1200">
                  <a:latin typeface="Arial"/>
                  <a:ea typeface="Arial"/>
                  <a:cs typeface="Arial"/>
                  <a:sym typeface="Arial"/>
                </a:rPr>
                <a:t> Illegal to copy Music, DVD,Video</a:t>
              </a:r>
            </a:p>
            <a:p>
              <a:pPr lvl="0"/>
              <a:endParaRPr sz="800">
                <a:latin typeface="Arial"/>
                <a:ea typeface="Arial"/>
                <a:cs typeface="Arial"/>
                <a:sym typeface="Arial"/>
              </a:endParaRPr>
            </a:p>
            <a:p>
              <a:pPr lvl="0">
                <a:buSzPct val="100000"/>
                <a:buFont typeface="Symbol"/>
                <a:buChar char="•"/>
              </a:pPr>
              <a:r>
                <a:rPr sz="1200">
                  <a:latin typeface="Arial"/>
                  <a:ea typeface="Arial"/>
                  <a:cs typeface="Arial"/>
                  <a:sym typeface="Arial"/>
                </a:rPr>
                <a:t> Illegal to copy copyrighted materials</a:t>
              </a:r>
            </a:p>
            <a:p>
              <a:pPr lvl="0"/>
              <a:endParaRPr sz="800">
                <a:latin typeface="Arial"/>
                <a:ea typeface="Arial"/>
                <a:cs typeface="Arial"/>
                <a:sym typeface="Arial"/>
              </a:endParaRPr>
            </a:p>
            <a:p>
              <a:pPr lvl="0">
                <a:buSzPct val="100000"/>
                <a:buFont typeface="Symbol"/>
                <a:buChar char="•"/>
              </a:pPr>
              <a:r>
                <a:rPr sz="1200">
                  <a:latin typeface="Arial"/>
                  <a:ea typeface="Arial"/>
                  <a:cs typeface="Arial"/>
                  <a:sym typeface="Arial"/>
                </a:rPr>
                <a:t> Illegal to use someone elses patented idea without permission</a:t>
              </a:r>
            </a:p>
            <a:p>
              <a:pPr lvl="0"/>
              <a:endParaRPr sz="800">
                <a:latin typeface="Arial"/>
                <a:ea typeface="Arial"/>
                <a:cs typeface="Arial"/>
                <a:sym typeface="Arial"/>
              </a:endParaRPr>
            </a:p>
            <a:p>
              <a:pPr lvl="0">
                <a:buSzPct val="100000"/>
                <a:buFont typeface="Symbol"/>
                <a:buChar char="•"/>
              </a:pPr>
              <a:r>
                <a:rPr sz="1200">
                  <a:latin typeface="Arial"/>
                  <a:ea typeface="Arial"/>
                  <a:cs typeface="Arial"/>
                  <a:sym typeface="Arial"/>
                </a:rPr>
                <a:t> Illegal to use another companies registered trade marks</a:t>
              </a:r>
            </a:p>
          </p:txBody>
        </p:sp>
      </p:gr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7" name="Shape 1307"/>
          <p:cNvSpPr>
            <a:spLocks noGrp="1"/>
          </p:cNvSpPr>
          <p:nvPr>
            <p:ph type="title"/>
          </p:nvPr>
        </p:nvSpPr>
        <p:spPr>
          <a:xfrm>
            <a:off x="457200" y="274637"/>
            <a:ext cx="8229600" cy="1143001"/>
          </a:xfrm>
          <a:prstGeom prst="rect">
            <a:avLst/>
          </a:prstGeom>
        </p:spPr>
        <p:txBody>
          <a:bodyPr lIns="0" tIns="0" rIns="0" bIns="0">
            <a:normAutofit/>
          </a:bodyPr>
          <a:lstStyle/>
          <a:p>
            <a:pPr lvl="0">
              <a:defRPr sz="1800"/>
            </a:pPr>
            <a:r>
              <a:rPr sz="4400"/>
              <a:t>Viruses / Worms / Trojans</a:t>
            </a:r>
          </a:p>
        </p:txBody>
      </p:sp>
      <p:sp>
        <p:nvSpPr>
          <p:cNvPr id="1308" name="Shape 1308"/>
          <p:cNvSpPr/>
          <p:nvPr/>
        </p:nvSpPr>
        <p:spPr>
          <a:xfrm>
            <a:off x="-2" y="0"/>
            <a:ext cx="9144004" cy="1557338"/>
          </a:xfrm>
          <a:prstGeom prst="rect">
            <a:avLst/>
          </a:prstGeom>
          <a:gradFill>
            <a:gsLst>
              <a:gs pos="0">
                <a:srgbClr val="FF3300"/>
              </a:gs>
              <a:gs pos="100000">
                <a:srgbClr val="761700"/>
              </a:gs>
            </a:gsLst>
            <a:lin ang="16200000"/>
          </a:gradFill>
          <a:ln w="12700">
            <a:miter lim="400000"/>
          </a:ln>
        </p:spPr>
        <p:txBody>
          <a:bodyPr lIns="0" tIns="0" rIns="0" bIns="0" anchor="ctr"/>
          <a:lstStyle/>
          <a:p>
            <a:pPr lvl="0">
              <a:defRPr>
                <a:latin typeface="Arial"/>
                <a:ea typeface="Arial"/>
                <a:cs typeface="Arial"/>
                <a:sym typeface="Arial"/>
              </a:defRPr>
            </a:pPr>
            <a:endParaRPr/>
          </a:p>
        </p:txBody>
      </p:sp>
      <p:sp>
        <p:nvSpPr>
          <p:cNvPr id="1309" name="Shape 1309"/>
          <p:cNvSpPr/>
          <p:nvPr/>
        </p:nvSpPr>
        <p:spPr>
          <a:xfrm>
            <a:off x="1943099" y="981075"/>
            <a:ext cx="5202240" cy="36036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58951">
              <a:defRPr sz="2300">
                <a:ln w="17498">
                  <a:solidFill/>
                </a:ln>
                <a:solidFill>
                  <a:srgbClr val="FFFFFF"/>
                </a:solidFill>
                <a:effectLst>
                  <a:outerShdw blurRad="50800" dist="29813"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2300">
                <a:ln w="17498">
                  <a:solidFill/>
                </a:ln>
                <a:solidFill>
                  <a:srgbClr val="FFFFFF"/>
                </a:solidFill>
                <a:effectLst>
                  <a:outerShdw blurRad="50800" dist="29813" dir="2700000" rotWithShape="0">
                    <a:srgbClr val="990000"/>
                  </a:outerShdw>
                </a:effectLst>
              </a:rPr>
              <a:t>Viruses / Worms / Trojans</a:t>
            </a:r>
          </a:p>
        </p:txBody>
      </p:sp>
      <p:sp>
        <p:nvSpPr>
          <p:cNvPr id="1310" name="Shape 1310"/>
          <p:cNvSpPr/>
          <p:nvPr/>
        </p:nvSpPr>
        <p:spPr>
          <a:xfrm>
            <a:off x="6732586" y="204786"/>
            <a:ext cx="2303464" cy="3444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22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2200">
                <a:ln w="17078">
                  <a:solidFill/>
                </a:ln>
                <a:solidFill>
                  <a:srgbClr val="FFFFFF"/>
                </a:solidFill>
                <a:effectLst>
                  <a:outerShdw blurRad="50800" dist="29455" dir="2700000" rotWithShape="0">
                    <a:srgbClr val="990000"/>
                  </a:outerShdw>
                </a:effectLst>
              </a:rPr>
              <a:t>Higher Computing</a:t>
            </a:r>
          </a:p>
        </p:txBody>
      </p:sp>
      <p:grpSp>
        <p:nvGrpSpPr>
          <p:cNvPr id="1317" name="Group 1317">
            <a:hlinkClick r:id="" action="ppaction://hlinkshowjump?jump=firstslide"/>
          </p:cNvPr>
          <p:cNvGrpSpPr/>
          <p:nvPr/>
        </p:nvGrpSpPr>
        <p:grpSpPr>
          <a:xfrm>
            <a:off x="7823199" y="6396037"/>
            <a:ext cx="1206502" cy="371477"/>
            <a:chOff x="0" y="0"/>
            <a:chExt cx="1206500" cy="371476"/>
          </a:xfrm>
        </p:grpSpPr>
        <p:sp>
          <p:nvSpPr>
            <p:cNvPr id="1311" name="Shape 1311"/>
            <p:cNvSpPr/>
            <p:nvPr/>
          </p:nvSpPr>
          <p:spPr>
            <a:xfrm>
              <a:off x="0" y="-1"/>
              <a:ext cx="1206500" cy="371478"/>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312" name="Shape 1312"/>
            <p:cNvSpPr/>
            <p:nvPr/>
          </p:nvSpPr>
          <p:spPr>
            <a:xfrm>
              <a:off x="-1" y="-1"/>
              <a:ext cx="1206501" cy="232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6" y="21600"/>
                  </a:lnTo>
                  <a:lnTo>
                    <a:pt x="21184"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313" name="Shape 1313"/>
            <p:cNvSpPr/>
            <p:nvPr/>
          </p:nvSpPr>
          <p:spPr>
            <a:xfrm>
              <a:off x="-1"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314" name="Shape 1314"/>
            <p:cNvSpPr/>
            <p:nvPr/>
          </p:nvSpPr>
          <p:spPr>
            <a:xfrm>
              <a:off x="1183282"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315" name="Shape 1315"/>
            <p:cNvSpPr/>
            <p:nvPr/>
          </p:nvSpPr>
          <p:spPr>
            <a:xfrm>
              <a:off x="-1" y="348257"/>
              <a:ext cx="1206501"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184" y="0"/>
                  </a:lnTo>
                  <a:lnTo>
                    <a:pt x="416"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316" name="Shape 1316"/>
            <p:cNvSpPr/>
            <p:nvPr/>
          </p:nvSpPr>
          <p:spPr>
            <a:xfrm>
              <a:off x="212148" y="117965"/>
              <a:ext cx="782204" cy="13554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Back to Index</a:t>
              </a:r>
            </a:p>
          </p:txBody>
        </p:sp>
      </p:grpSp>
      <p:sp>
        <p:nvSpPr>
          <p:cNvPr id="1318" name="Shape 1318"/>
          <p:cNvSpPr/>
          <p:nvPr/>
        </p:nvSpPr>
        <p:spPr>
          <a:xfrm>
            <a:off x="250824" y="1589630"/>
            <a:ext cx="8624890" cy="1588003"/>
          </a:xfrm>
          <a:prstGeom prst="rect">
            <a:avLst/>
          </a:prstGeom>
          <a:solidFill>
            <a:srgbClr val="FFFF00"/>
          </a:solidFill>
          <a:ln w="28575">
            <a:solidFill/>
            <a:round/>
          </a:ln>
          <a:extLst>
            <a:ext uri="{C572A759-6A51-4108-AA02-DFA0A04FC94B}">
              <ma14:wrappingTextBoxFlag xmlns:ma14="http://schemas.microsoft.com/office/mac/drawingml/2011/main" xmlns="" val="1"/>
            </a:ext>
          </a:extLst>
        </p:spPr>
        <p:txBody>
          <a:bodyPr lIns="0" tIns="0" rIns="0" bIns="0" anchor="ctr">
            <a:spAutoFit/>
          </a:bodyPr>
          <a:lstStyle/>
          <a:p>
            <a:pPr lvl="0" algn="ctr"/>
            <a:r>
              <a:rPr sz="1200" b="1">
                <a:latin typeface="Arial"/>
                <a:ea typeface="Arial"/>
                <a:cs typeface="Arial"/>
                <a:sym typeface="Arial"/>
              </a:rPr>
              <a:t>A virus is  a program designed to cause damage or disruption to a computer or a network.</a:t>
            </a:r>
          </a:p>
          <a:p>
            <a:pPr lvl="0"/>
            <a:endParaRPr sz="800" b="1">
              <a:latin typeface="Arial"/>
              <a:ea typeface="Arial"/>
              <a:cs typeface="Arial"/>
              <a:sym typeface="Arial"/>
            </a:endParaRPr>
          </a:p>
          <a:p>
            <a:pPr lvl="0" algn="ctr">
              <a:lnSpc>
                <a:spcPct val="150000"/>
              </a:lnSpc>
            </a:pPr>
            <a:r>
              <a:rPr sz="1400" b="1">
                <a:latin typeface="Arial"/>
                <a:ea typeface="Arial"/>
                <a:cs typeface="Arial"/>
                <a:sym typeface="Arial"/>
              </a:rPr>
              <a:t>Classifications of viruses</a:t>
            </a:r>
          </a:p>
          <a:p>
            <a:pPr lvl="0">
              <a:lnSpc>
                <a:spcPct val="150000"/>
              </a:lnSpc>
            </a:pPr>
            <a:r>
              <a:rPr sz="1200" b="1">
                <a:latin typeface="Arial"/>
                <a:ea typeface="Arial"/>
                <a:cs typeface="Arial"/>
                <a:sym typeface="Arial"/>
              </a:rPr>
              <a:t>File Virus: </a:t>
            </a:r>
            <a:r>
              <a:rPr sz="1200">
                <a:latin typeface="Arial"/>
                <a:ea typeface="Arial"/>
                <a:cs typeface="Arial"/>
                <a:sym typeface="Arial"/>
              </a:rPr>
              <a:t>attaches to an application program. Runs when program is run</a:t>
            </a:r>
            <a:endParaRPr sz="1200" b="1">
              <a:latin typeface="Arial"/>
              <a:ea typeface="Arial"/>
              <a:cs typeface="Arial"/>
              <a:sym typeface="Arial"/>
            </a:endParaRPr>
          </a:p>
          <a:p>
            <a:pPr lvl="0">
              <a:lnSpc>
                <a:spcPct val="150000"/>
              </a:lnSpc>
            </a:pPr>
            <a:r>
              <a:rPr sz="1200" b="1">
                <a:latin typeface="Arial"/>
                <a:ea typeface="Arial"/>
                <a:cs typeface="Arial"/>
                <a:sym typeface="Arial"/>
              </a:rPr>
              <a:t>Boot Sector Virus: </a:t>
            </a:r>
            <a:r>
              <a:rPr sz="1200">
                <a:latin typeface="Arial"/>
                <a:ea typeface="Arial"/>
                <a:cs typeface="Arial"/>
                <a:sym typeface="Arial"/>
              </a:rPr>
              <a:t>infects the files of the Operating System (normally system32 shell scripts on Windows)</a:t>
            </a:r>
          </a:p>
          <a:p>
            <a:pPr lvl="0">
              <a:lnSpc>
                <a:spcPct val="150000"/>
              </a:lnSpc>
            </a:pPr>
            <a:r>
              <a:rPr sz="1200" b="1">
                <a:latin typeface="Arial"/>
                <a:ea typeface="Arial"/>
                <a:cs typeface="Arial"/>
                <a:sym typeface="Arial"/>
              </a:rPr>
              <a:t>Macro Virus: </a:t>
            </a:r>
            <a:r>
              <a:rPr sz="1200">
                <a:latin typeface="Arial"/>
                <a:ea typeface="Arial"/>
                <a:cs typeface="Arial"/>
                <a:sym typeface="Arial"/>
              </a:rPr>
              <a:t>a Macro is a set of legitimate instructions to automate operations. Hackers create destructive macros that duplicate themselves into the macro library and then attach to other documents spreading even further!</a:t>
            </a:r>
          </a:p>
        </p:txBody>
      </p:sp>
      <p:sp>
        <p:nvSpPr>
          <p:cNvPr id="1319" name="Shape 1319"/>
          <p:cNvSpPr/>
          <p:nvPr/>
        </p:nvSpPr>
        <p:spPr>
          <a:xfrm>
            <a:off x="250825" y="3357562"/>
            <a:ext cx="4033838" cy="3204940"/>
          </a:xfrm>
          <a:prstGeom prst="rect">
            <a:avLst/>
          </a:prstGeom>
          <a:solidFill>
            <a:srgbClr val="99CCFF"/>
          </a:solidFill>
          <a:ln>
            <a:solidFill/>
            <a:round/>
          </a:ln>
          <a:extLst>
            <a:ext uri="{C572A759-6A51-4108-AA02-DFA0A04FC94B}">
              <ma14:wrappingTextBoxFlag xmlns:ma14="http://schemas.microsoft.com/office/mac/drawingml/2011/main" xmlns="" val="1"/>
            </a:ext>
          </a:extLst>
        </p:spPr>
        <p:txBody>
          <a:bodyPr lIns="0" tIns="0" rIns="0" bIns="0">
            <a:spAutoFit/>
          </a:bodyPr>
          <a:lstStyle/>
          <a:p>
            <a:pPr lvl="0">
              <a:spcBef>
                <a:spcPts val="700"/>
              </a:spcBef>
            </a:pPr>
            <a:r>
              <a:rPr sz="1200" b="1">
                <a:latin typeface="Arial"/>
                <a:ea typeface="Arial"/>
                <a:cs typeface="Arial"/>
                <a:sym typeface="Arial"/>
              </a:rPr>
              <a:t>Replication:</a:t>
            </a:r>
            <a:r>
              <a:rPr sz="1200">
                <a:latin typeface="Arial"/>
                <a:ea typeface="Arial"/>
                <a:cs typeface="Arial"/>
                <a:sym typeface="Arial"/>
              </a:rPr>
              <a:t> Virus copies itself to other program files. Each time infected program runs it repeats the process to infect whole system.</a:t>
            </a:r>
            <a:endParaRPr sz="1200" b="1">
              <a:latin typeface="Arial"/>
              <a:ea typeface="Arial"/>
              <a:cs typeface="Arial"/>
              <a:sym typeface="Arial"/>
            </a:endParaRPr>
          </a:p>
          <a:p>
            <a:pPr lvl="0">
              <a:spcBef>
                <a:spcPts val="700"/>
              </a:spcBef>
            </a:pPr>
            <a:r>
              <a:rPr sz="1200" b="1">
                <a:latin typeface="Arial"/>
                <a:ea typeface="Arial"/>
                <a:cs typeface="Arial"/>
                <a:sym typeface="Arial"/>
              </a:rPr>
              <a:t>Camouflage: </a:t>
            </a:r>
            <a:r>
              <a:rPr sz="1200">
                <a:latin typeface="Arial"/>
                <a:ea typeface="Arial"/>
                <a:cs typeface="Arial"/>
                <a:sym typeface="Arial"/>
              </a:rPr>
              <a:t>a virus that attempts to disguise itself by adding fake instructions to its code to prevent interception by anti-virus software. </a:t>
            </a:r>
            <a:endParaRPr sz="1200" b="1">
              <a:latin typeface="Arial"/>
              <a:ea typeface="Arial"/>
              <a:cs typeface="Arial"/>
              <a:sym typeface="Arial"/>
            </a:endParaRPr>
          </a:p>
          <a:p>
            <a:pPr lvl="0">
              <a:spcBef>
                <a:spcPts val="700"/>
              </a:spcBef>
            </a:pPr>
            <a:r>
              <a:rPr sz="1200" b="1">
                <a:latin typeface="Arial"/>
                <a:ea typeface="Arial"/>
                <a:cs typeface="Arial"/>
                <a:sym typeface="Arial"/>
              </a:rPr>
              <a:t>Watching: </a:t>
            </a:r>
            <a:r>
              <a:rPr sz="1200">
                <a:latin typeface="Arial"/>
                <a:ea typeface="Arial"/>
                <a:cs typeface="Arial"/>
                <a:sym typeface="Arial"/>
              </a:rPr>
              <a:t>virus that copies itself to memory waiting for some action i.e. specific date to unleash its destruction.</a:t>
            </a:r>
            <a:endParaRPr sz="1200" b="1">
              <a:latin typeface="Arial"/>
              <a:ea typeface="Arial"/>
              <a:cs typeface="Arial"/>
              <a:sym typeface="Arial"/>
            </a:endParaRPr>
          </a:p>
          <a:p>
            <a:pPr lvl="0">
              <a:spcBef>
                <a:spcPts val="700"/>
              </a:spcBef>
            </a:pPr>
            <a:r>
              <a:rPr sz="1200" b="1">
                <a:latin typeface="Arial"/>
                <a:ea typeface="Arial"/>
                <a:cs typeface="Arial"/>
                <a:sym typeface="Arial"/>
              </a:rPr>
              <a:t>Worms: </a:t>
            </a:r>
            <a:r>
              <a:rPr sz="1200">
                <a:latin typeface="Arial"/>
                <a:ea typeface="Arial"/>
                <a:cs typeface="Arial"/>
                <a:sym typeface="Arial"/>
              </a:rPr>
              <a:t>spread from one computer to another via holes in network security. Normally attach themselves to e-mail or TCP/IP packets to travel. Does NOT need to attach itself to program/data file. Cause Denial of Serviceto overwhelm and disrupt communication.</a:t>
            </a:r>
            <a:endParaRPr sz="1200" b="1">
              <a:latin typeface="Arial"/>
              <a:ea typeface="Arial"/>
              <a:cs typeface="Arial"/>
              <a:sym typeface="Arial"/>
            </a:endParaRPr>
          </a:p>
          <a:p>
            <a:pPr lvl="0">
              <a:spcBef>
                <a:spcPts val="700"/>
              </a:spcBef>
            </a:pPr>
            <a:r>
              <a:rPr sz="1200" b="1">
                <a:latin typeface="Arial"/>
                <a:ea typeface="Arial"/>
                <a:cs typeface="Arial"/>
                <a:sym typeface="Arial"/>
              </a:rPr>
              <a:t>Trojans: </a:t>
            </a:r>
            <a:r>
              <a:rPr sz="1200">
                <a:latin typeface="Arial"/>
                <a:ea typeface="Arial"/>
                <a:cs typeface="Arial"/>
                <a:sym typeface="Arial"/>
              </a:rPr>
              <a:t>Software that appears harmless but secretly does some other task i.e. pretending to be a login screen to steal usernames and passwords!</a:t>
            </a:r>
          </a:p>
        </p:txBody>
      </p:sp>
      <p:sp>
        <p:nvSpPr>
          <p:cNvPr id="1320" name="Shape 1320"/>
          <p:cNvSpPr/>
          <p:nvPr/>
        </p:nvSpPr>
        <p:spPr>
          <a:xfrm>
            <a:off x="4427537" y="3357562"/>
            <a:ext cx="4465638" cy="2512790"/>
          </a:xfrm>
          <a:prstGeom prst="rect">
            <a:avLst/>
          </a:prstGeom>
          <a:solidFill>
            <a:srgbClr val="FFFFFF"/>
          </a:solidFill>
          <a:ln w="28575">
            <a:solidFill/>
            <a:round/>
          </a:ln>
          <a:extLst>
            <a:ext uri="{C572A759-6A51-4108-AA02-DFA0A04FC94B}">
              <ma14:wrappingTextBoxFlag xmlns:ma14="http://schemas.microsoft.com/office/mac/drawingml/2011/main" xmlns="" val="1"/>
            </a:ext>
          </a:extLst>
        </p:spPr>
        <p:txBody>
          <a:bodyPr lIns="0" tIns="0" rIns="0" bIns="0">
            <a:spAutoFit/>
          </a:bodyPr>
          <a:lstStyle/>
          <a:p>
            <a:pPr lvl="0" algn="ctr">
              <a:spcBef>
                <a:spcPts val="700"/>
              </a:spcBef>
            </a:pPr>
            <a:r>
              <a:rPr sz="1200" b="1">
                <a:latin typeface="Arial"/>
                <a:ea typeface="Arial"/>
                <a:cs typeface="Arial"/>
                <a:sym typeface="Arial"/>
              </a:rPr>
              <a:t>Anti Virus Techniques</a:t>
            </a:r>
          </a:p>
          <a:p>
            <a:pPr lvl="0">
              <a:spcBef>
                <a:spcPts val="700"/>
              </a:spcBef>
            </a:pPr>
            <a:r>
              <a:rPr sz="1200" b="1">
                <a:latin typeface="Arial"/>
                <a:ea typeface="Arial"/>
                <a:cs typeface="Arial"/>
                <a:sym typeface="Arial"/>
              </a:rPr>
              <a:t>Searching for virus signatures: </a:t>
            </a:r>
            <a:r>
              <a:rPr sz="1200">
                <a:latin typeface="Arial"/>
                <a:ea typeface="Arial"/>
                <a:cs typeface="Arial"/>
                <a:sym typeface="Arial"/>
              </a:rPr>
              <a:t>scans files and compares table of known viruses. Needs constant updating!</a:t>
            </a:r>
            <a:endParaRPr sz="1200" b="1">
              <a:latin typeface="Arial"/>
              <a:ea typeface="Arial"/>
              <a:cs typeface="Arial"/>
              <a:sym typeface="Arial"/>
            </a:endParaRPr>
          </a:p>
          <a:p>
            <a:pPr lvl="0">
              <a:spcBef>
                <a:spcPts val="700"/>
              </a:spcBef>
            </a:pPr>
            <a:r>
              <a:rPr sz="1200" b="1">
                <a:latin typeface="Arial"/>
                <a:ea typeface="Arial"/>
                <a:cs typeface="Arial"/>
                <a:sym typeface="Arial"/>
              </a:rPr>
              <a:t>Use of Checksum: </a:t>
            </a:r>
            <a:r>
              <a:rPr sz="1200">
                <a:latin typeface="Arial"/>
                <a:ea typeface="Arial"/>
                <a:cs typeface="Arial"/>
                <a:sym typeface="Arial"/>
              </a:rPr>
              <a:t>scans uninfected program files to produce checksum. Then compares results on scanned system. If different sum obtained possible infection detected.</a:t>
            </a:r>
            <a:endParaRPr sz="1200" b="1">
              <a:latin typeface="Arial"/>
              <a:ea typeface="Arial"/>
              <a:cs typeface="Arial"/>
              <a:sym typeface="Arial"/>
            </a:endParaRPr>
          </a:p>
          <a:p>
            <a:pPr lvl="0">
              <a:spcBef>
                <a:spcPts val="700"/>
              </a:spcBef>
            </a:pPr>
            <a:r>
              <a:rPr sz="1200" b="1">
                <a:latin typeface="Arial"/>
                <a:ea typeface="Arial"/>
                <a:cs typeface="Arial"/>
                <a:sym typeface="Arial"/>
              </a:rPr>
              <a:t>Memory Resident Monitoring: </a:t>
            </a:r>
            <a:r>
              <a:rPr sz="1200">
                <a:latin typeface="Arial"/>
                <a:ea typeface="Arial"/>
                <a:cs typeface="Arial"/>
                <a:sym typeface="Arial"/>
              </a:rPr>
              <a:t>sits in RAM and monitors all system activity. Any suspicious behaviour flags up an error message and all operations are halted.</a:t>
            </a:r>
          </a:p>
          <a:p>
            <a:pPr lvl="0">
              <a:spcBef>
                <a:spcPts val="700"/>
              </a:spcBef>
            </a:pPr>
            <a:r>
              <a:rPr sz="1200" b="1">
                <a:latin typeface="Arial"/>
                <a:ea typeface="Arial"/>
                <a:cs typeface="Arial"/>
                <a:sym typeface="Arial"/>
              </a:rPr>
              <a:t>Heuristic Detectors: </a:t>
            </a:r>
            <a:r>
              <a:rPr sz="1200">
                <a:latin typeface="Arial"/>
                <a:ea typeface="Arial"/>
                <a:cs typeface="Arial"/>
                <a:sym typeface="Arial"/>
              </a:rPr>
              <a:t>lookes for code that is triggered by time or date / searches for .exe or .com / attempts to write to disc without going via normal operating system procedures.</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3" name="Shape 1323"/>
          <p:cNvSpPr>
            <a:spLocks noGrp="1"/>
          </p:cNvSpPr>
          <p:nvPr>
            <p:ph type="title"/>
          </p:nvPr>
        </p:nvSpPr>
        <p:spPr>
          <a:xfrm>
            <a:off x="457200" y="274637"/>
            <a:ext cx="8229600" cy="1143001"/>
          </a:xfrm>
          <a:prstGeom prst="rect">
            <a:avLst/>
          </a:prstGeom>
        </p:spPr>
        <p:txBody>
          <a:bodyPr lIns="0" tIns="0" rIns="0" bIns="0">
            <a:normAutofit/>
          </a:bodyPr>
          <a:lstStyle/>
          <a:p>
            <a:pPr lvl="0">
              <a:defRPr sz="1800"/>
            </a:pPr>
            <a:r>
              <a:rPr sz="4400"/>
              <a:t>System Software</a:t>
            </a:r>
          </a:p>
        </p:txBody>
      </p:sp>
      <p:sp>
        <p:nvSpPr>
          <p:cNvPr id="1324" name="Shape 1324"/>
          <p:cNvSpPr/>
          <p:nvPr/>
        </p:nvSpPr>
        <p:spPr>
          <a:xfrm>
            <a:off x="-2" y="0"/>
            <a:ext cx="9144004" cy="1557338"/>
          </a:xfrm>
          <a:prstGeom prst="rect">
            <a:avLst/>
          </a:prstGeom>
          <a:gradFill>
            <a:gsLst>
              <a:gs pos="0">
                <a:srgbClr val="FF3300"/>
              </a:gs>
              <a:gs pos="100000">
                <a:srgbClr val="761700"/>
              </a:gs>
            </a:gsLst>
            <a:lin ang="16200000"/>
          </a:gradFill>
          <a:ln w="12700">
            <a:miter lim="400000"/>
          </a:ln>
        </p:spPr>
        <p:txBody>
          <a:bodyPr lIns="0" tIns="0" rIns="0" bIns="0" anchor="ctr"/>
          <a:lstStyle/>
          <a:p>
            <a:pPr lvl="0">
              <a:defRPr>
                <a:latin typeface="Arial"/>
                <a:ea typeface="Arial"/>
                <a:cs typeface="Arial"/>
                <a:sym typeface="Arial"/>
              </a:defRPr>
            </a:pPr>
            <a:endParaRPr/>
          </a:p>
        </p:txBody>
      </p:sp>
      <p:sp>
        <p:nvSpPr>
          <p:cNvPr id="1325" name="Shape 1325"/>
          <p:cNvSpPr/>
          <p:nvPr/>
        </p:nvSpPr>
        <p:spPr>
          <a:xfrm>
            <a:off x="2303461" y="981075"/>
            <a:ext cx="4500564" cy="4318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58951">
              <a:defRPr sz="2800">
                <a:ln w="17498">
                  <a:solidFill/>
                </a:ln>
                <a:solidFill>
                  <a:srgbClr val="FFFFFF"/>
                </a:solidFill>
                <a:effectLst>
                  <a:outerShdw blurRad="50800" dist="29813"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2800">
                <a:ln w="17498">
                  <a:solidFill/>
                </a:ln>
                <a:solidFill>
                  <a:srgbClr val="FFFFFF"/>
                </a:solidFill>
                <a:effectLst>
                  <a:outerShdw blurRad="50800" dist="29813" dir="2700000" rotWithShape="0">
                    <a:srgbClr val="990000"/>
                  </a:outerShdw>
                </a:effectLst>
              </a:rPr>
              <a:t>System Software</a:t>
            </a:r>
          </a:p>
        </p:txBody>
      </p:sp>
      <p:sp>
        <p:nvSpPr>
          <p:cNvPr id="1326" name="Shape 1326"/>
          <p:cNvSpPr/>
          <p:nvPr/>
        </p:nvSpPr>
        <p:spPr>
          <a:xfrm>
            <a:off x="6732586" y="204786"/>
            <a:ext cx="2303464" cy="3444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22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2200">
                <a:ln w="17078">
                  <a:solidFill/>
                </a:ln>
                <a:solidFill>
                  <a:srgbClr val="FFFFFF"/>
                </a:solidFill>
                <a:effectLst>
                  <a:outerShdw blurRad="50800" dist="29455" dir="2700000" rotWithShape="0">
                    <a:srgbClr val="990000"/>
                  </a:outerShdw>
                </a:effectLst>
              </a:rPr>
              <a:t>Higher Computing</a:t>
            </a:r>
          </a:p>
        </p:txBody>
      </p:sp>
      <p:grpSp>
        <p:nvGrpSpPr>
          <p:cNvPr id="1333" name="Group 1333">
            <a:hlinkClick r:id="" action="ppaction://hlinkshowjump?jump=firstslide"/>
          </p:cNvPr>
          <p:cNvGrpSpPr/>
          <p:nvPr/>
        </p:nvGrpSpPr>
        <p:grpSpPr>
          <a:xfrm>
            <a:off x="7823199" y="6396037"/>
            <a:ext cx="1206502" cy="371477"/>
            <a:chOff x="0" y="0"/>
            <a:chExt cx="1206500" cy="371476"/>
          </a:xfrm>
        </p:grpSpPr>
        <p:sp>
          <p:nvSpPr>
            <p:cNvPr id="1327" name="Shape 1327"/>
            <p:cNvSpPr/>
            <p:nvPr/>
          </p:nvSpPr>
          <p:spPr>
            <a:xfrm>
              <a:off x="0" y="-1"/>
              <a:ext cx="1206500" cy="371478"/>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328" name="Shape 1328"/>
            <p:cNvSpPr/>
            <p:nvPr/>
          </p:nvSpPr>
          <p:spPr>
            <a:xfrm>
              <a:off x="-1" y="-1"/>
              <a:ext cx="1206501" cy="232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6" y="21600"/>
                  </a:lnTo>
                  <a:lnTo>
                    <a:pt x="21184"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329" name="Shape 1329"/>
            <p:cNvSpPr/>
            <p:nvPr/>
          </p:nvSpPr>
          <p:spPr>
            <a:xfrm>
              <a:off x="-1"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330" name="Shape 1330"/>
            <p:cNvSpPr/>
            <p:nvPr/>
          </p:nvSpPr>
          <p:spPr>
            <a:xfrm>
              <a:off x="1183282"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331" name="Shape 1331"/>
            <p:cNvSpPr/>
            <p:nvPr/>
          </p:nvSpPr>
          <p:spPr>
            <a:xfrm>
              <a:off x="-1" y="348257"/>
              <a:ext cx="1206501"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184" y="0"/>
                  </a:lnTo>
                  <a:lnTo>
                    <a:pt x="416"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332" name="Shape 1332"/>
            <p:cNvSpPr/>
            <p:nvPr/>
          </p:nvSpPr>
          <p:spPr>
            <a:xfrm>
              <a:off x="212148" y="117965"/>
              <a:ext cx="782204" cy="13554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Back to Index</a:t>
              </a:r>
            </a:p>
          </p:txBody>
        </p:sp>
      </p:grpSp>
      <p:sp>
        <p:nvSpPr>
          <p:cNvPr id="1334" name="Shape 1334"/>
          <p:cNvSpPr/>
          <p:nvPr/>
        </p:nvSpPr>
        <p:spPr>
          <a:xfrm>
            <a:off x="250824" y="1661430"/>
            <a:ext cx="8624890" cy="2627090"/>
          </a:xfrm>
          <a:prstGeom prst="rect">
            <a:avLst/>
          </a:prstGeom>
          <a:solidFill>
            <a:srgbClr val="FFFF00"/>
          </a:solidFill>
          <a:ln w="28575">
            <a:solidFill/>
            <a:round/>
          </a:ln>
          <a:extLst>
            <a:ext uri="{C572A759-6A51-4108-AA02-DFA0A04FC94B}">
              <ma14:wrappingTextBoxFlag xmlns:ma14="http://schemas.microsoft.com/office/mac/drawingml/2011/main" xmlns="" val="1"/>
            </a:ext>
          </a:extLst>
        </p:spPr>
        <p:txBody>
          <a:bodyPr lIns="0" tIns="0" rIns="0" bIns="0" anchor="ctr">
            <a:spAutoFit/>
          </a:bodyPr>
          <a:lstStyle/>
          <a:p>
            <a:pPr lvl="0" algn="ctr"/>
            <a:r>
              <a:rPr sz="1200" b="1" u="sng">
                <a:latin typeface="Arial"/>
                <a:ea typeface="Arial"/>
                <a:cs typeface="Arial"/>
                <a:sym typeface="Arial"/>
              </a:rPr>
              <a:t>SYSTEM SOFTWARE (OPERATING SYSTEM) </a:t>
            </a:r>
            <a:r>
              <a:rPr sz="1200" u="sng">
                <a:latin typeface="Arial"/>
                <a:ea typeface="Arial"/>
                <a:cs typeface="Arial"/>
                <a:sym typeface="Arial"/>
              </a:rPr>
              <a:t>i.e. Windows XP, Vista, Mac, Linux</a:t>
            </a:r>
          </a:p>
          <a:p>
            <a:pPr lvl="0" algn="ctr"/>
            <a:endParaRPr sz="800" u="sng">
              <a:latin typeface="Arial"/>
              <a:ea typeface="Arial"/>
              <a:cs typeface="Arial"/>
              <a:sym typeface="Arial"/>
            </a:endParaRPr>
          </a:p>
          <a:p>
            <a:pPr lvl="0"/>
            <a:r>
              <a:rPr sz="1200" b="1">
                <a:latin typeface="Arial"/>
                <a:ea typeface="Arial"/>
                <a:cs typeface="Arial"/>
                <a:sym typeface="Arial"/>
              </a:rPr>
              <a:t>Controls</a:t>
            </a:r>
            <a:r>
              <a:rPr sz="1200">
                <a:latin typeface="Arial"/>
                <a:ea typeface="Arial"/>
                <a:cs typeface="Arial"/>
                <a:sym typeface="Arial"/>
              </a:rPr>
              <a:t> the </a:t>
            </a:r>
            <a:r>
              <a:rPr sz="1200" b="1">
                <a:latin typeface="Arial"/>
                <a:ea typeface="Arial"/>
                <a:cs typeface="Arial"/>
                <a:sym typeface="Arial"/>
              </a:rPr>
              <a:t>whole</a:t>
            </a:r>
            <a:r>
              <a:rPr sz="1200">
                <a:latin typeface="Arial"/>
                <a:ea typeface="Arial"/>
                <a:cs typeface="Arial"/>
                <a:sym typeface="Arial"/>
              </a:rPr>
              <a:t> system, allows peripheral devices to communicate with the CPU. Main tasks include:</a:t>
            </a:r>
          </a:p>
          <a:p>
            <a:pPr lvl="0"/>
            <a:endParaRPr sz="1200">
              <a:latin typeface="Arial"/>
              <a:ea typeface="Arial"/>
              <a:cs typeface="Arial"/>
              <a:sym typeface="Arial"/>
            </a:endParaRPr>
          </a:p>
          <a:p>
            <a:pPr lvl="0"/>
            <a:r>
              <a:rPr sz="1200">
                <a:latin typeface="Arial"/>
                <a:ea typeface="Arial"/>
                <a:cs typeface="Arial"/>
                <a:sym typeface="Arial"/>
              </a:rPr>
              <a:t>	</a:t>
            </a:r>
            <a:r>
              <a:rPr sz="1200" b="1">
                <a:latin typeface="Arial"/>
                <a:ea typeface="Arial"/>
                <a:cs typeface="Arial"/>
                <a:sym typeface="Arial"/>
              </a:rPr>
              <a:t>File Management</a:t>
            </a:r>
            <a:r>
              <a:rPr sz="1200">
                <a:latin typeface="Arial"/>
                <a:ea typeface="Arial"/>
                <a:cs typeface="Arial"/>
                <a:sym typeface="Arial"/>
              </a:rPr>
              <a:t> – Can create folders within folders, Files can have same name if put in different directories</a:t>
            </a:r>
          </a:p>
          <a:p>
            <a:pPr lvl="0"/>
            <a:r>
              <a:rPr sz="1200">
                <a:latin typeface="Arial"/>
                <a:ea typeface="Arial"/>
                <a:cs typeface="Arial"/>
                <a:sym typeface="Arial"/>
              </a:rPr>
              <a:t>		            Can organize / set file permissions (read/write/set access)</a:t>
            </a:r>
          </a:p>
          <a:p>
            <a:pPr lvl="0"/>
            <a:endParaRPr sz="1200">
              <a:latin typeface="Arial"/>
              <a:ea typeface="Arial"/>
              <a:cs typeface="Arial"/>
              <a:sym typeface="Arial"/>
            </a:endParaRPr>
          </a:p>
          <a:p>
            <a:pPr lvl="0"/>
            <a:r>
              <a:rPr sz="1200">
                <a:latin typeface="Arial"/>
                <a:ea typeface="Arial"/>
                <a:cs typeface="Arial"/>
                <a:sym typeface="Arial"/>
              </a:rPr>
              <a:t>	</a:t>
            </a:r>
            <a:r>
              <a:rPr sz="1200" b="1">
                <a:latin typeface="Arial"/>
                <a:ea typeface="Arial"/>
                <a:cs typeface="Arial"/>
                <a:sym typeface="Arial"/>
              </a:rPr>
              <a:t>Memory Management </a:t>
            </a:r>
            <a:r>
              <a:rPr sz="1200">
                <a:latin typeface="Arial"/>
                <a:ea typeface="Arial"/>
                <a:cs typeface="Arial"/>
                <a:sym typeface="Arial"/>
              </a:rPr>
              <a:t>- Control the contents of RAM giving space to multiple programs and data files</a:t>
            </a:r>
          </a:p>
          <a:p>
            <a:pPr lvl="0"/>
            <a:r>
              <a:rPr sz="1200">
                <a:latin typeface="Arial"/>
                <a:ea typeface="Arial"/>
                <a:cs typeface="Arial"/>
                <a:sym typeface="Arial"/>
              </a:rPr>
              <a:t>		                    Allowing </a:t>
            </a:r>
            <a:r>
              <a:rPr sz="1200" b="1">
                <a:latin typeface="Arial"/>
                <a:ea typeface="Arial"/>
                <a:cs typeface="Arial"/>
                <a:sym typeface="Arial"/>
              </a:rPr>
              <a:t>Multi Programming</a:t>
            </a:r>
            <a:r>
              <a:rPr sz="1200">
                <a:latin typeface="Arial"/>
                <a:ea typeface="Arial"/>
                <a:cs typeface="Arial"/>
                <a:sym typeface="Arial"/>
              </a:rPr>
              <a:t> (running </a:t>
            </a:r>
            <a:r>
              <a:rPr sz="1200" b="1">
                <a:latin typeface="Arial"/>
                <a:ea typeface="Arial"/>
                <a:cs typeface="Arial"/>
                <a:sym typeface="Arial"/>
              </a:rPr>
              <a:t>more</a:t>
            </a:r>
            <a:r>
              <a:rPr sz="1200">
                <a:latin typeface="Arial"/>
                <a:ea typeface="Arial"/>
                <a:cs typeface="Arial"/>
                <a:sym typeface="Arial"/>
              </a:rPr>
              <a:t> than one program at </a:t>
            </a:r>
            <a:r>
              <a:rPr sz="1200" b="1">
                <a:latin typeface="Arial"/>
                <a:ea typeface="Arial"/>
                <a:cs typeface="Arial"/>
                <a:sym typeface="Arial"/>
              </a:rPr>
              <a:t>same</a:t>
            </a:r>
            <a:r>
              <a:rPr sz="1200">
                <a:latin typeface="Arial"/>
                <a:ea typeface="Arial"/>
                <a:cs typeface="Arial"/>
                <a:sym typeface="Arial"/>
              </a:rPr>
              <a:t> time)</a:t>
            </a:r>
          </a:p>
          <a:p>
            <a:pPr lvl="0"/>
            <a:r>
              <a:rPr sz="1200">
                <a:latin typeface="Arial"/>
                <a:ea typeface="Arial"/>
                <a:cs typeface="Arial"/>
                <a:sym typeface="Arial"/>
              </a:rPr>
              <a:t>					</a:t>
            </a:r>
          </a:p>
          <a:p>
            <a:pPr lvl="0"/>
            <a:r>
              <a:rPr sz="1200" b="1">
                <a:latin typeface="Arial"/>
                <a:ea typeface="Arial"/>
                <a:cs typeface="Arial"/>
                <a:sym typeface="Arial"/>
              </a:rPr>
              <a:t>	Basic Input Output System (BIOS) – </a:t>
            </a:r>
            <a:r>
              <a:rPr sz="1200">
                <a:latin typeface="Arial"/>
                <a:ea typeface="Arial"/>
                <a:cs typeface="Arial"/>
                <a:sym typeface="Arial"/>
              </a:rPr>
              <a:t>Communicates with Peripherals such as keyboard, mouse and monitor.</a:t>
            </a:r>
          </a:p>
          <a:p>
            <a:pPr lvl="0"/>
            <a:endParaRPr sz="1200">
              <a:latin typeface="Arial"/>
              <a:ea typeface="Arial"/>
              <a:cs typeface="Arial"/>
              <a:sym typeface="Arial"/>
            </a:endParaRPr>
          </a:p>
          <a:p>
            <a:pPr lvl="0"/>
            <a:r>
              <a:rPr sz="1200" b="1">
                <a:latin typeface="Arial"/>
                <a:ea typeface="Arial"/>
                <a:cs typeface="Arial"/>
                <a:sym typeface="Arial"/>
              </a:rPr>
              <a:t>	Error Reporting – </a:t>
            </a:r>
            <a:r>
              <a:rPr sz="1200">
                <a:latin typeface="Arial"/>
                <a:ea typeface="Arial"/>
                <a:cs typeface="Arial"/>
                <a:sym typeface="Arial"/>
              </a:rPr>
              <a:t>Reports errors as they arise back to the user / Operating System Designers (Microsoft).</a:t>
            </a:r>
          </a:p>
          <a:p>
            <a:pPr lvl="0"/>
            <a:endParaRPr sz="1200">
              <a:latin typeface="Arial"/>
              <a:ea typeface="Arial"/>
              <a:cs typeface="Arial"/>
              <a:sym typeface="Arial"/>
            </a:endParaRPr>
          </a:p>
          <a:p>
            <a:pPr lvl="0"/>
            <a:r>
              <a:rPr sz="1200">
                <a:latin typeface="Arial"/>
                <a:ea typeface="Arial"/>
                <a:cs typeface="Arial"/>
                <a:sym typeface="Arial"/>
              </a:rPr>
              <a:t>	</a:t>
            </a:r>
            <a:r>
              <a:rPr sz="1200" b="1">
                <a:latin typeface="Arial"/>
                <a:ea typeface="Arial"/>
                <a:cs typeface="Arial"/>
                <a:sym typeface="Arial"/>
              </a:rPr>
              <a:t>Resource Allocation - </a:t>
            </a:r>
            <a:r>
              <a:rPr sz="1200">
                <a:latin typeface="Arial"/>
                <a:ea typeface="Arial"/>
                <a:cs typeface="Arial"/>
                <a:sym typeface="Arial"/>
              </a:rPr>
              <a:t>Allocating CPU time and memory to programs.</a:t>
            </a:r>
          </a:p>
        </p:txBody>
      </p:sp>
      <p:sp>
        <p:nvSpPr>
          <p:cNvPr id="1335" name="Shape 1335"/>
          <p:cNvSpPr/>
          <p:nvPr/>
        </p:nvSpPr>
        <p:spPr>
          <a:xfrm>
            <a:off x="287336" y="4683236"/>
            <a:ext cx="8569326" cy="1214215"/>
          </a:xfrm>
          <a:prstGeom prst="rect">
            <a:avLst/>
          </a:prstGeom>
          <a:solidFill>
            <a:srgbClr val="BBE0E3"/>
          </a:solidFill>
          <a:ln w="38100">
            <a:solidFill/>
            <a:round/>
          </a:ln>
          <a:extLst>
            <a:ext uri="{C572A759-6A51-4108-AA02-DFA0A04FC94B}">
              <ma14:wrappingTextBoxFlag xmlns:ma14="http://schemas.microsoft.com/office/mac/drawingml/2011/main" xmlns="" val="1"/>
            </a:ext>
          </a:extLst>
        </p:spPr>
        <p:txBody>
          <a:bodyPr lIns="0" tIns="0" rIns="0" bIns="0" anchor="ctr">
            <a:spAutoFit/>
          </a:bodyPr>
          <a:lstStyle/>
          <a:p>
            <a:pPr lvl="0" algn="ctr"/>
            <a:r>
              <a:rPr sz="1200" b="1" u="sng">
                <a:latin typeface="Arial"/>
                <a:ea typeface="Arial"/>
                <a:cs typeface="Arial"/>
                <a:sym typeface="Arial"/>
              </a:rPr>
              <a:t>UTILITY SOFTWARE – </a:t>
            </a:r>
            <a:r>
              <a:rPr sz="1200" u="sng">
                <a:latin typeface="Arial"/>
                <a:ea typeface="Arial"/>
                <a:cs typeface="Arial"/>
                <a:sym typeface="Arial"/>
              </a:rPr>
              <a:t>Helps the Operating System “look after” the Whole System</a:t>
            </a:r>
            <a:endParaRPr sz="1200">
              <a:latin typeface="Arial"/>
              <a:ea typeface="Arial"/>
              <a:cs typeface="Arial"/>
              <a:sym typeface="Arial"/>
            </a:endParaRPr>
          </a:p>
          <a:p>
            <a:pPr lvl="0"/>
            <a:endParaRPr sz="800" b="1">
              <a:latin typeface="Arial"/>
              <a:ea typeface="Arial"/>
              <a:cs typeface="Arial"/>
              <a:sym typeface="Arial"/>
            </a:endParaRPr>
          </a:p>
          <a:p>
            <a:pPr lvl="0"/>
            <a:r>
              <a:rPr sz="1200" b="1">
                <a:latin typeface="Arial"/>
                <a:ea typeface="Arial"/>
                <a:cs typeface="Arial"/>
                <a:sym typeface="Arial"/>
              </a:rPr>
              <a:t>FIREWALL – </a:t>
            </a:r>
            <a:r>
              <a:rPr sz="1200">
                <a:latin typeface="Arial"/>
                <a:ea typeface="Arial"/>
                <a:cs typeface="Arial"/>
                <a:sym typeface="Arial"/>
              </a:rPr>
              <a:t>Monitors internet access preventing people “hacking” into system without permission.</a:t>
            </a:r>
          </a:p>
          <a:p>
            <a:pPr lvl="0"/>
            <a:r>
              <a:rPr sz="1200" b="1">
                <a:latin typeface="Arial"/>
                <a:ea typeface="Arial"/>
                <a:cs typeface="Arial"/>
                <a:sym typeface="Arial"/>
              </a:rPr>
              <a:t>DISC DEFRAGMENTATION – </a:t>
            </a:r>
            <a:r>
              <a:rPr sz="1200">
                <a:latin typeface="Arial"/>
                <a:ea typeface="Arial"/>
                <a:cs typeface="Arial"/>
                <a:sym typeface="Arial"/>
              </a:rPr>
              <a:t>Sorts out files / folders on hard drive into contiguous sections for faster access.</a:t>
            </a:r>
          </a:p>
          <a:p>
            <a:pPr lvl="0"/>
            <a:r>
              <a:rPr sz="1200" b="1">
                <a:latin typeface="Arial"/>
                <a:ea typeface="Arial"/>
                <a:cs typeface="Arial"/>
                <a:sym typeface="Arial"/>
              </a:rPr>
              <a:t>SYSTEM RESTORE – </a:t>
            </a:r>
            <a:r>
              <a:rPr sz="1200">
                <a:latin typeface="Arial"/>
                <a:ea typeface="Arial"/>
                <a:cs typeface="Arial"/>
                <a:sym typeface="Arial"/>
              </a:rPr>
              <a:t>Set to a known good configuration in case of corruption of system files by viruses.</a:t>
            </a:r>
          </a:p>
          <a:p>
            <a:pPr lvl="0"/>
            <a:r>
              <a:rPr sz="1200" b="1">
                <a:latin typeface="Arial"/>
                <a:ea typeface="Arial"/>
                <a:cs typeface="Arial"/>
                <a:sym typeface="Arial"/>
              </a:rPr>
              <a:t>ANTI VIRUS – </a:t>
            </a:r>
            <a:r>
              <a:rPr sz="1200">
                <a:latin typeface="Arial"/>
                <a:ea typeface="Arial"/>
                <a:cs typeface="Arial"/>
                <a:sym typeface="Arial"/>
              </a:rPr>
              <a:t>To monitor files and detect &amp; prevent incoming viruses / remove present viruses.</a:t>
            </a:r>
          </a:p>
          <a:p>
            <a:pPr lvl="0"/>
            <a:r>
              <a:rPr sz="1200" b="1">
                <a:latin typeface="Arial"/>
                <a:ea typeface="Arial"/>
                <a:cs typeface="Arial"/>
                <a:sym typeface="Arial"/>
              </a:rPr>
              <a:t>DISC EDITOR – </a:t>
            </a:r>
            <a:r>
              <a:rPr sz="1200">
                <a:latin typeface="Arial"/>
                <a:ea typeface="Arial"/>
                <a:cs typeface="Arial"/>
                <a:sym typeface="Arial"/>
              </a:rPr>
              <a:t>Cleans up system getting rid of unrequired data files i.e. temporary Internet files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a:spLocks noGrp="1"/>
          </p:cNvSpPr>
          <p:nvPr>
            <p:ph type="title"/>
          </p:nvPr>
        </p:nvSpPr>
        <p:spPr>
          <a:xfrm>
            <a:off x="457200" y="274637"/>
            <a:ext cx="8229600" cy="1143001"/>
          </a:xfrm>
          <a:prstGeom prst="rect">
            <a:avLst/>
          </a:prstGeom>
        </p:spPr>
        <p:txBody>
          <a:bodyPr lIns="0" tIns="0" rIns="0" bIns="0">
            <a:normAutofit/>
          </a:bodyPr>
          <a:lstStyle/>
          <a:p>
            <a:pPr lvl="0">
              <a:defRPr sz="1800"/>
            </a:pPr>
            <a:r>
              <a:rPr sz="4400"/>
              <a:t>Binary Representation - Integers</a:t>
            </a:r>
          </a:p>
        </p:txBody>
      </p:sp>
      <p:sp>
        <p:nvSpPr>
          <p:cNvPr id="117" name="Shape 117"/>
          <p:cNvSpPr/>
          <p:nvPr/>
        </p:nvSpPr>
        <p:spPr>
          <a:xfrm>
            <a:off x="-2" y="0"/>
            <a:ext cx="9144004" cy="1557338"/>
          </a:xfrm>
          <a:prstGeom prst="rect">
            <a:avLst/>
          </a:prstGeom>
          <a:gradFill>
            <a:gsLst>
              <a:gs pos="0">
                <a:srgbClr val="FF3300"/>
              </a:gs>
              <a:gs pos="100000">
                <a:srgbClr val="761700"/>
              </a:gs>
            </a:gsLst>
            <a:lin ang="16200000"/>
          </a:gradFill>
          <a:ln w="12700">
            <a:miter lim="400000"/>
          </a:ln>
        </p:spPr>
        <p:txBody>
          <a:bodyPr lIns="0" tIns="0" rIns="0" bIns="0" anchor="ctr"/>
          <a:lstStyle/>
          <a:p>
            <a:pPr lvl="0">
              <a:defRPr>
                <a:latin typeface="Arial"/>
                <a:ea typeface="Arial"/>
                <a:cs typeface="Arial"/>
                <a:sym typeface="Arial"/>
              </a:defRPr>
            </a:pPr>
            <a:endParaRPr/>
          </a:p>
        </p:txBody>
      </p:sp>
      <p:sp>
        <p:nvSpPr>
          <p:cNvPr id="118" name="Shape 118"/>
          <p:cNvSpPr/>
          <p:nvPr/>
        </p:nvSpPr>
        <p:spPr>
          <a:xfrm>
            <a:off x="2443161" y="981075"/>
            <a:ext cx="4257678" cy="5715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31519">
              <a:defRPr sz="3600">
                <a:ln w="16256">
                  <a:solidFill/>
                </a:ln>
                <a:solidFill>
                  <a:srgbClr val="FFFFFF"/>
                </a:solidFill>
                <a:effectLst>
                  <a:outerShdw blurRad="50800" dist="28736"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3600">
                <a:ln w="16256">
                  <a:solidFill/>
                </a:ln>
                <a:solidFill>
                  <a:srgbClr val="FFFFFF"/>
                </a:solidFill>
                <a:effectLst>
                  <a:outerShdw blurRad="50800" dist="28736" dir="2700000" rotWithShape="0">
                    <a:srgbClr val="990000"/>
                  </a:outerShdw>
                </a:effectLst>
              </a:rPr>
              <a:t>Binary Representation</a:t>
            </a:r>
          </a:p>
        </p:txBody>
      </p:sp>
      <p:sp>
        <p:nvSpPr>
          <p:cNvPr id="119" name="Shape 119"/>
          <p:cNvSpPr/>
          <p:nvPr/>
        </p:nvSpPr>
        <p:spPr>
          <a:xfrm>
            <a:off x="6732586" y="204786"/>
            <a:ext cx="2303464" cy="3444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22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2200">
                <a:ln w="17078">
                  <a:solidFill/>
                </a:ln>
                <a:solidFill>
                  <a:srgbClr val="FFFFFF"/>
                </a:solidFill>
                <a:effectLst>
                  <a:outerShdw blurRad="50800" dist="29455" dir="2700000" rotWithShape="0">
                    <a:srgbClr val="990000"/>
                  </a:outerShdw>
                </a:effectLst>
              </a:rPr>
              <a:t>Higher Computing</a:t>
            </a:r>
          </a:p>
        </p:txBody>
      </p:sp>
      <p:grpSp>
        <p:nvGrpSpPr>
          <p:cNvPr id="126" name="Group 126">
            <a:hlinkClick r:id="" action="ppaction://hlinkshowjump?jump=firstslide"/>
          </p:cNvPr>
          <p:cNvGrpSpPr/>
          <p:nvPr/>
        </p:nvGrpSpPr>
        <p:grpSpPr>
          <a:xfrm>
            <a:off x="7823199" y="6396037"/>
            <a:ext cx="1206502" cy="371477"/>
            <a:chOff x="0" y="0"/>
            <a:chExt cx="1206500" cy="371476"/>
          </a:xfrm>
        </p:grpSpPr>
        <p:sp>
          <p:nvSpPr>
            <p:cNvPr id="120" name="Shape 120"/>
            <p:cNvSpPr/>
            <p:nvPr/>
          </p:nvSpPr>
          <p:spPr>
            <a:xfrm>
              <a:off x="0" y="-1"/>
              <a:ext cx="1206500" cy="371478"/>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21" name="Shape 121"/>
            <p:cNvSpPr/>
            <p:nvPr/>
          </p:nvSpPr>
          <p:spPr>
            <a:xfrm>
              <a:off x="-1" y="-1"/>
              <a:ext cx="1206501" cy="232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6" y="21600"/>
                  </a:lnTo>
                  <a:lnTo>
                    <a:pt x="21184"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22" name="Shape 122"/>
            <p:cNvSpPr/>
            <p:nvPr/>
          </p:nvSpPr>
          <p:spPr>
            <a:xfrm>
              <a:off x="-1"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23" name="Shape 123"/>
            <p:cNvSpPr/>
            <p:nvPr/>
          </p:nvSpPr>
          <p:spPr>
            <a:xfrm>
              <a:off x="1183282"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24" name="Shape 124"/>
            <p:cNvSpPr/>
            <p:nvPr/>
          </p:nvSpPr>
          <p:spPr>
            <a:xfrm>
              <a:off x="-1" y="348257"/>
              <a:ext cx="1206501"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184" y="0"/>
                  </a:lnTo>
                  <a:lnTo>
                    <a:pt x="416"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25" name="Shape 125"/>
            <p:cNvSpPr/>
            <p:nvPr/>
          </p:nvSpPr>
          <p:spPr>
            <a:xfrm>
              <a:off x="212148" y="117965"/>
              <a:ext cx="782204" cy="13554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Back to Index</a:t>
              </a:r>
            </a:p>
          </p:txBody>
        </p:sp>
      </p:grpSp>
      <p:sp>
        <p:nvSpPr>
          <p:cNvPr id="127" name="Shape 127"/>
          <p:cNvSpPr/>
          <p:nvPr/>
        </p:nvSpPr>
        <p:spPr>
          <a:xfrm>
            <a:off x="2771775" y="1673225"/>
            <a:ext cx="3440113" cy="35066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ctr">
              <a:spcBef>
                <a:spcPts val="1000"/>
              </a:spcBef>
              <a:defRPr b="1">
                <a:solidFill>
                  <a:srgbClr val="FFFFFF"/>
                </a:solidFill>
                <a:latin typeface="Arial"/>
                <a:ea typeface="Arial"/>
                <a:cs typeface="Arial"/>
                <a:sym typeface="Arial"/>
              </a:defRPr>
            </a:lvl1pPr>
          </a:lstStyle>
          <a:p>
            <a:pPr lvl="0">
              <a:defRPr b="0">
                <a:solidFill>
                  <a:srgbClr val="000000"/>
                </a:solidFill>
              </a:defRPr>
            </a:pPr>
            <a:r>
              <a:rPr b="1">
                <a:solidFill>
                  <a:srgbClr val="FFFFFF"/>
                </a:solidFill>
              </a:rPr>
              <a:t>Integers</a:t>
            </a:r>
          </a:p>
        </p:txBody>
      </p:sp>
      <p:grpSp>
        <p:nvGrpSpPr>
          <p:cNvPr id="130" name="Group 130"/>
          <p:cNvGrpSpPr/>
          <p:nvPr/>
        </p:nvGrpSpPr>
        <p:grpSpPr>
          <a:xfrm>
            <a:off x="6040437" y="2424111"/>
            <a:ext cx="433389" cy="255590"/>
            <a:chOff x="0" y="0"/>
            <a:chExt cx="433387" cy="255589"/>
          </a:xfrm>
        </p:grpSpPr>
        <p:sp>
          <p:nvSpPr>
            <p:cNvPr id="128" name="Shape 128"/>
            <p:cNvSpPr/>
            <p:nvPr/>
          </p:nvSpPr>
          <p:spPr>
            <a:xfrm>
              <a:off x="0" y="-1"/>
              <a:ext cx="433389" cy="255590"/>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129" name="Shape 129"/>
            <p:cNvSpPr/>
            <p:nvPr/>
          </p:nvSpPr>
          <p:spPr>
            <a:xfrm>
              <a:off x="0" y="-1"/>
              <a:ext cx="433389"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solidFill>
                    <a:srgbClr val="FFFFFF"/>
                  </a:solidFill>
                  <a:latin typeface="Arial"/>
                  <a:ea typeface="Arial"/>
                  <a:cs typeface="Arial"/>
                  <a:sym typeface="Arial"/>
                </a:defRPr>
              </a:lvl1pPr>
            </a:lstStyle>
            <a:p>
              <a:pPr lvl="0">
                <a:defRPr sz="1800" b="0">
                  <a:solidFill>
                    <a:srgbClr val="000000"/>
                  </a:solidFill>
                </a:defRPr>
              </a:pPr>
              <a:r>
                <a:rPr sz="1000" b="1">
                  <a:solidFill>
                    <a:srgbClr val="FFFFFF"/>
                  </a:solidFill>
                </a:rPr>
                <a:t>1</a:t>
              </a:r>
            </a:p>
          </p:txBody>
        </p:sp>
      </p:grpSp>
      <p:grpSp>
        <p:nvGrpSpPr>
          <p:cNvPr id="133" name="Group 133"/>
          <p:cNvGrpSpPr/>
          <p:nvPr/>
        </p:nvGrpSpPr>
        <p:grpSpPr>
          <a:xfrm>
            <a:off x="5502275" y="2424111"/>
            <a:ext cx="431800" cy="255590"/>
            <a:chOff x="0" y="0"/>
            <a:chExt cx="431800" cy="255589"/>
          </a:xfrm>
        </p:grpSpPr>
        <p:sp>
          <p:nvSpPr>
            <p:cNvPr id="131" name="Shape 131"/>
            <p:cNvSpPr/>
            <p:nvPr/>
          </p:nvSpPr>
          <p:spPr>
            <a:xfrm>
              <a:off x="0" y="-1"/>
              <a:ext cx="431800" cy="255590"/>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132" name="Shape 132"/>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solidFill>
                    <a:srgbClr val="FFFFFF"/>
                  </a:solidFill>
                  <a:latin typeface="Arial"/>
                  <a:ea typeface="Arial"/>
                  <a:cs typeface="Arial"/>
                  <a:sym typeface="Arial"/>
                </a:defRPr>
              </a:lvl1pPr>
            </a:lstStyle>
            <a:p>
              <a:pPr lvl="0">
                <a:defRPr sz="1800" b="0">
                  <a:solidFill>
                    <a:srgbClr val="000000"/>
                  </a:solidFill>
                </a:defRPr>
              </a:pPr>
              <a:r>
                <a:rPr sz="1000" b="1">
                  <a:solidFill>
                    <a:srgbClr val="FFFFFF"/>
                  </a:solidFill>
                </a:rPr>
                <a:t>2</a:t>
              </a:r>
            </a:p>
          </p:txBody>
        </p:sp>
      </p:grpSp>
      <p:grpSp>
        <p:nvGrpSpPr>
          <p:cNvPr id="136" name="Group 136"/>
          <p:cNvGrpSpPr/>
          <p:nvPr/>
        </p:nvGrpSpPr>
        <p:grpSpPr>
          <a:xfrm>
            <a:off x="2270125" y="2424111"/>
            <a:ext cx="431800" cy="255590"/>
            <a:chOff x="0" y="0"/>
            <a:chExt cx="431800" cy="255589"/>
          </a:xfrm>
        </p:grpSpPr>
        <p:sp>
          <p:nvSpPr>
            <p:cNvPr id="134" name="Shape 134"/>
            <p:cNvSpPr/>
            <p:nvPr/>
          </p:nvSpPr>
          <p:spPr>
            <a:xfrm>
              <a:off x="0" y="-1"/>
              <a:ext cx="431800" cy="255590"/>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135" name="Shape 135"/>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solidFill>
                    <a:srgbClr val="FFFFFF"/>
                  </a:solidFill>
                  <a:latin typeface="Arial"/>
                  <a:ea typeface="Arial"/>
                  <a:cs typeface="Arial"/>
                  <a:sym typeface="Arial"/>
                </a:defRPr>
              </a:lvl1pPr>
            </a:lstStyle>
            <a:p>
              <a:pPr lvl="0">
                <a:defRPr sz="1800" b="0">
                  <a:solidFill>
                    <a:srgbClr val="000000"/>
                  </a:solidFill>
                </a:defRPr>
              </a:pPr>
              <a:r>
                <a:rPr sz="1000" b="1">
                  <a:solidFill>
                    <a:srgbClr val="FFFFFF"/>
                  </a:solidFill>
                </a:rPr>
                <a:t>128</a:t>
              </a:r>
            </a:p>
          </p:txBody>
        </p:sp>
      </p:grpSp>
      <p:grpSp>
        <p:nvGrpSpPr>
          <p:cNvPr id="139" name="Group 139"/>
          <p:cNvGrpSpPr/>
          <p:nvPr/>
        </p:nvGrpSpPr>
        <p:grpSpPr>
          <a:xfrm>
            <a:off x="2806700" y="2424111"/>
            <a:ext cx="433389" cy="255590"/>
            <a:chOff x="0" y="0"/>
            <a:chExt cx="433387" cy="255589"/>
          </a:xfrm>
        </p:grpSpPr>
        <p:sp>
          <p:nvSpPr>
            <p:cNvPr id="137" name="Shape 137"/>
            <p:cNvSpPr/>
            <p:nvPr/>
          </p:nvSpPr>
          <p:spPr>
            <a:xfrm>
              <a:off x="0" y="-1"/>
              <a:ext cx="433389" cy="255590"/>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138" name="Shape 138"/>
            <p:cNvSpPr/>
            <p:nvPr/>
          </p:nvSpPr>
          <p:spPr>
            <a:xfrm>
              <a:off x="0" y="-1"/>
              <a:ext cx="433389"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solidFill>
                    <a:srgbClr val="FFFFFF"/>
                  </a:solidFill>
                  <a:latin typeface="Arial"/>
                  <a:ea typeface="Arial"/>
                  <a:cs typeface="Arial"/>
                  <a:sym typeface="Arial"/>
                </a:defRPr>
              </a:lvl1pPr>
            </a:lstStyle>
            <a:p>
              <a:pPr lvl="0">
                <a:defRPr sz="1800" b="0">
                  <a:solidFill>
                    <a:srgbClr val="000000"/>
                  </a:solidFill>
                </a:defRPr>
              </a:pPr>
              <a:r>
                <a:rPr sz="1000" b="1">
                  <a:solidFill>
                    <a:srgbClr val="FFFFFF"/>
                  </a:solidFill>
                </a:rPr>
                <a:t>64</a:t>
              </a:r>
            </a:p>
          </p:txBody>
        </p:sp>
      </p:grpSp>
      <p:grpSp>
        <p:nvGrpSpPr>
          <p:cNvPr id="142" name="Group 142"/>
          <p:cNvGrpSpPr/>
          <p:nvPr/>
        </p:nvGrpSpPr>
        <p:grpSpPr>
          <a:xfrm>
            <a:off x="3346450" y="2424111"/>
            <a:ext cx="431800" cy="255590"/>
            <a:chOff x="0" y="0"/>
            <a:chExt cx="431800" cy="255589"/>
          </a:xfrm>
        </p:grpSpPr>
        <p:sp>
          <p:nvSpPr>
            <p:cNvPr id="140" name="Shape 140"/>
            <p:cNvSpPr/>
            <p:nvPr/>
          </p:nvSpPr>
          <p:spPr>
            <a:xfrm>
              <a:off x="0" y="-1"/>
              <a:ext cx="431800" cy="255590"/>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141" name="Shape 141"/>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solidFill>
                    <a:srgbClr val="FFFFFF"/>
                  </a:solidFill>
                  <a:latin typeface="Arial"/>
                  <a:ea typeface="Arial"/>
                  <a:cs typeface="Arial"/>
                  <a:sym typeface="Arial"/>
                </a:defRPr>
              </a:lvl1pPr>
            </a:lstStyle>
            <a:p>
              <a:pPr lvl="0">
                <a:defRPr sz="1800" b="0">
                  <a:solidFill>
                    <a:srgbClr val="000000"/>
                  </a:solidFill>
                </a:defRPr>
              </a:pPr>
              <a:r>
                <a:rPr sz="1000" b="1">
                  <a:solidFill>
                    <a:srgbClr val="FFFFFF"/>
                  </a:solidFill>
                </a:rPr>
                <a:t>32</a:t>
              </a:r>
            </a:p>
          </p:txBody>
        </p:sp>
      </p:grpSp>
      <p:grpSp>
        <p:nvGrpSpPr>
          <p:cNvPr id="145" name="Group 145"/>
          <p:cNvGrpSpPr/>
          <p:nvPr/>
        </p:nvGrpSpPr>
        <p:grpSpPr>
          <a:xfrm>
            <a:off x="3884612" y="2424111"/>
            <a:ext cx="433389" cy="255590"/>
            <a:chOff x="0" y="0"/>
            <a:chExt cx="433387" cy="255589"/>
          </a:xfrm>
        </p:grpSpPr>
        <p:sp>
          <p:nvSpPr>
            <p:cNvPr id="143" name="Shape 143"/>
            <p:cNvSpPr/>
            <p:nvPr/>
          </p:nvSpPr>
          <p:spPr>
            <a:xfrm>
              <a:off x="0" y="-1"/>
              <a:ext cx="433389" cy="255590"/>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144" name="Shape 144"/>
            <p:cNvSpPr/>
            <p:nvPr/>
          </p:nvSpPr>
          <p:spPr>
            <a:xfrm>
              <a:off x="0" y="-1"/>
              <a:ext cx="433389"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solidFill>
                    <a:srgbClr val="FFFFFF"/>
                  </a:solidFill>
                  <a:latin typeface="Arial"/>
                  <a:ea typeface="Arial"/>
                  <a:cs typeface="Arial"/>
                  <a:sym typeface="Arial"/>
                </a:defRPr>
              </a:lvl1pPr>
            </a:lstStyle>
            <a:p>
              <a:pPr lvl="0">
                <a:defRPr sz="1800" b="0">
                  <a:solidFill>
                    <a:srgbClr val="000000"/>
                  </a:solidFill>
                </a:defRPr>
              </a:pPr>
              <a:r>
                <a:rPr sz="1000" b="1">
                  <a:solidFill>
                    <a:srgbClr val="FFFFFF"/>
                  </a:solidFill>
                </a:rPr>
                <a:t>16</a:t>
              </a:r>
            </a:p>
          </p:txBody>
        </p:sp>
      </p:grpSp>
      <p:grpSp>
        <p:nvGrpSpPr>
          <p:cNvPr id="148" name="Group 148"/>
          <p:cNvGrpSpPr/>
          <p:nvPr/>
        </p:nvGrpSpPr>
        <p:grpSpPr>
          <a:xfrm>
            <a:off x="4424362" y="2424111"/>
            <a:ext cx="431802" cy="255590"/>
            <a:chOff x="0" y="0"/>
            <a:chExt cx="431800" cy="255589"/>
          </a:xfrm>
        </p:grpSpPr>
        <p:sp>
          <p:nvSpPr>
            <p:cNvPr id="146" name="Shape 146"/>
            <p:cNvSpPr/>
            <p:nvPr/>
          </p:nvSpPr>
          <p:spPr>
            <a:xfrm>
              <a:off x="0" y="-1"/>
              <a:ext cx="431801" cy="255590"/>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147" name="Shape 147"/>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solidFill>
                    <a:srgbClr val="FFFFFF"/>
                  </a:solidFill>
                  <a:latin typeface="Arial"/>
                  <a:ea typeface="Arial"/>
                  <a:cs typeface="Arial"/>
                  <a:sym typeface="Arial"/>
                </a:defRPr>
              </a:lvl1pPr>
            </a:lstStyle>
            <a:p>
              <a:pPr lvl="0">
                <a:defRPr sz="1800" b="0">
                  <a:solidFill>
                    <a:srgbClr val="000000"/>
                  </a:solidFill>
                </a:defRPr>
              </a:pPr>
              <a:r>
                <a:rPr sz="1000" b="1">
                  <a:solidFill>
                    <a:srgbClr val="FFFFFF"/>
                  </a:solidFill>
                </a:rPr>
                <a:t>8</a:t>
              </a:r>
            </a:p>
          </p:txBody>
        </p:sp>
      </p:grpSp>
      <p:grpSp>
        <p:nvGrpSpPr>
          <p:cNvPr id="151" name="Group 151"/>
          <p:cNvGrpSpPr/>
          <p:nvPr/>
        </p:nvGrpSpPr>
        <p:grpSpPr>
          <a:xfrm>
            <a:off x="4962525" y="2424111"/>
            <a:ext cx="433389" cy="255590"/>
            <a:chOff x="0" y="0"/>
            <a:chExt cx="433387" cy="255589"/>
          </a:xfrm>
        </p:grpSpPr>
        <p:sp>
          <p:nvSpPr>
            <p:cNvPr id="149" name="Shape 149"/>
            <p:cNvSpPr/>
            <p:nvPr/>
          </p:nvSpPr>
          <p:spPr>
            <a:xfrm>
              <a:off x="0" y="-1"/>
              <a:ext cx="433389" cy="255590"/>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150" name="Shape 150"/>
            <p:cNvSpPr/>
            <p:nvPr/>
          </p:nvSpPr>
          <p:spPr>
            <a:xfrm>
              <a:off x="0" y="-1"/>
              <a:ext cx="433389"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solidFill>
                    <a:srgbClr val="FFFFFF"/>
                  </a:solidFill>
                  <a:latin typeface="Arial"/>
                  <a:ea typeface="Arial"/>
                  <a:cs typeface="Arial"/>
                  <a:sym typeface="Arial"/>
                </a:defRPr>
              </a:lvl1pPr>
            </a:lstStyle>
            <a:p>
              <a:pPr lvl="0">
                <a:defRPr sz="1800" b="0">
                  <a:solidFill>
                    <a:srgbClr val="000000"/>
                  </a:solidFill>
                </a:defRPr>
              </a:pPr>
              <a:r>
                <a:rPr sz="1000" b="1">
                  <a:solidFill>
                    <a:srgbClr val="FFFFFF"/>
                  </a:solidFill>
                </a:rPr>
                <a:t>4</a:t>
              </a:r>
            </a:p>
          </p:txBody>
        </p:sp>
      </p:grpSp>
      <p:grpSp>
        <p:nvGrpSpPr>
          <p:cNvPr id="154" name="Group 154"/>
          <p:cNvGrpSpPr/>
          <p:nvPr/>
        </p:nvGrpSpPr>
        <p:grpSpPr>
          <a:xfrm>
            <a:off x="6043612" y="2743199"/>
            <a:ext cx="431802" cy="255590"/>
            <a:chOff x="0" y="0"/>
            <a:chExt cx="431800" cy="255589"/>
          </a:xfrm>
        </p:grpSpPr>
        <p:sp>
          <p:nvSpPr>
            <p:cNvPr id="152" name="Shape 152"/>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153" name="Shape 153"/>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0</a:t>
              </a:r>
            </a:p>
          </p:txBody>
        </p:sp>
      </p:grpSp>
      <p:grpSp>
        <p:nvGrpSpPr>
          <p:cNvPr id="157" name="Group 157"/>
          <p:cNvGrpSpPr/>
          <p:nvPr/>
        </p:nvGrpSpPr>
        <p:grpSpPr>
          <a:xfrm>
            <a:off x="5503862" y="2743199"/>
            <a:ext cx="431802" cy="255590"/>
            <a:chOff x="0" y="0"/>
            <a:chExt cx="431800" cy="255589"/>
          </a:xfrm>
        </p:grpSpPr>
        <p:sp>
          <p:nvSpPr>
            <p:cNvPr id="155" name="Shape 155"/>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156" name="Shape 156"/>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0</a:t>
              </a:r>
            </a:p>
          </p:txBody>
        </p:sp>
      </p:grpSp>
      <p:grpSp>
        <p:nvGrpSpPr>
          <p:cNvPr id="160" name="Group 160"/>
          <p:cNvGrpSpPr/>
          <p:nvPr/>
        </p:nvGrpSpPr>
        <p:grpSpPr>
          <a:xfrm>
            <a:off x="2270125" y="2743199"/>
            <a:ext cx="431800" cy="255590"/>
            <a:chOff x="0" y="0"/>
            <a:chExt cx="431800" cy="255589"/>
          </a:xfrm>
        </p:grpSpPr>
        <p:sp>
          <p:nvSpPr>
            <p:cNvPr id="158" name="Shape 158"/>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159" name="Shape 159"/>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0</a:t>
              </a:r>
            </a:p>
          </p:txBody>
        </p:sp>
      </p:grpSp>
      <p:grpSp>
        <p:nvGrpSpPr>
          <p:cNvPr id="163" name="Group 163"/>
          <p:cNvGrpSpPr/>
          <p:nvPr/>
        </p:nvGrpSpPr>
        <p:grpSpPr>
          <a:xfrm>
            <a:off x="2809875" y="2743199"/>
            <a:ext cx="431800" cy="255590"/>
            <a:chOff x="0" y="0"/>
            <a:chExt cx="431800" cy="255589"/>
          </a:xfrm>
        </p:grpSpPr>
        <p:sp>
          <p:nvSpPr>
            <p:cNvPr id="161" name="Shape 161"/>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162" name="Shape 162"/>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0</a:t>
              </a:r>
            </a:p>
          </p:txBody>
        </p:sp>
      </p:grpSp>
      <p:grpSp>
        <p:nvGrpSpPr>
          <p:cNvPr id="166" name="Group 166"/>
          <p:cNvGrpSpPr/>
          <p:nvPr/>
        </p:nvGrpSpPr>
        <p:grpSpPr>
          <a:xfrm>
            <a:off x="3348037" y="2743199"/>
            <a:ext cx="431802" cy="255590"/>
            <a:chOff x="0" y="0"/>
            <a:chExt cx="431800" cy="255589"/>
          </a:xfrm>
        </p:grpSpPr>
        <p:sp>
          <p:nvSpPr>
            <p:cNvPr id="164" name="Shape 164"/>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165" name="Shape 165"/>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0</a:t>
              </a:r>
            </a:p>
          </p:txBody>
        </p:sp>
      </p:grpSp>
      <p:grpSp>
        <p:nvGrpSpPr>
          <p:cNvPr id="169" name="Group 169"/>
          <p:cNvGrpSpPr/>
          <p:nvPr/>
        </p:nvGrpSpPr>
        <p:grpSpPr>
          <a:xfrm>
            <a:off x="3887787" y="2743199"/>
            <a:ext cx="431802" cy="255590"/>
            <a:chOff x="0" y="0"/>
            <a:chExt cx="431800" cy="255589"/>
          </a:xfrm>
        </p:grpSpPr>
        <p:sp>
          <p:nvSpPr>
            <p:cNvPr id="167" name="Shape 167"/>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168" name="Shape 168"/>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0</a:t>
              </a:r>
            </a:p>
          </p:txBody>
        </p:sp>
      </p:grpSp>
      <p:grpSp>
        <p:nvGrpSpPr>
          <p:cNvPr id="172" name="Group 172"/>
          <p:cNvGrpSpPr/>
          <p:nvPr/>
        </p:nvGrpSpPr>
        <p:grpSpPr>
          <a:xfrm>
            <a:off x="4425950" y="2743199"/>
            <a:ext cx="431800" cy="255590"/>
            <a:chOff x="0" y="0"/>
            <a:chExt cx="431800" cy="255589"/>
          </a:xfrm>
        </p:grpSpPr>
        <p:sp>
          <p:nvSpPr>
            <p:cNvPr id="170" name="Shape 170"/>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171" name="Shape 171"/>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0</a:t>
              </a:r>
            </a:p>
          </p:txBody>
        </p:sp>
      </p:grpSp>
      <p:grpSp>
        <p:nvGrpSpPr>
          <p:cNvPr id="175" name="Group 175"/>
          <p:cNvGrpSpPr/>
          <p:nvPr/>
        </p:nvGrpSpPr>
        <p:grpSpPr>
          <a:xfrm>
            <a:off x="4965700" y="2743199"/>
            <a:ext cx="431800" cy="255590"/>
            <a:chOff x="0" y="0"/>
            <a:chExt cx="431800" cy="255589"/>
          </a:xfrm>
        </p:grpSpPr>
        <p:sp>
          <p:nvSpPr>
            <p:cNvPr id="173" name="Shape 173"/>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174" name="Shape 174"/>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0</a:t>
              </a:r>
            </a:p>
          </p:txBody>
        </p:sp>
      </p:grpSp>
      <p:grpSp>
        <p:nvGrpSpPr>
          <p:cNvPr id="178" name="Group 178"/>
          <p:cNvGrpSpPr/>
          <p:nvPr/>
        </p:nvGrpSpPr>
        <p:grpSpPr>
          <a:xfrm>
            <a:off x="6043612" y="3051174"/>
            <a:ext cx="431802" cy="255590"/>
            <a:chOff x="0" y="0"/>
            <a:chExt cx="431800" cy="255589"/>
          </a:xfrm>
        </p:grpSpPr>
        <p:sp>
          <p:nvSpPr>
            <p:cNvPr id="176" name="Shape 176"/>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177" name="Shape 177"/>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181" name="Group 181"/>
          <p:cNvGrpSpPr/>
          <p:nvPr/>
        </p:nvGrpSpPr>
        <p:grpSpPr>
          <a:xfrm>
            <a:off x="5503862" y="3051174"/>
            <a:ext cx="431802" cy="255590"/>
            <a:chOff x="0" y="0"/>
            <a:chExt cx="431800" cy="255589"/>
          </a:xfrm>
        </p:grpSpPr>
        <p:sp>
          <p:nvSpPr>
            <p:cNvPr id="179" name="Shape 179"/>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180" name="Shape 180"/>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184" name="Group 184"/>
          <p:cNvGrpSpPr/>
          <p:nvPr/>
        </p:nvGrpSpPr>
        <p:grpSpPr>
          <a:xfrm>
            <a:off x="2270125" y="3051174"/>
            <a:ext cx="431800" cy="255590"/>
            <a:chOff x="0" y="0"/>
            <a:chExt cx="431800" cy="255589"/>
          </a:xfrm>
        </p:grpSpPr>
        <p:sp>
          <p:nvSpPr>
            <p:cNvPr id="182" name="Shape 182"/>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183" name="Shape 183"/>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187" name="Group 187"/>
          <p:cNvGrpSpPr/>
          <p:nvPr/>
        </p:nvGrpSpPr>
        <p:grpSpPr>
          <a:xfrm>
            <a:off x="2809875" y="3051174"/>
            <a:ext cx="431800" cy="255590"/>
            <a:chOff x="0" y="0"/>
            <a:chExt cx="431800" cy="255589"/>
          </a:xfrm>
        </p:grpSpPr>
        <p:sp>
          <p:nvSpPr>
            <p:cNvPr id="185" name="Shape 185"/>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186" name="Shape 186"/>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190" name="Group 190"/>
          <p:cNvGrpSpPr/>
          <p:nvPr/>
        </p:nvGrpSpPr>
        <p:grpSpPr>
          <a:xfrm>
            <a:off x="3348037" y="3051174"/>
            <a:ext cx="431802" cy="255590"/>
            <a:chOff x="0" y="0"/>
            <a:chExt cx="431800" cy="255589"/>
          </a:xfrm>
        </p:grpSpPr>
        <p:sp>
          <p:nvSpPr>
            <p:cNvPr id="188" name="Shape 188"/>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189" name="Shape 189"/>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193" name="Group 193"/>
          <p:cNvGrpSpPr/>
          <p:nvPr/>
        </p:nvGrpSpPr>
        <p:grpSpPr>
          <a:xfrm>
            <a:off x="3887787" y="3051174"/>
            <a:ext cx="431802" cy="255590"/>
            <a:chOff x="0" y="0"/>
            <a:chExt cx="431800" cy="255589"/>
          </a:xfrm>
        </p:grpSpPr>
        <p:sp>
          <p:nvSpPr>
            <p:cNvPr id="191" name="Shape 191"/>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192" name="Shape 192"/>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196" name="Group 196"/>
          <p:cNvGrpSpPr/>
          <p:nvPr/>
        </p:nvGrpSpPr>
        <p:grpSpPr>
          <a:xfrm>
            <a:off x="4425950" y="3051174"/>
            <a:ext cx="431800" cy="255590"/>
            <a:chOff x="0" y="0"/>
            <a:chExt cx="431800" cy="255589"/>
          </a:xfrm>
        </p:grpSpPr>
        <p:sp>
          <p:nvSpPr>
            <p:cNvPr id="194" name="Shape 194"/>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195" name="Shape 195"/>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199" name="Group 199"/>
          <p:cNvGrpSpPr/>
          <p:nvPr/>
        </p:nvGrpSpPr>
        <p:grpSpPr>
          <a:xfrm>
            <a:off x="4965700" y="3051174"/>
            <a:ext cx="431800" cy="255590"/>
            <a:chOff x="0" y="0"/>
            <a:chExt cx="431800" cy="255589"/>
          </a:xfrm>
        </p:grpSpPr>
        <p:sp>
          <p:nvSpPr>
            <p:cNvPr id="197" name="Shape 197"/>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198" name="Shape 198"/>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202" name="Group 202"/>
          <p:cNvGrpSpPr/>
          <p:nvPr/>
        </p:nvGrpSpPr>
        <p:grpSpPr>
          <a:xfrm>
            <a:off x="6043612" y="3360737"/>
            <a:ext cx="431802" cy="255590"/>
            <a:chOff x="0" y="0"/>
            <a:chExt cx="431800" cy="255589"/>
          </a:xfrm>
        </p:grpSpPr>
        <p:sp>
          <p:nvSpPr>
            <p:cNvPr id="200" name="Shape 200"/>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201" name="Shape 201"/>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205" name="Group 205"/>
          <p:cNvGrpSpPr/>
          <p:nvPr/>
        </p:nvGrpSpPr>
        <p:grpSpPr>
          <a:xfrm>
            <a:off x="5503862" y="3360737"/>
            <a:ext cx="431802" cy="255590"/>
            <a:chOff x="0" y="0"/>
            <a:chExt cx="431800" cy="255589"/>
          </a:xfrm>
        </p:grpSpPr>
        <p:sp>
          <p:nvSpPr>
            <p:cNvPr id="203" name="Shape 203"/>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204" name="Shape 204"/>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0</a:t>
              </a:r>
            </a:p>
          </p:txBody>
        </p:sp>
      </p:grpSp>
      <p:grpSp>
        <p:nvGrpSpPr>
          <p:cNvPr id="208" name="Group 208"/>
          <p:cNvGrpSpPr/>
          <p:nvPr/>
        </p:nvGrpSpPr>
        <p:grpSpPr>
          <a:xfrm>
            <a:off x="2270125" y="3360737"/>
            <a:ext cx="431800" cy="255590"/>
            <a:chOff x="0" y="0"/>
            <a:chExt cx="431800" cy="255589"/>
          </a:xfrm>
        </p:grpSpPr>
        <p:sp>
          <p:nvSpPr>
            <p:cNvPr id="206" name="Shape 206"/>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207" name="Shape 207"/>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211" name="Group 211"/>
          <p:cNvGrpSpPr/>
          <p:nvPr/>
        </p:nvGrpSpPr>
        <p:grpSpPr>
          <a:xfrm>
            <a:off x="2809875" y="3360737"/>
            <a:ext cx="431800" cy="255590"/>
            <a:chOff x="0" y="0"/>
            <a:chExt cx="431800" cy="255589"/>
          </a:xfrm>
        </p:grpSpPr>
        <p:sp>
          <p:nvSpPr>
            <p:cNvPr id="209" name="Shape 209"/>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210" name="Shape 210"/>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0</a:t>
              </a:r>
            </a:p>
          </p:txBody>
        </p:sp>
      </p:grpSp>
      <p:grpSp>
        <p:nvGrpSpPr>
          <p:cNvPr id="214" name="Group 214"/>
          <p:cNvGrpSpPr/>
          <p:nvPr/>
        </p:nvGrpSpPr>
        <p:grpSpPr>
          <a:xfrm>
            <a:off x="3348037" y="3360737"/>
            <a:ext cx="431802" cy="255590"/>
            <a:chOff x="0" y="0"/>
            <a:chExt cx="431800" cy="255589"/>
          </a:xfrm>
        </p:grpSpPr>
        <p:sp>
          <p:nvSpPr>
            <p:cNvPr id="212" name="Shape 212"/>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213" name="Shape 213"/>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0</a:t>
              </a:r>
            </a:p>
          </p:txBody>
        </p:sp>
      </p:grpSp>
      <p:grpSp>
        <p:nvGrpSpPr>
          <p:cNvPr id="217" name="Group 217"/>
          <p:cNvGrpSpPr/>
          <p:nvPr/>
        </p:nvGrpSpPr>
        <p:grpSpPr>
          <a:xfrm>
            <a:off x="3887787" y="3360737"/>
            <a:ext cx="431802" cy="255590"/>
            <a:chOff x="0" y="0"/>
            <a:chExt cx="431800" cy="255589"/>
          </a:xfrm>
        </p:grpSpPr>
        <p:sp>
          <p:nvSpPr>
            <p:cNvPr id="215" name="Shape 215"/>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216" name="Shape 216"/>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220" name="Group 220"/>
          <p:cNvGrpSpPr/>
          <p:nvPr/>
        </p:nvGrpSpPr>
        <p:grpSpPr>
          <a:xfrm>
            <a:off x="4425950" y="3360737"/>
            <a:ext cx="431800" cy="255590"/>
            <a:chOff x="0" y="0"/>
            <a:chExt cx="431800" cy="255589"/>
          </a:xfrm>
        </p:grpSpPr>
        <p:sp>
          <p:nvSpPr>
            <p:cNvPr id="218" name="Shape 218"/>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219" name="Shape 219"/>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223" name="Group 223"/>
          <p:cNvGrpSpPr/>
          <p:nvPr/>
        </p:nvGrpSpPr>
        <p:grpSpPr>
          <a:xfrm>
            <a:off x="4965700" y="3360737"/>
            <a:ext cx="431800" cy="255590"/>
            <a:chOff x="0" y="0"/>
            <a:chExt cx="431800" cy="255589"/>
          </a:xfrm>
        </p:grpSpPr>
        <p:sp>
          <p:nvSpPr>
            <p:cNvPr id="221" name="Shape 221"/>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222" name="Shape 222"/>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sp>
        <p:nvSpPr>
          <p:cNvPr id="224" name="Shape 224"/>
          <p:cNvSpPr/>
          <p:nvPr/>
        </p:nvSpPr>
        <p:spPr>
          <a:xfrm>
            <a:off x="6445250" y="2835275"/>
            <a:ext cx="544513" cy="202415"/>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defRPr sz="800" b="1">
                <a:solidFill>
                  <a:srgbClr val="FFFFFF"/>
                </a:solidFill>
                <a:latin typeface="Arial"/>
                <a:ea typeface="Arial"/>
                <a:cs typeface="Arial"/>
                <a:sym typeface="Arial"/>
              </a:defRPr>
            </a:lvl1pPr>
          </a:lstStyle>
          <a:p>
            <a:pPr lvl="0">
              <a:defRPr sz="1800" b="0">
                <a:solidFill>
                  <a:srgbClr val="000000"/>
                </a:solidFill>
              </a:defRPr>
            </a:pPr>
            <a:r>
              <a:rPr sz="800" b="1">
                <a:solidFill>
                  <a:srgbClr val="FFFFFF"/>
                </a:solidFill>
              </a:rPr>
              <a:t>= 0</a:t>
            </a:r>
          </a:p>
        </p:txBody>
      </p:sp>
      <p:sp>
        <p:nvSpPr>
          <p:cNvPr id="225" name="Shape 225"/>
          <p:cNvSpPr/>
          <p:nvPr/>
        </p:nvSpPr>
        <p:spPr>
          <a:xfrm>
            <a:off x="6445250" y="3140075"/>
            <a:ext cx="544513" cy="202415"/>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defRPr sz="800" b="1">
                <a:solidFill>
                  <a:srgbClr val="FFFFFF"/>
                </a:solidFill>
                <a:latin typeface="Arial"/>
                <a:ea typeface="Arial"/>
                <a:cs typeface="Arial"/>
                <a:sym typeface="Arial"/>
              </a:defRPr>
            </a:lvl1pPr>
          </a:lstStyle>
          <a:p>
            <a:pPr lvl="0">
              <a:defRPr sz="1800" b="0">
                <a:solidFill>
                  <a:srgbClr val="000000"/>
                </a:solidFill>
              </a:defRPr>
            </a:pPr>
            <a:r>
              <a:rPr sz="800" b="1">
                <a:solidFill>
                  <a:srgbClr val="FFFFFF"/>
                </a:solidFill>
              </a:rPr>
              <a:t>= 255</a:t>
            </a:r>
          </a:p>
        </p:txBody>
      </p:sp>
      <p:sp>
        <p:nvSpPr>
          <p:cNvPr id="226" name="Shape 226"/>
          <p:cNvSpPr/>
          <p:nvPr/>
        </p:nvSpPr>
        <p:spPr>
          <a:xfrm>
            <a:off x="6445250" y="3400425"/>
            <a:ext cx="544513" cy="202415"/>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defRPr sz="800" b="1">
                <a:solidFill>
                  <a:srgbClr val="FFFFFF"/>
                </a:solidFill>
                <a:latin typeface="Arial"/>
                <a:ea typeface="Arial"/>
                <a:cs typeface="Arial"/>
                <a:sym typeface="Arial"/>
              </a:defRPr>
            </a:lvl1pPr>
          </a:lstStyle>
          <a:p>
            <a:pPr lvl="0">
              <a:defRPr sz="1800" b="0">
                <a:solidFill>
                  <a:srgbClr val="000000"/>
                </a:solidFill>
              </a:defRPr>
            </a:pPr>
            <a:r>
              <a:rPr sz="800" b="1">
                <a:solidFill>
                  <a:srgbClr val="FFFFFF"/>
                </a:solidFill>
              </a:rPr>
              <a:t>= 157</a:t>
            </a:r>
          </a:p>
        </p:txBody>
      </p:sp>
      <p:grpSp>
        <p:nvGrpSpPr>
          <p:cNvPr id="229" name="Group 229"/>
          <p:cNvGrpSpPr/>
          <p:nvPr/>
        </p:nvGrpSpPr>
        <p:grpSpPr>
          <a:xfrm>
            <a:off x="6034087" y="2132011"/>
            <a:ext cx="433389" cy="255590"/>
            <a:chOff x="0" y="0"/>
            <a:chExt cx="433387" cy="255589"/>
          </a:xfrm>
        </p:grpSpPr>
        <p:sp>
          <p:nvSpPr>
            <p:cNvPr id="227" name="Shape 227"/>
            <p:cNvSpPr/>
            <p:nvPr/>
          </p:nvSpPr>
          <p:spPr>
            <a:xfrm>
              <a:off x="0" y="-1"/>
              <a:ext cx="433389" cy="255590"/>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228" name="Shape 228"/>
            <p:cNvSpPr/>
            <p:nvPr/>
          </p:nvSpPr>
          <p:spPr>
            <a:xfrm>
              <a:off x="0" y="-1"/>
              <a:ext cx="433389"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p>
              <a:pPr lvl="0" algn="ctr"/>
              <a:r>
                <a:rPr sz="1000" b="1">
                  <a:solidFill>
                    <a:srgbClr val="FFFFFF"/>
                  </a:solidFill>
                  <a:latin typeface="Arial"/>
                  <a:ea typeface="Arial"/>
                  <a:cs typeface="Arial"/>
                  <a:sym typeface="Arial"/>
                </a:rPr>
                <a:t>2 </a:t>
              </a:r>
              <a:r>
                <a:rPr sz="1000" b="1" baseline="30000">
                  <a:solidFill>
                    <a:srgbClr val="FFFFFF"/>
                  </a:solidFill>
                  <a:latin typeface="Arial"/>
                  <a:ea typeface="Arial"/>
                  <a:cs typeface="Arial"/>
                  <a:sym typeface="Arial"/>
                </a:rPr>
                <a:t>0</a:t>
              </a:r>
            </a:p>
          </p:txBody>
        </p:sp>
      </p:grpSp>
      <p:grpSp>
        <p:nvGrpSpPr>
          <p:cNvPr id="232" name="Group 232"/>
          <p:cNvGrpSpPr/>
          <p:nvPr/>
        </p:nvGrpSpPr>
        <p:grpSpPr>
          <a:xfrm>
            <a:off x="5495925" y="2132011"/>
            <a:ext cx="431800" cy="255589"/>
            <a:chOff x="0" y="0"/>
            <a:chExt cx="431800" cy="255588"/>
          </a:xfrm>
        </p:grpSpPr>
        <p:sp>
          <p:nvSpPr>
            <p:cNvPr id="230" name="Shape 230"/>
            <p:cNvSpPr/>
            <p:nvPr/>
          </p:nvSpPr>
          <p:spPr>
            <a:xfrm>
              <a:off x="0" y="0"/>
              <a:ext cx="431800" cy="255589"/>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231" name="Shape 231"/>
            <p:cNvSpPr/>
            <p:nvPr/>
          </p:nvSpPr>
          <p:spPr>
            <a:xfrm>
              <a:off x="0" y="0"/>
              <a:ext cx="431800" cy="22698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p>
              <a:pPr lvl="0" algn="ctr"/>
              <a:r>
                <a:rPr sz="1000" b="1">
                  <a:solidFill>
                    <a:srgbClr val="FFFFFF"/>
                  </a:solidFill>
                  <a:latin typeface="Arial"/>
                  <a:ea typeface="Arial"/>
                  <a:cs typeface="Arial"/>
                  <a:sym typeface="Arial"/>
                </a:rPr>
                <a:t>2 </a:t>
              </a:r>
              <a:r>
                <a:rPr sz="1000" b="1" baseline="30000">
                  <a:solidFill>
                    <a:srgbClr val="FFFFFF"/>
                  </a:solidFill>
                  <a:latin typeface="Arial"/>
                  <a:ea typeface="Arial"/>
                  <a:cs typeface="Arial"/>
                  <a:sym typeface="Arial"/>
                </a:rPr>
                <a:t>1</a:t>
              </a:r>
            </a:p>
          </p:txBody>
        </p:sp>
      </p:grpSp>
      <p:grpSp>
        <p:nvGrpSpPr>
          <p:cNvPr id="235" name="Group 235"/>
          <p:cNvGrpSpPr/>
          <p:nvPr/>
        </p:nvGrpSpPr>
        <p:grpSpPr>
          <a:xfrm>
            <a:off x="2263775" y="2132011"/>
            <a:ext cx="431800" cy="255589"/>
            <a:chOff x="0" y="0"/>
            <a:chExt cx="431800" cy="255588"/>
          </a:xfrm>
        </p:grpSpPr>
        <p:sp>
          <p:nvSpPr>
            <p:cNvPr id="233" name="Shape 233"/>
            <p:cNvSpPr/>
            <p:nvPr/>
          </p:nvSpPr>
          <p:spPr>
            <a:xfrm>
              <a:off x="0" y="0"/>
              <a:ext cx="431800" cy="255589"/>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234" name="Shape 234"/>
            <p:cNvSpPr/>
            <p:nvPr/>
          </p:nvSpPr>
          <p:spPr>
            <a:xfrm>
              <a:off x="0" y="0"/>
              <a:ext cx="431800" cy="22698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p>
              <a:pPr lvl="0" algn="ctr"/>
              <a:r>
                <a:rPr sz="1000" b="1">
                  <a:solidFill>
                    <a:srgbClr val="FFFFFF"/>
                  </a:solidFill>
                  <a:latin typeface="Arial"/>
                  <a:ea typeface="Arial"/>
                  <a:cs typeface="Arial"/>
                  <a:sym typeface="Arial"/>
                </a:rPr>
                <a:t>2 </a:t>
              </a:r>
              <a:r>
                <a:rPr sz="1000" b="1" baseline="30000">
                  <a:solidFill>
                    <a:srgbClr val="FFFFFF"/>
                  </a:solidFill>
                  <a:latin typeface="Arial"/>
                  <a:ea typeface="Arial"/>
                  <a:cs typeface="Arial"/>
                  <a:sym typeface="Arial"/>
                </a:rPr>
                <a:t>7</a:t>
              </a:r>
            </a:p>
          </p:txBody>
        </p:sp>
      </p:grpSp>
      <p:grpSp>
        <p:nvGrpSpPr>
          <p:cNvPr id="238" name="Group 238"/>
          <p:cNvGrpSpPr/>
          <p:nvPr/>
        </p:nvGrpSpPr>
        <p:grpSpPr>
          <a:xfrm>
            <a:off x="2800350" y="2132011"/>
            <a:ext cx="433389" cy="255590"/>
            <a:chOff x="0" y="0"/>
            <a:chExt cx="433387" cy="255589"/>
          </a:xfrm>
        </p:grpSpPr>
        <p:sp>
          <p:nvSpPr>
            <p:cNvPr id="236" name="Shape 236"/>
            <p:cNvSpPr/>
            <p:nvPr/>
          </p:nvSpPr>
          <p:spPr>
            <a:xfrm>
              <a:off x="0" y="-1"/>
              <a:ext cx="433389" cy="255590"/>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baseline="30000">
                  <a:solidFill>
                    <a:srgbClr val="FFFFFF"/>
                  </a:solidFill>
                  <a:latin typeface="Arial"/>
                  <a:ea typeface="Arial"/>
                  <a:cs typeface="Arial"/>
                  <a:sym typeface="Arial"/>
                </a:defRPr>
              </a:pPr>
              <a:endParaRPr/>
            </a:p>
          </p:txBody>
        </p:sp>
        <p:sp>
          <p:nvSpPr>
            <p:cNvPr id="237" name="Shape 237"/>
            <p:cNvSpPr/>
            <p:nvPr/>
          </p:nvSpPr>
          <p:spPr>
            <a:xfrm>
              <a:off x="0" y="-1"/>
              <a:ext cx="433389"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p>
              <a:pPr lvl="0" algn="ctr"/>
              <a:r>
                <a:rPr sz="1000" b="1">
                  <a:solidFill>
                    <a:srgbClr val="FFFFFF"/>
                  </a:solidFill>
                  <a:latin typeface="Arial"/>
                  <a:ea typeface="Arial"/>
                  <a:cs typeface="Arial"/>
                  <a:sym typeface="Arial"/>
                </a:rPr>
                <a:t>2 </a:t>
              </a:r>
              <a:r>
                <a:rPr sz="1000" b="1" baseline="30000">
                  <a:solidFill>
                    <a:srgbClr val="FFFFFF"/>
                  </a:solidFill>
                  <a:latin typeface="Arial"/>
                  <a:ea typeface="Arial"/>
                  <a:cs typeface="Arial"/>
                  <a:sym typeface="Arial"/>
                </a:rPr>
                <a:t>6</a:t>
              </a:r>
            </a:p>
          </p:txBody>
        </p:sp>
      </p:grpSp>
      <p:grpSp>
        <p:nvGrpSpPr>
          <p:cNvPr id="241" name="Group 241"/>
          <p:cNvGrpSpPr/>
          <p:nvPr/>
        </p:nvGrpSpPr>
        <p:grpSpPr>
          <a:xfrm>
            <a:off x="3340100" y="2132011"/>
            <a:ext cx="431800" cy="255590"/>
            <a:chOff x="0" y="0"/>
            <a:chExt cx="431800" cy="255589"/>
          </a:xfrm>
        </p:grpSpPr>
        <p:sp>
          <p:nvSpPr>
            <p:cNvPr id="239" name="Shape 239"/>
            <p:cNvSpPr/>
            <p:nvPr/>
          </p:nvSpPr>
          <p:spPr>
            <a:xfrm>
              <a:off x="0" y="-1"/>
              <a:ext cx="431800" cy="255590"/>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baseline="30000">
                  <a:solidFill>
                    <a:srgbClr val="FFFFFF"/>
                  </a:solidFill>
                  <a:latin typeface="Arial"/>
                  <a:ea typeface="Arial"/>
                  <a:cs typeface="Arial"/>
                  <a:sym typeface="Arial"/>
                </a:defRPr>
              </a:pPr>
              <a:endParaRPr/>
            </a:p>
          </p:txBody>
        </p:sp>
        <p:sp>
          <p:nvSpPr>
            <p:cNvPr id="240" name="Shape 240"/>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p>
              <a:pPr lvl="0" algn="ctr"/>
              <a:r>
                <a:rPr sz="1000" b="1">
                  <a:solidFill>
                    <a:srgbClr val="FFFFFF"/>
                  </a:solidFill>
                  <a:latin typeface="Arial"/>
                  <a:ea typeface="Arial"/>
                  <a:cs typeface="Arial"/>
                  <a:sym typeface="Arial"/>
                </a:rPr>
                <a:t>2 </a:t>
              </a:r>
              <a:r>
                <a:rPr sz="1000" b="1" baseline="30000">
                  <a:solidFill>
                    <a:srgbClr val="FFFFFF"/>
                  </a:solidFill>
                  <a:latin typeface="Arial"/>
                  <a:ea typeface="Arial"/>
                  <a:cs typeface="Arial"/>
                  <a:sym typeface="Arial"/>
                </a:rPr>
                <a:t>5</a:t>
              </a:r>
            </a:p>
          </p:txBody>
        </p:sp>
      </p:grpSp>
      <p:grpSp>
        <p:nvGrpSpPr>
          <p:cNvPr id="244" name="Group 244"/>
          <p:cNvGrpSpPr/>
          <p:nvPr/>
        </p:nvGrpSpPr>
        <p:grpSpPr>
          <a:xfrm>
            <a:off x="3878262" y="2132011"/>
            <a:ext cx="433389" cy="255589"/>
            <a:chOff x="0" y="0"/>
            <a:chExt cx="433387" cy="255588"/>
          </a:xfrm>
        </p:grpSpPr>
        <p:sp>
          <p:nvSpPr>
            <p:cNvPr id="242" name="Shape 242"/>
            <p:cNvSpPr/>
            <p:nvPr/>
          </p:nvSpPr>
          <p:spPr>
            <a:xfrm>
              <a:off x="0" y="0"/>
              <a:ext cx="433388" cy="255589"/>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243" name="Shape 243"/>
            <p:cNvSpPr/>
            <p:nvPr/>
          </p:nvSpPr>
          <p:spPr>
            <a:xfrm>
              <a:off x="0" y="0"/>
              <a:ext cx="433388" cy="22698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p>
              <a:pPr lvl="0" algn="ctr"/>
              <a:r>
                <a:rPr sz="1000" b="1">
                  <a:solidFill>
                    <a:srgbClr val="FFFFFF"/>
                  </a:solidFill>
                  <a:latin typeface="Arial"/>
                  <a:ea typeface="Arial"/>
                  <a:cs typeface="Arial"/>
                  <a:sym typeface="Arial"/>
                </a:rPr>
                <a:t>2 </a:t>
              </a:r>
              <a:r>
                <a:rPr sz="1000" b="1" baseline="30000">
                  <a:solidFill>
                    <a:srgbClr val="FFFFFF"/>
                  </a:solidFill>
                  <a:latin typeface="Arial"/>
                  <a:ea typeface="Arial"/>
                  <a:cs typeface="Arial"/>
                  <a:sym typeface="Arial"/>
                </a:rPr>
                <a:t>4  </a:t>
              </a:r>
            </a:p>
          </p:txBody>
        </p:sp>
      </p:grpSp>
      <p:grpSp>
        <p:nvGrpSpPr>
          <p:cNvPr id="247" name="Group 247"/>
          <p:cNvGrpSpPr/>
          <p:nvPr/>
        </p:nvGrpSpPr>
        <p:grpSpPr>
          <a:xfrm>
            <a:off x="4418012" y="2132011"/>
            <a:ext cx="431802" cy="255589"/>
            <a:chOff x="0" y="0"/>
            <a:chExt cx="431800" cy="255588"/>
          </a:xfrm>
        </p:grpSpPr>
        <p:sp>
          <p:nvSpPr>
            <p:cNvPr id="245" name="Shape 245"/>
            <p:cNvSpPr/>
            <p:nvPr/>
          </p:nvSpPr>
          <p:spPr>
            <a:xfrm>
              <a:off x="0" y="0"/>
              <a:ext cx="431801" cy="255589"/>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246" name="Shape 246"/>
            <p:cNvSpPr/>
            <p:nvPr/>
          </p:nvSpPr>
          <p:spPr>
            <a:xfrm>
              <a:off x="0" y="0"/>
              <a:ext cx="431801" cy="22698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p>
              <a:pPr lvl="0" algn="ctr"/>
              <a:r>
                <a:rPr sz="1000" b="1">
                  <a:solidFill>
                    <a:srgbClr val="FFFFFF"/>
                  </a:solidFill>
                  <a:latin typeface="Arial"/>
                  <a:ea typeface="Arial"/>
                  <a:cs typeface="Arial"/>
                  <a:sym typeface="Arial"/>
                </a:rPr>
                <a:t>2 </a:t>
              </a:r>
              <a:r>
                <a:rPr sz="1000" b="1" baseline="30000">
                  <a:solidFill>
                    <a:srgbClr val="FFFFFF"/>
                  </a:solidFill>
                  <a:latin typeface="Arial"/>
                  <a:ea typeface="Arial"/>
                  <a:cs typeface="Arial"/>
                  <a:sym typeface="Arial"/>
                </a:rPr>
                <a:t>3</a:t>
              </a:r>
            </a:p>
          </p:txBody>
        </p:sp>
      </p:grpSp>
      <p:grpSp>
        <p:nvGrpSpPr>
          <p:cNvPr id="250" name="Group 250"/>
          <p:cNvGrpSpPr/>
          <p:nvPr/>
        </p:nvGrpSpPr>
        <p:grpSpPr>
          <a:xfrm>
            <a:off x="4956175" y="2132011"/>
            <a:ext cx="433388" cy="255589"/>
            <a:chOff x="0" y="0"/>
            <a:chExt cx="433387" cy="255588"/>
          </a:xfrm>
        </p:grpSpPr>
        <p:sp>
          <p:nvSpPr>
            <p:cNvPr id="248" name="Shape 248"/>
            <p:cNvSpPr/>
            <p:nvPr/>
          </p:nvSpPr>
          <p:spPr>
            <a:xfrm>
              <a:off x="0" y="0"/>
              <a:ext cx="433388" cy="255589"/>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249" name="Shape 249"/>
            <p:cNvSpPr/>
            <p:nvPr/>
          </p:nvSpPr>
          <p:spPr>
            <a:xfrm>
              <a:off x="0" y="0"/>
              <a:ext cx="433388" cy="22698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p>
              <a:pPr lvl="0" algn="ctr"/>
              <a:r>
                <a:rPr sz="1000" b="1">
                  <a:solidFill>
                    <a:srgbClr val="FFFFFF"/>
                  </a:solidFill>
                  <a:latin typeface="Arial"/>
                  <a:ea typeface="Arial"/>
                  <a:cs typeface="Arial"/>
                  <a:sym typeface="Arial"/>
                </a:rPr>
                <a:t>2 </a:t>
              </a:r>
              <a:r>
                <a:rPr sz="1000" b="1" baseline="30000">
                  <a:solidFill>
                    <a:srgbClr val="FFFFFF"/>
                  </a:solidFill>
                  <a:latin typeface="Arial"/>
                  <a:ea typeface="Arial"/>
                  <a:cs typeface="Arial"/>
                  <a:sym typeface="Arial"/>
                </a:rPr>
                <a:t>2</a:t>
              </a:r>
            </a:p>
          </p:txBody>
        </p:sp>
      </p:grpSp>
      <p:grpSp>
        <p:nvGrpSpPr>
          <p:cNvPr id="253" name="Group 253"/>
          <p:cNvGrpSpPr/>
          <p:nvPr/>
        </p:nvGrpSpPr>
        <p:grpSpPr>
          <a:xfrm>
            <a:off x="8016875" y="4562474"/>
            <a:ext cx="433389" cy="255590"/>
            <a:chOff x="0" y="0"/>
            <a:chExt cx="433387" cy="255589"/>
          </a:xfrm>
        </p:grpSpPr>
        <p:sp>
          <p:nvSpPr>
            <p:cNvPr id="251" name="Shape 251"/>
            <p:cNvSpPr/>
            <p:nvPr/>
          </p:nvSpPr>
          <p:spPr>
            <a:xfrm>
              <a:off x="0" y="-1"/>
              <a:ext cx="433389"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252" name="Shape 252"/>
            <p:cNvSpPr/>
            <p:nvPr/>
          </p:nvSpPr>
          <p:spPr>
            <a:xfrm>
              <a:off x="0" y="-1"/>
              <a:ext cx="433389"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128</a:t>
              </a:r>
            </a:p>
          </p:txBody>
        </p:sp>
      </p:grpSp>
      <p:grpSp>
        <p:nvGrpSpPr>
          <p:cNvPr id="256" name="Group 256"/>
          <p:cNvGrpSpPr/>
          <p:nvPr/>
        </p:nvGrpSpPr>
        <p:grpSpPr>
          <a:xfrm>
            <a:off x="7408861" y="4562474"/>
            <a:ext cx="431802" cy="255590"/>
            <a:chOff x="0" y="0"/>
            <a:chExt cx="431800" cy="255589"/>
          </a:xfrm>
        </p:grpSpPr>
        <p:sp>
          <p:nvSpPr>
            <p:cNvPr id="254" name="Shape 254"/>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255" name="Shape 255"/>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256</a:t>
              </a:r>
            </a:p>
          </p:txBody>
        </p:sp>
      </p:grpSp>
      <p:grpSp>
        <p:nvGrpSpPr>
          <p:cNvPr id="259" name="Group 259"/>
          <p:cNvGrpSpPr/>
          <p:nvPr/>
        </p:nvGrpSpPr>
        <p:grpSpPr>
          <a:xfrm>
            <a:off x="652462" y="4562475"/>
            <a:ext cx="1897065" cy="239715"/>
            <a:chOff x="0" y="0"/>
            <a:chExt cx="1897064" cy="239714"/>
          </a:xfrm>
        </p:grpSpPr>
        <p:sp>
          <p:nvSpPr>
            <p:cNvPr id="257" name="Shape 257"/>
            <p:cNvSpPr/>
            <p:nvPr/>
          </p:nvSpPr>
          <p:spPr>
            <a:xfrm>
              <a:off x="-1" y="0"/>
              <a:ext cx="1897066" cy="239715"/>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258" name="Shape 258"/>
            <p:cNvSpPr/>
            <p:nvPr/>
          </p:nvSpPr>
          <p:spPr>
            <a:xfrm>
              <a:off x="-1" y="0"/>
              <a:ext cx="1897066" cy="22698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solidFill>
                    <a:srgbClr val="FFFFFF"/>
                  </a:solidFill>
                  <a:latin typeface="Arial"/>
                  <a:ea typeface="Arial"/>
                  <a:cs typeface="Arial"/>
                  <a:sym typeface="Arial"/>
                </a:defRPr>
              </a:lvl1pPr>
            </a:lstStyle>
            <a:p>
              <a:pPr lvl="0">
                <a:defRPr sz="1800" b="0">
                  <a:solidFill>
                    <a:srgbClr val="000000"/>
                  </a:solidFill>
                </a:defRPr>
              </a:pPr>
              <a:r>
                <a:rPr sz="1000" b="1">
                  <a:solidFill>
                    <a:srgbClr val="FFFFFF"/>
                  </a:solidFill>
                </a:rPr>
                <a:t>No.  of Combinations</a:t>
              </a:r>
            </a:p>
          </p:txBody>
        </p:sp>
      </p:grpSp>
      <p:grpSp>
        <p:nvGrpSpPr>
          <p:cNvPr id="262" name="Group 262"/>
          <p:cNvGrpSpPr/>
          <p:nvPr/>
        </p:nvGrpSpPr>
        <p:grpSpPr>
          <a:xfrm>
            <a:off x="2654299" y="4562474"/>
            <a:ext cx="1217615" cy="255590"/>
            <a:chOff x="0" y="0"/>
            <a:chExt cx="1217614" cy="255589"/>
          </a:xfrm>
        </p:grpSpPr>
        <p:sp>
          <p:nvSpPr>
            <p:cNvPr id="260" name="Shape 260"/>
            <p:cNvSpPr/>
            <p:nvPr/>
          </p:nvSpPr>
          <p:spPr>
            <a:xfrm>
              <a:off x="-1" y="-1"/>
              <a:ext cx="1217615"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261" name="Shape 261"/>
            <p:cNvSpPr/>
            <p:nvPr/>
          </p:nvSpPr>
          <p:spPr>
            <a:xfrm>
              <a:off x="-1" y="-1"/>
              <a:ext cx="1217615"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4294967296</a:t>
              </a:r>
            </a:p>
          </p:txBody>
        </p:sp>
      </p:grpSp>
      <p:grpSp>
        <p:nvGrpSpPr>
          <p:cNvPr id="265" name="Group 265"/>
          <p:cNvGrpSpPr/>
          <p:nvPr/>
        </p:nvGrpSpPr>
        <p:grpSpPr>
          <a:xfrm>
            <a:off x="4046537" y="4562474"/>
            <a:ext cx="766765" cy="255590"/>
            <a:chOff x="0" y="0"/>
            <a:chExt cx="766764" cy="255589"/>
          </a:xfrm>
        </p:grpSpPr>
        <p:sp>
          <p:nvSpPr>
            <p:cNvPr id="263" name="Shape 263"/>
            <p:cNvSpPr/>
            <p:nvPr/>
          </p:nvSpPr>
          <p:spPr>
            <a:xfrm>
              <a:off x="-1" y="-1"/>
              <a:ext cx="766765"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264" name="Shape 264"/>
            <p:cNvSpPr/>
            <p:nvPr/>
          </p:nvSpPr>
          <p:spPr>
            <a:xfrm>
              <a:off x="-1" y="-1"/>
              <a:ext cx="766765"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16777216</a:t>
              </a:r>
            </a:p>
          </p:txBody>
        </p:sp>
      </p:grpSp>
      <p:grpSp>
        <p:nvGrpSpPr>
          <p:cNvPr id="268" name="Group 268"/>
          <p:cNvGrpSpPr/>
          <p:nvPr/>
        </p:nvGrpSpPr>
        <p:grpSpPr>
          <a:xfrm>
            <a:off x="4989512" y="4562474"/>
            <a:ext cx="781052" cy="271466"/>
            <a:chOff x="0" y="0"/>
            <a:chExt cx="781051" cy="271464"/>
          </a:xfrm>
        </p:grpSpPr>
        <p:sp>
          <p:nvSpPr>
            <p:cNvPr id="266" name="Shape 266"/>
            <p:cNvSpPr/>
            <p:nvPr/>
          </p:nvSpPr>
          <p:spPr>
            <a:xfrm>
              <a:off x="-1" y="0"/>
              <a:ext cx="781053" cy="271465"/>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267" name="Shape 267"/>
            <p:cNvSpPr/>
            <p:nvPr/>
          </p:nvSpPr>
          <p:spPr>
            <a:xfrm>
              <a:off x="-1" y="-1"/>
              <a:ext cx="781053"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1048576</a:t>
              </a:r>
            </a:p>
          </p:txBody>
        </p:sp>
      </p:grpSp>
      <p:grpSp>
        <p:nvGrpSpPr>
          <p:cNvPr id="271" name="Group 271"/>
          <p:cNvGrpSpPr/>
          <p:nvPr/>
        </p:nvGrpSpPr>
        <p:grpSpPr>
          <a:xfrm>
            <a:off x="5945187" y="4562474"/>
            <a:ext cx="577852" cy="255590"/>
            <a:chOff x="0" y="0"/>
            <a:chExt cx="577851" cy="255589"/>
          </a:xfrm>
        </p:grpSpPr>
        <p:sp>
          <p:nvSpPr>
            <p:cNvPr id="269" name="Shape 269"/>
            <p:cNvSpPr/>
            <p:nvPr/>
          </p:nvSpPr>
          <p:spPr>
            <a:xfrm>
              <a:off x="-1" y="-1"/>
              <a:ext cx="577853"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270" name="Shape 270"/>
            <p:cNvSpPr/>
            <p:nvPr/>
          </p:nvSpPr>
          <p:spPr>
            <a:xfrm>
              <a:off x="-1" y="-1"/>
              <a:ext cx="577853"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65536</a:t>
              </a:r>
            </a:p>
          </p:txBody>
        </p:sp>
      </p:grpSp>
      <p:grpSp>
        <p:nvGrpSpPr>
          <p:cNvPr id="274" name="Group 274"/>
          <p:cNvGrpSpPr/>
          <p:nvPr/>
        </p:nvGrpSpPr>
        <p:grpSpPr>
          <a:xfrm>
            <a:off x="6699249" y="4562474"/>
            <a:ext cx="534990" cy="255590"/>
            <a:chOff x="0" y="0"/>
            <a:chExt cx="534989" cy="255589"/>
          </a:xfrm>
        </p:grpSpPr>
        <p:sp>
          <p:nvSpPr>
            <p:cNvPr id="272" name="Shape 272"/>
            <p:cNvSpPr/>
            <p:nvPr/>
          </p:nvSpPr>
          <p:spPr>
            <a:xfrm>
              <a:off x="-1" y="-1"/>
              <a:ext cx="53499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273" name="Shape 273"/>
            <p:cNvSpPr/>
            <p:nvPr/>
          </p:nvSpPr>
          <p:spPr>
            <a:xfrm>
              <a:off x="-1" y="-1"/>
              <a:ext cx="53499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1024</a:t>
              </a:r>
            </a:p>
          </p:txBody>
        </p:sp>
      </p:grpSp>
      <p:grpSp>
        <p:nvGrpSpPr>
          <p:cNvPr id="277" name="Group 277"/>
          <p:cNvGrpSpPr/>
          <p:nvPr/>
        </p:nvGrpSpPr>
        <p:grpSpPr>
          <a:xfrm>
            <a:off x="8010525" y="4270374"/>
            <a:ext cx="433389" cy="255590"/>
            <a:chOff x="0" y="0"/>
            <a:chExt cx="433387" cy="255589"/>
          </a:xfrm>
        </p:grpSpPr>
        <p:sp>
          <p:nvSpPr>
            <p:cNvPr id="275" name="Shape 275"/>
            <p:cNvSpPr/>
            <p:nvPr/>
          </p:nvSpPr>
          <p:spPr>
            <a:xfrm>
              <a:off x="0" y="-1"/>
              <a:ext cx="433389" cy="255590"/>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276" name="Shape 276"/>
            <p:cNvSpPr/>
            <p:nvPr/>
          </p:nvSpPr>
          <p:spPr>
            <a:xfrm>
              <a:off x="0" y="-1"/>
              <a:ext cx="433389"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p>
              <a:pPr lvl="0" algn="ctr"/>
              <a:r>
                <a:rPr sz="1000" b="1">
                  <a:solidFill>
                    <a:srgbClr val="FFFFFF"/>
                  </a:solidFill>
                  <a:latin typeface="Arial"/>
                  <a:ea typeface="Arial"/>
                  <a:cs typeface="Arial"/>
                  <a:sym typeface="Arial"/>
                </a:rPr>
                <a:t>2 </a:t>
              </a:r>
              <a:r>
                <a:rPr sz="1000" b="1" baseline="30000">
                  <a:solidFill>
                    <a:srgbClr val="FFFFFF"/>
                  </a:solidFill>
                  <a:latin typeface="Arial"/>
                  <a:ea typeface="Arial"/>
                  <a:cs typeface="Arial"/>
                  <a:sym typeface="Arial"/>
                </a:rPr>
                <a:t>7</a:t>
              </a:r>
            </a:p>
          </p:txBody>
        </p:sp>
      </p:grpSp>
      <p:grpSp>
        <p:nvGrpSpPr>
          <p:cNvPr id="280" name="Group 280"/>
          <p:cNvGrpSpPr/>
          <p:nvPr/>
        </p:nvGrpSpPr>
        <p:grpSpPr>
          <a:xfrm>
            <a:off x="7402511" y="4270375"/>
            <a:ext cx="431802" cy="255589"/>
            <a:chOff x="0" y="0"/>
            <a:chExt cx="431800" cy="255588"/>
          </a:xfrm>
        </p:grpSpPr>
        <p:sp>
          <p:nvSpPr>
            <p:cNvPr id="278" name="Shape 278"/>
            <p:cNvSpPr/>
            <p:nvPr/>
          </p:nvSpPr>
          <p:spPr>
            <a:xfrm>
              <a:off x="0" y="0"/>
              <a:ext cx="431801" cy="255589"/>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279" name="Shape 279"/>
            <p:cNvSpPr/>
            <p:nvPr/>
          </p:nvSpPr>
          <p:spPr>
            <a:xfrm>
              <a:off x="0" y="0"/>
              <a:ext cx="431801" cy="22698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p>
              <a:pPr lvl="0" algn="ctr"/>
              <a:r>
                <a:rPr sz="1000" b="1">
                  <a:solidFill>
                    <a:srgbClr val="FFFFFF"/>
                  </a:solidFill>
                  <a:latin typeface="Arial"/>
                  <a:ea typeface="Arial"/>
                  <a:cs typeface="Arial"/>
                  <a:sym typeface="Arial"/>
                </a:rPr>
                <a:t>2 </a:t>
              </a:r>
              <a:r>
                <a:rPr sz="1000" b="1" baseline="30000">
                  <a:solidFill>
                    <a:srgbClr val="FFFFFF"/>
                  </a:solidFill>
                  <a:latin typeface="Arial"/>
                  <a:ea typeface="Arial"/>
                  <a:cs typeface="Arial"/>
                  <a:sym typeface="Arial"/>
                </a:rPr>
                <a:t>8</a:t>
              </a:r>
            </a:p>
          </p:txBody>
        </p:sp>
      </p:grpSp>
      <p:grpSp>
        <p:nvGrpSpPr>
          <p:cNvPr id="283" name="Group 283"/>
          <p:cNvGrpSpPr/>
          <p:nvPr/>
        </p:nvGrpSpPr>
        <p:grpSpPr>
          <a:xfrm>
            <a:off x="646112" y="4270375"/>
            <a:ext cx="1897065" cy="239714"/>
            <a:chOff x="0" y="0"/>
            <a:chExt cx="1897064" cy="239713"/>
          </a:xfrm>
        </p:grpSpPr>
        <p:sp>
          <p:nvSpPr>
            <p:cNvPr id="281" name="Shape 281"/>
            <p:cNvSpPr/>
            <p:nvPr/>
          </p:nvSpPr>
          <p:spPr>
            <a:xfrm>
              <a:off x="0" y="0"/>
              <a:ext cx="1897065" cy="239714"/>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282" name="Shape 282"/>
            <p:cNvSpPr/>
            <p:nvPr/>
          </p:nvSpPr>
          <p:spPr>
            <a:xfrm>
              <a:off x="0" y="0"/>
              <a:ext cx="1897065" cy="22698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solidFill>
                    <a:srgbClr val="FFFFFF"/>
                  </a:solidFill>
                  <a:latin typeface="Arial"/>
                  <a:ea typeface="Arial"/>
                  <a:cs typeface="Arial"/>
                  <a:sym typeface="Arial"/>
                </a:defRPr>
              </a:lvl1pPr>
            </a:lstStyle>
            <a:p>
              <a:pPr lvl="0">
                <a:defRPr sz="1800" b="0">
                  <a:solidFill>
                    <a:srgbClr val="000000"/>
                  </a:solidFill>
                </a:defRPr>
              </a:pPr>
              <a:r>
                <a:rPr sz="1000" b="1">
                  <a:solidFill>
                    <a:srgbClr val="FFFFFF"/>
                  </a:solidFill>
                </a:rPr>
                <a:t>Binary</a:t>
              </a:r>
            </a:p>
          </p:txBody>
        </p:sp>
      </p:grpSp>
      <p:grpSp>
        <p:nvGrpSpPr>
          <p:cNvPr id="286" name="Group 286"/>
          <p:cNvGrpSpPr/>
          <p:nvPr/>
        </p:nvGrpSpPr>
        <p:grpSpPr>
          <a:xfrm>
            <a:off x="2647949" y="4270374"/>
            <a:ext cx="1217615" cy="255590"/>
            <a:chOff x="0" y="0"/>
            <a:chExt cx="1217614" cy="255589"/>
          </a:xfrm>
        </p:grpSpPr>
        <p:sp>
          <p:nvSpPr>
            <p:cNvPr id="284" name="Shape 284"/>
            <p:cNvSpPr/>
            <p:nvPr/>
          </p:nvSpPr>
          <p:spPr>
            <a:xfrm>
              <a:off x="-1" y="-1"/>
              <a:ext cx="1217615" cy="255590"/>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baseline="30000">
                  <a:solidFill>
                    <a:srgbClr val="FFFFFF"/>
                  </a:solidFill>
                  <a:latin typeface="Arial"/>
                  <a:ea typeface="Arial"/>
                  <a:cs typeface="Arial"/>
                  <a:sym typeface="Arial"/>
                </a:defRPr>
              </a:pPr>
              <a:endParaRPr/>
            </a:p>
          </p:txBody>
        </p:sp>
        <p:sp>
          <p:nvSpPr>
            <p:cNvPr id="285" name="Shape 285"/>
            <p:cNvSpPr/>
            <p:nvPr/>
          </p:nvSpPr>
          <p:spPr>
            <a:xfrm>
              <a:off x="-1" y="-1"/>
              <a:ext cx="1217615"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p>
              <a:pPr lvl="0" algn="ctr"/>
              <a:r>
                <a:rPr sz="1000" b="1">
                  <a:solidFill>
                    <a:srgbClr val="FFFFFF"/>
                  </a:solidFill>
                  <a:latin typeface="Arial"/>
                  <a:ea typeface="Arial"/>
                  <a:cs typeface="Arial"/>
                  <a:sym typeface="Arial"/>
                </a:rPr>
                <a:t>2 </a:t>
              </a:r>
              <a:r>
                <a:rPr sz="1000" b="1" baseline="30000">
                  <a:solidFill>
                    <a:srgbClr val="FFFFFF"/>
                  </a:solidFill>
                  <a:latin typeface="Arial"/>
                  <a:ea typeface="Arial"/>
                  <a:cs typeface="Arial"/>
                  <a:sym typeface="Arial"/>
                </a:rPr>
                <a:t>32</a:t>
              </a:r>
            </a:p>
          </p:txBody>
        </p:sp>
      </p:grpSp>
      <p:grpSp>
        <p:nvGrpSpPr>
          <p:cNvPr id="289" name="Group 289"/>
          <p:cNvGrpSpPr/>
          <p:nvPr/>
        </p:nvGrpSpPr>
        <p:grpSpPr>
          <a:xfrm>
            <a:off x="4040187" y="4270374"/>
            <a:ext cx="766765" cy="255590"/>
            <a:chOff x="0" y="0"/>
            <a:chExt cx="766764" cy="255589"/>
          </a:xfrm>
        </p:grpSpPr>
        <p:sp>
          <p:nvSpPr>
            <p:cNvPr id="287" name="Shape 287"/>
            <p:cNvSpPr/>
            <p:nvPr/>
          </p:nvSpPr>
          <p:spPr>
            <a:xfrm>
              <a:off x="-1" y="-1"/>
              <a:ext cx="766765" cy="255590"/>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baseline="30000">
                  <a:solidFill>
                    <a:srgbClr val="FFFFFF"/>
                  </a:solidFill>
                  <a:latin typeface="Arial"/>
                  <a:ea typeface="Arial"/>
                  <a:cs typeface="Arial"/>
                  <a:sym typeface="Arial"/>
                </a:defRPr>
              </a:pPr>
              <a:endParaRPr/>
            </a:p>
          </p:txBody>
        </p:sp>
        <p:sp>
          <p:nvSpPr>
            <p:cNvPr id="288" name="Shape 288"/>
            <p:cNvSpPr/>
            <p:nvPr/>
          </p:nvSpPr>
          <p:spPr>
            <a:xfrm>
              <a:off x="-1" y="-1"/>
              <a:ext cx="766765"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p>
              <a:pPr lvl="0" algn="ctr"/>
              <a:r>
                <a:rPr sz="1000" b="1">
                  <a:solidFill>
                    <a:srgbClr val="FFFFFF"/>
                  </a:solidFill>
                  <a:latin typeface="Arial"/>
                  <a:ea typeface="Arial"/>
                  <a:cs typeface="Arial"/>
                  <a:sym typeface="Arial"/>
                </a:rPr>
                <a:t>2 </a:t>
              </a:r>
              <a:r>
                <a:rPr sz="1000" b="1" baseline="30000">
                  <a:solidFill>
                    <a:srgbClr val="FFFFFF"/>
                  </a:solidFill>
                  <a:latin typeface="Arial"/>
                  <a:ea typeface="Arial"/>
                  <a:cs typeface="Arial"/>
                  <a:sym typeface="Arial"/>
                </a:rPr>
                <a:t>24</a:t>
              </a:r>
            </a:p>
          </p:txBody>
        </p:sp>
      </p:grpSp>
      <p:grpSp>
        <p:nvGrpSpPr>
          <p:cNvPr id="292" name="Group 292"/>
          <p:cNvGrpSpPr/>
          <p:nvPr/>
        </p:nvGrpSpPr>
        <p:grpSpPr>
          <a:xfrm>
            <a:off x="4983162" y="4270375"/>
            <a:ext cx="781052" cy="271464"/>
            <a:chOff x="0" y="0"/>
            <a:chExt cx="781051" cy="271463"/>
          </a:xfrm>
        </p:grpSpPr>
        <p:sp>
          <p:nvSpPr>
            <p:cNvPr id="290" name="Shape 290"/>
            <p:cNvSpPr/>
            <p:nvPr/>
          </p:nvSpPr>
          <p:spPr>
            <a:xfrm>
              <a:off x="0" y="0"/>
              <a:ext cx="781052" cy="271464"/>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291" name="Shape 291"/>
            <p:cNvSpPr/>
            <p:nvPr/>
          </p:nvSpPr>
          <p:spPr>
            <a:xfrm>
              <a:off x="0" y="0"/>
              <a:ext cx="781052" cy="22698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p>
              <a:pPr lvl="0" algn="ctr"/>
              <a:r>
                <a:rPr sz="1000" b="1">
                  <a:solidFill>
                    <a:srgbClr val="FFFFFF"/>
                  </a:solidFill>
                  <a:latin typeface="Arial"/>
                  <a:ea typeface="Arial"/>
                  <a:cs typeface="Arial"/>
                  <a:sym typeface="Arial"/>
                </a:rPr>
                <a:t>2 </a:t>
              </a:r>
              <a:r>
                <a:rPr sz="1000" b="1" baseline="30000">
                  <a:solidFill>
                    <a:srgbClr val="FFFFFF"/>
                  </a:solidFill>
                  <a:latin typeface="Arial"/>
                  <a:ea typeface="Arial"/>
                  <a:cs typeface="Arial"/>
                  <a:sym typeface="Arial"/>
                </a:rPr>
                <a:t>20  </a:t>
              </a:r>
            </a:p>
          </p:txBody>
        </p:sp>
      </p:grpSp>
      <p:grpSp>
        <p:nvGrpSpPr>
          <p:cNvPr id="295" name="Group 295"/>
          <p:cNvGrpSpPr/>
          <p:nvPr/>
        </p:nvGrpSpPr>
        <p:grpSpPr>
          <a:xfrm>
            <a:off x="5938837" y="4270375"/>
            <a:ext cx="577852" cy="255589"/>
            <a:chOff x="0" y="0"/>
            <a:chExt cx="577851" cy="255588"/>
          </a:xfrm>
        </p:grpSpPr>
        <p:sp>
          <p:nvSpPr>
            <p:cNvPr id="293" name="Shape 293"/>
            <p:cNvSpPr/>
            <p:nvPr/>
          </p:nvSpPr>
          <p:spPr>
            <a:xfrm>
              <a:off x="0" y="0"/>
              <a:ext cx="577852" cy="255589"/>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294" name="Shape 294"/>
            <p:cNvSpPr/>
            <p:nvPr/>
          </p:nvSpPr>
          <p:spPr>
            <a:xfrm>
              <a:off x="0" y="0"/>
              <a:ext cx="577852" cy="22698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p>
              <a:pPr lvl="0" algn="ctr"/>
              <a:r>
                <a:rPr sz="1000" b="1">
                  <a:solidFill>
                    <a:srgbClr val="FFFFFF"/>
                  </a:solidFill>
                  <a:latin typeface="Arial"/>
                  <a:ea typeface="Arial"/>
                  <a:cs typeface="Arial"/>
                  <a:sym typeface="Arial"/>
                </a:rPr>
                <a:t>2 </a:t>
              </a:r>
              <a:r>
                <a:rPr sz="1000" b="1" baseline="30000">
                  <a:solidFill>
                    <a:srgbClr val="FFFFFF"/>
                  </a:solidFill>
                  <a:latin typeface="Arial"/>
                  <a:ea typeface="Arial"/>
                  <a:cs typeface="Arial"/>
                  <a:sym typeface="Arial"/>
                </a:rPr>
                <a:t>16</a:t>
              </a:r>
            </a:p>
          </p:txBody>
        </p:sp>
      </p:grpSp>
      <p:grpSp>
        <p:nvGrpSpPr>
          <p:cNvPr id="298" name="Group 298"/>
          <p:cNvGrpSpPr/>
          <p:nvPr/>
        </p:nvGrpSpPr>
        <p:grpSpPr>
          <a:xfrm>
            <a:off x="6692900" y="4270375"/>
            <a:ext cx="534990" cy="255589"/>
            <a:chOff x="0" y="0"/>
            <a:chExt cx="534989" cy="255588"/>
          </a:xfrm>
        </p:grpSpPr>
        <p:sp>
          <p:nvSpPr>
            <p:cNvPr id="296" name="Shape 296"/>
            <p:cNvSpPr/>
            <p:nvPr/>
          </p:nvSpPr>
          <p:spPr>
            <a:xfrm>
              <a:off x="0" y="0"/>
              <a:ext cx="534990" cy="255589"/>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297" name="Shape 297"/>
            <p:cNvSpPr/>
            <p:nvPr/>
          </p:nvSpPr>
          <p:spPr>
            <a:xfrm>
              <a:off x="0" y="0"/>
              <a:ext cx="534990" cy="22698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p>
              <a:pPr lvl="0" algn="ctr"/>
              <a:r>
                <a:rPr sz="1000" b="1">
                  <a:solidFill>
                    <a:srgbClr val="FFFFFF"/>
                  </a:solidFill>
                  <a:latin typeface="Arial"/>
                  <a:ea typeface="Arial"/>
                  <a:cs typeface="Arial"/>
                  <a:sym typeface="Arial"/>
                </a:rPr>
                <a:t>2 </a:t>
              </a:r>
              <a:r>
                <a:rPr sz="1000" b="1" baseline="30000">
                  <a:solidFill>
                    <a:srgbClr val="FFFFFF"/>
                  </a:solidFill>
                  <a:latin typeface="Arial"/>
                  <a:ea typeface="Arial"/>
                  <a:cs typeface="Arial"/>
                  <a:sym typeface="Arial"/>
                </a:rPr>
                <a:t>10</a:t>
              </a:r>
            </a:p>
          </p:txBody>
        </p:sp>
      </p:grpSp>
      <p:sp>
        <p:nvSpPr>
          <p:cNvPr id="299" name="Shape 299"/>
          <p:cNvSpPr/>
          <p:nvPr/>
        </p:nvSpPr>
        <p:spPr>
          <a:xfrm>
            <a:off x="2779711" y="3867150"/>
            <a:ext cx="3440114" cy="35066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ctr">
              <a:spcBef>
                <a:spcPts val="1000"/>
              </a:spcBef>
              <a:defRPr b="1">
                <a:solidFill>
                  <a:srgbClr val="FFFFFF"/>
                </a:solidFill>
                <a:latin typeface="Arial"/>
                <a:ea typeface="Arial"/>
                <a:cs typeface="Arial"/>
                <a:sym typeface="Arial"/>
              </a:defRPr>
            </a:lvl1pPr>
          </a:lstStyle>
          <a:p>
            <a:pPr lvl="0">
              <a:defRPr b="0">
                <a:solidFill>
                  <a:srgbClr val="000000"/>
                </a:solidFill>
              </a:defRPr>
            </a:pPr>
            <a:r>
              <a:rPr b="1">
                <a:solidFill>
                  <a:srgbClr val="FFFFFF"/>
                </a:solidFill>
              </a:rPr>
              <a:t>Important Standards</a:t>
            </a:r>
          </a:p>
        </p:txBody>
      </p:sp>
      <p:sp>
        <p:nvSpPr>
          <p:cNvPr id="300" name="Shape 300"/>
          <p:cNvSpPr/>
          <p:nvPr/>
        </p:nvSpPr>
        <p:spPr>
          <a:xfrm>
            <a:off x="1495424" y="5195887"/>
            <a:ext cx="5964240" cy="1203222"/>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lvl="0">
              <a:spcBef>
                <a:spcPts val="800"/>
              </a:spcBef>
            </a:pPr>
            <a:r>
              <a:rPr sz="1400" b="1">
                <a:solidFill>
                  <a:srgbClr val="FFFFFF"/>
                </a:solidFill>
                <a:latin typeface="Arial"/>
                <a:ea typeface="Arial"/>
                <a:cs typeface="Arial"/>
                <a:sym typeface="Arial"/>
              </a:rPr>
              <a:t>Note:</a:t>
            </a:r>
            <a:r>
              <a:rPr sz="1400">
                <a:solidFill>
                  <a:srgbClr val="FFFFFF"/>
                </a:solidFill>
                <a:latin typeface="Arial"/>
                <a:ea typeface="Arial"/>
                <a:cs typeface="Arial"/>
                <a:sym typeface="Arial"/>
              </a:rPr>
              <a:t> Negative numbers can be represented by using a “</a:t>
            </a:r>
            <a:r>
              <a:rPr sz="1400" b="1">
                <a:solidFill>
                  <a:srgbClr val="FFFFFF"/>
                </a:solidFill>
                <a:latin typeface="Arial"/>
                <a:ea typeface="Arial"/>
                <a:cs typeface="Arial"/>
                <a:sym typeface="Arial"/>
              </a:rPr>
              <a:t>Sign Bit</a:t>
            </a:r>
            <a:r>
              <a:rPr sz="1400">
                <a:solidFill>
                  <a:srgbClr val="FFFFFF"/>
                </a:solidFill>
                <a:latin typeface="Arial"/>
                <a:ea typeface="Arial"/>
                <a:cs typeface="Arial"/>
                <a:sym typeface="Arial"/>
              </a:rPr>
              <a:t>” i.e. the column on the extreme left does not contribute to the number, but indicates whether number is Positive or Negative.</a:t>
            </a:r>
          </a:p>
          <a:p>
            <a:pPr lvl="0">
              <a:spcBef>
                <a:spcPts val="800"/>
              </a:spcBef>
            </a:pPr>
            <a:r>
              <a:rPr sz="1400" b="1">
                <a:solidFill>
                  <a:srgbClr val="FFFFFF"/>
                </a:solidFill>
                <a:latin typeface="Arial"/>
                <a:ea typeface="Arial"/>
                <a:cs typeface="Arial"/>
                <a:sym typeface="Arial"/>
              </a:rPr>
              <a:t>Problems:</a:t>
            </a:r>
            <a:r>
              <a:rPr sz="1400">
                <a:solidFill>
                  <a:srgbClr val="FFFFFF"/>
                </a:solidFill>
                <a:latin typeface="Arial"/>
                <a:ea typeface="Arial"/>
                <a:cs typeface="Arial"/>
                <a:sym typeface="Arial"/>
              </a:rPr>
              <a:t> This cuts the </a:t>
            </a:r>
            <a:r>
              <a:rPr sz="1400" b="1">
                <a:solidFill>
                  <a:srgbClr val="FFFFFF"/>
                </a:solidFill>
                <a:latin typeface="Arial"/>
                <a:ea typeface="Arial"/>
                <a:cs typeface="Arial"/>
                <a:sym typeface="Arial"/>
              </a:rPr>
              <a:t>range </a:t>
            </a:r>
            <a:r>
              <a:rPr sz="1400">
                <a:solidFill>
                  <a:srgbClr val="FFFFFF"/>
                </a:solidFill>
                <a:latin typeface="Arial"/>
                <a:ea typeface="Arial"/>
                <a:cs typeface="Arial"/>
                <a:sym typeface="Arial"/>
              </a:rPr>
              <a:t>of numbers that can be represented in half and also means that you can have + / - zero value!</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Shape 303"/>
          <p:cNvSpPr>
            <a:spLocks noGrp="1"/>
          </p:cNvSpPr>
          <p:nvPr>
            <p:ph type="title"/>
          </p:nvPr>
        </p:nvSpPr>
        <p:spPr>
          <a:xfrm>
            <a:off x="457200" y="274637"/>
            <a:ext cx="8229600" cy="1143001"/>
          </a:xfrm>
          <a:prstGeom prst="rect">
            <a:avLst/>
          </a:prstGeom>
        </p:spPr>
        <p:txBody>
          <a:bodyPr lIns="0" tIns="0" rIns="0" bIns="0">
            <a:normAutofit/>
          </a:bodyPr>
          <a:lstStyle>
            <a:lvl1pPr defTabSz="850391">
              <a:defRPr sz="3700"/>
            </a:lvl1pPr>
          </a:lstStyle>
          <a:p>
            <a:pPr lvl="0">
              <a:defRPr sz="1800"/>
            </a:pPr>
            <a:r>
              <a:rPr sz="3700"/>
              <a:t>Binary Representation – Floating Point</a:t>
            </a:r>
          </a:p>
        </p:txBody>
      </p:sp>
      <p:sp>
        <p:nvSpPr>
          <p:cNvPr id="304" name="Shape 304"/>
          <p:cNvSpPr/>
          <p:nvPr/>
        </p:nvSpPr>
        <p:spPr>
          <a:xfrm>
            <a:off x="-2" y="0"/>
            <a:ext cx="9144004" cy="1557338"/>
          </a:xfrm>
          <a:prstGeom prst="rect">
            <a:avLst/>
          </a:prstGeom>
          <a:gradFill>
            <a:gsLst>
              <a:gs pos="0">
                <a:srgbClr val="FF3300"/>
              </a:gs>
              <a:gs pos="100000">
                <a:srgbClr val="761700"/>
              </a:gs>
            </a:gsLst>
            <a:lin ang="16200000"/>
          </a:gradFill>
          <a:ln w="12700">
            <a:miter lim="400000"/>
          </a:ln>
        </p:spPr>
        <p:txBody>
          <a:bodyPr lIns="0" tIns="0" rIns="0" bIns="0" anchor="ctr"/>
          <a:lstStyle/>
          <a:p>
            <a:pPr lvl="0">
              <a:defRPr>
                <a:latin typeface="Arial"/>
                <a:ea typeface="Arial"/>
                <a:cs typeface="Arial"/>
                <a:sym typeface="Arial"/>
              </a:defRPr>
            </a:pPr>
            <a:endParaRPr/>
          </a:p>
        </p:txBody>
      </p:sp>
      <p:sp>
        <p:nvSpPr>
          <p:cNvPr id="305" name="Shape 305"/>
          <p:cNvSpPr/>
          <p:nvPr/>
        </p:nvSpPr>
        <p:spPr>
          <a:xfrm>
            <a:off x="2443161" y="981075"/>
            <a:ext cx="4257678" cy="5715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31519">
              <a:defRPr sz="3600">
                <a:ln w="16256">
                  <a:solidFill/>
                </a:ln>
                <a:solidFill>
                  <a:srgbClr val="FFFFFF"/>
                </a:solidFill>
                <a:effectLst>
                  <a:outerShdw blurRad="50800" dist="28736"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3600">
                <a:ln w="16256">
                  <a:solidFill/>
                </a:ln>
                <a:solidFill>
                  <a:srgbClr val="FFFFFF"/>
                </a:solidFill>
                <a:effectLst>
                  <a:outerShdw blurRad="50800" dist="28736" dir="2700000" rotWithShape="0">
                    <a:srgbClr val="990000"/>
                  </a:outerShdw>
                </a:effectLst>
              </a:rPr>
              <a:t>Binary Representation</a:t>
            </a:r>
          </a:p>
        </p:txBody>
      </p:sp>
      <p:sp>
        <p:nvSpPr>
          <p:cNvPr id="306" name="Shape 306"/>
          <p:cNvSpPr/>
          <p:nvPr/>
        </p:nvSpPr>
        <p:spPr>
          <a:xfrm>
            <a:off x="6732586" y="204786"/>
            <a:ext cx="2303464" cy="3444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22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2200">
                <a:ln w="17078">
                  <a:solidFill/>
                </a:ln>
                <a:solidFill>
                  <a:srgbClr val="FFFFFF"/>
                </a:solidFill>
                <a:effectLst>
                  <a:outerShdw blurRad="50800" dist="29455" dir="2700000" rotWithShape="0">
                    <a:srgbClr val="990000"/>
                  </a:outerShdw>
                </a:effectLst>
              </a:rPr>
              <a:t>Higher Computing</a:t>
            </a:r>
          </a:p>
        </p:txBody>
      </p:sp>
      <p:grpSp>
        <p:nvGrpSpPr>
          <p:cNvPr id="313" name="Group 313">
            <a:hlinkClick r:id="" action="ppaction://hlinkshowjump?jump=firstslide"/>
          </p:cNvPr>
          <p:cNvGrpSpPr/>
          <p:nvPr/>
        </p:nvGrpSpPr>
        <p:grpSpPr>
          <a:xfrm>
            <a:off x="7823199" y="6396037"/>
            <a:ext cx="1206502" cy="371477"/>
            <a:chOff x="0" y="0"/>
            <a:chExt cx="1206500" cy="371476"/>
          </a:xfrm>
        </p:grpSpPr>
        <p:sp>
          <p:nvSpPr>
            <p:cNvPr id="307" name="Shape 307"/>
            <p:cNvSpPr/>
            <p:nvPr/>
          </p:nvSpPr>
          <p:spPr>
            <a:xfrm>
              <a:off x="0" y="-1"/>
              <a:ext cx="1206500" cy="371478"/>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308" name="Shape 308"/>
            <p:cNvSpPr/>
            <p:nvPr/>
          </p:nvSpPr>
          <p:spPr>
            <a:xfrm>
              <a:off x="-1" y="-1"/>
              <a:ext cx="1206501" cy="232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6" y="21600"/>
                  </a:lnTo>
                  <a:lnTo>
                    <a:pt x="21184"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309" name="Shape 309"/>
            <p:cNvSpPr/>
            <p:nvPr/>
          </p:nvSpPr>
          <p:spPr>
            <a:xfrm>
              <a:off x="-1"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310" name="Shape 310"/>
            <p:cNvSpPr/>
            <p:nvPr/>
          </p:nvSpPr>
          <p:spPr>
            <a:xfrm>
              <a:off x="1183282"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311" name="Shape 311"/>
            <p:cNvSpPr/>
            <p:nvPr/>
          </p:nvSpPr>
          <p:spPr>
            <a:xfrm>
              <a:off x="-1" y="348257"/>
              <a:ext cx="1206501"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184" y="0"/>
                  </a:lnTo>
                  <a:lnTo>
                    <a:pt x="416"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312" name="Shape 312"/>
            <p:cNvSpPr/>
            <p:nvPr/>
          </p:nvSpPr>
          <p:spPr>
            <a:xfrm>
              <a:off x="212148" y="117965"/>
              <a:ext cx="782204" cy="13554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Back to Index</a:t>
              </a:r>
            </a:p>
          </p:txBody>
        </p:sp>
      </p:grpSp>
      <p:sp>
        <p:nvSpPr>
          <p:cNvPr id="314" name="Shape 314"/>
          <p:cNvSpPr/>
          <p:nvPr/>
        </p:nvSpPr>
        <p:spPr>
          <a:xfrm>
            <a:off x="2771775" y="1673225"/>
            <a:ext cx="3671888" cy="35066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ctr">
              <a:spcBef>
                <a:spcPts val="1000"/>
              </a:spcBef>
              <a:defRPr b="1">
                <a:solidFill>
                  <a:srgbClr val="FFFFFF"/>
                </a:solidFill>
                <a:latin typeface="Arial"/>
                <a:ea typeface="Arial"/>
                <a:cs typeface="Arial"/>
                <a:sym typeface="Arial"/>
              </a:defRPr>
            </a:lvl1pPr>
          </a:lstStyle>
          <a:p>
            <a:pPr lvl="0">
              <a:defRPr b="0">
                <a:solidFill>
                  <a:srgbClr val="000000"/>
                </a:solidFill>
              </a:defRPr>
            </a:pPr>
            <a:r>
              <a:rPr b="1">
                <a:solidFill>
                  <a:srgbClr val="FFFFFF"/>
                </a:solidFill>
              </a:rPr>
              <a:t>Floating Point (Real Numbers)</a:t>
            </a:r>
          </a:p>
        </p:txBody>
      </p:sp>
      <p:grpSp>
        <p:nvGrpSpPr>
          <p:cNvPr id="317" name="Group 317"/>
          <p:cNvGrpSpPr/>
          <p:nvPr/>
        </p:nvGrpSpPr>
        <p:grpSpPr>
          <a:xfrm>
            <a:off x="6040437" y="2081211"/>
            <a:ext cx="433389" cy="255590"/>
            <a:chOff x="0" y="0"/>
            <a:chExt cx="433387" cy="255589"/>
          </a:xfrm>
        </p:grpSpPr>
        <p:sp>
          <p:nvSpPr>
            <p:cNvPr id="315" name="Shape 315"/>
            <p:cNvSpPr/>
            <p:nvPr/>
          </p:nvSpPr>
          <p:spPr>
            <a:xfrm>
              <a:off x="0" y="-1"/>
              <a:ext cx="433389" cy="255590"/>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316" name="Shape 316"/>
            <p:cNvSpPr/>
            <p:nvPr/>
          </p:nvSpPr>
          <p:spPr>
            <a:xfrm>
              <a:off x="0" y="-1"/>
              <a:ext cx="433389"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solidFill>
                    <a:srgbClr val="FFFFFF"/>
                  </a:solidFill>
                  <a:latin typeface="Arial"/>
                  <a:ea typeface="Arial"/>
                  <a:cs typeface="Arial"/>
                  <a:sym typeface="Arial"/>
                </a:defRPr>
              </a:lvl1pPr>
            </a:lstStyle>
            <a:p>
              <a:pPr lvl="0">
                <a:defRPr sz="1800" b="0">
                  <a:solidFill>
                    <a:srgbClr val="000000"/>
                  </a:solidFill>
                </a:defRPr>
              </a:pPr>
              <a:r>
                <a:rPr sz="1000" b="1">
                  <a:solidFill>
                    <a:srgbClr val="FFFFFF"/>
                  </a:solidFill>
                </a:rPr>
                <a:t>1</a:t>
              </a:r>
            </a:p>
          </p:txBody>
        </p:sp>
      </p:grpSp>
      <p:grpSp>
        <p:nvGrpSpPr>
          <p:cNvPr id="320" name="Group 320"/>
          <p:cNvGrpSpPr/>
          <p:nvPr/>
        </p:nvGrpSpPr>
        <p:grpSpPr>
          <a:xfrm>
            <a:off x="5502275" y="2081211"/>
            <a:ext cx="431800" cy="255590"/>
            <a:chOff x="0" y="0"/>
            <a:chExt cx="431800" cy="255589"/>
          </a:xfrm>
        </p:grpSpPr>
        <p:sp>
          <p:nvSpPr>
            <p:cNvPr id="318" name="Shape 318"/>
            <p:cNvSpPr/>
            <p:nvPr/>
          </p:nvSpPr>
          <p:spPr>
            <a:xfrm>
              <a:off x="0" y="-1"/>
              <a:ext cx="431800" cy="255590"/>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319" name="Shape 319"/>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solidFill>
                    <a:srgbClr val="FFFFFF"/>
                  </a:solidFill>
                  <a:latin typeface="Arial"/>
                  <a:ea typeface="Arial"/>
                  <a:cs typeface="Arial"/>
                  <a:sym typeface="Arial"/>
                </a:defRPr>
              </a:lvl1pPr>
            </a:lstStyle>
            <a:p>
              <a:pPr lvl="0">
                <a:defRPr sz="1800" b="0">
                  <a:solidFill>
                    <a:srgbClr val="000000"/>
                  </a:solidFill>
                </a:defRPr>
              </a:pPr>
              <a:r>
                <a:rPr sz="1000" b="1">
                  <a:solidFill>
                    <a:srgbClr val="FFFFFF"/>
                  </a:solidFill>
                </a:rPr>
                <a:t>2</a:t>
              </a:r>
            </a:p>
          </p:txBody>
        </p:sp>
      </p:grpSp>
      <p:grpSp>
        <p:nvGrpSpPr>
          <p:cNvPr id="323" name="Group 323"/>
          <p:cNvGrpSpPr/>
          <p:nvPr/>
        </p:nvGrpSpPr>
        <p:grpSpPr>
          <a:xfrm>
            <a:off x="2270125" y="2081211"/>
            <a:ext cx="431800" cy="255590"/>
            <a:chOff x="0" y="0"/>
            <a:chExt cx="431800" cy="255589"/>
          </a:xfrm>
        </p:grpSpPr>
        <p:sp>
          <p:nvSpPr>
            <p:cNvPr id="321" name="Shape 321"/>
            <p:cNvSpPr/>
            <p:nvPr/>
          </p:nvSpPr>
          <p:spPr>
            <a:xfrm>
              <a:off x="0" y="-1"/>
              <a:ext cx="431800" cy="255590"/>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322" name="Shape 322"/>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solidFill>
                    <a:srgbClr val="FFFFFF"/>
                  </a:solidFill>
                  <a:latin typeface="Arial"/>
                  <a:ea typeface="Arial"/>
                  <a:cs typeface="Arial"/>
                  <a:sym typeface="Arial"/>
                </a:defRPr>
              </a:lvl1pPr>
            </a:lstStyle>
            <a:p>
              <a:pPr lvl="0">
                <a:defRPr sz="1800" b="0">
                  <a:solidFill>
                    <a:srgbClr val="000000"/>
                  </a:solidFill>
                </a:defRPr>
              </a:pPr>
              <a:r>
                <a:rPr sz="1000" b="1">
                  <a:solidFill>
                    <a:srgbClr val="FFFFFF"/>
                  </a:solidFill>
                </a:rPr>
                <a:t>128</a:t>
              </a:r>
            </a:p>
          </p:txBody>
        </p:sp>
      </p:grpSp>
      <p:grpSp>
        <p:nvGrpSpPr>
          <p:cNvPr id="326" name="Group 326"/>
          <p:cNvGrpSpPr/>
          <p:nvPr/>
        </p:nvGrpSpPr>
        <p:grpSpPr>
          <a:xfrm>
            <a:off x="2806700" y="2081211"/>
            <a:ext cx="433389" cy="255590"/>
            <a:chOff x="0" y="0"/>
            <a:chExt cx="433387" cy="255589"/>
          </a:xfrm>
        </p:grpSpPr>
        <p:sp>
          <p:nvSpPr>
            <p:cNvPr id="324" name="Shape 324"/>
            <p:cNvSpPr/>
            <p:nvPr/>
          </p:nvSpPr>
          <p:spPr>
            <a:xfrm>
              <a:off x="0" y="-1"/>
              <a:ext cx="433389" cy="255590"/>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325" name="Shape 325"/>
            <p:cNvSpPr/>
            <p:nvPr/>
          </p:nvSpPr>
          <p:spPr>
            <a:xfrm>
              <a:off x="0" y="-1"/>
              <a:ext cx="433389"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solidFill>
                    <a:srgbClr val="FFFFFF"/>
                  </a:solidFill>
                  <a:latin typeface="Arial"/>
                  <a:ea typeface="Arial"/>
                  <a:cs typeface="Arial"/>
                  <a:sym typeface="Arial"/>
                </a:defRPr>
              </a:lvl1pPr>
            </a:lstStyle>
            <a:p>
              <a:pPr lvl="0">
                <a:defRPr sz="1800" b="0">
                  <a:solidFill>
                    <a:srgbClr val="000000"/>
                  </a:solidFill>
                </a:defRPr>
              </a:pPr>
              <a:r>
                <a:rPr sz="1000" b="1">
                  <a:solidFill>
                    <a:srgbClr val="FFFFFF"/>
                  </a:solidFill>
                </a:rPr>
                <a:t>64</a:t>
              </a:r>
            </a:p>
          </p:txBody>
        </p:sp>
      </p:grpSp>
      <p:grpSp>
        <p:nvGrpSpPr>
          <p:cNvPr id="329" name="Group 329"/>
          <p:cNvGrpSpPr/>
          <p:nvPr/>
        </p:nvGrpSpPr>
        <p:grpSpPr>
          <a:xfrm>
            <a:off x="3346450" y="2081211"/>
            <a:ext cx="431800" cy="255590"/>
            <a:chOff x="0" y="0"/>
            <a:chExt cx="431800" cy="255589"/>
          </a:xfrm>
        </p:grpSpPr>
        <p:sp>
          <p:nvSpPr>
            <p:cNvPr id="327" name="Shape 327"/>
            <p:cNvSpPr/>
            <p:nvPr/>
          </p:nvSpPr>
          <p:spPr>
            <a:xfrm>
              <a:off x="0" y="-1"/>
              <a:ext cx="431800" cy="255590"/>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328" name="Shape 328"/>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solidFill>
                    <a:srgbClr val="FFFFFF"/>
                  </a:solidFill>
                  <a:latin typeface="Arial"/>
                  <a:ea typeface="Arial"/>
                  <a:cs typeface="Arial"/>
                  <a:sym typeface="Arial"/>
                </a:defRPr>
              </a:lvl1pPr>
            </a:lstStyle>
            <a:p>
              <a:pPr lvl="0">
                <a:defRPr sz="1800" b="0">
                  <a:solidFill>
                    <a:srgbClr val="000000"/>
                  </a:solidFill>
                </a:defRPr>
              </a:pPr>
              <a:r>
                <a:rPr sz="1000" b="1">
                  <a:solidFill>
                    <a:srgbClr val="FFFFFF"/>
                  </a:solidFill>
                </a:rPr>
                <a:t>32</a:t>
              </a:r>
            </a:p>
          </p:txBody>
        </p:sp>
      </p:grpSp>
      <p:grpSp>
        <p:nvGrpSpPr>
          <p:cNvPr id="332" name="Group 332"/>
          <p:cNvGrpSpPr/>
          <p:nvPr/>
        </p:nvGrpSpPr>
        <p:grpSpPr>
          <a:xfrm>
            <a:off x="3884612" y="2081211"/>
            <a:ext cx="433389" cy="255590"/>
            <a:chOff x="0" y="0"/>
            <a:chExt cx="433387" cy="255589"/>
          </a:xfrm>
        </p:grpSpPr>
        <p:sp>
          <p:nvSpPr>
            <p:cNvPr id="330" name="Shape 330"/>
            <p:cNvSpPr/>
            <p:nvPr/>
          </p:nvSpPr>
          <p:spPr>
            <a:xfrm>
              <a:off x="0" y="-1"/>
              <a:ext cx="433389" cy="255590"/>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331" name="Shape 331"/>
            <p:cNvSpPr/>
            <p:nvPr/>
          </p:nvSpPr>
          <p:spPr>
            <a:xfrm>
              <a:off x="0" y="-1"/>
              <a:ext cx="433389"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solidFill>
                    <a:srgbClr val="FFFFFF"/>
                  </a:solidFill>
                  <a:latin typeface="Arial"/>
                  <a:ea typeface="Arial"/>
                  <a:cs typeface="Arial"/>
                  <a:sym typeface="Arial"/>
                </a:defRPr>
              </a:lvl1pPr>
            </a:lstStyle>
            <a:p>
              <a:pPr lvl="0">
                <a:defRPr sz="1800" b="0">
                  <a:solidFill>
                    <a:srgbClr val="000000"/>
                  </a:solidFill>
                </a:defRPr>
              </a:pPr>
              <a:r>
                <a:rPr sz="1000" b="1">
                  <a:solidFill>
                    <a:srgbClr val="FFFFFF"/>
                  </a:solidFill>
                </a:rPr>
                <a:t>16</a:t>
              </a:r>
            </a:p>
          </p:txBody>
        </p:sp>
      </p:grpSp>
      <p:grpSp>
        <p:nvGrpSpPr>
          <p:cNvPr id="335" name="Group 335"/>
          <p:cNvGrpSpPr/>
          <p:nvPr/>
        </p:nvGrpSpPr>
        <p:grpSpPr>
          <a:xfrm>
            <a:off x="4424362" y="2081211"/>
            <a:ext cx="431802" cy="255590"/>
            <a:chOff x="0" y="0"/>
            <a:chExt cx="431800" cy="255589"/>
          </a:xfrm>
        </p:grpSpPr>
        <p:sp>
          <p:nvSpPr>
            <p:cNvPr id="333" name="Shape 333"/>
            <p:cNvSpPr/>
            <p:nvPr/>
          </p:nvSpPr>
          <p:spPr>
            <a:xfrm>
              <a:off x="0" y="-1"/>
              <a:ext cx="431801" cy="255590"/>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334" name="Shape 334"/>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solidFill>
                    <a:srgbClr val="FFFFFF"/>
                  </a:solidFill>
                  <a:latin typeface="Arial"/>
                  <a:ea typeface="Arial"/>
                  <a:cs typeface="Arial"/>
                  <a:sym typeface="Arial"/>
                </a:defRPr>
              </a:lvl1pPr>
            </a:lstStyle>
            <a:p>
              <a:pPr lvl="0">
                <a:defRPr sz="1800" b="0">
                  <a:solidFill>
                    <a:srgbClr val="000000"/>
                  </a:solidFill>
                </a:defRPr>
              </a:pPr>
              <a:r>
                <a:rPr sz="1000" b="1">
                  <a:solidFill>
                    <a:srgbClr val="FFFFFF"/>
                  </a:solidFill>
                </a:rPr>
                <a:t>8</a:t>
              </a:r>
            </a:p>
          </p:txBody>
        </p:sp>
      </p:grpSp>
      <p:grpSp>
        <p:nvGrpSpPr>
          <p:cNvPr id="338" name="Group 338"/>
          <p:cNvGrpSpPr/>
          <p:nvPr/>
        </p:nvGrpSpPr>
        <p:grpSpPr>
          <a:xfrm>
            <a:off x="4962525" y="2081211"/>
            <a:ext cx="433389" cy="255590"/>
            <a:chOff x="0" y="0"/>
            <a:chExt cx="433387" cy="255589"/>
          </a:xfrm>
        </p:grpSpPr>
        <p:sp>
          <p:nvSpPr>
            <p:cNvPr id="336" name="Shape 336"/>
            <p:cNvSpPr/>
            <p:nvPr/>
          </p:nvSpPr>
          <p:spPr>
            <a:xfrm>
              <a:off x="0" y="-1"/>
              <a:ext cx="433389" cy="255590"/>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337" name="Shape 337"/>
            <p:cNvSpPr/>
            <p:nvPr/>
          </p:nvSpPr>
          <p:spPr>
            <a:xfrm>
              <a:off x="0" y="-1"/>
              <a:ext cx="433389"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solidFill>
                    <a:srgbClr val="FFFFFF"/>
                  </a:solidFill>
                  <a:latin typeface="Arial"/>
                  <a:ea typeface="Arial"/>
                  <a:cs typeface="Arial"/>
                  <a:sym typeface="Arial"/>
                </a:defRPr>
              </a:lvl1pPr>
            </a:lstStyle>
            <a:p>
              <a:pPr lvl="0">
                <a:defRPr sz="1800" b="0">
                  <a:solidFill>
                    <a:srgbClr val="000000"/>
                  </a:solidFill>
                </a:defRPr>
              </a:pPr>
              <a:r>
                <a:rPr sz="1000" b="1">
                  <a:solidFill>
                    <a:srgbClr val="FFFFFF"/>
                  </a:solidFill>
                </a:rPr>
                <a:t>4</a:t>
              </a:r>
            </a:p>
          </p:txBody>
        </p:sp>
      </p:grpSp>
      <p:grpSp>
        <p:nvGrpSpPr>
          <p:cNvPr id="341" name="Group 341"/>
          <p:cNvGrpSpPr/>
          <p:nvPr/>
        </p:nvGrpSpPr>
        <p:grpSpPr>
          <a:xfrm>
            <a:off x="6043612" y="2400299"/>
            <a:ext cx="431802" cy="255590"/>
            <a:chOff x="0" y="0"/>
            <a:chExt cx="431800" cy="255589"/>
          </a:xfrm>
        </p:grpSpPr>
        <p:sp>
          <p:nvSpPr>
            <p:cNvPr id="339" name="Shape 339"/>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340" name="Shape 340"/>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344" name="Group 344"/>
          <p:cNvGrpSpPr/>
          <p:nvPr/>
        </p:nvGrpSpPr>
        <p:grpSpPr>
          <a:xfrm>
            <a:off x="5503862" y="2400299"/>
            <a:ext cx="431802" cy="255590"/>
            <a:chOff x="0" y="0"/>
            <a:chExt cx="431800" cy="255589"/>
          </a:xfrm>
        </p:grpSpPr>
        <p:sp>
          <p:nvSpPr>
            <p:cNvPr id="342" name="Shape 342"/>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343" name="Shape 343"/>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347" name="Group 347"/>
          <p:cNvGrpSpPr/>
          <p:nvPr/>
        </p:nvGrpSpPr>
        <p:grpSpPr>
          <a:xfrm>
            <a:off x="2270125" y="2400299"/>
            <a:ext cx="431800" cy="255590"/>
            <a:chOff x="0" y="0"/>
            <a:chExt cx="431800" cy="255589"/>
          </a:xfrm>
        </p:grpSpPr>
        <p:sp>
          <p:nvSpPr>
            <p:cNvPr id="345" name="Shape 345"/>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346" name="Shape 346"/>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350" name="Group 350"/>
          <p:cNvGrpSpPr/>
          <p:nvPr/>
        </p:nvGrpSpPr>
        <p:grpSpPr>
          <a:xfrm>
            <a:off x="2809875" y="2400299"/>
            <a:ext cx="431800" cy="255590"/>
            <a:chOff x="0" y="0"/>
            <a:chExt cx="431800" cy="255589"/>
          </a:xfrm>
        </p:grpSpPr>
        <p:sp>
          <p:nvSpPr>
            <p:cNvPr id="348" name="Shape 348"/>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349" name="Shape 349"/>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353" name="Group 353"/>
          <p:cNvGrpSpPr/>
          <p:nvPr/>
        </p:nvGrpSpPr>
        <p:grpSpPr>
          <a:xfrm>
            <a:off x="3348037" y="2400299"/>
            <a:ext cx="431802" cy="255590"/>
            <a:chOff x="0" y="0"/>
            <a:chExt cx="431800" cy="255589"/>
          </a:xfrm>
        </p:grpSpPr>
        <p:sp>
          <p:nvSpPr>
            <p:cNvPr id="351" name="Shape 351"/>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352" name="Shape 352"/>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356" name="Group 356"/>
          <p:cNvGrpSpPr/>
          <p:nvPr/>
        </p:nvGrpSpPr>
        <p:grpSpPr>
          <a:xfrm>
            <a:off x="3887787" y="2400299"/>
            <a:ext cx="431802" cy="255590"/>
            <a:chOff x="0" y="0"/>
            <a:chExt cx="431800" cy="255589"/>
          </a:xfrm>
        </p:grpSpPr>
        <p:sp>
          <p:nvSpPr>
            <p:cNvPr id="354" name="Shape 354"/>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355" name="Shape 355"/>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359" name="Group 359"/>
          <p:cNvGrpSpPr/>
          <p:nvPr/>
        </p:nvGrpSpPr>
        <p:grpSpPr>
          <a:xfrm>
            <a:off x="4425950" y="2400299"/>
            <a:ext cx="431800" cy="255590"/>
            <a:chOff x="0" y="0"/>
            <a:chExt cx="431800" cy="255589"/>
          </a:xfrm>
        </p:grpSpPr>
        <p:sp>
          <p:nvSpPr>
            <p:cNvPr id="357" name="Shape 357"/>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358" name="Shape 358"/>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362" name="Group 362"/>
          <p:cNvGrpSpPr/>
          <p:nvPr/>
        </p:nvGrpSpPr>
        <p:grpSpPr>
          <a:xfrm>
            <a:off x="4965700" y="2400299"/>
            <a:ext cx="431800" cy="255590"/>
            <a:chOff x="0" y="0"/>
            <a:chExt cx="431800" cy="255589"/>
          </a:xfrm>
        </p:grpSpPr>
        <p:sp>
          <p:nvSpPr>
            <p:cNvPr id="360" name="Shape 360"/>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361" name="Shape 361"/>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sp>
        <p:nvSpPr>
          <p:cNvPr id="363" name="Shape 363"/>
          <p:cNvSpPr/>
          <p:nvPr/>
        </p:nvSpPr>
        <p:spPr>
          <a:xfrm>
            <a:off x="1552575" y="2860674"/>
            <a:ext cx="5734050" cy="1000022"/>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lvl="0">
              <a:spcBef>
                <a:spcPts val="800"/>
              </a:spcBef>
            </a:pPr>
            <a:r>
              <a:rPr sz="1400">
                <a:solidFill>
                  <a:srgbClr val="FFFFFF"/>
                </a:solidFill>
                <a:latin typeface="Arial"/>
                <a:ea typeface="Arial"/>
                <a:cs typeface="Arial"/>
                <a:sym typeface="Arial"/>
              </a:rPr>
              <a:t>With 8 bit integers you can only represent from o to 255. No good for real numbers or larger numbers.</a:t>
            </a:r>
          </a:p>
          <a:p>
            <a:pPr lvl="0">
              <a:spcBef>
                <a:spcPts val="800"/>
              </a:spcBef>
            </a:pPr>
            <a:r>
              <a:rPr sz="1400">
                <a:solidFill>
                  <a:srgbClr val="FFFFFF"/>
                </a:solidFill>
                <a:latin typeface="Arial"/>
                <a:ea typeface="Arial"/>
                <a:cs typeface="Arial"/>
                <a:sym typeface="Arial"/>
              </a:rPr>
              <a:t>In order to represent real numbers and larger numbers we need to split the bit pattern into two parts, being the Mantissa and Exponent.</a:t>
            </a:r>
          </a:p>
        </p:txBody>
      </p:sp>
      <p:grpSp>
        <p:nvGrpSpPr>
          <p:cNvPr id="366" name="Group 366"/>
          <p:cNvGrpSpPr/>
          <p:nvPr/>
        </p:nvGrpSpPr>
        <p:grpSpPr>
          <a:xfrm>
            <a:off x="6048375" y="4103687"/>
            <a:ext cx="433389" cy="255590"/>
            <a:chOff x="0" y="0"/>
            <a:chExt cx="433387" cy="255589"/>
          </a:xfrm>
        </p:grpSpPr>
        <p:sp>
          <p:nvSpPr>
            <p:cNvPr id="364" name="Shape 364"/>
            <p:cNvSpPr/>
            <p:nvPr/>
          </p:nvSpPr>
          <p:spPr>
            <a:xfrm>
              <a:off x="0" y="-1"/>
              <a:ext cx="433389" cy="255590"/>
            </a:xfrm>
            <a:prstGeom prst="rect">
              <a:avLst/>
            </a:prstGeom>
            <a:solidFill>
              <a:srgbClr val="FFFF00"/>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365" name="Shape 365"/>
            <p:cNvSpPr/>
            <p:nvPr/>
          </p:nvSpPr>
          <p:spPr>
            <a:xfrm>
              <a:off x="0" y="-1"/>
              <a:ext cx="433389"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369" name="Group 369"/>
          <p:cNvGrpSpPr/>
          <p:nvPr/>
        </p:nvGrpSpPr>
        <p:grpSpPr>
          <a:xfrm>
            <a:off x="5510212" y="4103687"/>
            <a:ext cx="431802" cy="255590"/>
            <a:chOff x="0" y="0"/>
            <a:chExt cx="431800" cy="255589"/>
          </a:xfrm>
        </p:grpSpPr>
        <p:sp>
          <p:nvSpPr>
            <p:cNvPr id="367" name="Shape 367"/>
            <p:cNvSpPr/>
            <p:nvPr/>
          </p:nvSpPr>
          <p:spPr>
            <a:xfrm>
              <a:off x="0" y="-1"/>
              <a:ext cx="431801" cy="255590"/>
            </a:xfrm>
            <a:prstGeom prst="rect">
              <a:avLst/>
            </a:prstGeom>
            <a:solidFill>
              <a:srgbClr val="FFFF00"/>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368" name="Shape 368"/>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2</a:t>
              </a:r>
            </a:p>
          </p:txBody>
        </p:sp>
      </p:grpSp>
      <p:grpSp>
        <p:nvGrpSpPr>
          <p:cNvPr id="372" name="Group 372"/>
          <p:cNvGrpSpPr/>
          <p:nvPr/>
        </p:nvGrpSpPr>
        <p:grpSpPr>
          <a:xfrm>
            <a:off x="2278061" y="4103687"/>
            <a:ext cx="431802" cy="255590"/>
            <a:chOff x="0" y="0"/>
            <a:chExt cx="431800" cy="255589"/>
          </a:xfrm>
        </p:grpSpPr>
        <p:sp>
          <p:nvSpPr>
            <p:cNvPr id="370" name="Shape 370"/>
            <p:cNvSpPr/>
            <p:nvPr/>
          </p:nvSpPr>
          <p:spPr>
            <a:xfrm>
              <a:off x="0" y="-1"/>
              <a:ext cx="431801" cy="255590"/>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371" name="Shape 371"/>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solidFill>
                    <a:srgbClr val="FFFFFF"/>
                  </a:solidFill>
                  <a:latin typeface="Arial"/>
                  <a:ea typeface="Arial"/>
                  <a:cs typeface="Arial"/>
                  <a:sym typeface="Arial"/>
                </a:defRPr>
              </a:lvl1pPr>
            </a:lstStyle>
            <a:p>
              <a:pPr lvl="0">
                <a:defRPr sz="1800" b="0">
                  <a:solidFill>
                    <a:srgbClr val="000000"/>
                  </a:solidFill>
                </a:defRPr>
              </a:pPr>
              <a:r>
                <a:rPr sz="1000" b="1">
                  <a:solidFill>
                    <a:srgbClr val="FFFFFF"/>
                  </a:solidFill>
                </a:rPr>
                <a:t>16</a:t>
              </a:r>
            </a:p>
          </p:txBody>
        </p:sp>
      </p:grpSp>
      <p:grpSp>
        <p:nvGrpSpPr>
          <p:cNvPr id="375" name="Group 375"/>
          <p:cNvGrpSpPr/>
          <p:nvPr/>
        </p:nvGrpSpPr>
        <p:grpSpPr>
          <a:xfrm>
            <a:off x="2814636" y="4103687"/>
            <a:ext cx="433389" cy="255590"/>
            <a:chOff x="0" y="0"/>
            <a:chExt cx="433387" cy="255589"/>
          </a:xfrm>
        </p:grpSpPr>
        <p:sp>
          <p:nvSpPr>
            <p:cNvPr id="373" name="Shape 373"/>
            <p:cNvSpPr/>
            <p:nvPr/>
          </p:nvSpPr>
          <p:spPr>
            <a:xfrm>
              <a:off x="0" y="-1"/>
              <a:ext cx="433389" cy="255590"/>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374" name="Shape 374"/>
            <p:cNvSpPr/>
            <p:nvPr/>
          </p:nvSpPr>
          <p:spPr>
            <a:xfrm>
              <a:off x="0" y="-1"/>
              <a:ext cx="433389"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solidFill>
                    <a:srgbClr val="FFFFFF"/>
                  </a:solidFill>
                  <a:latin typeface="Arial"/>
                  <a:ea typeface="Arial"/>
                  <a:cs typeface="Arial"/>
                  <a:sym typeface="Arial"/>
                </a:defRPr>
              </a:lvl1pPr>
            </a:lstStyle>
            <a:p>
              <a:pPr lvl="0">
                <a:defRPr sz="1800" b="0">
                  <a:solidFill>
                    <a:srgbClr val="000000"/>
                  </a:solidFill>
                </a:defRPr>
              </a:pPr>
              <a:r>
                <a:rPr sz="1000" b="1">
                  <a:solidFill>
                    <a:srgbClr val="FFFFFF"/>
                  </a:solidFill>
                </a:rPr>
                <a:t>8</a:t>
              </a:r>
            </a:p>
          </p:txBody>
        </p:sp>
      </p:grpSp>
      <p:grpSp>
        <p:nvGrpSpPr>
          <p:cNvPr id="378" name="Group 378"/>
          <p:cNvGrpSpPr/>
          <p:nvPr/>
        </p:nvGrpSpPr>
        <p:grpSpPr>
          <a:xfrm>
            <a:off x="3354387" y="4103687"/>
            <a:ext cx="431802" cy="255590"/>
            <a:chOff x="0" y="0"/>
            <a:chExt cx="431800" cy="255589"/>
          </a:xfrm>
        </p:grpSpPr>
        <p:sp>
          <p:nvSpPr>
            <p:cNvPr id="376" name="Shape 376"/>
            <p:cNvSpPr/>
            <p:nvPr/>
          </p:nvSpPr>
          <p:spPr>
            <a:xfrm>
              <a:off x="0" y="-1"/>
              <a:ext cx="431801" cy="255590"/>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377" name="Shape 377"/>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solidFill>
                    <a:srgbClr val="FFFFFF"/>
                  </a:solidFill>
                  <a:latin typeface="Arial"/>
                  <a:ea typeface="Arial"/>
                  <a:cs typeface="Arial"/>
                  <a:sym typeface="Arial"/>
                </a:defRPr>
              </a:lvl1pPr>
            </a:lstStyle>
            <a:p>
              <a:pPr lvl="0">
                <a:defRPr sz="1800" b="0">
                  <a:solidFill>
                    <a:srgbClr val="000000"/>
                  </a:solidFill>
                </a:defRPr>
              </a:pPr>
              <a:r>
                <a:rPr sz="1000" b="1">
                  <a:solidFill>
                    <a:srgbClr val="FFFFFF"/>
                  </a:solidFill>
                </a:rPr>
                <a:t>4</a:t>
              </a:r>
            </a:p>
          </p:txBody>
        </p:sp>
      </p:grpSp>
      <p:grpSp>
        <p:nvGrpSpPr>
          <p:cNvPr id="381" name="Group 381"/>
          <p:cNvGrpSpPr/>
          <p:nvPr/>
        </p:nvGrpSpPr>
        <p:grpSpPr>
          <a:xfrm>
            <a:off x="3892550" y="4103687"/>
            <a:ext cx="433389" cy="255590"/>
            <a:chOff x="0" y="0"/>
            <a:chExt cx="433387" cy="255589"/>
          </a:xfrm>
        </p:grpSpPr>
        <p:sp>
          <p:nvSpPr>
            <p:cNvPr id="379" name="Shape 379"/>
            <p:cNvSpPr/>
            <p:nvPr/>
          </p:nvSpPr>
          <p:spPr>
            <a:xfrm>
              <a:off x="0" y="-1"/>
              <a:ext cx="433389" cy="255590"/>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380" name="Shape 380"/>
            <p:cNvSpPr/>
            <p:nvPr/>
          </p:nvSpPr>
          <p:spPr>
            <a:xfrm>
              <a:off x="0" y="-1"/>
              <a:ext cx="433389"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solidFill>
                    <a:srgbClr val="FFFFFF"/>
                  </a:solidFill>
                  <a:latin typeface="Arial"/>
                  <a:ea typeface="Arial"/>
                  <a:cs typeface="Arial"/>
                  <a:sym typeface="Arial"/>
                </a:defRPr>
              </a:lvl1pPr>
            </a:lstStyle>
            <a:p>
              <a:pPr lvl="0">
                <a:defRPr sz="1800" b="0">
                  <a:solidFill>
                    <a:srgbClr val="000000"/>
                  </a:solidFill>
                </a:defRPr>
              </a:pPr>
              <a:r>
                <a:rPr sz="1000" b="1">
                  <a:solidFill>
                    <a:srgbClr val="FFFFFF"/>
                  </a:solidFill>
                </a:rPr>
                <a:t>2</a:t>
              </a:r>
            </a:p>
          </p:txBody>
        </p:sp>
      </p:grpSp>
      <p:grpSp>
        <p:nvGrpSpPr>
          <p:cNvPr id="384" name="Group 384"/>
          <p:cNvGrpSpPr/>
          <p:nvPr/>
        </p:nvGrpSpPr>
        <p:grpSpPr>
          <a:xfrm>
            <a:off x="4432300" y="4103687"/>
            <a:ext cx="431800" cy="255590"/>
            <a:chOff x="0" y="0"/>
            <a:chExt cx="431800" cy="255589"/>
          </a:xfrm>
        </p:grpSpPr>
        <p:sp>
          <p:nvSpPr>
            <p:cNvPr id="382" name="Shape 382"/>
            <p:cNvSpPr/>
            <p:nvPr/>
          </p:nvSpPr>
          <p:spPr>
            <a:xfrm>
              <a:off x="0" y="-1"/>
              <a:ext cx="431800" cy="255590"/>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383" name="Shape 383"/>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solidFill>
                    <a:srgbClr val="FFFFFF"/>
                  </a:solidFill>
                  <a:latin typeface="Arial"/>
                  <a:ea typeface="Arial"/>
                  <a:cs typeface="Arial"/>
                  <a:sym typeface="Arial"/>
                </a:defRPr>
              </a:lvl1pPr>
            </a:lstStyle>
            <a:p>
              <a:pPr lvl="0">
                <a:defRPr sz="1800" b="0">
                  <a:solidFill>
                    <a:srgbClr val="000000"/>
                  </a:solidFill>
                </a:defRPr>
              </a:pPr>
              <a:r>
                <a:rPr sz="1000" b="1">
                  <a:solidFill>
                    <a:srgbClr val="FFFFFF"/>
                  </a:solidFill>
                </a:rPr>
                <a:t>1</a:t>
              </a:r>
            </a:p>
          </p:txBody>
        </p:sp>
      </p:grpSp>
      <p:grpSp>
        <p:nvGrpSpPr>
          <p:cNvPr id="387" name="Group 387"/>
          <p:cNvGrpSpPr/>
          <p:nvPr/>
        </p:nvGrpSpPr>
        <p:grpSpPr>
          <a:xfrm>
            <a:off x="4970462" y="4103687"/>
            <a:ext cx="433389" cy="255590"/>
            <a:chOff x="0" y="0"/>
            <a:chExt cx="433387" cy="255589"/>
          </a:xfrm>
        </p:grpSpPr>
        <p:sp>
          <p:nvSpPr>
            <p:cNvPr id="385" name="Shape 385"/>
            <p:cNvSpPr/>
            <p:nvPr/>
          </p:nvSpPr>
          <p:spPr>
            <a:xfrm>
              <a:off x="0" y="-1"/>
              <a:ext cx="433389" cy="255590"/>
            </a:xfrm>
            <a:prstGeom prst="rect">
              <a:avLst/>
            </a:prstGeom>
            <a:solidFill>
              <a:srgbClr val="FFFF00"/>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386" name="Shape 386"/>
            <p:cNvSpPr/>
            <p:nvPr/>
          </p:nvSpPr>
          <p:spPr>
            <a:xfrm>
              <a:off x="0" y="-1"/>
              <a:ext cx="433389"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4</a:t>
              </a:r>
            </a:p>
          </p:txBody>
        </p:sp>
      </p:grpSp>
      <p:grpSp>
        <p:nvGrpSpPr>
          <p:cNvPr id="390" name="Group 390"/>
          <p:cNvGrpSpPr/>
          <p:nvPr/>
        </p:nvGrpSpPr>
        <p:grpSpPr>
          <a:xfrm>
            <a:off x="6051550" y="4422774"/>
            <a:ext cx="431800" cy="255590"/>
            <a:chOff x="0" y="0"/>
            <a:chExt cx="431800" cy="255589"/>
          </a:xfrm>
        </p:grpSpPr>
        <p:sp>
          <p:nvSpPr>
            <p:cNvPr id="388" name="Shape 388"/>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389" name="Shape 389"/>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393" name="Group 393"/>
          <p:cNvGrpSpPr/>
          <p:nvPr/>
        </p:nvGrpSpPr>
        <p:grpSpPr>
          <a:xfrm>
            <a:off x="5511800" y="4422774"/>
            <a:ext cx="431800" cy="255590"/>
            <a:chOff x="0" y="0"/>
            <a:chExt cx="431800" cy="255589"/>
          </a:xfrm>
        </p:grpSpPr>
        <p:sp>
          <p:nvSpPr>
            <p:cNvPr id="391" name="Shape 391"/>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392" name="Shape 392"/>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396" name="Group 396"/>
          <p:cNvGrpSpPr/>
          <p:nvPr/>
        </p:nvGrpSpPr>
        <p:grpSpPr>
          <a:xfrm>
            <a:off x="2278061" y="4422774"/>
            <a:ext cx="431802" cy="255590"/>
            <a:chOff x="0" y="0"/>
            <a:chExt cx="431800" cy="255589"/>
          </a:xfrm>
        </p:grpSpPr>
        <p:sp>
          <p:nvSpPr>
            <p:cNvPr id="394" name="Shape 394"/>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395" name="Shape 395"/>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399" name="Group 399"/>
          <p:cNvGrpSpPr/>
          <p:nvPr/>
        </p:nvGrpSpPr>
        <p:grpSpPr>
          <a:xfrm>
            <a:off x="2817811" y="4422774"/>
            <a:ext cx="431802" cy="255590"/>
            <a:chOff x="0" y="0"/>
            <a:chExt cx="431800" cy="255589"/>
          </a:xfrm>
        </p:grpSpPr>
        <p:sp>
          <p:nvSpPr>
            <p:cNvPr id="397" name="Shape 397"/>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398" name="Shape 398"/>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402" name="Group 402"/>
          <p:cNvGrpSpPr/>
          <p:nvPr/>
        </p:nvGrpSpPr>
        <p:grpSpPr>
          <a:xfrm>
            <a:off x="3355975" y="4422774"/>
            <a:ext cx="431800" cy="255590"/>
            <a:chOff x="0" y="0"/>
            <a:chExt cx="431800" cy="255589"/>
          </a:xfrm>
        </p:grpSpPr>
        <p:sp>
          <p:nvSpPr>
            <p:cNvPr id="400" name="Shape 400"/>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401" name="Shape 401"/>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405" name="Group 405"/>
          <p:cNvGrpSpPr/>
          <p:nvPr/>
        </p:nvGrpSpPr>
        <p:grpSpPr>
          <a:xfrm>
            <a:off x="3895725" y="4422774"/>
            <a:ext cx="431800" cy="255590"/>
            <a:chOff x="0" y="0"/>
            <a:chExt cx="431800" cy="255589"/>
          </a:xfrm>
        </p:grpSpPr>
        <p:sp>
          <p:nvSpPr>
            <p:cNvPr id="403" name="Shape 403"/>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404" name="Shape 404"/>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408" name="Group 408"/>
          <p:cNvGrpSpPr/>
          <p:nvPr/>
        </p:nvGrpSpPr>
        <p:grpSpPr>
          <a:xfrm>
            <a:off x="4433887" y="4422774"/>
            <a:ext cx="431802" cy="255590"/>
            <a:chOff x="0" y="0"/>
            <a:chExt cx="431800" cy="255589"/>
          </a:xfrm>
        </p:grpSpPr>
        <p:sp>
          <p:nvSpPr>
            <p:cNvPr id="406" name="Shape 406"/>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407" name="Shape 407"/>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411" name="Group 411"/>
          <p:cNvGrpSpPr/>
          <p:nvPr/>
        </p:nvGrpSpPr>
        <p:grpSpPr>
          <a:xfrm>
            <a:off x="4973637" y="4422774"/>
            <a:ext cx="431802" cy="255590"/>
            <a:chOff x="0" y="0"/>
            <a:chExt cx="431800" cy="255589"/>
          </a:xfrm>
        </p:grpSpPr>
        <p:sp>
          <p:nvSpPr>
            <p:cNvPr id="409" name="Shape 409"/>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410" name="Shape 410"/>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sp>
        <p:nvSpPr>
          <p:cNvPr id="412" name="Shape 412"/>
          <p:cNvSpPr/>
          <p:nvPr/>
        </p:nvSpPr>
        <p:spPr>
          <a:xfrm>
            <a:off x="4919662" y="3949700"/>
            <a:ext cx="1" cy="914400"/>
          </a:xfrm>
          <a:prstGeom prst="line">
            <a:avLst/>
          </a:prstGeom>
          <a:ln w="28575">
            <a:solidFill/>
            <a:round/>
          </a:ln>
        </p:spPr>
        <p:txBody>
          <a:bodyPr lIns="0" tIns="0" rIns="0" bIns="0"/>
          <a:lstStyle/>
          <a:p>
            <a:pPr lvl="0" defTabSz="457200">
              <a:defRPr sz="1200">
                <a:latin typeface="+mn-lt"/>
                <a:ea typeface="+mn-ea"/>
                <a:cs typeface="+mn-cs"/>
                <a:sym typeface="Helvetica"/>
              </a:defRPr>
            </a:pPr>
            <a:endParaRPr/>
          </a:p>
        </p:txBody>
      </p:sp>
      <p:sp>
        <p:nvSpPr>
          <p:cNvPr id="413" name="Shape 413"/>
          <p:cNvSpPr/>
          <p:nvPr/>
        </p:nvSpPr>
        <p:spPr>
          <a:xfrm>
            <a:off x="2590800" y="4724400"/>
            <a:ext cx="1698625" cy="288822"/>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ctr">
              <a:spcBef>
                <a:spcPts val="800"/>
              </a:spcBef>
              <a:defRPr sz="1400" b="1">
                <a:solidFill>
                  <a:srgbClr val="FFFFFF"/>
                </a:solidFill>
                <a:latin typeface="Arial"/>
                <a:ea typeface="Arial"/>
                <a:cs typeface="Arial"/>
                <a:sym typeface="Arial"/>
              </a:defRPr>
            </a:lvl1pPr>
          </a:lstStyle>
          <a:p>
            <a:pPr lvl="0">
              <a:defRPr sz="1800" b="0">
                <a:solidFill>
                  <a:srgbClr val="000000"/>
                </a:solidFill>
              </a:defRPr>
            </a:pPr>
            <a:r>
              <a:rPr sz="1400" b="1">
                <a:solidFill>
                  <a:srgbClr val="FFFFFF"/>
                </a:solidFill>
              </a:rPr>
              <a:t>Mantissa</a:t>
            </a:r>
          </a:p>
        </p:txBody>
      </p:sp>
      <p:sp>
        <p:nvSpPr>
          <p:cNvPr id="414" name="Shape 414"/>
          <p:cNvSpPr/>
          <p:nvPr/>
        </p:nvSpPr>
        <p:spPr>
          <a:xfrm>
            <a:off x="4884737" y="4718050"/>
            <a:ext cx="1698627" cy="288822"/>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ctr">
              <a:spcBef>
                <a:spcPts val="800"/>
              </a:spcBef>
              <a:defRPr sz="1400" b="1">
                <a:solidFill>
                  <a:srgbClr val="FFFFFF"/>
                </a:solidFill>
                <a:latin typeface="Arial"/>
                <a:ea typeface="Arial"/>
                <a:cs typeface="Arial"/>
                <a:sym typeface="Arial"/>
              </a:defRPr>
            </a:lvl1pPr>
          </a:lstStyle>
          <a:p>
            <a:pPr lvl="0">
              <a:defRPr sz="1800" b="0">
                <a:solidFill>
                  <a:srgbClr val="000000"/>
                </a:solidFill>
              </a:defRPr>
            </a:pPr>
            <a:r>
              <a:rPr sz="1400" b="1">
                <a:solidFill>
                  <a:srgbClr val="FFFFFF"/>
                </a:solidFill>
              </a:rPr>
              <a:t>Exponent</a:t>
            </a:r>
          </a:p>
        </p:txBody>
      </p:sp>
      <p:sp>
        <p:nvSpPr>
          <p:cNvPr id="415" name="Shape 415"/>
          <p:cNvSpPr/>
          <p:nvPr/>
        </p:nvSpPr>
        <p:spPr>
          <a:xfrm>
            <a:off x="1233487" y="5043487"/>
            <a:ext cx="6694488" cy="1609622"/>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lvl="0">
              <a:spcBef>
                <a:spcPts val="800"/>
              </a:spcBef>
            </a:pPr>
            <a:r>
              <a:rPr sz="1400" dirty="0">
                <a:solidFill>
                  <a:srgbClr val="FFFFFF"/>
                </a:solidFill>
                <a:latin typeface="Arial"/>
                <a:ea typeface="Arial"/>
                <a:cs typeface="Arial"/>
                <a:sym typeface="Arial"/>
              </a:rPr>
              <a:t>Now if working to base 10 this can represent</a:t>
            </a:r>
          </a:p>
          <a:p>
            <a:pPr lvl="0">
              <a:spcBef>
                <a:spcPts val="1000"/>
              </a:spcBef>
            </a:pPr>
            <a:endParaRPr sz="1400" dirty="0">
              <a:solidFill>
                <a:srgbClr val="FFFFFF"/>
              </a:solidFill>
              <a:latin typeface="Arial"/>
              <a:ea typeface="Arial"/>
              <a:cs typeface="Arial"/>
              <a:sym typeface="Arial"/>
            </a:endParaRPr>
          </a:p>
          <a:p>
            <a:pPr lvl="0" algn="ctr">
              <a:spcBef>
                <a:spcPts val="900"/>
              </a:spcBef>
            </a:pPr>
            <a:r>
              <a:rPr sz="1600" b="1" dirty="0">
                <a:latin typeface="Arial"/>
                <a:ea typeface="Arial"/>
                <a:cs typeface="Arial"/>
                <a:sym typeface="Arial"/>
              </a:rPr>
              <a:t>31 x 10 </a:t>
            </a:r>
            <a:r>
              <a:rPr sz="1600" b="1" baseline="30000" dirty="0">
                <a:latin typeface="Arial"/>
                <a:ea typeface="Arial"/>
                <a:cs typeface="Arial"/>
                <a:sym typeface="Arial"/>
              </a:rPr>
              <a:t>7  </a:t>
            </a:r>
            <a:r>
              <a:rPr sz="1600" b="1" dirty="0">
                <a:latin typeface="Arial"/>
                <a:ea typeface="Arial"/>
                <a:cs typeface="Arial"/>
                <a:sym typeface="Arial"/>
              </a:rPr>
              <a:t>= 310,000,000</a:t>
            </a:r>
          </a:p>
          <a:p>
            <a:pPr lvl="0">
              <a:spcBef>
                <a:spcPts val="900"/>
              </a:spcBef>
            </a:pPr>
            <a:r>
              <a:rPr sz="1600" b="1" dirty="0">
                <a:solidFill>
                  <a:srgbClr val="FFFFFF"/>
                </a:solidFill>
                <a:latin typeface="Arial"/>
                <a:ea typeface="Arial"/>
                <a:cs typeface="Arial"/>
                <a:sym typeface="Arial"/>
              </a:rPr>
              <a:t>Problem: </a:t>
            </a:r>
            <a:r>
              <a:rPr sz="1400" dirty="0">
                <a:solidFill>
                  <a:srgbClr val="FFFFFF"/>
                </a:solidFill>
                <a:latin typeface="Arial"/>
                <a:ea typeface="Arial"/>
                <a:cs typeface="Arial"/>
                <a:sym typeface="Arial"/>
              </a:rPr>
              <a:t>Giving more bits to Mantissa increases accuracy but decreases range</a:t>
            </a:r>
          </a:p>
          <a:p>
            <a:pPr lvl="0">
              <a:spcBef>
                <a:spcPts val="800"/>
              </a:spcBef>
            </a:pPr>
            <a:r>
              <a:rPr sz="1400" dirty="0">
                <a:solidFill>
                  <a:srgbClr val="FFFFFF"/>
                </a:solidFill>
                <a:latin typeface="Arial"/>
                <a:ea typeface="Arial"/>
                <a:cs typeface="Arial"/>
                <a:sym typeface="Arial"/>
              </a:rPr>
              <a:t>	Giving more bits to Exponent increases range but decreases accuracy</a:t>
            </a:r>
          </a:p>
        </p:txBody>
      </p:sp>
      <p:grpSp>
        <p:nvGrpSpPr>
          <p:cNvPr id="422" name="Group 422">
            <a:hlinkClick r:id="" action="ppaction://hlinkshowjump?jump=nextslide"/>
          </p:cNvPr>
          <p:cNvGrpSpPr/>
          <p:nvPr/>
        </p:nvGrpSpPr>
        <p:grpSpPr>
          <a:xfrm>
            <a:off x="7831136" y="5975349"/>
            <a:ext cx="1206502" cy="371477"/>
            <a:chOff x="0" y="0"/>
            <a:chExt cx="1206501" cy="371475"/>
          </a:xfrm>
        </p:grpSpPr>
        <p:sp>
          <p:nvSpPr>
            <p:cNvPr id="416" name="Shape 416"/>
            <p:cNvSpPr/>
            <p:nvPr/>
          </p:nvSpPr>
          <p:spPr>
            <a:xfrm>
              <a:off x="0" y="0"/>
              <a:ext cx="1206501" cy="371475"/>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417" name="Shape 417"/>
            <p:cNvSpPr/>
            <p:nvPr/>
          </p:nvSpPr>
          <p:spPr>
            <a:xfrm>
              <a:off x="0" y="-1"/>
              <a:ext cx="1206502" cy="2321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6" y="21600"/>
                  </a:lnTo>
                  <a:lnTo>
                    <a:pt x="21184"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418" name="Shape 418"/>
            <p:cNvSpPr/>
            <p:nvPr/>
          </p:nvSpPr>
          <p:spPr>
            <a:xfrm>
              <a:off x="-1" y="-1"/>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419" name="Shape 419"/>
            <p:cNvSpPr/>
            <p:nvPr/>
          </p:nvSpPr>
          <p:spPr>
            <a:xfrm>
              <a:off x="1183283" y="-1"/>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420" name="Shape 420"/>
            <p:cNvSpPr/>
            <p:nvPr/>
          </p:nvSpPr>
          <p:spPr>
            <a:xfrm>
              <a:off x="0" y="348257"/>
              <a:ext cx="1206502"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184" y="0"/>
                  </a:lnTo>
                  <a:lnTo>
                    <a:pt x="416"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421" name="Shape 421"/>
            <p:cNvSpPr/>
            <p:nvPr/>
          </p:nvSpPr>
          <p:spPr>
            <a:xfrm>
              <a:off x="79319" y="117964"/>
              <a:ext cx="1047863" cy="13554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Two’s Compliment</a:t>
              </a:r>
            </a:p>
          </p:txBody>
        </p:sp>
      </p:grpSp>
      <p:sp>
        <p:nvSpPr>
          <p:cNvPr id="423" name="Shape 423"/>
          <p:cNvSpPr/>
          <p:nvPr/>
        </p:nvSpPr>
        <p:spPr>
          <a:xfrm>
            <a:off x="2030411" y="5862637"/>
            <a:ext cx="1698627" cy="288822"/>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ctr">
              <a:spcBef>
                <a:spcPts val="800"/>
              </a:spcBef>
              <a:defRPr sz="1400" b="1">
                <a:solidFill>
                  <a:srgbClr val="FFFFFF"/>
                </a:solidFill>
                <a:latin typeface="Arial"/>
                <a:ea typeface="Arial"/>
                <a:cs typeface="Arial"/>
                <a:sym typeface="Arial"/>
              </a:defRPr>
            </a:lvl1pPr>
          </a:lstStyle>
          <a:p>
            <a:pPr lvl="0">
              <a:defRPr sz="1800" b="0">
                <a:solidFill>
                  <a:srgbClr val="000000"/>
                </a:solidFill>
              </a:defRPr>
            </a:pPr>
            <a:r>
              <a:rPr sz="1400" b="1">
                <a:solidFill>
                  <a:srgbClr val="FFFFFF"/>
                </a:solidFill>
              </a:rPr>
              <a:t>Mantissa</a:t>
            </a:r>
          </a:p>
        </p:txBody>
      </p:sp>
      <p:sp>
        <p:nvSpPr>
          <p:cNvPr id="424" name="Shape 424"/>
          <p:cNvSpPr/>
          <p:nvPr/>
        </p:nvSpPr>
        <p:spPr>
          <a:xfrm flipV="1">
            <a:off x="2916236" y="5862637"/>
            <a:ext cx="479427" cy="42864"/>
          </a:xfrm>
          <a:prstGeom prst="line">
            <a:avLst/>
          </a:prstGeom>
          <a:ln>
            <a:solidFill/>
            <a:round/>
            <a:tailEnd type="triangle"/>
          </a:ln>
        </p:spPr>
        <p:txBody>
          <a:bodyPr lIns="0" tIns="0" rIns="0" bIns="0"/>
          <a:lstStyle/>
          <a:p>
            <a:pPr lvl="0" defTabSz="457200">
              <a:defRPr sz="1200">
                <a:latin typeface="+mn-lt"/>
                <a:ea typeface="+mn-ea"/>
                <a:cs typeface="+mn-cs"/>
                <a:sym typeface="Helvetica"/>
              </a:defRPr>
            </a:pPr>
            <a:endParaRPr/>
          </a:p>
        </p:txBody>
      </p:sp>
      <p:sp>
        <p:nvSpPr>
          <p:cNvPr id="425" name="Shape 425"/>
          <p:cNvSpPr/>
          <p:nvPr/>
        </p:nvSpPr>
        <p:spPr>
          <a:xfrm>
            <a:off x="3989387" y="5405437"/>
            <a:ext cx="1698627" cy="288822"/>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ctr">
              <a:spcBef>
                <a:spcPts val="800"/>
              </a:spcBef>
              <a:defRPr sz="1400" b="1">
                <a:solidFill>
                  <a:srgbClr val="FFFFFF"/>
                </a:solidFill>
                <a:latin typeface="Arial"/>
                <a:ea typeface="Arial"/>
                <a:cs typeface="Arial"/>
                <a:sym typeface="Arial"/>
              </a:defRPr>
            </a:lvl1pPr>
          </a:lstStyle>
          <a:p>
            <a:pPr lvl="0">
              <a:defRPr sz="1800" b="0">
                <a:solidFill>
                  <a:srgbClr val="000000"/>
                </a:solidFill>
              </a:defRPr>
            </a:pPr>
            <a:r>
              <a:rPr sz="1400" b="1">
                <a:solidFill>
                  <a:srgbClr val="FFFFFF"/>
                </a:solidFill>
              </a:rPr>
              <a:t>Exponent</a:t>
            </a:r>
          </a:p>
        </p:txBody>
      </p:sp>
      <p:sp>
        <p:nvSpPr>
          <p:cNvPr id="426" name="Shape 426"/>
          <p:cNvSpPr/>
          <p:nvPr/>
        </p:nvSpPr>
        <p:spPr>
          <a:xfrm flipH="1">
            <a:off x="4267199" y="5559425"/>
            <a:ext cx="87314" cy="173039"/>
          </a:xfrm>
          <a:prstGeom prst="line">
            <a:avLst/>
          </a:prstGeom>
          <a:ln>
            <a:solidFill/>
            <a:round/>
            <a:tailEnd type="triangle"/>
          </a:ln>
        </p:spPr>
        <p:txBody>
          <a:bodyPr lIns="0" tIns="0" rIns="0" bIns="0"/>
          <a:lstStyle/>
          <a:p>
            <a:pPr lvl="0" defTabSz="457200">
              <a:defRPr sz="1200">
                <a:latin typeface="+mn-lt"/>
                <a:ea typeface="+mn-ea"/>
                <a:cs typeface="+mn-cs"/>
                <a:sym typeface="Helvetica"/>
              </a:defRPr>
            </a:pPr>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 name="Shape 429"/>
          <p:cNvSpPr>
            <a:spLocks noGrp="1"/>
          </p:cNvSpPr>
          <p:nvPr>
            <p:ph type="title"/>
          </p:nvPr>
        </p:nvSpPr>
        <p:spPr>
          <a:xfrm>
            <a:off x="457200" y="274637"/>
            <a:ext cx="8229600" cy="1143001"/>
          </a:xfrm>
          <a:prstGeom prst="rect">
            <a:avLst/>
          </a:prstGeom>
        </p:spPr>
        <p:txBody>
          <a:bodyPr lIns="0" tIns="0" rIns="0" bIns="0">
            <a:normAutofit/>
          </a:bodyPr>
          <a:lstStyle>
            <a:lvl1pPr defTabSz="850391">
              <a:defRPr sz="3700"/>
            </a:lvl1pPr>
          </a:lstStyle>
          <a:p>
            <a:pPr lvl="0">
              <a:defRPr sz="1800"/>
            </a:pPr>
            <a:r>
              <a:rPr sz="3700"/>
              <a:t>Binary Representation – Floating Point</a:t>
            </a:r>
          </a:p>
        </p:txBody>
      </p:sp>
      <p:sp>
        <p:nvSpPr>
          <p:cNvPr id="430" name="Shape 430"/>
          <p:cNvSpPr/>
          <p:nvPr/>
        </p:nvSpPr>
        <p:spPr>
          <a:xfrm>
            <a:off x="-2" y="0"/>
            <a:ext cx="9144004" cy="1557338"/>
          </a:xfrm>
          <a:prstGeom prst="rect">
            <a:avLst/>
          </a:prstGeom>
          <a:gradFill>
            <a:gsLst>
              <a:gs pos="0">
                <a:srgbClr val="FF3300"/>
              </a:gs>
              <a:gs pos="100000">
                <a:srgbClr val="761700"/>
              </a:gs>
            </a:gsLst>
            <a:lin ang="16200000"/>
          </a:gradFill>
          <a:ln w="12700">
            <a:miter lim="400000"/>
          </a:ln>
        </p:spPr>
        <p:txBody>
          <a:bodyPr lIns="0" tIns="0" rIns="0" bIns="0" anchor="ctr"/>
          <a:lstStyle/>
          <a:p>
            <a:pPr lvl="0">
              <a:defRPr>
                <a:latin typeface="Arial"/>
                <a:ea typeface="Arial"/>
                <a:cs typeface="Arial"/>
                <a:sym typeface="Arial"/>
              </a:defRPr>
            </a:pPr>
            <a:endParaRPr/>
          </a:p>
        </p:txBody>
      </p:sp>
      <p:sp>
        <p:nvSpPr>
          <p:cNvPr id="431" name="Shape 431"/>
          <p:cNvSpPr/>
          <p:nvPr/>
        </p:nvSpPr>
        <p:spPr>
          <a:xfrm>
            <a:off x="2443161" y="981075"/>
            <a:ext cx="4257678" cy="5715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31519">
              <a:defRPr sz="3600">
                <a:ln w="16256">
                  <a:solidFill/>
                </a:ln>
                <a:solidFill>
                  <a:srgbClr val="FFFFFF"/>
                </a:solidFill>
                <a:effectLst>
                  <a:outerShdw blurRad="50800" dist="28736"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3600">
                <a:ln w="16256">
                  <a:solidFill/>
                </a:ln>
                <a:solidFill>
                  <a:srgbClr val="FFFFFF"/>
                </a:solidFill>
                <a:effectLst>
                  <a:outerShdw blurRad="50800" dist="28736" dir="2700000" rotWithShape="0">
                    <a:srgbClr val="990000"/>
                  </a:outerShdw>
                </a:effectLst>
              </a:rPr>
              <a:t>Binary Representation</a:t>
            </a:r>
          </a:p>
        </p:txBody>
      </p:sp>
      <p:sp>
        <p:nvSpPr>
          <p:cNvPr id="432" name="Shape 432"/>
          <p:cNvSpPr/>
          <p:nvPr/>
        </p:nvSpPr>
        <p:spPr>
          <a:xfrm>
            <a:off x="6732586" y="204786"/>
            <a:ext cx="2303464" cy="3444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22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2200">
                <a:ln w="17078">
                  <a:solidFill/>
                </a:ln>
                <a:solidFill>
                  <a:srgbClr val="FFFFFF"/>
                </a:solidFill>
                <a:effectLst>
                  <a:outerShdw blurRad="50800" dist="29455" dir="2700000" rotWithShape="0">
                    <a:srgbClr val="990000"/>
                  </a:outerShdw>
                </a:effectLst>
              </a:rPr>
              <a:t>Higher Computing</a:t>
            </a:r>
          </a:p>
        </p:txBody>
      </p:sp>
      <p:grpSp>
        <p:nvGrpSpPr>
          <p:cNvPr id="439" name="Group 439">
            <a:hlinkClick r:id="" action="ppaction://hlinkshowjump?jump=firstslide"/>
          </p:cNvPr>
          <p:cNvGrpSpPr/>
          <p:nvPr/>
        </p:nvGrpSpPr>
        <p:grpSpPr>
          <a:xfrm>
            <a:off x="7823199" y="6396037"/>
            <a:ext cx="1206502" cy="371477"/>
            <a:chOff x="0" y="0"/>
            <a:chExt cx="1206500" cy="371476"/>
          </a:xfrm>
        </p:grpSpPr>
        <p:sp>
          <p:nvSpPr>
            <p:cNvPr id="433" name="Shape 433"/>
            <p:cNvSpPr/>
            <p:nvPr/>
          </p:nvSpPr>
          <p:spPr>
            <a:xfrm>
              <a:off x="0" y="-1"/>
              <a:ext cx="1206500" cy="371478"/>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434" name="Shape 434"/>
            <p:cNvSpPr/>
            <p:nvPr/>
          </p:nvSpPr>
          <p:spPr>
            <a:xfrm>
              <a:off x="-1" y="-1"/>
              <a:ext cx="1206501" cy="232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6" y="21600"/>
                  </a:lnTo>
                  <a:lnTo>
                    <a:pt x="21184"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435" name="Shape 435"/>
            <p:cNvSpPr/>
            <p:nvPr/>
          </p:nvSpPr>
          <p:spPr>
            <a:xfrm>
              <a:off x="-1"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436" name="Shape 436"/>
            <p:cNvSpPr/>
            <p:nvPr/>
          </p:nvSpPr>
          <p:spPr>
            <a:xfrm>
              <a:off x="1183282"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437" name="Shape 437"/>
            <p:cNvSpPr/>
            <p:nvPr/>
          </p:nvSpPr>
          <p:spPr>
            <a:xfrm>
              <a:off x="-1" y="348257"/>
              <a:ext cx="1206501"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184" y="0"/>
                  </a:lnTo>
                  <a:lnTo>
                    <a:pt x="416"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438" name="Shape 438"/>
            <p:cNvSpPr/>
            <p:nvPr/>
          </p:nvSpPr>
          <p:spPr>
            <a:xfrm>
              <a:off x="212148" y="117965"/>
              <a:ext cx="782204" cy="13554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Back to Index</a:t>
              </a:r>
            </a:p>
          </p:txBody>
        </p:sp>
      </p:grpSp>
      <p:sp>
        <p:nvSpPr>
          <p:cNvPr id="440" name="Shape 440"/>
          <p:cNvSpPr/>
          <p:nvPr/>
        </p:nvSpPr>
        <p:spPr>
          <a:xfrm>
            <a:off x="1550987" y="1658936"/>
            <a:ext cx="5953126" cy="96192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lvl="0" algn="ctr">
              <a:spcBef>
                <a:spcPts val="1000"/>
              </a:spcBef>
            </a:pPr>
            <a:r>
              <a:rPr b="1">
                <a:solidFill>
                  <a:srgbClr val="FFFFFF"/>
                </a:solidFill>
                <a:latin typeface="Arial"/>
                <a:ea typeface="Arial"/>
                <a:cs typeface="Arial"/>
                <a:sym typeface="Arial"/>
              </a:rPr>
              <a:t>Two’s Compliment</a:t>
            </a:r>
          </a:p>
          <a:p>
            <a:pPr lvl="0">
              <a:spcBef>
                <a:spcPts val="800"/>
              </a:spcBef>
            </a:pPr>
            <a:r>
              <a:rPr sz="1400">
                <a:solidFill>
                  <a:srgbClr val="FFFFFF"/>
                </a:solidFill>
                <a:latin typeface="Arial"/>
                <a:ea typeface="Arial"/>
                <a:cs typeface="Arial"/>
                <a:sym typeface="Arial"/>
              </a:rPr>
              <a:t>Used to represent negative numbers without need of a sign bit.</a:t>
            </a:r>
          </a:p>
          <a:p>
            <a:pPr lvl="0">
              <a:spcBef>
                <a:spcPts val="800"/>
              </a:spcBef>
            </a:pPr>
            <a:r>
              <a:rPr sz="1400">
                <a:solidFill>
                  <a:srgbClr val="FFFFFF"/>
                </a:solidFill>
                <a:latin typeface="Arial"/>
                <a:ea typeface="Arial"/>
                <a:cs typeface="Arial"/>
                <a:sym typeface="Arial"/>
              </a:rPr>
              <a:t>Example: -98</a:t>
            </a:r>
          </a:p>
        </p:txBody>
      </p:sp>
      <p:grpSp>
        <p:nvGrpSpPr>
          <p:cNvPr id="443" name="Group 443"/>
          <p:cNvGrpSpPr/>
          <p:nvPr/>
        </p:nvGrpSpPr>
        <p:grpSpPr>
          <a:xfrm>
            <a:off x="6040437" y="2681286"/>
            <a:ext cx="433389" cy="255590"/>
            <a:chOff x="0" y="0"/>
            <a:chExt cx="433387" cy="255589"/>
          </a:xfrm>
        </p:grpSpPr>
        <p:sp>
          <p:nvSpPr>
            <p:cNvPr id="441" name="Shape 441"/>
            <p:cNvSpPr/>
            <p:nvPr/>
          </p:nvSpPr>
          <p:spPr>
            <a:xfrm>
              <a:off x="0" y="-1"/>
              <a:ext cx="433389" cy="255590"/>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442" name="Shape 442"/>
            <p:cNvSpPr/>
            <p:nvPr/>
          </p:nvSpPr>
          <p:spPr>
            <a:xfrm>
              <a:off x="0" y="-1"/>
              <a:ext cx="433389"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solidFill>
                    <a:srgbClr val="FFFFFF"/>
                  </a:solidFill>
                  <a:latin typeface="Arial"/>
                  <a:ea typeface="Arial"/>
                  <a:cs typeface="Arial"/>
                  <a:sym typeface="Arial"/>
                </a:defRPr>
              </a:lvl1pPr>
            </a:lstStyle>
            <a:p>
              <a:pPr lvl="0">
                <a:defRPr sz="1800" b="0">
                  <a:solidFill>
                    <a:srgbClr val="000000"/>
                  </a:solidFill>
                </a:defRPr>
              </a:pPr>
              <a:r>
                <a:rPr sz="1000" b="1">
                  <a:solidFill>
                    <a:srgbClr val="FFFFFF"/>
                  </a:solidFill>
                </a:rPr>
                <a:t>1</a:t>
              </a:r>
            </a:p>
          </p:txBody>
        </p:sp>
      </p:grpSp>
      <p:grpSp>
        <p:nvGrpSpPr>
          <p:cNvPr id="446" name="Group 446"/>
          <p:cNvGrpSpPr/>
          <p:nvPr/>
        </p:nvGrpSpPr>
        <p:grpSpPr>
          <a:xfrm>
            <a:off x="5502275" y="2681286"/>
            <a:ext cx="431800" cy="255590"/>
            <a:chOff x="0" y="0"/>
            <a:chExt cx="431800" cy="255589"/>
          </a:xfrm>
        </p:grpSpPr>
        <p:sp>
          <p:nvSpPr>
            <p:cNvPr id="444" name="Shape 444"/>
            <p:cNvSpPr/>
            <p:nvPr/>
          </p:nvSpPr>
          <p:spPr>
            <a:xfrm>
              <a:off x="0" y="-1"/>
              <a:ext cx="431800" cy="255590"/>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445" name="Shape 445"/>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solidFill>
                    <a:srgbClr val="FFFFFF"/>
                  </a:solidFill>
                  <a:latin typeface="Arial"/>
                  <a:ea typeface="Arial"/>
                  <a:cs typeface="Arial"/>
                  <a:sym typeface="Arial"/>
                </a:defRPr>
              </a:lvl1pPr>
            </a:lstStyle>
            <a:p>
              <a:pPr lvl="0">
                <a:defRPr sz="1800" b="0">
                  <a:solidFill>
                    <a:srgbClr val="000000"/>
                  </a:solidFill>
                </a:defRPr>
              </a:pPr>
              <a:r>
                <a:rPr sz="1000" b="1">
                  <a:solidFill>
                    <a:srgbClr val="FFFFFF"/>
                  </a:solidFill>
                </a:rPr>
                <a:t>2</a:t>
              </a:r>
            </a:p>
          </p:txBody>
        </p:sp>
      </p:grpSp>
      <p:grpSp>
        <p:nvGrpSpPr>
          <p:cNvPr id="449" name="Group 449"/>
          <p:cNvGrpSpPr/>
          <p:nvPr/>
        </p:nvGrpSpPr>
        <p:grpSpPr>
          <a:xfrm>
            <a:off x="2270125" y="2681286"/>
            <a:ext cx="431800" cy="255590"/>
            <a:chOff x="0" y="0"/>
            <a:chExt cx="431800" cy="255589"/>
          </a:xfrm>
        </p:grpSpPr>
        <p:sp>
          <p:nvSpPr>
            <p:cNvPr id="447" name="Shape 447"/>
            <p:cNvSpPr/>
            <p:nvPr/>
          </p:nvSpPr>
          <p:spPr>
            <a:xfrm>
              <a:off x="0" y="-1"/>
              <a:ext cx="431800" cy="255590"/>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448" name="Shape 448"/>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solidFill>
                    <a:srgbClr val="FFFFFF"/>
                  </a:solidFill>
                  <a:latin typeface="Arial"/>
                  <a:ea typeface="Arial"/>
                  <a:cs typeface="Arial"/>
                  <a:sym typeface="Arial"/>
                </a:defRPr>
              </a:lvl1pPr>
            </a:lstStyle>
            <a:p>
              <a:pPr lvl="0">
                <a:defRPr sz="1800" b="0">
                  <a:solidFill>
                    <a:srgbClr val="000000"/>
                  </a:solidFill>
                </a:defRPr>
              </a:pPr>
              <a:r>
                <a:rPr sz="1000" b="1">
                  <a:solidFill>
                    <a:srgbClr val="FFFFFF"/>
                  </a:solidFill>
                </a:rPr>
                <a:t>128</a:t>
              </a:r>
            </a:p>
          </p:txBody>
        </p:sp>
      </p:grpSp>
      <p:grpSp>
        <p:nvGrpSpPr>
          <p:cNvPr id="452" name="Group 452"/>
          <p:cNvGrpSpPr/>
          <p:nvPr/>
        </p:nvGrpSpPr>
        <p:grpSpPr>
          <a:xfrm>
            <a:off x="2806700" y="2681286"/>
            <a:ext cx="433389" cy="255590"/>
            <a:chOff x="0" y="0"/>
            <a:chExt cx="433387" cy="255589"/>
          </a:xfrm>
        </p:grpSpPr>
        <p:sp>
          <p:nvSpPr>
            <p:cNvPr id="450" name="Shape 450"/>
            <p:cNvSpPr/>
            <p:nvPr/>
          </p:nvSpPr>
          <p:spPr>
            <a:xfrm>
              <a:off x="0" y="-1"/>
              <a:ext cx="433389" cy="255590"/>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451" name="Shape 451"/>
            <p:cNvSpPr/>
            <p:nvPr/>
          </p:nvSpPr>
          <p:spPr>
            <a:xfrm>
              <a:off x="0" y="-1"/>
              <a:ext cx="433389"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solidFill>
                    <a:srgbClr val="FFFFFF"/>
                  </a:solidFill>
                  <a:latin typeface="Arial"/>
                  <a:ea typeface="Arial"/>
                  <a:cs typeface="Arial"/>
                  <a:sym typeface="Arial"/>
                </a:defRPr>
              </a:lvl1pPr>
            </a:lstStyle>
            <a:p>
              <a:pPr lvl="0">
                <a:defRPr sz="1800" b="0">
                  <a:solidFill>
                    <a:srgbClr val="000000"/>
                  </a:solidFill>
                </a:defRPr>
              </a:pPr>
              <a:r>
                <a:rPr sz="1000" b="1">
                  <a:solidFill>
                    <a:srgbClr val="FFFFFF"/>
                  </a:solidFill>
                </a:rPr>
                <a:t>64</a:t>
              </a:r>
            </a:p>
          </p:txBody>
        </p:sp>
      </p:grpSp>
      <p:grpSp>
        <p:nvGrpSpPr>
          <p:cNvPr id="455" name="Group 455"/>
          <p:cNvGrpSpPr/>
          <p:nvPr/>
        </p:nvGrpSpPr>
        <p:grpSpPr>
          <a:xfrm>
            <a:off x="3346450" y="2681286"/>
            <a:ext cx="431800" cy="255590"/>
            <a:chOff x="0" y="0"/>
            <a:chExt cx="431800" cy="255589"/>
          </a:xfrm>
        </p:grpSpPr>
        <p:sp>
          <p:nvSpPr>
            <p:cNvPr id="453" name="Shape 453"/>
            <p:cNvSpPr/>
            <p:nvPr/>
          </p:nvSpPr>
          <p:spPr>
            <a:xfrm>
              <a:off x="0" y="-1"/>
              <a:ext cx="431800" cy="255590"/>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454" name="Shape 454"/>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solidFill>
                    <a:srgbClr val="FFFFFF"/>
                  </a:solidFill>
                  <a:latin typeface="Arial"/>
                  <a:ea typeface="Arial"/>
                  <a:cs typeface="Arial"/>
                  <a:sym typeface="Arial"/>
                </a:defRPr>
              </a:lvl1pPr>
            </a:lstStyle>
            <a:p>
              <a:pPr lvl="0">
                <a:defRPr sz="1800" b="0">
                  <a:solidFill>
                    <a:srgbClr val="000000"/>
                  </a:solidFill>
                </a:defRPr>
              </a:pPr>
              <a:r>
                <a:rPr sz="1000" b="1">
                  <a:solidFill>
                    <a:srgbClr val="FFFFFF"/>
                  </a:solidFill>
                </a:rPr>
                <a:t>32</a:t>
              </a:r>
            </a:p>
          </p:txBody>
        </p:sp>
      </p:grpSp>
      <p:grpSp>
        <p:nvGrpSpPr>
          <p:cNvPr id="458" name="Group 458"/>
          <p:cNvGrpSpPr/>
          <p:nvPr/>
        </p:nvGrpSpPr>
        <p:grpSpPr>
          <a:xfrm>
            <a:off x="3884612" y="2681286"/>
            <a:ext cx="433389" cy="255590"/>
            <a:chOff x="0" y="0"/>
            <a:chExt cx="433387" cy="255589"/>
          </a:xfrm>
        </p:grpSpPr>
        <p:sp>
          <p:nvSpPr>
            <p:cNvPr id="456" name="Shape 456"/>
            <p:cNvSpPr/>
            <p:nvPr/>
          </p:nvSpPr>
          <p:spPr>
            <a:xfrm>
              <a:off x="0" y="-1"/>
              <a:ext cx="433389" cy="255590"/>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457" name="Shape 457"/>
            <p:cNvSpPr/>
            <p:nvPr/>
          </p:nvSpPr>
          <p:spPr>
            <a:xfrm>
              <a:off x="0" y="-1"/>
              <a:ext cx="433389"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solidFill>
                    <a:srgbClr val="FFFFFF"/>
                  </a:solidFill>
                  <a:latin typeface="Arial"/>
                  <a:ea typeface="Arial"/>
                  <a:cs typeface="Arial"/>
                  <a:sym typeface="Arial"/>
                </a:defRPr>
              </a:lvl1pPr>
            </a:lstStyle>
            <a:p>
              <a:pPr lvl="0">
                <a:defRPr sz="1800" b="0">
                  <a:solidFill>
                    <a:srgbClr val="000000"/>
                  </a:solidFill>
                </a:defRPr>
              </a:pPr>
              <a:r>
                <a:rPr sz="1000" b="1">
                  <a:solidFill>
                    <a:srgbClr val="FFFFFF"/>
                  </a:solidFill>
                </a:rPr>
                <a:t>16</a:t>
              </a:r>
            </a:p>
          </p:txBody>
        </p:sp>
      </p:grpSp>
      <p:grpSp>
        <p:nvGrpSpPr>
          <p:cNvPr id="461" name="Group 461"/>
          <p:cNvGrpSpPr/>
          <p:nvPr/>
        </p:nvGrpSpPr>
        <p:grpSpPr>
          <a:xfrm>
            <a:off x="4424362" y="2681286"/>
            <a:ext cx="431802" cy="255590"/>
            <a:chOff x="0" y="0"/>
            <a:chExt cx="431800" cy="255589"/>
          </a:xfrm>
        </p:grpSpPr>
        <p:sp>
          <p:nvSpPr>
            <p:cNvPr id="459" name="Shape 459"/>
            <p:cNvSpPr/>
            <p:nvPr/>
          </p:nvSpPr>
          <p:spPr>
            <a:xfrm>
              <a:off x="0" y="-1"/>
              <a:ext cx="431801" cy="255590"/>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460" name="Shape 460"/>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solidFill>
                    <a:srgbClr val="FFFFFF"/>
                  </a:solidFill>
                  <a:latin typeface="Arial"/>
                  <a:ea typeface="Arial"/>
                  <a:cs typeface="Arial"/>
                  <a:sym typeface="Arial"/>
                </a:defRPr>
              </a:lvl1pPr>
            </a:lstStyle>
            <a:p>
              <a:pPr lvl="0">
                <a:defRPr sz="1800" b="0">
                  <a:solidFill>
                    <a:srgbClr val="000000"/>
                  </a:solidFill>
                </a:defRPr>
              </a:pPr>
              <a:r>
                <a:rPr sz="1000" b="1">
                  <a:solidFill>
                    <a:srgbClr val="FFFFFF"/>
                  </a:solidFill>
                </a:rPr>
                <a:t>8</a:t>
              </a:r>
            </a:p>
          </p:txBody>
        </p:sp>
      </p:grpSp>
      <p:grpSp>
        <p:nvGrpSpPr>
          <p:cNvPr id="464" name="Group 464"/>
          <p:cNvGrpSpPr/>
          <p:nvPr/>
        </p:nvGrpSpPr>
        <p:grpSpPr>
          <a:xfrm>
            <a:off x="4962525" y="2681286"/>
            <a:ext cx="433389" cy="255590"/>
            <a:chOff x="0" y="0"/>
            <a:chExt cx="433387" cy="255589"/>
          </a:xfrm>
        </p:grpSpPr>
        <p:sp>
          <p:nvSpPr>
            <p:cNvPr id="462" name="Shape 462"/>
            <p:cNvSpPr/>
            <p:nvPr/>
          </p:nvSpPr>
          <p:spPr>
            <a:xfrm>
              <a:off x="0" y="-1"/>
              <a:ext cx="433389" cy="255590"/>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463" name="Shape 463"/>
            <p:cNvSpPr/>
            <p:nvPr/>
          </p:nvSpPr>
          <p:spPr>
            <a:xfrm>
              <a:off x="0" y="-1"/>
              <a:ext cx="433389"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solidFill>
                    <a:srgbClr val="FFFFFF"/>
                  </a:solidFill>
                  <a:latin typeface="Arial"/>
                  <a:ea typeface="Arial"/>
                  <a:cs typeface="Arial"/>
                  <a:sym typeface="Arial"/>
                </a:defRPr>
              </a:lvl1pPr>
            </a:lstStyle>
            <a:p>
              <a:pPr lvl="0">
                <a:defRPr sz="1800" b="0">
                  <a:solidFill>
                    <a:srgbClr val="000000"/>
                  </a:solidFill>
                </a:defRPr>
              </a:pPr>
              <a:r>
                <a:rPr sz="1000" b="1">
                  <a:solidFill>
                    <a:srgbClr val="FFFFFF"/>
                  </a:solidFill>
                </a:rPr>
                <a:t>4</a:t>
              </a:r>
            </a:p>
          </p:txBody>
        </p:sp>
      </p:grpSp>
      <p:grpSp>
        <p:nvGrpSpPr>
          <p:cNvPr id="467" name="Group 467"/>
          <p:cNvGrpSpPr/>
          <p:nvPr/>
        </p:nvGrpSpPr>
        <p:grpSpPr>
          <a:xfrm>
            <a:off x="6043612" y="3000374"/>
            <a:ext cx="431802" cy="255590"/>
            <a:chOff x="0" y="0"/>
            <a:chExt cx="431800" cy="255589"/>
          </a:xfrm>
        </p:grpSpPr>
        <p:sp>
          <p:nvSpPr>
            <p:cNvPr id="465" name="Shape 465"/>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466" name="Shape 466"/>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0</a:t>
              </a:r>
            </a:p>
          </p:txBody>
        </p:sp>
      </p:grpSp>
      <p:grpSp>
        <p:nvGrpSpPr>
          <p:cNvPr id="470" name="Group 470"/>
          <p:cNvGrpSpPr/>
          <p:nvPr/>
        </p:nvGrpSpPr>
        <p:grpSpPr>
          <a:xfrm>
            <a:off x="5503862" y="3000374"/>
            <a:ext cx="431802" cy="255590"/>
            <a:chOff x="0" y="0"/>
            <a:chExt cx="431800" cy="255589"/>
          </a:xfrm>
        </p:grpSpPr>
        <p:sp>
          <p:nvSpPr>
            <p:cNvPr id="468" name="Shape 468"/>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469" name="Shape 469"/>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473" name="Group 473"/>
          <p:cNvGrpSpPr/>
          <p:nvPr/>
        </p:nvGrpSpPr>
        <p:grpSpPr>
          <a:xfrm>
            <a:off x="2270125" y="3000374"/>
            <a:ext cx="431800" cy="255590"/>
            <a:chOff x="0" y="0"/>
            <a:chExt cx="431800" cy="255589"/>
          </a:xfrm>
        </p:grpSpPr>
        <p:sp>
          <p:nvSpPr>
            <p:cNvPr id="471" name="Shape 471"/>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472" name="Shape 472"/>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0</a:t>
              </a:r>
            </a:p>
          </p:txBody>
        </p:sp>
      </p:grpSp>
      <p:grpSp>
        <p:nvGrpSpPr>
          <p:cNvPr id="476" name="Group 476"/>
          <p:cNvGrpSpPr/>
          <p:nvPr/>
        </p:nvGrpSpPr>
        <p:grpSpPr>
          <a:xfrm>
            <a:off x="2809875" y="3000374"/>
            <a:ext cx="431800" cy="255590"/>
            <a:chOff x="0" y="0"/>
            <a:chExt cx="431800" cy="255589"/>
          </a:xfrm>
        </p:grpSpPr>
        <p:sp>
          <p:nvSpPr>
            <p:cNvPr id="474" name="Shape 474"/>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475" name="Shape 475"/>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479" name="Group 479"/>
          <p:cNvGrpSpPr/>
          <p:nvPr/>
        </p:nvGrpSpPr>
        <p:grpSpPr>
          <a:xfrm>
            <a:off x="3348037" y="3000374"/>
            <a:ext cx="431802" cy="255590"/>
            <a:chOff x="0" y="0"/>
            <a:chExt cx="431800" cy="255589"/>
          </a:xfrm>
        </p:grpSpPr>
        <p:sp>
          <p:nvSpPr>
            <p:cNvPr id="477" name="Shape 477"/>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478" name="Shape 478"/>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482" name="Group 482"/>
          <p:cNvGrpSpPr/>
          <p:nvPr/>
        </p:nvGrpSpPr>
        <p:grpSpPr>
          <a:xfrm>
            <a:off x="3887787" y="3000374"/>
            <a:ext cx="431802" cy="255590"/>
            <a:chOff x="0" y="0"/>
            <a:chExt cx="431800" cy="255589"/>
          </a:xfrm>
        </p:grpSpPr>
        <p:sp>
          <p:nvSpPr>
            <p:cNvPr id="480" name="Shape 480"/>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481" name="Shape 481"/>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0</a:t>
              </a:r>
            </a:p>
          </p:txBody>
        </p:sp>
      </p:grpSp>
      <p:grpSp>
        <p:nvGrpSpPr>
          <p:cNvPr id="485" name="Group 485"/>
          <p:cNvGrpSpPr/>
          <p:nvPr/>
        </p:nvGrpSpPr>
        <p:grpSpPr>
          <a:xfrm>
            <a:off x="4425950" y="3000374"/>
            <a:ext cx="431800" cy="255590"/>
            <a:chOff x="0" y="0"/>
            <a:chExt cx="431800" cy="255589"/>
          </a:xfrm>
        </p:grpSpPr>
        <p:sp>
          <p:nvSpPr>
            <p:cNvPr id="483" name="Shape 483"/>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484" name="Shape 484"/>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0</a:t>
              </a:r>
            </a:p>
          </p:txBody>
        </p:sp>
      </p:grpSp>
      <p:grpSp>
        <p:nvGrpSpPr>
          <p:cNvPr id="488" name="Group 488"/>
          <p:cNvGrpSpPr/>
          <p:nvPr/>
        </p:nvGrpSpPr>
        <p:grpSpPr>
          <a:xfrm>
            <a:off x="4965700" y="3000374"/>
            <a:ext cx="431800" cy="255590"/>
            <a:chOff x="0" y="0"/>
            <a:chExt cx="431800" cy="255589"/>
          </a:xfrm>
        </p:grpSpPr>
        <p:sp>
          <p:nvSpPr>
            <p:cNvPr id="486" name="Shape 486"/>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487" name="Shape 487"/>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0</a:t>
              </a:r>
            </a:p>
          </p:txBody>
        </p:sp>
      </p:grpSp>
      <p:grpSp>
        <p:nvGrpSpPr>
          <p:cNvPr id="495" name="Group 495">
            <a:hlinkClick r:id="" action="ppaction://hlinkshowjump?jump=previousslide"/>
          </p:cNvPr>
          <p:cNvGrpSpPr/>
          <p:nvPr/>
        </p:nvGrpSpPr>
        <p:grpSpPr>
          <a:xfrm>
            <a:off x="7812086" y="5975349"/>
            <a:ext cx="1206502" cy="371477"/>
            <a:chOff x="0" y="0"/>
            <a:chExt cx="1206501" cy="371475"/>
          </a:xfrm>
        </p:grpSpPr>
        <p:sp>
          <p:nvSpPr>
            <p:cNvPr id="489" name="Shape 489"/>
            <p:cNvSpPr/>
            <p:nvPr/>
          </p:nvSpPr>
          <p:spPr>
            <a:xfrm>
              <a:off x="0" y="0"/>
              <a:ext cx="1206501" cy="371475"/>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490" name="Shape 490"/>
            <p:cNvSpPr/>
            <p:nvPr/>
          </p:nvSpPr>
          <p:spPr>
            <a:xfrm>
              <a:off x="0" y="-1"/>
              <a:ext cx="1206502" cy="2321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6" y="21600"/>
                  </a:lnTo>
                  <a:lnTo>
                    <a:pt x="21184"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491" name="Shape 491"/>
            <p:cNvSpPr/>
            <p:nvPr/>
          </p:nvSpPr>
          <p:spPr>
            <a:xfrm>
              <a:off x="-1" y="-1"/>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492" name="Shape 492"/>
            <p:cNvSpPr/>
            <p:nvPr/>
          </p:nvSpPr>
          <p:spPr>
            <a:xfrm>
              <a:off x="1183283" y="-1"/>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493" name="Shape 493"/>
            <p:cNvSpPr/>
            <p:nvPr/>
          </p:nvSpPr>
          <p:spPr>
            <a:xfrm>
              <a:off x="0" y="348257"/>
              <a:ext cx="1206502"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184" y="0"/>
                  </a:lnTo>
                  <a:lnTo>
                    <a:pt x="416"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494" name="Shape 494"/>
            <p:cNvSpPr/>
            <p:nvPr/>
          </p:nvSpPr>
          <p:spPr>
            <a:xfrm>
              <a:off x="208613" y="117964"/>
              <a:ext cx="789274" cy="13554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Floating Point</a:t>
              </a:r>
            </a:p>
          </p:txBody>
        </p:sp>
      </p:grpSp>
      <p:sp>
        <p:nvSpPr>
          <p:cNvPr id="496" name="Shape 496"/>
          <p:cNvSpPr/>
          <p:nvPr/>
        </p:nvSpPr>
        <p:spPr>
          <a:xfrm>
            <a:off x="6607175" y="2843211"/>
            <a:ext cx="2111375" cy="366685"/>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defRPr sz="1000" b="1">
                <a:solidFill>
                  <a:srgbClr val="FFFFFF"/>
                </a:solidFill>
                <a:latin typeface="Arial"/>
                <a:ea typeface="Arial"/>
                <a:cs typeface="Arial"/>
                <a:sym typeface="Arial"/>
              </a:defRPr>
            </a:lvl1pPr>
          </a:lstStyle>
          <a:p>
            <a:pPr lvl="0">
              <a:defRPr sz="1800" b="0">
                <a:solidFill>
                  <a:srgbClr val="000000"/>
                </a:solidFill>
              </a:defRPr>
            </a:pPr>
            <a:r>
              <a:rPr sz="1000" b="1">
                <a:solidFill>
                  <a:srgbClr val="FFFFFF"/>
                </a:solidFill>
              </a:rPr>
              <a:t>Step 1: Normal representation of + 98</a:t>
            </a:r>
          </a:p>
        </p:txBody>
      </p:sp>
      <p:grpSp>
        <p:nvGrpSpPr>
          <p:cNvPr id="499" name="Group 499"/>
          <p:cNvGrpSpPr/>
          <p:nvPr/>
        </p:nvGrpSpPr>
        <p:grpSpPr>
          <a:xfrm>
            <a:off x="6051550" y="3394074"/>
            <a:ext cx="431800" cy="255590"/>
            <a:chOff x="0" y="0"/>
            <a:chExt cx="431800" cy="255589"/>
          </a:xfrm>
        </p:grpSpPr>
        <p:sp>
          <p:nvSpPr>
            <p:cNvPr id="497" name="Shape 497"/>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498" name="Shape 498"/>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502" name="Group 502"/>
          <p:cNvGrpSpPr/>
          <p:nvPr/>
        </p:nvGrpSpPr>
        <p:grpSpPr>
          <a:xfrm>
            <a:off x="5511800" y="3394074"/>
            <a:ext cx="431800" cy="255590"/>
            <a:chOff x="0" y="0"/>
            <a:chExt cx="431800" cy="255589"/>
          </a:xfrm>
        </p:grpSpPr>
        <p:sp>
          <p:nvSpPr>
            <p:cNvPr id="500" name="Shape 500"/>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501" name="Shape 501"/>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0</a:t>
              </a:r>
            </a:p>
          </p:txBody>
        </p:sp>
      </p:grpSp>
      <p:grpSp>
        <p:nvGrpSpPr>
          <p:cNvPr id="505" name="Group 505"/>
          <p:cNvGrpSpPr/>
          <p:nvPr/>
        </p:nvGrpSpPr>
        <p:grpSpPr>
          <a:xfrm>
            <a:off x="2278061" y="3394074"/>
            <a:ext cx="431802" cy="255590"/>
            <a:chOff x="0" y="0"/>
            <a:chExt cx="431800" cy="255589"/>
          </a:xfrm>
        </p:grpSpPr>
        <p:sp>
          <p:nvSpPr>
            <p:cNvPr id="503" name="Shape 503"/>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504" name="Shape 504"/>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508" name="Group 508"/>
          <p:cNvGrpSpPr/>
          <p:nvPr/>
        </p:nvGrpSpPr>
        <p:grpSpPr>
          <a:xfrm>
            <a:off x="2817811" y="3394074"/>
            <a:ext cx="431802" cy="255590"/>
            <a:chOff x="0" y="0"/>
            <a:chExt cx="431800" cy="255589"/>
          </a:xfrm>
        </p:grpSpPr>
        <p:sp>
          <p:nvSpPr>
            <p:cNvPr id="506" name="Shape 506"/>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507" name="Shape 507"/>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0</a:t>
              </a:r>
            </a:p>
          </p:txBody>
        </p:sp>
      </p:grpSp>
      <p:grpSp>
        <p:nvGrpSpPr>
          <p:cNvPr id="511" name="Group 511"/>
          <p:cNvGrpSpPr/>
          <p:nvPr/>
        </p:nvGrpSpPr>
        <p:grpSpPr>
          <a:xfrm>
            <a:off x="3355975" y="3394074"/>
            <a:ext cx="431800" cy="255590"/>
            <a:chOff x="0" y="0"/>
            <a:chExt cx="431800" cy="255589"/>
          </a:xfrm>
        </p:grpSpPr>
        <p:sp>
          <p:nvSpPr>
            <p:cNvPr id="509" name="Shape 509"/>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510" name="Shape 510"/>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0</a:t>
              </a:r>
            </a:p>
          </p:txBody>
        </p:sp>
      </p:grpSp>
      <p:grpSp>
        <p:nvGrpSpPr>
          <p:cNvPr id="514" name="Group 514"/>
          <p:cNvGrpSpPr/>
          <p:nvPr/>
        </p:nvGrpSpPr>
        <p:grpSpPr>
          <a:xfrm>
            <a:off x="3895725" y="3394074"/>
            <a:ext cx="431800" cy="255590"/>
            <a:chOff x="0" y="0"/>
            <a:chExt cx="431800" cy="255589"/>
          </a:xfrm>
        </p:grpSpPr>
        <p:sp>
          <p:nvSpPr>
            <p:cNvPr id="512" name="Shape 512"/>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513" name="Shape 513"/>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517" name="Group 517"/>
          <p:cNvGrpSpPr/>
          <p:nvPr/>
        </p:nvGrpSpPr>
        <p:grpSpPr>
          <a:xfrm>
            <a:off x="4433887" y="3394074"/>
            <a:ext cx="431802" cy="255590"/>
            <a:chOff x="0" y="0"/>
            <a:chExt cx="431800" cy="255589"/>
          </a:xfrm>
        </p:grpSpPr>
        <p:sp>
          <p:nvSpPr>
            <p:cNvPr id="515" name="Shape 515"/>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516" name="Shape 516"/>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520" name="Group 520"/>
          <p:cNvGrpSpPr/>
          <p:nvPr/>
        </p:nvGrpSpPr>
        <p:grpSpPr>
          <a:xfrm>
            <a:off x="4973637" y="3394074"/>
            <a:ext cx="431802" cy="255590"/>
            <a:chOff x="0" y="0"/>
            <a:chExt cx="431800" cy="255589"/>
          </a:xfrm>
        </p:grpSpPr>
        <p:sp>
          <p:nvSpPr>
            <p:cNvPr id="518" name="Shape 518"/>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519" name="Shape 519"/>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sp>
        <p:nvSpPr>
          <p:cNvPr id="521" name="Shape 521"/>
          <p:cNvSpPr/>
          <p:nvPr/>
        </p:nvSpPr>
        <p:spPr>
          <a:xfrm>
            <a:off x="6600825" y="3408362"/>
            <a:ext cx="2111375" cy="366684"/>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defRPr sz="1000" b="1">
                <a:solidFill>
                  <a:srgbClr val="FFFFFF"/>
                </a:solidFill>
                <a:latin typeface="Arial"/>
                <a:ea typeface="Arial"/>
                <a:cs typeface="Arial"/>
                <a:sym typeface="Arial"/>
              </a:defRPr>
            </a:lvl1pPr>
          </a:lstStyle>
          <a:p>
            <a:pPr lvl="0">
              <a:defRPr sz="1800" b="0">
                <a:solidFill>
                  <a:srgbClr val="000000"/>
                </a:solidFill>
              </a:defRPr>
            </a:pPr>
            <a:r>
              <a:rPr sz="1000" b="1">
                <a:solidFill>
                  <a:srgbClr val="FFFFFF"/>
                </a:solidFill>
              </a:rPr>
              <a:t>Step 2: Reverse the bit pattern and add 1</a:t>
            </a:r>
          </a:p>
        </p:txBody>
      </p:sp>
      <p:sp>
        <p:nvSpPr>
          <p:cNvPr id="522" name="Shape 522"/>
          <p:cNvSpPr/>
          <p:nvPr/>
        </p:nvSpPr>
        <p:spPr>
          <a:xfrm>
            <a:off x="2133600" y="3300412"/>
            <a:ext cx="6270625" cy="1"/>
          </a:xfrm>
          <a:prstGeom prst="line">
            <a:avLst/>
          </a:prstGeom>
          <a:ln>
            <a:solidFill/>
            <a:round/>
          </a:ln>
        </p:spPr>
        <p:txBody>
          <a:bodyPr lIns="0" tIns="0" rIns="0" bIns="0"/>
          <a:lstStyle/>
          <a:p>
            <a:pPr lvl="0" defTabSz="457200">
              <a:defRPr sz="1200">
                <a:latin typeface="+mn-lt"/>
                <a:ea typeface="+mn-ea"/>
                <a:cs typeface="+mn-cs"/>
                <a:sym typeface="Helvetica"/>
              </a:defRPr>
            </a:pPr>
            <a:endParaRPr/>
          </a:p>
        </p:txBody>
      </p:sp>
      <p:grpSp>
        <p:nvGrpSpPr>
          <p:cNvPr id="525" name="Group 525"/>
          <p:cNvGrpSpPr/>
          <p:nvPr/>
        </p:nvGrpSpPr>
        <p:grpSpPr>
          <a:xfrm>
            <a:off x="6059487" y="3759199"/>
            <a:ext cx="431802" cy="255590"/>
            <a:chOff x="0" y="0"/>
            <a:chExt cx="431800" cy="255589"/>
          </a:xfrm>
        </p:grpSpPr>
        <p:sp>
          <p:nvSpPr>
            <p:cNvPr id="523" name="Shape 523"/>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524" name="Shape 524"/>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528" name="Group 528"/>
          <p:cNvGrpSpPr/>
          <p:nvPr/>
        </p:nvGrpSpPr>
        <p:grpSpPr>
          <a:xfrm>
            <a:off x="5519737" y="3759199"/>
            <a:ext cx="431802" cy="255590"/>
            <a:chOff x="0" y="0"/>
            <a:chExt cx="431800" cy="255589"/>
          </a:xfrm>
        </p:grpSpPr>
        <p:sp>
          <p:nvSpPr>
            <p:cNvPr id="526" name="Shape 526"/>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527" name="Shape 527"/>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0</a:t>
              </a:r>
            </a:p>
          </p:txBody>
        </p:sp>
      </p:grpSp>
      <p:grpSp>
        <p:nvGrpSpPr>
          <p:cNvPr id="531" name="Group 531"/>
          <p:cNvGrpSpPr/>
          <p:nvPr/>
        </p:nvGrpSpPr>
        <p:grpSpPr>
          <a:xfrm>
            <a:off x="2286000" y="3759199"/>
            <a:ext cx="431800" cy="255590"/>
            <a:chOff x="0" y="0"/>
            <a:chExt cx="431800" cy="255589"/>
          </a:xfrm>
        </p:grpSpPr>
        <p:sp>
          <p:nvSpPr>
            <p:cNvPr id="529" name="Shape 529"/>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530" name="Shape 530"/>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0</a:t>
              </a:r>
            </a:p>
          </p:txBody>
        </p:sp>
      </p:grpSp>
      <p:grpSp>
        <p:nvGrpSpPr>
          <p:cNvPr id="534" name="Group 534"/>
          <p:cNvGrpSpPr/>
          <p:nvPr/>
        </p:nvGrpSpPr>
        <p:grpSpPr>
          <a:xfrm>
            <a:off x="2825750" y="3759199"/>
            <a:ext cx="431800" cy="255590"/>
            <a:chOff x="0" y="0"/>
            <a:chExt cx="431800" cy="255589"/>
          </a:xfrm>
        </p:grpSpPr>
        <p:sp>
          <p:nvSpPr>
            <p:cNvPr id="532" name="Shape 532"/>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533" name="Shape 533"/>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0</a:t>
              </a:r>
            </a:p>
          </p:txBody>
        </p:sp>
      </p:grpSp>
      <p:grpSp>
        <p:nvGrpSpPr>
          <p:cNvPr id="537" name="Group 537"/>
          <p:cNvGrpSpPr/>
          <p:nvPr/>
        </p:nvGrpSpPr>
        <p:grpSpPr>
          <a:xfrm>
            <a:off x="3363912" y="3759199"/>
            <a:ext cx="431802" cy="255590"/>
            <a:chOff x="0" y="0"/>
            <a:chExt cx="431800" cy="255589"/>
          </a:xfrm>
        </p:grpSpPr>
        <p:sp>
          <p:nvSpPr>
            <p:cNvPr id="535" name="Shape 535"/>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536" name="Shape 536"/>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0</a:t>
              </a:r>
            </a:p>
          </p:txBody>
        </p:sp>
      </p:grpSp>
      <p:grpSp>
        <p:nvGrpSpPr>
          <p:cNvPr id="540" name="Group 540"/>
          <p:cNvGrpSpPr/>
          <p:nvPr/>
        </p:nvGrpSpPr>
        <p:grpSpPr>
          <a:xfrm>
            <a:off x="3903662" y="3759199"/>
            <a:ext cx="431802" cy="255590"/>
            <a:chOff x="0" y="0"/>
            <a:chExt cx="431800" cy="255589"/>
          </a:xfrm>
        </p:grpSpPr>
        <p:sp>
          <p:nvSpPr>
            <p:cNvPr id="538" name="Shape 538"/>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539" name="Shape 539"/>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0</a:t>
              </a:r>
            </a:p>
          </p:txBody>
        </p:sp>
      </p:grpSp>
      <p:grpSp>
        <p:nvGrpSpPr>
          <p:cNvPr id="543" name="Group 543"/>
          <p:cNvGrpSpPr/>
          <p:nvPr/>
        </p:nvGrpSpPr>
        <p:grpSpPr>
          <a:xfrm>
            <a:off x="4441825" y="3759199"/>
            <a:ext cx="431800" cy="255590"/>
            <a:chOff x="0" y="0"/>
            <a:chExt cx="431800" cy="255589"/>
          </a:xfrm>
        </p:grpSpPr>
        <p:sp>
          <p:nvSpPr>
            <p:cNvPr id="541" name="Shape 541"/>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542" name="Shape 542"/>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0</a:t>
              </a:r>
            </a:p>
          </p:txBody>
        </p:sp>
      </p:grpSp>
      <p:grpSp>
        <p:nvGrpSpPr>
          <p:cNvPr id="546" name="Group 546"/>
          <p:cNvGrpSpPr/>
          <p:nvPr/>
        </p:nvGrpSpPr>
        <p:grpSpPr>
          <a:xfrm>
            <a:off x="4981575" y="3759199"/>
            <a:ext cx="431800" cy="255590"/>
            <a:chOff x="0" y="0"/>
            <a:chExt cx="431800" cy="255589"/>
          </a:xfrm>
        </p:grpSpPr>
        <p:sp>
          <p:nvSpPr>
            <p:cNvPr id="544" name="Shape 544"/>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545" name="Shape 545"/>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0</a:t>
              </a:r>
            </a:p>
          </p:txBody>
        </p:sp>
      </p:grpSp>
      <p:sp>
        <p:nvSpPr>
          <p:cNvPr id="547" name="Shape 547"/>
          <p:cNvSpPr/>
          <p:nvPr/>
        </p:nvSpPr>
        <p:spPr>
          <a:xfrm>
            <a:off x="1838325" y="3587750"/>
            <a:ext cx="379414" cy="437067"/>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spcBef>
                <a:spcPts val="1400"/>
              </a:spcBef>
              <a:defRPr sz="2400">
                <a:solidFill>
                  <a:srgbClr val="FFFFFF"/>
                </a:solidFill>
                <a:latin typeface="Arial"/>
                <a:ea typeface="Arial"/>
                <a:cs typeface="Arial"/>
                <a:sym typeface="Arial"/>
              </a:defRPr>
            </a:lvl1pPr>
          </a:lstStyle>
          <a:p>
            <a:pPr lvl="0">
              <a:defRPr sz="1800">
                <a:solidFill>
                  <a:srgbClr val="000000"/>
                </a:solidFill>
              </a:defRPr>
            </a:pPr>
            <a:r>
              <a:rPr sz="2400">
                <a:solidFill>
                  <a:srgbClr val="FFFFFF"/>
                </a:solidFill>
              </a:rPr>
              <a:t>+</a:t>
            </a:r>
          </a:p>
        </p:txBody>
      </p:sp>
      <p:sp>
        <p:nvSpPr>
          <p:cNvPr id="548" name="Shape 548"/>
          <p:cNvSpPr/>
          <p:nvPr/>
        </p:nvSpPr>
        <p:spPr>
          <a:xfrm>
            <a:off x="2127250" y="4079875"/>
            <a:ext cx="6270625" cy="0"/>
          </a:xfrm>
          <a:prstGeom prst="line">
            <a:avLst/>
          </a:prstGeom>
          <a:ln>
            <a:solidFill/>
            <a:round/>
          </a:ln>
        </p:spPr>
        <p:txBody>
          <a:bodyPr lIns="0" tIns="0" rIns="0" bIns="0"/>
          <a:lstStyle/>
          <a:p>
            <a:pPr lvl="0" defTabSz="457200">
              <a:defRPr sz="1200">
                <a:latin typeface="+mn-lt"/>
                <a:ea typeface="+mn-ea"/>
                <a:cs typeface="+mn-cs"/>
                <a:sym typeface="Helvetica"/>
              </a:defRPr>
            </a:pPr>
            <a:endParaRPr/>
          </a:p>
        </p:txBody>
      </p:sp>
      <p:grpSp>
        <p:nvGrpSpPr>
          <p:cNvPr id="551" name="Group 551"/>
          <p:cNvGrpSpPr/>
          <p:nvPr/>
        </p:nvGrpSpPr>
        <p:grpSpPr>
          <a:xfrm>
            <a:off x="6067425" y="4181474"/>
            <a:ext cx="431800" cy="255590"/>
            <a:chOff x="0" y="0"/>
            <a:chExt cx="431800" cy="255589"/>
          </a:xfrm>
        </p:grpSpPr>
        <p:sp>
          <p:nvSpPr>
            <p:cNvPr id="549" name="Shape 549"/>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550" name="Shape 550"/>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0</a:t>
              </a:r>
            </a:p>
          </p:txBody>
        </p:sp>
      </p:grpSp>
      <p:grpSp>
        <p:nvGrpSpPr>
          <p:cNvPr id="554" name="Group 554"/>
          <p:cNvGrpSpPr/>
          <p:nvPr/>
        </p:nvGrpSpPr>
        <p:grpSpPr>
          <a:xfrm>
            <a:off x="5527675" y="4181474"/>
            <a:ext cx="431800" cy="255590"/>
            <a:chOff x="0" y="0"/>
            <a:chExt cx="431800" cy="255589"/>
          </a:xfrm>
        </p:grpSpPr>
        <p:sp>
          <p:nvSpPr>
            <p:cNvPr id="552" name="Shape 552"/>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553" name="Shape 553"/>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557" name="Group 557"/>
          <p:cNvGrpSpPr/>
          <p:nvPr/>
        </p:nvGrpSpPr>
        <p:grpSpPr>
          <a:xfrm>
            <a:off x="2293936" y="4181474"/>
            <a:ext cx="431802" cy="255590"/>
            <a:chOff x="0" y="0"/>
            <a:chExt cx="431800" cy="255589"/>
          </a:xfrm>
        </p:grpSpPr>
        <p:sp>
          <p:nvSpPr>
            <p:cNvPr id="555" name="Shape 555"/>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556" name="Shape 556"/>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560" name="Group 560"/>
          <p:cNvGrpSpPr/>
          <p:nvPr/>
        </p:nvGrpSpPr>
        <p:grpSpPr>
          <a:xfrm>
            <a:off x="2833686" y="4181474"/>
            <a:ext cx="431802" cy="255590"/>
            <a:chOff x="0" y="0"/>
            <a:chExt cx="431800" cy="255589"/>
          </a:xfrm>
        </p:grpSpPr>
        <p:sp>
          <p:nvSpPr>
            <p:cNvPr id="558" name="Shape 558"/>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559" name="Shape 559"/>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0</a:t>
              </a:r>
            </a:p>
          </p:txBody>
        </p:sp>
      </p:grpSp>
      <p:grpSp>
        <p:nvGrpSpPr>
          <p:cNvPr id="563" name="Group 563"/>
          <p:cNvGrpSpPr/>
          <p:nvPr/>
        </p:nvGrpSpPr>
        <p:grpSpPr>
          <a:xfrm>
            <a:off x="3371850" y="4181474"/>
            <a:ext cx="431800" cy="255590"/>
            <a:chOff x="0" y="0"/>
            <a:chExt cx="431800" cy="255589"/>
          </a:xfrm>
        </p:grpSpPr>
        <p:sp>
          <p:nvSpPr>
            <p:cNvPr id="561" name="Shape 561"/>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562" name="Shape 562"/>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0</a:t>
              </a:r>
            </a:p>
          </p:txBody>
        </p:sp>
      </p:grpSp>
      <p:grpSp>
        <p:nvGrpSpPr>
          <p:cNvPr id="566" name="Group 566"/>
          <p:cNvGrpSpPr/>
          <p:nvPr/>
        </p:nvGrpSpPr>
        <p:grpSpPr>
          <a:xfrm>
            <a:off x="3911600" y="4181474"/>
            <a:ext cx="431800" cy="255590"/>
            <a:chOff x="0" y="0"/>
            <a:chExt cx="431800" cy="255589"/>
          </a:xfrm>
        </p:grpSpPr>
        <p:sp>
          <p:nvSpPr>
            <p:cNvPr id="564" name="Shape 564"/>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565" name="Shape 565"/>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569" name="Group 569"/>
          <p:cNvGrpSpPr/>
          <p:nvPr/>
        </p:nvGrpSpPr>
        <p:grpSpPr>
          <a:xfrm>
            <a:off x="4449762" y="4181474"/>
            <a:ext cx="431802" cy="255590"/>
            <a:chOff x="0" y="0"/>
            <a:chExt cx="431800" cy="255589"/>
          </a:xfrm>
        </p:grpSpPr>
        <p:sp>
          <p:nvSpPr>
            <p:cNvPr id="567" name="Shape 567"/>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568" name="Shape 568"/>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572" name="Group 572"/>
          <p:cNvGrpSpPr/>
          <p:nvPr/>
        </p:nvGrpSpPr>
        <p:grpSpPr>
          <a:xfrm>
            <a:off x="4989512" y="4181474"/>
            <a:ext cx="431802" cy="255590"/>
            <a:chOff x="0" y="0"/>
            <a:chExt cx="431800" cy="255589"/>
          </a:xfrm>
        </p:grpSpPr>
        <p:sp>
          <p:nvSpPr>
            <p:cNvPr id="570" name="Shape 570"/>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571" name="Shape 571"/>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sp>
        <p:nvSpPr>
          <p:cNvPr id="573" name="Shape 573"/>
          <p:cNvSpPr/>
          <p:nvPr/>
        </p:nvSpPr>
        <p:spPr>
          <a:xfrm>
            <a:off x="188911" y="2673350"/>
            <a:ext cx="1612903" cy="1891172"/>
          </a:xfrm>
          <a:prstGeom prst="rect">
            <a:avLst/>
          </a:prstGeom>
          <a:solidFill>
            <a:srgbClr val="FFFF00"/>
          </a:solidFill>
          <a:ln w="57150">
            <a:solidFill/>
            <a:round/>
          </a:ln>
          <a:extLst>
            <a:ext uri="{C572A759-6A51-4108-AA02-DFA0A04FC94B}">
              <ma14:wrappingTextBoxFlag xmlns:ma14="http://schemas.microsoft.com/office/mac/drawingml/2011/main" xmlns="" val="1"/>
            </a:ext>
          </a:extLst>
        </p:spPr>
        <p:txBody>
          <a:bodyPr lIns="0" tIns="0" rIns="0" bIns="0">
            <a:spAutoFit/>
          </a:bodyPr>
          <a:lstStyle/>
          <a:p>
            <a:pPr lvl="0">
              <a:spcBef>
                <a:spcPts val="1000"/>
              </a:spcBef>
            </a:pPr>
            <a:r>
              <a:rPr b="1">
                <a:latin typeface="Arial"/>
                <a:ea typeface="Arial"/>
                <a:cs typeface="Arial"/>
                <a:sym typeface="Arial"/>
              </a:rPr>
              <a:t>Remember:</a:t>
            </a:r>
          </a:p>
          <a:p>
            <a:pPr lvl="0">
              <a:spcBef>
                <a:spcPts val="1000"/>
              </a:spcBef>
            </a:pPr>
            <a:r>
              <a:rPr>
                <a:latin typeface="Arial"/>
                <a:ea typeface="Arial"/>
                <a:cs typeface="Arial"/>
                <a:sym typeface="Arial"/>
              </a:rPr>
              <a:t>0 + 0 = 0</a:t>
            </a:r>
          </a:p>
          <a:p>
            <a:pPr lvl="0">
              <a:spcBef>
                <a:spcPts val="1000"/>
              </a:spcBef>
            </a:pPr>
            <a:r>
              <a:rPr>
                <a:latin typeface="Arial"/>
                <a:ea typeface="Arial"/>
                <a:cs typeface="Arial"/>
                <a:sym typeface="Arial"/>
              </a:rPr>
              <a:t>1 + 0 = 1</a:t>
            </a:r>
          </a:p>
          <a:p>
            <a:pPr lvl="0">
              <a:spcBef>
                <a:spcPts val="1000"/>
              </a:spcBef>
            </a:pPr>
            <a:r>
              <a:rPr>
                <a:latin typeface="Arial"/>
                <a:ea typeface="Arial"/>
                <a:cs typeface="Arial"/>
                <a:sym typeface="Arial"/>
              </a:rPr>
              <a:t>0 + 1 = 1</a:t>
            </a:r>
          </a:p>
          <a:p>
            <a:pPr lvl="0">
              <a:spcBef>
                <a:spcPts val="1000"/>
              </a:spcBef>
            </a:pPr>
            <a:r>
              <a:rPr>
                <a:latin typeface="Arial"/>
                <a:ea typeface="Arial"/>
                <a:cs typeface="Arial"/>
                <a:sym typeface="Arial"/>
              </a:rPr>
              <a:t>1 + 1 = 0</a:t>
            </a:r>
          </a:p>
        </p:txBody>
      </p:sp>
      <p:sp>
        <p:nvSpPr>
          <p:cNvPr id="574" name="Shape 574"/>
          <p:cNvSpPr/>
          <p:nvPr/>
        </p:nvSpPr>
        <p:spPr>
          <a:xfrm>
            <a:off x="1219200" y="4400550"/>
            <a:ext cx="841375" cy="226984"/>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spcBef>
                <a:spcPts val="600"/>
              </a:spcBef>
              <a:defRPr sz="1000">
                <a:latin typeface="Arial"/>
                <a:ea typeface="Arial"/>
                <a:cs typeface="Arial"/>
                <a:sym typeface="Arial"/>
              </a:defRPr>
            </a:lvl1pPr>
          </a:lstStyle>
          <a:p>
            <a:pPr lvl="0">
              <a:defRPr sz="1800"/>
            </a:pPr>
            <a:r>
              <a:rPr sz="1000"/>
              <a:t>Carry 1</a:t>
            </a:r>
          </a:p>
        </p:txBody>
      </p:sp>
      <p:sp>
        <p:nvSpPr>
          <p:cNvPr id="575" name="Shape 575"/>
          <p:cNvSpPr/>
          <p:nvPr/>
        </p:nvSpPr>
        <p:spPr>
          <a:xfrm>
            <a:off x="6580186" y="4130675"/>
            <a:ext cx="2197102" cy="366684"/>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defRPr sz="1000" b="1">
                <a:solidFill>
                  <a:srgbClr val="FFFFFF"/>
                </a:solidFill>
                <a:latin typeface="Arial"/>
                <a:ea typeface="Arial"/>
                <a:cs typeface="Arial"/>
                <a:sym typeface="Arial"/>
              </a:defRPr>
            </a:lvl1pPr>
          </a:lstStyle>
          <a:p>
            <a:pPr lvl="0">
              <a:defRPr sz="1800" b="0">
                <a:solidFill>
                  <a:srgbClr val="000000"/>
                </a:solidFill>
              </a:defRPr>
            </a:pPr>
            <a:r>
              <a:rPr sz="1000" b="1">
                <a:solidFill>
                  <a:srgbClr val="FFFFFF"/>
                </a:solidFill>
              </a:rPr>
              <a:t>End up with Two’s Compliment representation of - 98</a:t>
            </a:r>
          </a:p>
        </p:txBody>
      </p:sp>
      <p:sp>
        <p:nvSpPr>
          <p:cNvPr id="576" name="Shape 576"/>
          <p:cNvSpPr/>
          <p:nvPr/>
        </p:nvSpPr>
        <p:spPr>
          <a:xfrm>
            <a:off x="2105025" y="4575175"/>
            <a:ext cx="5953125" cy="796822"/>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lvl="0">
              <a:spcBef>
                <a:spcPts val="800"/>
              </a:spcBef>
            </a:pPr>
            <a:r>
              <a:rPr sz="1400">
                <a:solidFill>
                  <a:srgbClr val="FFFFFF"/>
                </a:solidFill>
                <a:latin typeface="Arial"/>
                <a:ea typeface="Arial"/>
                <a:cs typeface="Arial"/>
                <a:sym typeface="Arial"/>
              </a:rPr>
              <a:t>So lets check that by doing 100 – 98. The machine now turns -98 into its two’s compliment form and adds it to 100 to get the answer </a:t>
            </a:r>
          </a:p>
          <a:p>
            <a:pPr lvl="0" algn="ctr">
              <a:spcBef>
                <a:spcPts val="800"/>
              </a:spcBef>
            </a:pPr>
            <a:r>
              <a:rPr sz="1400" b="1">
                <a:solidFill>
                  <a:srgbClr val="FFFFFF"/>
                </a:solidFill>
                <a:latin typeface="Arial"/>
                <a:ea typeface="Arial"/>
                <a:cs typeface="Arial"/>
                <a:sym typeface="Arial"/>
              </a:rPr>
              <a:t>100 + ( - 98)</a:t>
            </a:r>
          </a:p>
        </p:txBody>
      </p:sp>
      <p:grpSp>
        <p:nvGrpSpPr>
          <p:cNvPr id="579" name="Group 579"/>
          <p:cNvGrpSpPr/>
          <p:nvPr/>
        </p:nvGrpSpPr>
        <p:grpSpPr>
          <a:xfrm>
            <a:off x="6048375" y="5418137"/>
            <a:ext cx="433389" cy="255590"/>
            <a:chOff x="0" y="0"/>
            <a:chExt cx="433387" cy="255589"/>
          </a:xfrm>
        </p:grpSpPr>
        <p:sp>
          <p:nvSpPr>
            <p:cNvPr id="577" name="Shape 577"/>
            <p:cNvSpPr/>
            <p:nvPr/>
          </p:nvSpPr>
          <p:spPr>
            <a:xfrm>
              <a:off x="0" y="-1"/>
              <a:ext cx="433389" cy="255590"/>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578" name="Shape 578"/>
            <p:cNvSpPr/>
            <p:nvPr/>
          </p:nvSpPr>
          <p:spPr>
            <a:xfrm>
              <a:off x="0" y="-1"/>
              <a:ext cx="433389"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solidFill>
                    <a:srgbClr val="FFFFFF"/>
                  </a:solidFill>
                  <a:latin typeface="Arial"/>
                  <a:ea typeface="Arial"/>
                  <a:cs typeface="Arial"/>
                  <a:sym typeface="Arial"/>
                </a:defRPr>
              </a:lvl1pPr>
            </a:lstStyle>
            <a:p>
              <a:pPr lvl="0">
                <a:defRPr sz="1800" b="0">
                  <a:solidFill>
                    <a:srgbClr val="000000"/>
                  </a:solidFill>
                </a:defRPr>
              </a:pPr>
              <a:r>
                <a:rPr sz="1000" b="1">
                  <a:solidFill>
                    <a:srgbClr val="FFFFFF"/>
                  </a:solidFill>
                </a:rPr>
                <a:t>1</a:t>
              </a:r>
            </a:p>
          </p:txBody>
        </p:sp>
      </p:grpSp>
      <p:grpSp>
        <p:nvGrpSpPr>
          <p:cNvPr id="582" name="Group 582"/>
          <p:cNvGrpSpPr/>
          <p:nvPr/>
        </p:nvGrpSpPr>
        <p:grpSpPr>
          <a:xfrm>
            <a:off x="5510212" y="5418137"/>
            <a:ext cx="431802" cy="255590"/>
            <a:chOff x="0" y="0"/>
            <a:chExt cx="431800" cy="255589"/>
          </a:xfrm>
        </p:grpSpPr>
        <p:sp>
          <p:nvSpPr>
            <p:cNvPr id="580" name="Shape 580"/>
            <p:cNvSpPr/>
            <p:nvPr/>
          </p:nvSpPr>
          <p:spPr>
            <a:xfrm>
              <a:off x="0" y="-1"/>
              <a:ext cx="431801" cy="255590"/>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581" name="Shape 581"/>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solidFill>
                    <a:srgbClr val="FFFFFF"/>
                  </a:solidFill>
                  <a:latin typeface="Arial"/>
                  <a:ea typeface="Arial"/>
                  <a:cs typeface="Arial"/>
                  <a:sym typeface="Arial"/>
                </a:defRPr>
              </a:lvl1pPr>
            </a:lstStyle>
            <a:p>
              <a:pPr lvl="0">
                <a:defRPr sz="1800" b="0">
                  <a:solidFill>
                    <a:srgbClr val="000000"/>
                  </a:solidFill>
                </a:defRPr>
              </a:pPr>
              <a:r>
                <a:rPr sz="1000" b="1">
                  <a:solidFill>
                    <a:srgbClr val="FFFFFF"/>
                  </a:solidFill>
                </a:rPr>
                <a:t>2</a:t>
              </a:r>
            </a:p>
          </p:txBody>
        </p:sp>
      </p:grpSp>
      <p:grpSp>
        <p:nvGrpSpPr>
          <p:cNvPr id="585" name="Group 585"/>
          <p:cNvGrpSpPr/>
          <p:nvPr/>
        </p:nvGrpSpPr>
        <p:grpSpPr>
          <a:xfrm>
            <a:off x="2278061" y="5418137"/>
            <a:ext cx="431802" cy="255590"/>
            <a:chOff x="0" y="0"/>
            <a:chExt cx="431800" cy="255589"/>
          </a:xfrm>
        </p:grpSpPr>
        <p:sp>
          <p:nvSpPr>
            <p:cNvPr id="583" name="Shape 583"/>
            <p:cNvSpPr/>
            <p:nvPr/>
          </p:nvSpPr>
          <p:spPr>
            <a:xfrm>
              <a:off x="0" y="-1"/>
              <a:ext cx="431801" cy="255590"/>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584" name="Shape 584"/>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solidFill>
                    <a:srgbClr val="FFFFFF"/>
                  </a:solidFill>
                  <a:latin typeface="Arial"/>
                  <a:ea typeface="Arial"/>
                  <a:cs typeface="Arial"/>
                  <a:sym typeface="Arial"/>
                </a:defRPr>
              </a:lvl1pPr>
            </a:lstStyle>
            <a:p>
              <a:pPr lvl="0">
                <a:defRPr sz="1800" b="0">
                  <a:solidFill>
                    <a:srgbClr val="000000"/>
                  </a:solidFill>
                </a:defRPr>
              </a:pPr>
              <a:r>
                <a:rPr sz="1000" b="1">
                  <a:solidFill>
                    <a:srgbClr val="FFFFFF"/>
                  </a:solidFill>
                </a:rPr>
                <a:t>128</a:t>
              </a:r>
            </a:p>
          </p:txBody>
        </p:sp>
      </p:grpSp>
      <p:grpSp>
        <p:nvGrpSpPr>
          <p:cNvPr id="588" name="Group 588"/>
          <p:cNvGrpSpPr/>
          <p:nvPr/>
        </p:nvGrpSpPr>
        <p:grpSpPr>
          <a:xfrm>
            <a:off x="2814636" y="5418137"/>
            <a:ext cx="433389" cy="255590"/>
            <a:chOff x="0" y="0"/>
            <a:chExt cx="433387" cy="255589"/>
          </a:xfrm>
        </p:grpSpPr>
        <p:sp>
          <p:nvSpPr>
            <p:cNvPr id="586" name="Shape 586"/>
            <p:cNvSpPr/>
            <p:nvPr/>
          </p:nvSpPr>
          <p:spPr>
            <a:xfrm>
              <a:off x="0" y="-1"/>
              <a:ext cx="433389" cy="255590"/>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587" name="Shape 587"/>
            <p:cNvSpPr/>
            <p:nvPr/>
          </p:nvSpPr>
          <p:spPr>
            <a:xfrm>
              <a:off x="0" y="-1"/>
              <a:ext cx="433389"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solidFill>
                    <a:srgbClr val="FFFFFF"/>
                  </a:solidFill>
                  <a:latin typeface="Arial"/>
                  <a:ea typeface="Arial"/>
                  <a:cs typeface="Arial"/>
                  <a:sym typeface="Arial"/>
                </a:defRPr>
              </a:lvl1pPr>
            </a:lstStyle>
            <a:p>
              <a:pPr lvl="0">
                <a:defRPr sz="1800" b="0">
                  <a:solidFill>
                    <a:srgbClr val="000000"/>
                  </a:solidFill>
                </a:defRPr>
              </a:pPr>
              <a:r>
                <a:rPr sz="1000" b="1">
                  <a:solidFill>
                    <a:srgbClr val="FFFFFF"/>
                  </a:solidFill>
                </a:rPr>
                <a:t>64</a:t>
              </a:r>
            </a:p>
          </p:txBody>
        </p:sp>
      </p:grpSp>
      <p:grpSp>
        <p:nvGrpSpPr>
          <p:cNvPr id="591" name="Group 591"/>
          <p:cNvGrpSpPr/>
          <p:nvPr/>
        </p:nvGrpSpPr>
        <p:grpSpPr>
          <a:xfrm>
            <a:off x="3354387" y="5418137"/>
            <a:ext cx="431802" cy="255590"/>
            <a:chOff x="0" y="0"/>
            <a:chExt cx="431800" cy="255589"/>
          </a:xfrm>
        </p:grpSpPr>
        <p:sp>
          <p:nvSpPr>
            <p:cNvPr id="589" name="Shape 589"/>
            <p:cNvSpPr/>
            <p:nvPr/>
          </p:nvSpPr>
          <p:spPr>
            <a:xfrm>
              <a:off x="0" y="-1"/>
              <a:ext cx="431801" cy="255590"/>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590" name="Shape 590"/>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solidFill>
                    <a:srgbClr val="FFFFFF"/>
                  </a:solidFill>
                  <a:latin typeface="Arial"/>
                  <a:ea typeface="Arial"/>
                  <a:cs typeface="Arial"/>
                  <a:sym typeface="Arial"/>
                </a:defRPr>
              </a:lvl1pPr>
            </a:lstStyle>
            <a:p>
              <a:pPr lvl="0">
                <a:defRPr sz="1800" b="0">
                  <a:solidFill>
                    <a:srgbClr val="000000"/>
                  </a:solidFill>
                </a:defRPr>
              </a:pPr>
              <a:r>
                <a:rPr sz="1000" b="1">
                  <a:solidFill>
                    <a:srgbClr val="FFFFFF"/>
                  </a:solidFill>
                </a:rPr>
                <a:t>32</a:t>
              </a:r>
            </a:p>
          </p:txBody>
        </p:sp>
      </p:grpSp>
      <p:grpSp>
        <p:nvGrpSpPr>
          <p:cNvPr id="594" name="Group 594"/>
          <p:cNvGrpSpPr/>
          <p:nvPr/>
        </p:nvGrpSpPr>
        <p:grpSpPr>
          <a:xfrm>
            <a:off x="3892550" y="5418137"/>
            <a:ext cx="433389" cy="255590"/>
            <a:chOff x="0" y="0"/>
            <a:chExt cx="433387" cy="255589"/>
          </a:xfrm>
        </p:grpSpPr>
        <p:sp>
          <p:nvSpPr>
            <p:cNvPr id="592" name="Shape 592"/>
            <p:cNvSpPr/>
            <p:nvPr/>
          </p:nvSpPr>
          <p:spPr>
            <a:xfrm>
              <a:off x="0" y="-1"/>
              <a:ext cx="433389" cy="255590"/>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593" name="Shape 593"/>
            <p:cNvSpPr/>
            <p:nvPr/>
          </p:nvSpPr>
          <p:spPr>
            <a:xfrm>
              <a:off x="0" y="-1"/>
              <a:ext cx="433389"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solidFill>
                    <a:srgbClr val="FFFFFF"/>
                  </a:solidFill>
                  <a:latin typeface="Arial"/>
                  <a:ea typeface="Arial"/>
                  <a:cs typeface="Arial"/>
                  <a:sym typeface="Arial"/>
                </a:defRPr>
              </a:lvl1pPr>
            </a:lstStyle>
            <a:p>
              <a:pPr lvl="0">
                <a:defRPr sz="1800" b="0">
                  <a:solidFill>
                    <a:srgbClr val="000000"/>
                  </a:solidFill>
                </a:defRPr>
              </a:pPr>
              <a:r>
                <a:rPr sz="1000" b="1">
                  <a:solidFill>
                    <a:srgbClr val="FFFFFF"/>
                  </a:solidFill>
                </a:rPr>
                <a:t>16</a:t>
              </a:r>
            </a:p>
          </p:txBody>
        </p:sp>
      </p:grpSp>
      <p:grpSp>
        <p:nvGrpSpPr>
          <p:cNvPr id="597" name="Group 597"/>
          <p:cNvGrpSpPr/>
          <p:nvPr/>
        </p:nvGrpSpPr>
        <p:grpSpPr>
          <a:xfrm>
            <a:off x="4432300" y="5418137"/>
            <a:ext cx="431800" cy="255590"/>
            <a:chOff x="0" y="0"/>
            <a:chExt cx="431800" cy="255589"/>
          </a:xfrm>
        </p:grpSpPr>
        <p:sp>
          <p:nvSpPr>
            <p:cNvPr id="595" name="Shape 595"/>
            <p:cNvSpPr/>
            <p:nvPr/>
          </p:nvSpPr>
          <p:spPr>
            <a:xfrm>
              <a:off x="0" y="-1"/>
              <a:ext cx="431800" cy="255590"/>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596" name="Shape 596"/>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solidFill>
                    <a:srgbClr val="FFFFFF"/>
                  </a:solidFill>
                  <a:latin typeface="Arial"/>
                  <a:ea typeface="Arial"/>
                  <a:cs typeface="Arial"/>
                  <a:sym typeface="Arial"/>
                </a:defRPr>
              </a:lvl1pPr>
            </a:lstStyle>
            <a:p>
              <a:pPr lvl="0">
                <a:defRPr sz="1800" b="0">
                  <a:solidFill>
                    <a:srgbClr val="000000"/>
                  </a:solidFill>
                </a:defRPr>
              </a:pPr>
              <a:r>
                <a:rPr sz="1000" b="1">
                  <a:solidFill>
                    <a:srgbClr val="FFFFFF"/>
                  </a:solidFill>
                </a:rPr>
                <a:t>8</a:t>
              </a:r>
            </a:p>
          </p:txBody>
        </p:sp>
      </p:grpSp>
      <p:grpSp>
        <p:nvGrpSpPr>
          <p:cNvPr id="600" name="Group 600"/>
          <p:cNvGrpSpPr/>
          <p:nvPr/>
        </p:nvGrpSpPr>
        <p:grpSpPr>
          <a:xfrm>
            <a:off x="4970462" y="5418137"/>
            <a:ext cx="433389" cy="255590"/>
            <a:chOff x="0" y="0"/>
            <a:chExt cx="433387" cy="255589"/>
          </a:xfrm>
        </p:grpSpPr>
        <p:sp>
          <p:nvSpPr>
            <p:cNvPr id="598" name="Shape 598"/>
            <p:cNvSpPr/>
            <p:nvPr/>
          </p:nvSpPr>
          <p:spPr>
            <a:xfrm>
              <a:off x="0" y="-1"/>
              <a:ext cx="433389" cy="255590"/>
            </a:xfrm>
            <a:prstGeom prst="rect">
              <a:avLst/>
            </a:prstGeom>
            <a:solidFill>
              <a:srgbClr val="0000CC"/>
            </a:solidFill>
            <a:ln w="9525" cap="flat">
              <a:solidFill>
                <a:srgbClr val="000000"/>
              </a:solidFill>
              <a:prstDash val="solid"/>
              <a:round/>
            </a:ln>
            <a:effectLst/>
          </p:spPr>
          <p:txBody>
            <a:bodyPr wrap="square" lIns="0" tIns="0" rIns="0" bIns="0" numCol="1" anchor="t">
              <a:noAutofit/>
            </a:bodyPr>
            <a:lstStyle/>
            <a:p>
              <a:pPr lvl="0" algn="ctr">
                <a:defRPr sz="1000" b="1">
                  <a:solidFill>
                    <a:srgbClr val="FFFFFF"/>
                  </a:solidFill>
                  <a:latin typeface="Arial"/>
                  <a:ea typeface="Arial"/>
                  <a:cs typeface="Arial"/>
                  <a:sym typeface="Arial"/>
                </a:defRPr>
              </a:pPr>
              <a:endParaRPr/>
            </a:p>
          </p:txBody>
        </p:sp>
        <p:sp>
          <p:nvSpPr>
            <p:cNvPr id="599" name="Shape 599"/>
            <p:cNvSpPr/>
            <p:nvPr/>
          </p:nvSpPr>
          <p:spPr>
            <a:xfrm>
              <a:off x="0" y="-1"/>
              <a:ext cx="433389"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solidFill>
                    <a:srgbClr val="FFFFFF"/>
                  </a:solidFill>
                  <a:latin typeface="Arial"/>
                  <a:ea typeface="Arial"/>
                  <a:cs typeface="Arial"/>
                  <a:sym typeface="Arial"/>
                </a:defRPr>
              </a:lvl1pPr>
            </a:lstStyle>
            <a:p>
              <a:pPr lvl="0">
                <a:defRPr sz="1800" b="0">
                  <a:solidFill>
                    <a:srgbClr val="000000"/>
                  </a:solidFill>
                </a:defRPr>
              </a:pPr>
              <a:r>
                <a:rPr sz="1000" b="1">
                  <a:solidFill>
                    <a:srgbClr val="FFFFFF"/>
                  </a:solidFill>
                </a:rPr>
                <a:t>4</a:t>
              </a:r>
            </a:p>
          </p:txBody>
        </p:sp>
      </p:grpSp>
      <p:grpSp>
        <p:nvGrpSpPr>
          <p:cNvPr id="603" name="Group 603"/>
          <p:cNvGrpSpPr/>
          <p:nvPr/>
        </p:nvGrpSpPr>
        <p:grpSpPr>
          <a:xfrm>
            <a:off x="6051550" y="5737224"/>
            <a:ext cx="431800" cy="255590"/>
            <a:chOff x="0" y="0"/>
            <a:chExt cx="431800" cy="255589"/>
          </a:xfrm>
        </p:grpSpPr>
        <p:sp>
          <p:nvSpPr>
            <p:cNvPr id="601" name="Shape 601"/>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602" name="Shape 602"/>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0</a:t>
              </a:r>
            </a:p>
          </p:txBody>
        </p:sp>
      </p:grpSp>
      <p:grpSp>
        <p:nvGrpSpPr>
          <p:cNvPr id="606" name="Group 606"/>
          <p:cNvGrpSpPr/>
          <p:nvPr/>
        </p:nvGrpSpPr>
        <p:grpSpPr>
          <a:xfrm>
            <a:off x="5511800" y="5737224"/>
            <a:ext cx="431800" cy="255590"/>
            <a:chOff x="0" y="0"/>
            <a:chExt cx="431800" cy="255589"/>
          </a:xfrm>
        </p:grpSpPr>
        <p:sp>
          <p:nvSpPr>
            <p:cNvPr id="604" name="Shape 604"/>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605" name="Shape 605"/>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0</a:t>
              </a:r>
            </a:p>
          </p:txBody>
        </p:sp>
      </p:grpSp>
      <p:grpSp>
        <p:nvGrpSpPr>
          <p:cNvPr id="609" name="Group 609"/>
          <p:cNvGrpSpPr/>
          <p:nvPr/>
        </p:nvGrpSpPr>
        <p:grpSpPr>
          <a:xfrm>
            <a:off x="2278061" y="5737224"/>
            <a:ext cx="431802" cy="255590"/>
            <a:chOff x="0" y="0"/>
            <a:chExt cx="431800" cy="255589"/>
          </a:xfrm>
        </p:grpSpPr>
        <p:sp>
          <p:nvSpPr>
            <p:cNvPr id="607" name="Shape 607"/>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608" name="Shape 608"/>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0</a:t>
              </a:r>
            </a:p>
          </p:txBody>
        </p:sp>
      </p:grpSp>
      <p:grpSp>
        <p:nvGrpSpPr>
          <p:cNvPr id="612" name="Group 612"/>
          <p:cNvGrpSpPr/>
          <p:nvPr/>
        </p:nvGrpSpPr>
        <p:grpSpPr>
          <a:xfrm>
            <a:off x="2817811" y="5737224"/>
            <a:ext cx="431802" cy="255590"/>
            <a:chOff x="0" y="0"/>
            <a:chExt cx="431800" cy="255589"/>
          </a:xfrm>
        </p:grpSpPr>
        <p:sp>
          <p:nvSpPr>
            <p:cNvPr id="610" name="Shape 610"/>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611" name="Shape 611"/>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615" name="Group 615"/>
          <p:cNvGrpSpPr/>
          <p:nvPr/>
        </p:nvGrpSpPr>
        <p:grpSpPr>
          <a:xfrm>
            <a:off x="3355975" y="5737224"/>
            <a:ext cx="431800" cy="255590"/>
            <a:chOff x="0" y="0"/>
            <a:chExt cx="431800" cy="255589"/>
          </a:xfrm>
        </p:grpSpPr>
        <p:sp>
          <p:nvSpPr>
            <p:cNvPr id="613" name="Shape 613"/>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614" name="Shape 614"/>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618" name="Group 618"/>
          <p:cNvGrpSpPr/>
          <p:nvPr/>
        </p:nvGrpSpPr>
        <p:grpSpPr>
          <a:xfrm>
            <a:off x="3895725" y="5737224"/>
            <a:ext cx="431800" cy="255590"/>
            <a:chOff x="0" y="0"/>
            <a:chExt cx="431800" cy="255589"/>
          </a:xfrm>
        </p:grpSpPr>
        <p:sp>
          <p:nvSpPr>
            <p:cNvPr id="616" name="Shape 616"/>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617" name="Shape 617"/>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0</a:t>
              </a:r>
            </a:p>
          </p:txBody>
        </p:sp>
      </p:grpSp>
      <p:grpSp>
        <p:nvGrpSpPr>
          <p:cNvPr id="621" name="Group 621"/>
          <p:cNvGrpSpPr/>
          <p:nvPr/>
        </p:nvGrpSpPr>
        <p:grpSpPr>
          <a:xfrm>
            <a:off x="4433887" y="5737224"/>
            <a:ext cx="431802" cy="255590"/>
            <a:chOff x="0" y="0"/>
            <a:chExt cx="431800" cy="255589"/>
          </a:xfrm>
        </p:grpSpPr>
        <p:sp>
          <p:nvSpPr>
            <p:cNvPr id="619" name="Shape 619"/>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620" name="Shape 620"/>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0</a:t>
              </a:r>
            </a:p>
          </p:txBody>
        </p:sp>
      </p:grpSp>
      <p:grpSp>
        <p:nvGrpSpPr>
          <p:cNvPr id="624" name="Group 624"/>
          <p:cNvGrpSpPr/>
          <p:nvPr/>
        </p:nvGrpSpPr>
        <p:grpSpPr>
          <a:xfrm>
            <a:off x="4973637" y="5737224"/>
            <a:ext cx="431802" cy="255590"/>
            <a:chOff x="0" y="0"/>
            <a:chExt cx="431800" cy="255589"/>
          </a:xfrm>
        </p:grpSpPr>
        <p:sp>
          <p:nvSpPr>
            <p:cNvPr id="622" name="Shape 622"/>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623" name="Shape 623"/>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627" name="Group 627"/>
          <p:cNvGrpSpPr/>
          <p:nvPr/>
        </p:nvGrpSpPr>
        <p:grpSpPr>
          <a:xfrm>
            <a:off x="6045200" y="6130924"/>
            <a:ext cx="431800" cy="255590"/>
            <a:chOff x="0" y="0"/>
            <a:chExt cx="431800" cy="255589"/>
          </a:xfrm>
        </p:grpSpPr>
        <p:sp>
          <p:nvSpPr>
            <p:cNvPr id="625" name="Shape 625"/>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626" name="Shape 626"/>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0</a:t>
              </a:r>
            </a:p>
          </p:txBody>
        </p:sp>
      </p:grpSp>
      <p:grpSp>
        <p:nvGrpSpPr>
          <p:cNvPr id="630" name="Group 630"/>
          <p:cNvGrpSpPr/>
          <p:nvPr/>
        </p:nvGrpSpPr>
        <p:grpSpPr>
          <a:xfrm>
            <a:off x="5505450" y="6130924"/>
            <a:ext cx="431800" cy="255590"/>
            <a:chOff x="0" y="0"/>
            <a:chExt cx="431800" cy="255589"/>
          </a:xfrm>
        </p:grpSpPr>
        <p:sp>
          <p:nvSpPr>
            <p:cNvPr id="628" name="Shape 628"/>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629" name="Shape 629"/>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633" name="Group 633"/>
          <p:cNvGrpSpPr/>
          <p:nvPr/>
        </p:nvGrpSpPr>
        <p:grpSpPr>
          <a:xfrm>
            <a:off x="2271711" y="6130924"/>
            <a:ext cx="431802" cy="255590"/>
            <a:chOff x="0" y="0"/>
            <a:chExt cx="431800" cy="255589"/>
          </a:xfrm>
        </p:grpSpPr>
        <p:sp>
          <p:nvSpPr>
            <p:cNvPr id="631" name="Shape 631"/>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632" name="Shape 632"/>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636" name="Group 636"/>
          <p:cNvGrpSpPr/>
          <p:nvPr/>
        </p:nvGrpSpPr>
        <p:grpSpPr>
          <a:xfrm>
            <a:off x="2811461" y="6130924"/>
            <a:ext cx="431802" cy="255590"/>
            <a:chOff x="0" y="0"/>
            <a:chExt cx="431800" cy="255589"/>
          </a:xfrm>
        </p:grpSpPr>
        <p:sp>
          <p:nvSpPr>
            <p:cNvPr id="634" name="Shape 634"/>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635" name="Shape 635"/>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0</a:t>
              </a:r>
            </a:p>
          </p:txBody>
        </p:sp>
      </p:grpSp>
      <p:grpSp>
        <p:nvGrpSpPr>
          <p:cNvPr id="639" name="Group 639"/>
          <p:cNvGrpSpPr/>
          <p:nvPr/>
        </p:nvGrpSpPr>
        <p:grpSpPr>
          <a:xfrm>
            <a:off x="3349625" y="6130924"/>
            <a:ext cx="431800" cy="255590"/>
            <a:chOff x="0" y="0"/>
            <a:chExt cx="431800" cy="255589"/>
          </a:xfrm>
        </p:grpSpPr>
        <p:sp>
          <p:nvSpPr>
            <p:cNvPr id="637" name="Shape 637"/>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638" name="Shape 638"/>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0</a:t>
              </a:r>
            </a:p>
          </p:txBody>
        </p:sp>
      </p:grpSp>
      <p:grpSp>
        <p:nvGrpSpPr>
          <p:cNvPr id="642" name="Group 642"/>
          <p:cNvGrpSpPr/>
          <p:nvPr/>
        </p:nvGrpSpPr>
        <p:grpSpPr>
          <a:xfrm>
            <a:off x="3889375" y="6130924"/>
            <a:ext cx="431800" cy="255590"/>
            <a:chOff x="0" y="0"/>
            <a:chExt cx="431800" cy="255589"/>
          </a:xfrm>
        </p:grpSpPr>
        <p:sp>
          <p:nvSpPr>
            <p:cNvPr id="640" name="Shape 640"/>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641" name="Shape 641"/>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645" name="Group 645"/>
          <p:cNvGrpSpPr/>
          <p:nvPr/>
        </p:nvGrpSpPr>
        <p:grpSpPr>
          <a:xfrm>
            <a:off x="4427537" y="6130924"/>
            <a:ext cx="431802" cy="255590"/>
            <a:chOff x="0" y="0"/>
            <a:chExt cx="431800" cy="255589"/>
          </a:xfrm>
        </p:grpSpPr>
        <p:sp>
          <p:nvSpPr>
            <p:cNvPr id="643" name="Shape 643"/>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644" name="Shape 644"/>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648" name="Group 648"/>
          <p:cNvGrpSpPr/>
          <p:nvPr/>
        </p:nvGrpSpPr>
        <p:grpSpPr>
          <a:xfrm>
            <a:off x="4967287" y="6130924"/>
            <a:ext cx="431802" cy="255590"/>
            <a:chOff x="0" y="0"/>
            <a:chExt cx="431800" cy="255589"/>
          </a:xfrm>
        </p:grpSpPr>
        <p:sp>
          <p:nvSpPr>
            <p:cNvPr id="646" name="Shape 646"/>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647" name="Shape 647"/>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651" name="Group 651"/>
          <p:cNvGrpSpPr/>
          <p:nvPr/>
        </p:nvGrpSpPr>
        <p:grpSpPr>
          <a:xfrm>
            <a:off x="6053137" y="6496049"/>
            <a:ext cx="431802" cy="255590"/>
            <a:chOff x="0" y="0"/>
            <a:chExt cx="431800" cy="255589"/>
          </a:xfrm>
        </p:grpSpPr>
        <p:sp>
          <p:nvSpPr>
            <p:cNvPr id="649" name="Shape 649"/>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650" name="Shape 650"/>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0</a:t>
              </a:r>
            </a:p>
          </p:txBody>
        </p:sp>
      </p:grpSp>
      <p:grpSp>
        <p:nvGrpSpPr>
          <p:cNvPr id="654" name="Group 654"/>
          <p:cNvGrpSpPr/>
          <p:nvPr/>
        </p:nvGrpSpPr>
        <p:grpSpPr>
          <a:xfrm>
            <a:off x="5513387" y="6496049"/>
            <a:ext cx="431802" cy="255590"/>
            <a:chOff x="0" y="0"/>
            <a:chExt cx="431800" cy="255589"/>
          </a:xfrm>
        </p:grpSpPr>
        <p:sp>
          <p:nvSpPr>
            <p:cNvPr id="652" name="Shape 652"/>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653" name="Shape 653"/>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1</a:t>
              </a:r>
            </a:p>
          </p:txBody>
        </p:sp>
      </p:grpSp>
      <p:grpSp>
        <p:nvGrpSpPr>
          <p:cNvPr id="657" name="Group 657"/>
          <p:cNvGrpSpPr/>
          <p:nvPr/>
        </p:nvGrpSpPr>
        <p:grpSpPr>
          <a:xfrm>
            <a:off x="2279650" y="6496049"/>
            <a:ext cx="431800" cy="255590"/>
            <a:chOff x="0" y="0"/>
            <a:chExt cx="431800" cy="255589"/>
          </a:xfrm>
        </p:grpSpPr>
        <p:sp>
          <p:nvSpPr>
            <p:cNvPr id="655" name="Shape 655"/>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656" name="Shape 656"/>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0</a:t>
              </a:r>
            </a:p>
          </p:txBody>
        </p:sp>
      </p:grpSp>
      <p:grpSp>
        <p:nvGrpSpPr>
          <p:cNvPr id="660" name="Group 660"/>
          <p:cNvGrpSpPr/>
          <p:nvPr/>
        </p:nvGrpSpPr>
        <p:grpSpPr>
          <a:xfrm>
            <a:off x="2819400" y="6496049"/>
            <a:ext cx="431800" cy="255590"/>
            <a:chOff x="0" y="0"/>
            <a:chExt cx="431800" cy="255589"/>
          </a:xfrm>
        </p:grpSpPr>
        <p:sp>
          <p:nvSpPr>
            <p:cNvPr id="658" name="Shape 658"/>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659" name="Shape 659"/>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0</a:t>
              </a:r>
            </a:p>
          </p:txBody>
        </p:sp>
      </p:grpSp>
      <p:grpSp>
        <p:nvGrpSpPr>
          <p:cNvPr id="663" name="Group 663"/>
          <p:cNvGrpSpPr/>
          <p:nvPr/>
        </p:nvGrpSpPr>
        <p:grpSpPr>
          <a:xfrm>
            <a:off x="3357562" y="6496049"/>
            <a:ext cx="431802" cy="255590"/>
            <a:chOff x="0" y="0"/>
            <a:chExt cx="431800" cy="255589"/>
          </a:xfrm>
        </p:grpSpPr>
        <p:sp>
          <p:nvSpPr>
            <p:cNvPr id="661" name="Shape 661"/>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662" name="Shape 662"/>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0</a:t>
              </a:r>
            </a:p>
          </p:txBody>
        </p:sp>
      </p:grpSp>
      <p:grpSp>
        <p:nvGrpSpPr>
          <p:cNvPr id="666" name="Group 666"/>
          <p:cNvGrpSpPr/>
          <p:nvPr/>
        </p:nvGrpSpPr>
        <p:grpSpPr>
          <a:xfrm>
            <a:off x="3897312" y="6496049"/>
            <a:ext cx="431802" cy="255590"/>
            <a:chOff x="0" y="0"/>
            <a:chExt cx="431800" cy="255589"/>
          </a:xfrm>
        </p:grpSpPr>
        <p:sp>
          <p:nvSpPr>
            <p:cNvPr id="664" name="Shape 664"/>
            <p:cNvSpPr/>
            <p:nvPr/>
          </p:nvSpPr>
          <p:spPr>
            <a:xfrm>
              <a:off x="0" y="-1"/>
              <a:ext cx="431801"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665" name="Shape 665"/>
            <p:cNvSpPr/>
            <p:nvPr/>
          </p:nvSpPr>
          <p:spPr>
            <a:xfrm>
              <a:off x="0" y="-1"/>
              <a:ext cx="431801"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0</a:t>
              </a:r>
            </a:p>
          </p:txBody>
        </p:sp>
      </p:grpSp>
      <p:grpSp>
        <p:nvGrpSpPr>
          <p:cNvPr id="669" name="Group 669"/>
          <p:cNvGrpSpPr/>
          <p:nvPr/>
        </p:nvGrpSpPr>
        <p:grpSpPr>
          <a:xfrm>
            <a:off x="4435475" y="6496049"/>
            <a:ext cx="431800" cy="255590"/>
            <a:chOff x="0" y="0"/>
            <a:chExt cx="431800" cy="255589"/>
          </a:xfrm>
        </p:grpSpPr>
        <p:sp>
          <p:nvSpPr>
            <p:cNvPr id="667" name="Shape 667"/>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668" name="Shape 668"/>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0</a:t>
              </a:r>
            </a:p>
          </p:txBody>
        </p:sp>
      </p:grpSp>
      <p:grpSp>
        <p:nvGrpSpPr>
          <p:cNvPr id="672" name="Group 672"/>
          <p:cNvGrpSpPr/>
          <p:nvPr/>
        </p:nvGrpSpPr>
        <p:grpSpPr>
          <a:xfrm>
            <a:off x="4975225" y="6496049"/>
            <a:ext cx="431800" cy="255590"/>
            <a:chOff x="0" y="0"/>
            <a:chExt cx="431800" cy="255589"/>
          </a:xfrm>
        </p:grpSpPr>
        <p:sp>
          <p:nvSpPr>
            <p:cNvPr id="670" name="Shape 670"/>
            <p:cNvSpPr/>
            <p:nvPr/>
          </p:nvSpPr>
          <p:spPr>
            <a:xfrm>
              <a:off x="0" y="-1"/>
              <a:ext cx="431800" cy="255590"/>
            </a:xfrm>
            <a:prstGeom prst="rect">
              <a:avLst/>
            </a:prstGeom>
            <a:solidFill>
              <a:srgbClr val="FFFFFF"/>
            </a:solidFill>
            <a:ln w="9525" cap="flat">
              <a:solidFill>
                <a:srgbClr val="000000"/>
              </a:solidFill>
              <a:prstDash val="solid"/>
              <a:round/>
            </a:ln>
            <a:effectLst/>
          </p:spPr>
          <p:txBody>
            <a:bodyPr wrap="square" lIns="0" tIns="0" rIns="0" bIns="0" numCol="1" anchor="t">
              <a:noAutofit/>
            </a:bodyPr>
            <a:lstStyle/>
            <a:p>
              <a:pPr lvl="0" algn="ctr">
                <a:defRPr sz="1000" b="1">
                  <a:latin typeface="Arial"/>
                  <a:ea typeface="Arial"/>
                  <a:cs typeface="Arial"/>
                  <a:sym typeface="Arial"/>
                </a:defRPr>
              </a:pPr>
              <a:endParaRPr/>
            </a:p>
          </p:txBody>
        </p:sp>
        <p:sp>
          <p:nvSpPr>
            <p:cNvPr id="671" name="Shape 671"/>
            <p:cNvSpPr/>
            <p:nvPr/>
          </p:nvSpPr>
          <p:spPr>
            <a:xfrm>
              <a:off x="0" y="-1"/>
              <a:ext cx="431800" cy="2269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lvl1pPr algn="ctr">
                <a:defRPr sz="1000" b="1">
                  <a:latin typeface="Arial"/>
                  <a:ea typeface="Arial"/>
                  <a:cs typeface="Arial"/>
                  <a:sym typeface="Arial"/>
                </a:defRPr>
              </a:lvl1pPr>
            </a:lstStyle>
            <a:p>
              <a:pPr lvl="0">
                <a:defRPr sz="1800" b="0"/>
              </a:pPr>
              <a:r>
                <a:rPr sz="1000" b="1"/>
                <a:t>0</a:t>
              </a:r>
            </a:p>
          </p:txBody>
        </p:sp>
      </p:grpSp>
      <p:sp>
        <p:nvSpPr>
          <p:cNvPr id="673" name="Shape 673"/>
          <p:cNvSpPr/>
          <p:nvPr/>
        </p:nvSpPr>
        <p:spPr>
          <a:xfrm>
            <a:off x="2154236" y="4568825"/>
            <a:ext cx="6632576" cy="0"/>
          </a:xfrm>
          <a:prstGeom prst="line">
            <a:avLst/>
          </a:prstGeom>
          <a:ln w="38100">
            <a:solidFill/>
            <a:round/>
          </a:ln>
        </p:spPr>
        <p:txBody>
          <a:bodyPr lIns="0" tIns="0" rIns="0" bIns="0"/>
          <a:lstStyle/>
          <a:p>
            <a:pPr lvl="0" defTabSz="457200">
              <a:defRPr sz="1200">
                <a:latin typeface="+mn-lt"/>
                <a:ea typeface="+mn-ea"/>
                <a:cs typeface="+mn-cs"/>
                <a:sym typeface="Helvetica"/>
              </a:defRPr>
            </a:pPr>
            <a:endParaRPr/>
          </a:p>
        </p:txBody>
      </p:sp>
      <p:sp>
        <p:nvSpPr>
          <p:cNvPr id="674" name="Shape 674"/>
          <p:cNvSpPr/>
          <p:nvPr/>
        </p:nvSpPr>
        <p:spPr>
          <a:xfrm>
            <a:off x="2120900" y="6430962"/>
            <a:ext cx="4614863" cy="1"/>
          </a:xfrm>
          <a:prstGeom prst="line">
            <a:avLst/>
          </a:prstGeom>
          <a:ln>
            <a:solidFill/>
            <a:round/>
          </a:ln>
        </p:spPr>
        <p:txBody>
          <a:bodyPr lIns="0" tIns="0" rIns="0" bIns="0"/>
          <a:lstStyle/>
          <a:p>
            <a:pPr lvl="0" defTabSz="457200">
              <a:defRPr sz="1200">
                <a:latin typeface="+mn-lt"/>
                <a:ea typeface="+mn-ea"/>
                <a:cs typeface="+mn-cs"/>
                <a:sym typeface="Helvetica"/>
              </a:defRPr>
            </a:pPr>
            <a:endParaRPr/>
          </a:p>
        </p:txBody>
      </p:sp>
      <p:sp>
        <p:nvSpPr>
          <p:cNvPr id="675" name="Shape 675"/>
          <p:cNvSpPr/>
          <p:nvPr/>
        </p:nvSpPr>
        <p:spPr>
          <a:xfrm>
            <a:off x="690561" y="6443662"/>
            <a:ext cx="1558928" cy="366684"/>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defRPr sz="1000" b="1">
                <a:solidFill>
                  <a:srgbClr val="FFFFFF"/>
                </a:solidFill>
                <a:latin typeface="Arial"/>
                <a:ea typeface="Arial"/>
                <a:cs typeface="Arial"/>
                <a:sym typeface="Arial"/>
              </a:defRPr>
            </a:lvl1pPr>
          </a:lstStyle>
          <a:p>
            <a:pPr lvl="0">
              <a:defRPr sz="1800" b="0">
                <a:solidFill>
                  <a:srgbClr val="000000"/>
                </a:solidFill>
              </a:defRPr>
            </a:pPr>
            <a:r>
              <a:rPr sz="1000" b="1">
                <a:solidFill>
                  <a:srgbClr val="FFFFFF"/>
                </a:solidFill>
              </a:rPr>
              <a:t>Extra bit just flows off the end!</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8" name="Shape 678"/>
          <p:cNvSpPr>
            <a:spLocks noGrp="1"/>
          </p:cNvSpPr>
          <p:nvPr>
            <p:ph type="title"/>
          </p:nvPr>
        </p:nvSpPr>
        <p:spPr>
          <a:xfrm>
            <a:off x="457200" y="274637"/>
            <a:ext cx="8229600" cy="1143001"/>
          </a:xfrm>
          <a:prstGeom prst="rect">
            <a:avLst/>
          </a:prstGeom>
        </p:spPr>
        <p:txBody>
          <a:bodyPr lIns="0" tIns="0" rIns="0" bIns="0">
            <a:normAutofit/>
          </a:bodyPr>
          <a:lstStyle/>
          <a:p>
            <a:pPr lvl="0">
              <a:defRPr sz="1800"/>
            </a:pPr>
            <a:r>
              <a:rPr sz="4400"/>
              <a:t>Binary Representation - Text</a:t>
            </a:r>
          </a:p>
        </p:txBody>
      </p:sp>
      <p:sp>
        <p:nvSpPr>
          <p:cNvPr id="679" name="Shape 679"/>
          <p:cNvSpPr/>
          <p:nvPr/>
        </p:nvSpPr>
        <p:spPr>
          <a:xfrm>
            <a:off x="-2" y="0"/>
            <a:ext cx="9144004" cy="1557338"/>
          </a:xfrm>
          <a:prstGeom prst="rect">
            <a:avLst/>
          </a:prstGeom>
          <a:gradFill>
            <a:gsLst>
              <a:gs pos="0">
                <a:srgbClr val="FF3300"/>
              </a:gs>
              <a:gs pos="100000">
                <a:srgbClr val="761700"/>
              </a:gs>
            </a:gsLst>
            <a:lin ang="16200000"/>
          </a:gradFill>
          <a:ln w="12700">
            <a:miter lim="400000"/>
          </a:ln>
        </p:spPr>
        <p:txBody>
          <a:bodyPr lIns="0" tIns="0" rIns="0" bIns="0" anchor="ctr"/>
          <a:lstStyle/>
          <a:p>
            <a:pPr lvl="0">
              <a:defRPr>
                <a:latin typeface="Arial"/>
                <a:ea typeface="Arial"/>
                <a:cs typeface="Arial"/>
                <a:sym typeface="Arial"/>
              </a:defRPr>
            </a:pPr>
            <a:endParaRPr/>
          </a:p>
        </p:txBody>
      </p:sp>
      <p:sp>
        <p:nvSpPr>
          <p:cNvPr id="680" name="Shape 680"/>
          <p:cNvSpPr/>
          <p:nvPr/>
        </p:nvSpPr>
        <p:spPr>
          <a:xfrm>
            <a:off x="2443161" y="981075"/>
            <a:ext cx="4257678" cy="5715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31519">
              <a:defRPr sz="3600">
                <a:ln w="16256">
                  <a:solidFill/>
                </a:ln>
                <a:solidFill>
                  <a:srgbClr val="FFFFFF"/>
                </a:solidFill>
                <a:effectLst>
                  <a:outerShdw blurRad="50800" dist="28736"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3600">
                <a:ln w="16256">
                  <a:solidFill/>
                </a:ln>
                <a:solidFill>
                  <a:srgbClr val="FFFFFF"/>
                </a:solidFill>
                <a:effectLst>
                  <a:outerShdw blurRad="50800" dist="28736" dir="2700000" rotWithShape="0">
                    <a:srgbClr val="990000"/>
                  </a:outerShdw>
                </a:effectLst>
              </a:rPr>
              <a:t>Binary Representation</a:t>
            </a:r>
          </a:p>
        </p:txBody>
      </p:sp>
      <p:sp>
        <p:nvSpPr>
          <p:cNvPr id="681" name="Shape 681"/>
          <p:cNvSpPr/>
          <p:nvPr/>
        </p:nvSpPr>
        <p:spPr>
          <a:xfrm>
            <a:off x="6732586" y="204786"/>
            <a:ext cx="2303464" cy="3444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22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2200">
                <a:ln w="17078">
                  <a:solidFill/>
                </a:ln>
                <a:solidFill>
                  <a:srgbClr val="FFFFFF"/>
                </a:solidFill>
                <a:effectLst>
                  <a:outerShdw blurRad="50800" dist="29455" dir="2700000" rotWithShape="0">
                    <a:srgbClr val="990000"/>
                  </a:outerShdw>
                </a:effectLst>
              </a:rPr>
              <a:t>Higher Computing</a:t>
            </a:r>
          </a:p>
        </p:txBody>
      </p:sp>
      <p:grpSp>
        <p:nvGrpSpPr>
          <p:cNvPr id="688" name="Group 688">
            <a:hlinkClick r:id="" action="ppaction://hlinkshowjump?jump=firstslide"/>
          </p:cNvPr>
          <p:cNvGrpSpPr/>
          <p:nvPr/>
        </p:nvGrpSpPr>
        <p:grpSpPr>
          <a:xfrm>
            <a:off x="7823199" y="6396037"/>
            <a:ext cx="1206502" cy="371477"/>
            <a:chOff x="0" y="0"/>
            <a:chExt cx="1206500" cy="371476"/>
          </a:xfrm>
        </p:grpSpPr>
        <p:sp>
          <p:nvSpPr>
            <p:cNvPr id="682" name="Shape 682"/>
            <p:cNvSpPr/>
            <p:nvPr/>
          </p:nvSpPr>
          <p:spPr>
            <a:xfrm>
              <a:off x="0" y="-1"/>
              <a:ext cx="1206500" cy="371478"/>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683" name="Shape 683"/>
            <p:cNvSpPr/>
            <p:nvPr/>
          </p:nvSpPr>
          <p:spPr>
            <a:xfrm>
              <a:off x="-1" y="-1"/>
              <a:ext cx="1206501" cy="232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6" y="21600"/>
                  </a:lnTo>
                  <a:lnTo>
                    <a:pt x="21184"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684" name="Shape 684"/>
            <p:cNvSpPr/>
            <p:nvPr/>
          </p:nvSpPr>
          <p:spPr>
            <a:xfrm>
              <a:off x="-1"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685" name="Shape 685"/>
            <p:cNvSpPr/>
            <p:nvPr/>
          </p:nvSpPr>
          <p:spPr>
            <a:xfrm>
              <a:off x="1183282"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686" name="Shape 686"/>
            <p:cNvSpPr/>
            <p:nvPr/>
          </p:nvSpPr>
          <p:spPr>
            <a:xfrm>
              <a:off x="-1" y="348257"/>
              <a:ext cx="1206501"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184" y="0"/>
                  </a:lnTo>
                  <a:lnTo>
                    <a:pt x="416"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687" name="Shape 687"/>
            <p:cNvSpPr/>
            <p:nvPr/>
          </p:nvSpPr>
          <p:spPr>
            <a:xfrm>
              <a:off x="212148" y="117965"/>
              <a:ext cx="782204" cy="13554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Back to Index</a:t>
              </a:r>
            </a:p>
          </p:txBody>
        </p:sp>
      </p:grpSp>
      <p:sp>
        <p:nvSpPr>
          <p:cNvPr id="689" name="Shape 689"/>
          <p:cNvSpPr/>
          <p:nvPr/>
        </p:nvSpPr>
        <p:spPr>
          <a:xfrm>
            <a:off x="2771775" y="1616075"/>
            <a:ext cx="3440113" cy="35066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ctr">
              <a:spcBef>
                <a:spcPts val="1000"/>
              </a:spcBef>
              <a:defRPr b="1">
                <a:solidFill>
                  <a:srgbClr val="FFFFFF"/>
                </a:solidFill>
                <a:latin typeface="Arial"/>
                <a:ea typeface="Arial"/>
                <a:cs typeface="Arial"/>
                <a:sym typeface="Arial"/>
              </a:defRPr>
            </a:lvl1pPr>
          </a:lstStyle>
          <a:p>
            <a:pPr lvl="0">
              <a:defRPr b="0">
                <a:solidFill>
                  <a:srgbClr val="000000"/>
                </a:solidFill>
              </a:defRPr>
            </a:pPr>
            <a:r>
              <a:rPr b="1">
                <a:solidFill>
                  <a:srgbClr val="FFFFFF"/>
                </a:solidFill>
              </a:rPr>
              <a:t>Text</a:t>
            </a:r>
          </a:p>
        </p:txBody>
      </p:sp>
      <p:grpSp>
        <p:nvGrpSpPr>
          <p:cNvPr id="692" name="Group 692"/>
          <p:cNvGrpSpPr/>
          <p:nvPr/>
        </p:nvGrpSpPr>
        <p:grpSpPr>
          <a:xfrm>
            <a:off x="106361" y="2001836"/>
            <a:ext cx="4437065" cy="3087690"/>
            <a:chOff x="0" y="0"/>
            <a:chExt cx="4437064" cy="3087689"/>
          </a:xfrm>
        </p:grpSpPr>
        <p:sp>
          <p:nvSpPr>
            <p:cNvPr id="690" name="Shape 690"/>
            <p:cNvSpPr/>
            <p:nvPr/>
          </p:nvSpPr>
          <p:spPr>
            <a:xfrm>
              <a:off x="-1" y="-1"/>
              <a:ext cx="4437065" cy="3087690"/>
            </a:xfrm>
            <a:prstGeom prst="rect">
              <a:avLst/>
            </a:prstGeom>
            <a:solidFill>
              <a:srgbClr val="FFFF00"/>
            </a:solidFill>
            <a:ln w="57150" cap="flat">
              <a:solidFill>
                <a:srgbClr val="000000"/>
              </a:solidFill>
              <a:prstDash val="solid"/>
              <a:round/>
            </a:ln>
            <a:effectLst/>
          </p:spPr>
          <p:txBody>
            <a:bodyPr wrap="square" lIns="0" tIns="0" rIns="0" bIns="0" numCol="1" anchor="t">
              <a:noAutofit/>
            </a:bodyPr>
            <a:lstStyle/>
            <a:p>
              <a:pPr lvl="0">
                <a:defRPr sz="1200">
                  <a:latin typeface="Arial"/>
                  <a:ea typeface="Arial"/>
                  <a:cs typeface="Arial"/>
                  <a:sym typeface="Arial"/>
                </a:defRPr>
              </a:pPr>
              <a:endParaRPr/>
            </a:p>
          </p:txBody>
        </p:sp>
        <p:sp>
          <p:nvSpPr>
            <p:cNvPr id="691" name="Shape 691"/>
            <p:cNvSpPr/>
            <p:nvPr/>
          </p:nvSpPr>
          <p:spPr>
            <a:xfrm>
              <a:off x="-1" y="-1"/>
              <a:ext cx="4437065" cy="257565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p>
              <a:pPr lvl="0"/>
              <a:r>
                <a:rPr sz="1200" b="1">
                  <a:latin typeface="Arial"/>
                  <a:ea typeface="Arial"/>
                  <a:cs typeface="Arial"/>
                  <a:sym typeface="Arial"/>
                </a:rPr>
                <a:t>TEXT : ASCII </a:t>
              </a:r>
              <a:r>
                <a:rPr sz="1200">
                  <a:latin typeface="Arial"/>
                  <a:ea typeface="Arial"/>
                  <a:cs typeface="Arial"/>
                  <a:sym typeface="Arial"/>
                </a:rPr>
                <a:t>(American Standard Code for Information Interchange)</a:t>
              </a:r>
            </a:p>
            <a:p>
              <a:pPr lvl="0"/>
              <a:r>
                <a:rPr sz="1200">
                  <a:latin typeface="Arial"/>
                  <a:ea typeface="Arial"/>
                  <a:cs typeface="Arial"/>
                  <a:sym typeface="Arial"/>
                </a:rPr>
                <a:t>Represent text characters as </a:t>
              </a:r>
              <a:r>
                <a:rPr sz="1200" b="1">
                  <a:latin typeface="Arial"/>
                  <a:ea typeface="Arial"/>
                  <a:cs typeface="Arial"/>
                  <a:sym typeface="Arial"/>
                </a:rPr>
                <a:t>8 bit (One byte)</a:t>
              </a:r>
              <a:r>
                <a:rPr sz="1200">
                  <a:latin typeface="Arial"/>
                  <a:ea typeface="Arial"/>
                  <a:cs typeface="Arial"/>
                  <a:sym typeface="Arial"/>
                </a:rPr>
                <a:t> binary numbers:</a:t>
              </a:r>
            </a:p>
            <a:p>
              <a:pPr lvl="0"/>
              <a:r>
                <a:rPr sz="1200" b="1">
                  <a:latin typeface="Arial"/>
                  <a:ea typeface="Arial"/>
                  <a:cs typeface="Arial"/>
                  <a:sym typeface="Arial"/>
                </a:rPr>
                <a:t>256</a:t>
              </a:r>
              <a:r>
                <a:rPr sz="1200">
                  <a:latin typeface="Arial"/>
                  <a:ea typeface="Arial"/>
                  <a:cs typeface="Arial"/>
                  <a:sym typeface="Arial"/>
                </a:rPr>
                <a:t> potential states (first 7 for chars (128), last digit as parity bit)</a:t>
              </a:r>
            </a:p>
            <a:p>
              <a:pPr lvl="0"/>
              <a:endParaRPr sz="1200">
                <a:latin typeface="Arial"/>
                <a:ea typeface="Arial"/>
                <a:cs typeface="Arial"/>
                <a:sym typeface="Arial"/>
              </a:endParaRPr>
            </a:p>
            <a:p>
              <a:pPr lvl="0"/>
              <a:r>
                <a:rPr sz="1200" b="1">
                  <a:latin typeface="Arial"/>
                  <a:ea typeface="Arial"/>
                  <a:cs typeface="Arial"/>
                  <a:sym typeface="Arial"/>
                </a:rPr>
                <a:t>All characters</a:t>
              </a:r>
              <a:r>
                <a:rPr sz="1200">
                  <a:latin typeface="Arial"/>
                  <a:ea typeface="Arial"/>
                  <a:cs typeface="Arial"/>
                  <a:sym typeface="Arial"/>
                </a:rPr>
                <a:t>: 0 – 9, a – z, A – Z.</a:t>
              </a:r>
            </a:p>
            <a:p>
              <a:pPr lvl="0"/>
              <a:endParaRPr sz="1200" b="1">
                <a:latin typeface="Arial"/>
                <a:ea typeface="Arial"/>
                <a:cs typeface="Arial"/>
                <a:sym typeface="Arial"/>
              </a:endParaRPr>
            </a:p>
            <a:p>
              <a:pPr lvl="0"/>
              <a:r>
                <a:rPr sz="1200" b="1">
                  <a:latin typeface="Arial"/>
                  <a:ea typeface="Arial"/>
                  <a:cs typeface="Arial"/>
                  <a:sym typeface="Arial"/>
                </a:rPr>
                <a:t>Punctuation &amp; Symbols:</a:t>
              </a:r>
              <a:r>
                <a:rPr sz="1200">
                  <a:latin typeface="Arial"/>
                  <a:ea typeface="Arial"/>
                  <a:cs typeface="Arial"/>
                  <a:sym typeface="Arial"/>
                </a:rPr>
                <a:t> !, “ , £, &lt;, =, &gt;, % etc.</a:t>
              </a:r>
            </a:p>
            <a:p>
              <a:pPr lvl="0"/>
              <a:endParaRPr sz="1200">
                <a:latin typeface="Arial"/>
                <a:ea typeface="Arial"/>
                <a:cs typeface="Arial"/>
                <a:sym typeface="Arial"/>
              </a:endParaRPr>
            </a:p>
            <a:p>
              <a:pPr lvl="0"/>
              <a:r>
                <a:rPr sz="1200" b="1">
                  <a:latin typeface="Arial"/>
                  <a:ea typeface="Arial"/>
                  <a:cs typeface="Arial"/>
                  <a:sym typeface="Arial"/>
                </a:rPr>
                <a:t>Hidden Control Characters:</a:t>
              </a:r>
              <a:r>
                <a:rPr sz="1200">
                  <a:latin typeface="Arial"/>
                  <a:ea typeface="Arial"/>
                  <a:cs typeface="Arial"/>
                  <a:sym typeface="Arial"/>
                </a:rPr>
                <a:t> blank space, tab, end of line, end of file etc.</a:t>
              </a:r>
            </a:p>
            <a:p>
              <a:pPr lvl="0"/>
              <a:endParaRPr sz="1200">
                <a:latin typeface="Arial"/>
                <a:ea typeface="Arial"/>
                <a:cs typeface="Arial"/>
                <a:sym typeface="Arial"/>
              </a:endParaRPr>
            </a:p>
            <a:p>
              <a:pPr lvl="0"/>
              <a:r>
                <a:rPr sz="1200">
                  <a:latin typeface="Arial"/>
                  <a:ea typeface="Arial"/>
                  <a:cs typeface="Arial"/>
                  <a:sym typeface="Arial"/>
                </a:rPr>
                <a:t>Very portable as .txt file, but </a:t>
              </a:r>
              <a:r>
                <a:rPr sz="1200" b="1">
                  <a:latin typeface="Arial"/>
                  <a:ea typeface="Arial"/>
                  <a:cs typeface="Arial"/>
                  <a:sym typeface="Arial"/>
                </a:rPr>
                <a:t>only English plain text</a:t>
              </a:r>
              <a:r>
                <a:rPr sz="1200">
                  <a:latin typeface="Arial"/>
                  <a:ea typeface="Arial"/>
                  <a:cs typeface="Arial"/>
                  <a:sym typeface="Arial"/>
                </a:rPr>
                <a:t> characters with </a:t>
              </a:r>
              <a:r>
                <a:rPr sz="1200" b="1">
                  <a:latin typeface="Arial"/>
                  <a:ea typeface="Arial"/>
                  <a:cs typeface="Arial"/>
                  <a:sym typeface="Arial"/>
                </a:rPr>
                <a:t>no</a:t>
              </a:r>
              <a:r>
                <a:rPr sz="1200">
                  <a:latin typeface="Arial"/>
                  <a:ea typeface="Arial"/>
                  <a:cs typeface="Arial"/>
                  <a:sym typeface="Arial"/>
                </a:rPr>
                <a:t> formatting.</a:t>
              </a:r>
            </a:p>
          </p:txBody>
        </p:sp>
      </p:grpSp>
      <p:grpSp>
        <p:nvGrpSpPr>
          <p:cNvPr id="695" name="Group 695"/>
          <p:cNvGrpSpPr/>
          <p:nvPr/>
        </p:nvGrpSpPr>
        <p:grpSpPr>
          <a:xfrm>
            <a:off x="4643437" y="2024061"/>
            <a:ext cx="4437065" cy="3087690"/>
            <a:chOff x="0" y="0"/>
            <a:chExt cx="4437064" cy="3087689"/>
          </a:xfrm>
        </p:grpSpPr>
        <p:sp>
          <p:nvSpPr>
            <p:cNvPr id="693" name="Shape 693"/>
            <p:cNvSpPr/>
            <p:nvPr/>
          </p:nvSpPr>
          <p:spPr>
            <a:xfrm>
              <a:off x="-1" y="-1"/>
              <a:ext cx="4437065" cy="3087690"/>
            </a:xfrm>
            <a:prstGeom prst="rect">
              <a:avLst/>
            </a:prstGeom>
            <a:solidFill>
              <a:srgbClr val="DDDDDD"/>
            </a:solidFill>
            <a:ln w="57150" cap="flat">
              <a:solidFill>
                <a:srgbClr val="000000"/>
              </a:solidFill>
              <a:prstDash val="solid"/>
              <a:round/>
            </a:ln>
            <a:effectLst/>
          </p:spPr>
          <p:txBody>
            <a:bodyPr wrap="square" lIns="0" tIns="0" rIns="0" bIns="0" numCol="1" anchor="t">
              <a:noAutofit/>
            </a:bodyPr>
            <a:lstStyle/>
            <a:p>
              <a:pPr lvl="0">
                <a:defRPr sz="1200">
                  <a:latin typeface="Arial"/>
                  <a:ea typeface="Arial"/>
                  <a:cs typeface="Arial"/>
                  <a:sym typeface="Arial"/>
                </a:defRPr>
              </a:pPr>
              <a:endParaRPr/>
            </a:p>
          </p:txBody>
        </p:sp>
        <p:sp>
          <p:nvSpPr>
            <p:cNvPr id="694" name="Shape 694"/>
            <p:cNvSpPr/>
            <p:nvPr/>
          </p:nvSpPr>
          <p:spPr>
            <a:xfrm>
              <a:off x="-1" y="-1"/>
              <a:ext cx="4437065" cy="285505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p>
              <a:pPr lvl="0"/>
              <a:r>
                <a:rPr sz="1200" b="1">
                  <a:latin typeface="Arial"/>
                  <a:ea typeface="Arial"/>
                  <a:cs typeface="Arial"/>
                  <a:sym typeface="Arial"/>
                </a:rPr>
                <a:t>UNICODE:</a:t>
              </a:r>
            </a:p>
            <a:p>
              <a:pPr lvl="0"/>
              <a:endParaRPr sz="1200" b="1">
                <a:latin typeface="Arial"/>
                <a:ea typeface="Arial"/>
                <a:cs typeface="Arial"/>
                <a:sym typeface="Arial"/>
              </a:endParaRPr>
            </a:p>
            <a:p>
              <a:pPr lvl="0"/>
              <a:r>
                <a:rPr sz="1200">
                  <a:latin typeface="Arial"/>
                  <a:ea typeface="Arial"/>
                  <a:cs typeface="Arial"/>
                  <a:sym typeface="Arial"/>
                </a:rPr>
                <a:t>Uses 16 bits (two bytes) per character</a:t>
              </a:r>
            </a:p>
            <a:p>
              <a:pPr lvl="0"/>
              <a:endParaRPr sz="1200">
                <a:latin typeface="Arial"/>
                <a:ea typeface="Arial"/>
                <a:cs typeface="Arial"/>
                <a:sym typeface="Arial"/>
              </a:endParaRPr>
            </a:p>
            <a:p>
              <a:pPr lvl="0"/>
              <a:r>
                <a:rPr sz="1200">
                  <a:latin typeface="Arial"/>
                  <a:ea typeface="Arial"/>
                  <a:cs typeface="Arial"/>
                  <a:sym typeface="Arial"/>
                </a:rPr>
                <a:t>Now have 2 </a:t>
              </a:r>
              <a:r>
                <a:rPr sz="1200" baseline="30000">
                  <a:latin typeface="Arial"/>
                  <a:ea typeface="Arial"/>
                  <a:cs typeface="Arial"/>
                  <a:sym typeface="Arial"/>
                </a:rPr>
                <a:t>16</a:t>
              </a:r>
              <a:r>
                <a:rPr sz="1200">
                  <a:latin typeface="Arial"/>
                  <a:ea typeface="Arial"/>
                  <a:cs typeface="Arial"/>
                  <a:sym typeface="Arial"/>
                </a:rPr>
                <a:t> potential states so can represent a total of </a:t>
              </a:r>
            </a:p>
            <a:p>
              <a:pPr lvl="0"/>
              <a:endParaRPr sz="800">
                <a:latin typeface="Arial"/>
                <a:ea typeface="Arial"/>
                <a:cs typeface="Arial"/>
                <a:sym typeface="Arial"/>
              </a:endParaRPr>
            </a:p>
            <a:p>
              <a:pPr lvl="0" algn="ctr"/>
              <a:r>
                <a:rPr b="1">
                  <a:latin typeface="Arial"/>
                  <a:ea typeface="Arial"/>
                  <a:cs typeface="Arial"/>
                  <a:sym typeface="Arial"/>
                </a:rPr>
                <a:t>65536 characters (+ control chars)</a:t>
              </a:r>
            </a:p>
            <a:p>
              <a:pPr lvl="0" algn="ctr"/>
              <a:endParaRPr sz="800" b="1">
                <a:latin typeface="Arial"/>
                <a:ea typeface="Arial"/>
                <a:cs typeface="Arial"/>
                <a:sym typeface="Arial"/>
              </a:endParaRPr>
            </a:p>
            <a:p>
              <a:pPr lvl="0"/>
              <a:r>
                <a:rPr sz="1200">
                  <a:latin typeface="Arial"/>
                  <a:ea typeface="Arial"/>
                  <a:cs typeface="Arial"/>
                  <a:sym typeface="Arial"/>
                </a:rPr>
                <a:t>So now can represent more character sets from different languages, such as Russian, Chinese, Japanese, French, German etc. etc. etc</a:t>
              </a:r>
              <a:r>
                <a:rPr sz="1400">
                  <a:latin typeface="Arial"/>
                  <a:ea typeface="Arial"/>
                  <a:cs typeface="Arial"/>
                  <a:sym typeface="Arial"/>
                </a:rPr>
                <a:t>.</a:t>
              </a:r>
            </a:p>
            <a:p>
              <a:pPr lvl="0"/>
              <a:endParaRPr sz="800" b="1">
                <a:latin typeface="Arial"/>
                <a:ea typeface="Arial"/>
                <a:cs typeface="Arial"/>
                <a:sym typeface="Arial"/>
              </a:endParaRPr>
            </a:p>
            <a:p>
              <a:pPr lvl="0"/>
              <a:r>
                <a:rPr sz="1200" b="1">
                  <a:latin typeface="Arial"/>
                  <a:ea typeface="Arial"/>
                  <a:cs typeface="Arial"/>
                  <a:sym typeface="Arial"/>
                </a:rPr>
                <a:t>First 256 – ASCII</a:t>
              </a:r>
            </a:p>
            <a:p>
              <a:pPr lvl="0"/>
              <a:r>
                <a:rPr sz="1200" b="1">
                  <a:latin typeface="Arial"/>
                  <a:ea typeface="Arial"/>
                  <a:cs typeface="Arial"/>
                  <a:sym typeface="Arial"/>
                </a:rPr>
                <a:t>49,000 codes – pre defined languages</a:t>
              </a:r>
            </a:p>
            <a:p>
              <a:pPr lvl="0"/>
              <a:r>
                <a:rPr sz="1200" b="1">
                  <a:latin typeface="Arial"/>
                  <a:ea typeface="Arial"/>
                  <a:cs typeface="Arial"/>
                  <a:sym typeface="Arial"/>
                </a:rPr>
                <a:t>6400 codes – for private use</a:t>
              </a:r>
            </a:p>
            <a:p>
              <a:pPr lvl="0"/>
              <a:r>
                <a:rPr sz="1200" b="1">
                  <a:latin typeface="Arial"/>
                  <a:ea typeface="Arial"/>
                  <a:cs typeface="Arial"/>
                  <a:sym typeface="Arial"/>
                </a:rPr>
                <a:t>10,000 - Characters for future use!</a:t>
              </a:r>
            </a:p>
          </p:txBody>
        </p:sp>
      </p:grpSp>
      <p:grpSp>
        <p:nvGrpSpPr>
          <p:cNvPr id="698" name="Group 698"/>
          <p:cNvGrpSpPr/>
          <p:nvPr/>
        </p:nvGrpSpPr>
        <p:grpSpPr>
          <a:xfrm>
            <a:off x="128587" y="5187949"/>
            <a:ext cx="8915401" cy="1168403"/>
            <a:chOff x="0" y="0"/>
            <a:chExt cx="8915400" cy="1168401"/>
          </a:xfrm>
        </p:grpSpPr>
        <p:sp>
          <p:nvSpPr>
            <p:cNvPr id="696" name="Shape 696"/>
            <p:cNvSpPr/>
            <p:nvPr/>
          </p:nvSpPr>
          <p:spPr>
            <a:xfrm>
              <a:off x="0" y="0"/>
              <a:ext cx="8915401" cy="1168402"/>
            </a:xfrm>
            <a:prstGeom prst="rect">
              <a:avLst/>
            </a:prstGeom>
            <a:solidFill>
              <a:srgbClr val="DDDDDD"/>
            </a:solidFill>
            <a:ln w="38100" cap="flat">
              <a:solidFill>
                <a:srgbClr val="000000"/>
              </a:solidFill>
              <a:prstDash val="solid"/>
              <a:round/>
            </a:ln>
            <a:effectLst/>
          </p:spPr>
          <p:txBody>
            <a:bodyPr wrap="square" lIns="0" tIns="0" rIns="0" bIns="0" numCol="1" anchor="t">
              <a:noAutofit/>
            </a:bodyPr>
            <a:lstStyle/>
            <a:p>
              <a:pPr lvl="0">
                <a:defRPr sz="1400">
                  <a:latin typeface="Arial"/>
                  <a:ea typeface="Arial"/>
                  <a:cs typeface="Arial"/>
                  <a:sym typeface="Arial"/>
                </a:defRPr>
              </a:pPr>
              <a:endParaRPr/>
            </a:p>
          </p:txBody>
        </p:sp>
        <p:sp>
          <p:nvSpPr>
            <p:cNvPr id="697" name="Shape 697"/>
            <p:cNvSpPr/>
            <p:nvPr/>
          </p:nvSpPr>
          <p:spPr>
            <a:xfrm>
              <a:off x="0" y="-1"/>
              <a:ext cx="8915401" cy="110162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8" tIns="45718" rIns="45718" bIns="45718" numCol="1" anchor="t">
              <a:spAutoFit/>
            </a:bodyPr>
            <a:lstStyle/>
            <a:p>
              <a:pPr lvl="0"/>
              <a:r>
                <a:rPr sz="1400" b="1">
                  <a:latin typeface="Arial"/>
                  <a:ea typeface="Arial"/>
                  <a:cs typeface="Arial"/>
                  <a:sym typeface="Arial"/>
                </a:rPr>
                <a:t>RTF (Rich Text Format)</a:t>
              </a:r>
              <a:endParaRPr sz="1400">
                <a:latin typeface="Arial"/>
                <a:ea typeface="Arial"/>
                <a:cs typeface="Arial"/>
                <a:sym typeface="Arial"/>
              </a:endParaRPr>
            </a:p>
            <a:p>
              <a:pPr lvl="0"/>
              <a:r>
                <a:rPr sz="1400">
                  <a:latin typeface="Arial"/>
                  <a:ea typeface="Arial"/>
                  <a:cs typeface="Arial"/>
                  <a:sym typeface="Arial"/>
                </a:rPr>
                <a:t>Another </a:t>
              </a:r>
              <a:r>
                <a:rPr sz="1400" b="1">
                  <a:latin typeface="Arial"/>
                  <a:ea typeface="Arial"/>
                  <a:cs typeface="Arial"/>
                  <a:sym typeface="Arial"/>
                </a:rPr>
                <a:t>Portable</a:t>
              </a:r>
              <a:r>
                <a:rPr sz="1400">
                  <a:latin typeface="Arial"/>
                  <a:ea typeface="Arial"/>
                  <a:cs typeface="Arial"/>
                  <a:sym typeface="Arial"/>
                </a:rPr>
                <a:t> text format that allows documents to be opened by </a:t>
              </a:r>
              <a:r>
                <a:rPr sz="1400" b="1">
                  <a:latin typeface="Arial"/>
                  <a:ea typeface="Arial"/>
                  <a:cs typeface="Arial"/>
                  <a:sym typeface="Arial"/>
                </a:rPr>
                <a:t>ANY</a:t>
              </a:r>
              <a:r>
                <a:rPr sz="1400">
                  <a:latin typeface="Arial"/>
                  <a:ea typeface="Arial"/>
                  <a:cs typeface="Arial"/>
                  <a:sym typeface="Arial"/>
                </a:rPr>
                <a:t> word processing software without loss of information.</a:t>
              </a:r>
            </a:p>
            <a:p>
              <a:pPr lvl="0"/>
              <a:endParaRPr sz="1400">
                <a:latin typeface="Arial"/>
                <a:ea typeface="Arial"/>
                <a:cs typeface="Arial"/>
                <a:sym typeface="Arial"/>
              </a:endParaRPr>
            </a:p>
            <a:p>
              <a:pPr lvl="0"/>
              <a:r>
                <a:rPr sz="1400">
                  <a:latin typeface="Arial"/>
                  <a:ea typeface="Arial"/>
                  <a:cs typeface="Arial"/>
                  <a:sym typeface="Arial"/>
                </a:rPr>
                <a:t>Allows for different fonts, sizes, colours as well as tables and graphics!     </a:t>
              </a:r>
              <a:r>
                <a:rPr sz="1400" b="1">
                  <a:latin typeface="Arial"/>
                  <a:ea typeface="Arial"/>
                  <a:cs typeface="Arial"/>
                  <a:sym typeface="Arial"/>
                </a:rPr>
                <a:t>Very useful</a:t>
              </a:r>
              <a:r>
                <a:rPr sz="1400">
                  <a:latin typeface="Arial"/>
                  <a:ea typeface="Arial"/>
                  <a:cs typeface="Arial"/>
                  <a:sym typeface="Arial"/>
                </a:rPr>
                <a:t>!</a:t>
              </a:r>
            </a:p>
          </p:txBody>
        </p:sp>
      </p:gr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1" name="Shape 701"/>
          <p:cNvSpPr>
            <a:spLocks noGrp="1"/>
          </p:cNvSpPr>
          <p:nvPr>
            <p:ph type="title"/>
          </p:nvPr>
        </p:nvSpPr>
        <p:spPr>
          <a:xfrm>
            <a:off x="457200" y="274637"/>
            <a:ext cx="8229600" cy="1143001"/>
          </a:xfrm>
          <a:prstGeom prst="rect">
            <a:avLst/>
          </a:prstGeom>
        </p:spPr>
        <p:txBody>
          <a:bodyPr lIns="0" tIns="0" rIns="0" bIns="0">
            <a:normAutofit/>
          </a:bodyPr>
          <a:lstStyle/>
          <a:p>
            <a:pPr lvl="0">
              <a:defRPr sz="1800"/>
            </a:pPr>
            <a:r>
              <a:rPr sz="4400"/>
              <a:t>Inside the CPU</a:t>
            </a:r>
          </a:p>
        </p:txBody>
      </p:sp>
      <p:sp>
        <p:nvSpPr>
          <p:cNvPr id="702" name="Shape 702"/>
          <p:cNvSpPr/>
          <p:nvPr/>
        </p:nvSpPr>
        <p:spPr>
          <a:xfrm>
            <a:off x="-2" y="0"/>
            <a:ext cx="9144004" cy="1557338"/>
          </a:xfrm>
          <a:prstGeom prst="rect">
            <a:avLst/>
          </a:prstGeom>
          <a:gradFill>
            <a:gsLst>
              <a:gs pos="0">
                <a:srgbClr val="FF3300"/>
              </a:gs>
              <a:gs pos="100000">
                <a:srgbClr val="761700"/>
              </a:gs>
            </a:gsLst>
            <a:lin ang="16200000"/>
          </a:gradFill>
          <a:ln w="12700">
            <a:miter lim="400000"/>
          </a:ln>
        </p:spPr>
        <p:txBody>
          <a:bodyPr lIns="0" tIns="0" rIns="0" bIns="0" anchor="ctr"/>
          <a:lstStyle/>
          <a:p>
            <a:pPr lvl="0">
              <a:defRPr>
                <a:latin typeface="Arial"/>
                <a:ea typeface="Arial"/>
                <a:cs typeface="Arial"/>
                <a:sym typeface="Arial"/>
              </a:defRPr>
            </a:pPr>
            <a:endParaRPr/>
          </a:p>
        </p:txBody>
      </p:sp>
      <p:sp>
        <p:nvSpPr>
          <p:cNvPr id="703" name="Shape 703"/>
          <p:cNvSpPr/>
          <p:nvPr/>
        </p:nvSpPr>
        <p:spPr>
          <a:xfrm>
            <a:off x="2587625" y="981075"/>
            <a:ext cx="3706813" cy="441325"/>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58951">
              <a:defRPr sz="2800">
                <a:ln w="17498">
                  <a:solidFill/>
                </a:ln>
                <a:solidFill>
                  <a:srgbClr val="FFFFFF"/>
                </a:solidFill>
                <a:effectLst>
                  <a:outerShdw blurRad="50800" dist="29813"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2800">
                <a:ln w="17498">
                  <a:solidFill/>
                </a:ln>
                <a:solidFill>
                  <a:srgbClr val="FFFFFF"/>
                </a:solidFill>
                <a:effectLst>
                  <a:outerShdw blurRad="50800" dist="29813" dir="2700000" rotWithShape="0">
                    <a:srgbClr val="990000"/>
                  </a:outerShdw>
                </a:effectLst>
              </a:rPr>
              <a:t>Inside the CPU</a:t>
            </a:r>
          </a:p>
        </p:txBody>
      </p:sp>
      <p:sp>
        <p:nvSpPr>
          <p:cNvPr id="704" name="Shape 704"/>
          <p:cNvSpPr/>
          <p:nvPr/>
        </p:nvSpPr>
        <p:spPr>
          <a:xfrm>
            <a:off x="6732586" y="204786"/>
            <a:ext cx="2303464" cy="3444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22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2200">
                <a:ln w="17078">
                  <a:solidFill/>
                </a:ln>
                <a:solidFill>
                  <a:srgbClr val="FFFFFF"/>
                </a:solidFill>
                <a:effectLst>
                  <a:outerShdw blurRad="50800" dist="29455" dir="2700000" rotWithShape="0">
                    <a:srgbClr val="990000"/>
                  </a:outerShdw>
                </a:effectLst>
              </a:rPr>
              <a:t>Higher Computing</a:t>
            </a:r>
          </a:p>
        </p:txBody>
      </p:sp>
      <p:grpSp>
        <p:nvGrpSpPr>
          <p:cNvPr id="711" name="Group 711">
            <a:hlinkClick r:id="" action="ppaction://hlinkshowjump?jump=firstslide"/>
          </p:cNvPr>
          <p:cNvGrpSpPr/>
          <p:nvPr/>
        </p:nvGrpSpPr>
        <p:grpSpPr>
          <a:xfrm>
            <a:off x="7823199" y="6396037"/>
            <a:ext cx="1206502" cy="371477"/>
            <a:chOff x="0" y="0"/>
            <a:chExt cx="1206500" cy="371476"/>
          </a:xfrm>
        </p:grpSpPr>
        <p:sp>
          <p:nvSpPr>
            <p:cNvPr id="705" name="Shape 705"/>
            <p:cNvSpPr/>
            <p:nvPr/>
          </p:nvSpPr>
          <p:spPr>
            <a:xfrm>
              <a:off x="0" y="-1"/>
              <a:ext cx="1206500" cy="371478"/>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706" name="Shape 706"/>
            <p:cNvSpPr/>
            <p:nvPr/>
          </p:nvSpPr>
          <p:spPr>
            <a:xfrm>
              <a:off x="-1" y="-1"/>
              <a:ext cx="1206501" cy="232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6" y="21600"/>
                  </a:lnTo>
                  <a:lnTo>
                    <a:pt x="21184"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707" name="Shape 707"/>
            <p:cNvSpPr/>
            <p:nvPr/>
          </p:nvSpPr>
          <p:spPr>
            <a:xfrm>
              <a:off x="-1"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708" name="Shape 708"/>
            <p:cNvSpPr/>
            <p:nvPr/>
          </p:nvSpPr>
          <p:spPr>
            <a:xfrm>
              <a:off x="1183282"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709" name="Shape 709"/>
            <p:cNvSpPr/>
            <p:nvPr/>
          </p:nvSpPr>
          <p:spPr>
            <a:xfrm>
              <a:off x="-1" y="348257"/>
              <a:ext cx="1206501"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184" y="0"/>
                  </a:lnTo>
                  <a:lnTo>
                    <a:pt x="416"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710" name="Shape 710"/>
            <p:cNvSpPr/>
            <p:nvPr/>
          </p:nvSpPr>
          <p:spPr>
            <a:xfrm>
              <a:off x="212148" y="117965"/>
              <a:ext cx="782204" cy="13554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Back to Index</a:t>
              </a:r>
            </a:p>
          </p:txBody>
        </p:sp>
      </p:grpSp>
      <p:sp>
        <p:nvSpPr>
          <p:cNvPr id="712" name="Shape 712"/>
          <p:cNvSpPr/>
          <p:nvPr/>
        </p:nvSpPr>
        <p:spPr>
          <a:xfrm>
            <a:off x="468311" y="1628775"/>
            <a:ext cx="3527428" cy="965734"/>
          </a:xfrm>
          <a:prstGeom prst="rect">
            <a:avLst/>
          </a:prstGeom>
          <a:solidFill>
            <a:srgbClr val="FFFF00"/>
          </a:solidFill>
          <a:ln w="57150">
            <a:solidFill/>
            <a:round/>
          </a:ln>
          <a:extLst>
            <a:ext uri="{C572A759-6A51-4108-AA02-DFA0A04FC94B}">
              <ma14:wrappingTextBoxFlag xmlns:ma14="http://schemas.microsoft.com/office/mac/drawingml/2011/main" xmlns="" val="1"/>
            </a:ext>
          </a:extLst>
        </p:spPr>
        <p:txBody>
          <a:bodyPr lIns="0" tIns="0" rIns="0" bIns="0">
            <a:spAutoFit/>
          </a:bodyPr>
          <a:lstStyle/>
          <a:p>
            <a:pPr lvl="0">
              <a:spcBef>
                <a:spcPts val="800"/>
              </a:spcBef>
            </a:pPr>
            <a:r>
              <a:rPr sz="1400" b="1">
                <a:latin typeface="Arial"/>
                <a:ea typeface="Arial"/>
                <a:cs typeface="Arial"/>
                <a:sym typeface="Arial"/>
              </a:rPr>
              <a:t>ALU: Arithmetic &amp; Logic Unit</a:t>
            </a:r>
          </a:p>
          <a:p>
            <a:pPr lvl="0">
              <a:spcBef>
                <a:spcPts val="800"/>
              </a:spcBef>
            </a:pPr>
            <a:r>
              <a:rPr sz="1400">
                <a:latin typeface="Arial"/>
                <a:ea typeface="Arial"/>
                <a:cs typeface="Arial"/>
                <a:sym typeface="Arial"/>
              </a:rPr>
              <a:t>Part of CPU that carries out calculations, Boolean logic operations (AND, OR, NOT, XOR, NAND) and comparisons.</a:t>
            </a:r>
          </a:p>
        </p:txBody>
      </p:sp>
      <p:sp>
        <p:nvSpPr>
          <p:cNvPr id="713" name="Shape 713"/>
          <p:cNvSpPr/>
          <p:nvPr/>
        </p:nvSpPr>
        <p:spPr>
          <a:xfrm>
            <a:off x="4733925" y="1628775"/>
            <a:ext cx="3527425" cy="1372134"/>
          </a:xfrm>
          <a:prstGeom prst="rect">
            <a:avLst/>
          </a:prstGeom>
          <a:solidFill>
            <a:srgbClr val="FFFF00"/>
          </a:solidFill>
          <a:ln w="57150">
            <a:solidFill/>
            <a:round/>
          </a:ln>
          <a:extLst>
            <a:ext uri="{C572A759-6A51-4108-AA02-DFA0A04FC94B}">
              <ma14:wrappingTextBoxFlag xmlns:ma14="http://schemas.microsoft.com/office/mac/drawingml/2011/main" xmlns="" val="1"/>
            </a:ext>
          </a:extLst>
        </p:spPr>
        <p:txBody>
          <a:bodyPr lIns="0" tIns="0" rIns="0" bIns="0">
            <a:spAutoFit/>
          </a:bodyPr>
          <a:lstStyle/>
          <a:p>
            <a:pPr lvl="0">
              <a:spcBef>
                <a:spcPts val="800"/>
              </a:spcBef>
            </a:pPr>
            <a:r>
              <a:rPr sz="1400" b="1">
                <a:latin typeface="Arial"/>
                <a:ea typeface="Arial"/>
                <a:cs typeface="Arial"/>
                <a:sym typeface="Arial"/>
              </a:rPr>
              <a:t>Control Unit</a:t>
            </a:r>
          </a:p>
          <a:p>
            <a:pPr lvl="0">
              <a:spcBef>
                <a:spcPts val="800"/>
              </a:spcBef>
            </a:pPr>
            <a:r>
              <a:rPr sz="1400">
                <a:latin typeface="Arial"/>
                <a:ea typeface="Arial"/>
                <a:cs typeface="Arial"/>
                <a:sym typeface="Arial"/>
              </a:rPr>
              <a:t>The Control Unit sends out signals within the processor to move data from one register to another, activate the ALU, to the control bus to read / write to memory and to I/O modules.</a:t>
            </a:r>
          </a:p>
        </p:txBody>
      </p:sp>
      <p:sp>
        <p:nvSpPr>
          <p:cNvPr id="714" name="Shape 714"/>
          <p:cNvSpPr/>
          <p:nvPr/>
        </p:nvSpPr>
        <p:spPr>
          <a:xfrm>
            <a:off x="468311" y="2835274"/>
            <a:ext cx="3527428" cy="1168934"/>
          </a:xfrm>
          <a:prstGeom prst="rect">
            <a:avLst/>
          </a:prstGeom>
          <a:solidFill>
            <a:srgbClr val="99CCFF"/>
          </a:solidFill>
          <a:ln w="57150">
            <a:solidFill/>
            <a:round/>
          </a:ln>
          <a:extLst>
            <a:ext uri="{C572A759-6A51-4108-AA02-DFA0A04FC94B}">
              <ma14:wrappingTextBoxFlag xmlns:ma14="http://schemas.microsoft.com/office/mac/drawingml/2011/main" xmlns="" val="1"/>
            </a:ext>
          </a:extLst>
        </p:spPr>
        <p:txBody>
          <a:bodyPr lIns="0" tIns="0" rIns="0" bIns="0">
            <a:spAutoFit/>
          </a:bodyPr>
          <a:lstStyle/>
          <a:p>
            <a:pPr lvl="0">
              <a:spcBef>
                <a:spcPts val="800"/>
              </a:spcBef>
            </a:pPr>
            <a:r>
              <a:rPr sz="1400" b="1">
                <a:latin typeface="Arial"/>
                <a:ea typeface="Arial"/>
                <a:cs typeface="Arial"/>
                <a:sym typeface="Arial"/>
              </a:rPr>
              <a:t>Registers:</a:t>
            </a:r>
          </a:p>
          <a:p>
            <a:pPr lvl="0">
              <a:spcBef>
                <a:spcPts val="800"/>
              </a:spcBef>
            </a:pPr>
            <a:r>
              <a:rPr sz="1400">
                <a:latin typeface="Arial"/>
                <a:ea typeface="Arial"/>
                <a:cs typeface="Arial"/>
                <a:sym typeface="Arial"/>
              </a:rPr>
              <a:t>Fast access storage areas built into the processor. Hold data being transferred to and from Memory, hold memory addresses and instructions.</a:t>
            </a:r>
          </a:p>
        </p:txBody>
      </p:sp>
      <p:sp>
        <p:nvSpPr>
          <p:cNvPr id="715" name="Shape 715"/>
          <p:cNvSpPr/>
          <p:nvPr/>
        </p:nvSpPr>
        <p:spPr>
          <a:xfrm>
            <a:off x="4733925" y="3294062"/>
            <a:ext cx="3527425" cy="1575334"/>
          </a:xfrm>
          <a:prstGeom prst="rect">
            <a:avLst/>
          </a:prstGeom>
          <a:solidFill>
            <a:srgbClr val="DDDDDD"/>
          </a:solidFill>
          <a:ln w="57150">
            <a:solidFill/>
            <a:round/>
          </a:ln>
          <a:extLst>
            <a:ext uri="{C572A759-6A51-4108-AA02-DFA0A04FC94B}">
              <ma14:wrappingTextBoxFlag xmlns:ma14="http://schemas.microsoft.com/office/mac/drawingml/2011/main" xmlns="" val="1"/>
            </a:ext>
          </a:extLst>
        </p:spPr>
        <p:txBody>
          <a:bodyPr lIns="0" tIns="0" rIns="0" bIns="0">
            <a:spAutoFit/>
          </a:bodyPr>
          <a:lstStyle/>
          <a:p>
            <a:pPr lvl="0">
              <a:spcBef>
                <a:spcPts val="800"/>
              </a:spcBef>
            </a:pPr>
            <a:r>
              <a:rPr sz="1400" b="1">
                <a:latin typeface="Arial"/>
                <a:ea typeface="Arial"/>
                <a:cs typeface="Arial"/>
                <a:sym typeface="Arial"/>
              </a:rPr>
              <a:t>Data Bus:</a:t>
            </a:r>
          </a:p>
          <a:p>
            <a:pPr lvl="0">
              <a:spcBef>
                <a:spcPts val="800"/>
              </a:spcBef>
            </a:pPr>
            <a:r>
              <a:rPr sz="1400">
                <a:latin typeface="Arial"/>
                <a:ea typeface="Arial"/>
                <a:cs typeface="Arial"/>
                <a:sym typeface="Arial"/>
              </a:rPr>
              <a:t>Wires enabling</a:t>
            </a:r>
            <a:r>
              <a:rPr sz="1400" b="1">
                <a:latin typeface="Arial"/>
                <a:ea typeface="Arial"/>
                <a:cs typeface="Arial"/>
                <a:sym typeface="Arial"/>
              </a:rPr>
              <a:t> </a:t>
            </a:r>
            <a:r>
              <a:rPr sz="1400">
                <a:latin typeface="Arial"/>
                <a:ea typeface="Arial"/>
                <a:cs typeface="Arial"/>
                <a:sym typeface="Arial"/>
              </a:rPr>
              <a:t>transfer of data around the system. Each line can carry one bit (binary digit). Normally measured as 16, 32 or 64 bits. Affects system performance (wider the bus, the more data that can be transferred in one clock pulse).</a:t>
            </a:r>
          </a:p>
        </p:txBody>
      </p:sp>
      <p:sp>
        <p:nvSpPr>
          <p:cNvPr id="716" name="Shape 716"/>
          <p:cNvSpPr/>
          <p:nvPr/>
        </p:nvSpPr>
        <p:spPr>
          <a:xfrm>
            <a:off x="468311" y="4256087"/>
            <a:ext cx="3527428" cy="1270534"/>
          </a:xfrm>
          <a:prstGeom prst="rect">
            <a:avLst/>
          </a:prstGeom>
          <a:solidFill>
            <a:srgbClr val="DDDDDD"/>
          </a:solidFill>
          <a:ln w="57150">
            <a:solidFill/>
            <a:round/>
          </a:ln>
          <a:extLst>
            <a:ext uri="{C572A759-6A51-4108-AA02-DFA0A04FC94B}">
              <ma14:wrappingTextBoxFlag xmlns:ma14="http://schemas.microsoft.com/office/mac/drawingml/2011/main" xmlns="" val="1"/>
            </a:ext>
          </a:extLst>
        </p:spPr>
        <p:txBody>
          <a:bodyPr lIns="0" tIns="0" rIns="0" bIns="0">
            <a:spAutoFit/>
          </a:bodyPr>
          <a:lstStyle/>
          <a:p>
            <a:pPr lvl="0">
              <a:spcBef>
                <a:spcPts val="800"/>
              </a:spcBef>
            </a:pPr>
            <a:r>
              <a:rPr sz="1400" b="1">
                <a:latin typeface="Arial"/>
                <a:ea typeface="Arial"/>
                <a:cs typeface="Arial"/>
                <a:sym typeface="Arial"/>
              </a:rPr>
              <a:t>Address Bus:</a:t>
            </a:r>
          </a:p>
          <a:p>
            <a:pPr lvl="0">
              <a:spcBef>
                <a:spcPts val="800"/>
              </a:spcBef>
            </a:pPr>
            <a:r>
              <a:rPr sz="1400">
                <a:latin typeface="Arial"/>
                <a:ea typeface="Arial"/>
                <a:cs typeface="Arial"/>
                <a:sym typeface="Arial"/>
              </a:rPr>
              <a:t>Holds the address of memory location being accessed. Wider the bus, the more memory locations that can be accessed.</a:t>
            </a:r>
          </a:p>
          <a:p>
            <a:pPr lvl="0" algn="ctr">
              <a:spcBef>
                <a:spcPts val="800"/>
              </a:spcBef>
            </a:pPr>
            <a:r>
              <a:rPr sz="1400" b="1">
                <a:latin typeface="Arial"/>
                <a:ea typeface="Arial"/>
                <a:cs typeface="Arial"/>
                <a:sym typeface="Arial"/>
              </a:rPr>
              <a:t>Max addresses = 2 </a:t>
            </a:r>
            <a:r>
              <a:rPr sz="1400" b="1" baseline="30000">
                <a:latin typeface="Arial"/>
                <a:ea typeface="Arial"/>
                <a:cs typeface="Arial"/>
                <a:sym typeface="Arial"/>
              </a:rPr>
              <a:t>width of address bus</a:t>
            </a:r>
          </a:p>
        </p:txBody>
      </p:sp>
      <p:sp>
        <p:nvSpPr>
          <p:cNvPr id="717" name="Shape 717"/>
          <p:cNvSpPr/>
          <p:nvPr/>
        </p:nvSpPr>
        <p:spPr>
          <a:xfrm>
            <a:off x="431800" y="5913437"/>
            <a:ext cx="7092950" cy="254534"/>
          </a:xfrm>
          <a:prstGeom prst="rect">
            <a:avLst/>
          </a:prstGeom>
          <a:solidFill>
            <a:srgbClr val="DDDDDD"/>
          </a:solidFill>
          <a:ln w="57150">
            <a:solidFill/>
            <a:round/>
          </a:ln>
          <a:extLst>
            <a:ext uri="{C572A759-6A51-4108-AA02-DFA0A04FC94B}">
              <ma14:wrappingTextBoxFlag xmlns:ma14="http://schemas.microsoft.com/office/mac/drawingml/2011/main" xmlns="" val="1"/>
            </a:ext>
          </a:extLst>
        </p:spPr>
        <p:txBody>
          <a:bodyPr lIns="0" tIns="0" rIns="0" bIns="0">
            <a:spAutoFit/>
          </a:bodyPr>
          <a:lstStyle/>
          <a:p>
            <a:pPr lvl="0">
              <a:spcBef>
                <a:spcPts val="800"/>
              </a:spcBef>
            </a:pPr>
            <a:r>
              <a:rPr sz="1400" b="1">
                <a:latin typeface="Arial"/>
                <a:ea typeface="Arial"/>
                <a:cs typeface="Arial"/>
                <a:sym typeface="Arial"/>
              </a:rPr>
              <a:t>Maximum Capacity of Memory = 2 </a:t>
            </a:r>
            <a:r>
              <a:rPr sz="1400" b="1" baseline="30000">
                <a:latin typeface="Arial"/>
                <a:ea typeface="Arial"/>
                <a:cs typeface="Arial"/>
                <a:sym typeface="Arial"/>
              </a:rPr>
              <a:t>width of address bus  </a:t>
            </a:r>
            <a:r>
              <a:rPr sz="1400" b="1">
                <a:latin typeface="Arial"/>
                <a:ea typeface="Arial"/>
                <a:cs typeface="Arial"/>
                <a:sym typeface="Arial"/>
              </a:rPr>
              <a:t>x Width of Data Bus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 name="Shape 720"/>
          <p:cNvSpPr>
            <a:spLocks noGrp="1"/>
          </p:cNvSpPr>
          <p:nvPr>
            <p:ph type="title"/>
          </p:nvPr>
        </p:nvSpPr>
        <p:spPr>
          <a:xfrm>
            <a:off x="457200" y="274637"/>
            <a:ext cx="8229600" cy="1143001"/>
          </a:xfrm>
          <a:prstGeom prst="rect">
            <a:avLst/>
          </a:prstGeom>
        </p:spPr>
        <p:txBody>
          <a:bodyPr lIns="0" tIns="0" rIns="0" bIns="0">
            <a:normAutofit/>
          </a:bodyPr>
          <a:lstStyle/>
          <a:p>
            <a:pPr lvl="0">
              <a:defRPr sz="1800"/>
            </a:pPr>
            <a:r>
              <a:rPr sz="4400"/>
              <a:t>Read / Write Control Lines</a:t>
            </a:r>
          </a:p>
        </p:txBody>
      </p:sp>
      <p:sp>
        <p:nvSpPr>
          <p:cNvPr id="721" name="Shape 721"/>
          <p:cNvSpPr/>
          <p:nvPr/>
        </p:nvSpPr>
        <p:spPr>
          <a:xfrm>
            <a:off x="-2" y="0"/>
            <a:ext cx="9144004" cy="1557338"/>
          </a:xfrm>
          <a:prstGeom prst="rect">
            <a:avLst/>
          </a:prstGeom>
          <a:gradFill>
            <a:gsLst>
              <a:gs pos="0">
                <a:srgbClr val="FF3300"/>
              </a:gs>
              <a:gs pos="100000">
                <a:srgbClr val="761700"/>
              </a:gs>
            </a:gsLst>
            <a:lin ang="16200000"/>
          </a:gradFill>
          <a:ln w="12700">
            <a:miter lim="400000"/>
          </a:ln>
        </p:spPr>
        <p:txBody>
          <a:bodyPr lIns="0" tIns="0" rIns="0" bIns="0" anchor="ctr"/>
          <a:lstStyle/>
          <a:p>
            <a:pPr lvl="0">
              <a:defRPr>
                <a:latin typeface="Arial"/>
                <a:ea typeface="Arial"/>
                <a:cs typeface="Arial"/>
                <a:sym typeface="Arial"/>
              </a:defRPr>
            </a:pPr>
            <a:endParaRPr/>
          </a:p>
        </p:txBody>
      </p:sp>
      <p:sp>
        <p:nvSpPr>
          <p:cNvPr id="722" name="Shape 722"/>
          <p:cNvSpPr/>
          <p:nvPr/>
        </p:nvSpPr>
        <p:spPr>
          <a:xfrm>
            <a:off x="2159000" y="981075"/>
            <a:ext cx="5076825" cy="5715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585215">
              <a:defRPr sz="1400">
                <a:ln w="10403">
                  <a:solidFill/>
                </a:ln>
                <a:solidFill>
                  <a:srgbClr val="FFFFFF"/>
                </a:solidFill>
                <a:effectLst>
                  <a:outerShdw blurRad="38100" dist="22989"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1400">
                <a:ln w="10403">
                  <a:solidFill/>
                </a:ln>
                <a:solidFill>
                  <a:srgbClr val="FFFFFF"/>
                </a:solidFill>
                <a:effectLst>
                  <a:outerShdw blurRad="38100" dist="22989" dir="2700000" rotWithShape="0">
                    <a:srgbClr val="990000"/>
                  </a:outerShdw>
                </a:effectLst>
              </a:rPr>
              <a:t>Read / Write Control lines</a:t>
            </a:r>
          </a:p>
        </p:txBody>
      </p:sp>
      <p:sp>
        <p:nvSpPr>
          <p:cNvPr id="723" name="Shape 723"/>
          <p:cNvSpPr/>
          <p:nvPr/>
        </p:nvSpPr>
        <p:spPr>
          <a:xfrm>
            <a:off x="6732586" y="204786"/>
            <a:ext cx="2303464" cy="3444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22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2200">
                <a:ln w="17078">
                  <a:solidFill/>
                </a:ln>
                <a:solidFill>
                  <a:srgbClr val="FFFFFF"/>
                </a:solidFill>
                <a:effectLst>
                  <a:outerShdw blurRad="50800" dist="29455" dir="2700000" rotWithShape="0">
                    <a:srgbClr val="990000"/>
                  </a:outerShdw>
                </a:effectLst>
              </a:rPr>
              <a:t>Higher Computing</a:t>
            </a:r>
          </a:p>
        </p:txBody>
      </p:sp>
      <p:grpSp>
        <p:nvGrpSpPr>
          <p:cNvPr id="730" name="Group 730">
            <a:hlinkClick r:id="" action="ppaction://hlinkshowjump?jump=firstslide"/>
          </p:cNvPr>
          <p:cNvGrpSpPr/>
          <p:nvPr/>
        </p:nvGrpSpPr>
        <p:grpSpPr>
          <a:xfrm>
            <a:off x="7823199" y="6396037"/>
            <a:ext cx="1206502" cy="371477"/>
            <a:chOff x="0" y="0"/>
            <a:chExt cx="1206500" cy="371476"/>
          </a:xfrm>
        </p:grpSpPr>
        <p:sp>
          <p:nvSpPr>
            <p:cNvPr id="724" name="Shape 724"/>
            <p:cNvSpPr/>
            <p:nvPr/>
          </p:nvSpPr>
          <p:spPr>
            <a:xfrm>
              <a:off x="0" y="-1"/>
              <a:ext cx="1206500" cy="371478"/>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725" name="Shape 725"/>
            <p:cNvSpPr/>
            <p:nvPr/>
          </p:nvSpPr>
          <p:spPr>
            <a:xfrm>
              <a:off x="-1" y="-1"/>
              <a:ext cx="1206501" cy="232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6" y="21600"/>
                  </a:lnTo>
                  <a:lnTo>
                    <a:pt x="21184"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726" name="Shape 726"/>
            <p:cNvSpPr/>
            <p:nvPr/>
          </p:nvSpPr>
          <p:spPr>
            <a:xfrm>
              <a:off x="-1"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727" name="Shape 727"/>
            <p:cNvSpPr/>
            <p:nvPr/>
          </p:nvSpPr>
          <p:spPr>
            <a:xfrm>
              <a:off x="1183282"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728" name="Shape 728"/>
            <p:cNvSpPr/>
            <p:nvPr/>
          </p:nvSpPr>
          <p:spPr>
            <a:xfrm>
              <a:off x="-1" y="348257"/>
              <a:ext cx="1206501"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184" y="0"/>
                  </a:lnTo>
                  <a:lnTo>
                    <a:pt x="416"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729" name="Shape 729"/>
            <p:cNvSpPr/>
            <p:nvPr/>
          </p:nvSpPr>
          <p:spPr>
            <a:xfrm>
              <a:off x="212148" y="117965"/>
              <a:ext cx="782204" cy="13554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Back to Index</a:t>
              </a:r>
            </a:p>
          </p:txBody>
        </p:sp>
      </p:grpSp>
      <p:sp>
        <p:nvSpPr>
          <p:cNvPr id="731" name="Shape 731"/>
          <p:cNvSpPr/>
          <p:nvPr/>
        </p:nvSpPr>
        <p:spPr>
          <a:xfrm>
            <a:off x="576261" y="1773236"/>
            <a:ext cx="3924303" cy="908585"/>
          </a:xfrm>
          <a:prstGeom prst="rect">
            <a:avLst/>
          </a:prstGeom>
          <a:solidFill>
            <a:srgbClr val="FFFF00"/>
          </a:solidFill>
          <a:ln w="12700">
            <a:miter lim="400000"/>
          </a:ln>
          <a:extLst>
            <a:ext uri="{C572A759-6A51-4108-AA02-DFA0A04FC94B}">
              <ma14:wrappingTextBoxFlag xmlns:ma14="http://schemas.microsoft.com/office/mac/drawingml/2011/main" xmlns="" val="1"/>
            </a:ext>
          </a:extLst>
        </p:spPr>
        <p:txBody>
          <a:bodyPr lIns="0" tIns="0" rIns="0" bIns="0">
            <a:spAutoFit/>
          </a:bodyPr>
          <a:lstStyle/>
          <a:p>
            <a:pPr lvl="0">
              <a:spcBef>
                <a:spcPts val="800"/>
              </a:spcBef>
            </a:pPr>
            <a:r>
              <a:rPr sz="1400" b="1">
                <a:latin typeface="Arial"/>
                <a:ea typeface="Arial"/>
                <a:cs typeface="Arial"/>
                <a:sym typeface="Arial"/>
              </a:rPr>
              <a:t>Clock Line:</a:t>
            </a:r>
          </a:p>
          <a:p>
            <a:pPr lvl="0">
              <a:spcBef>
                <a:spcPts val="800"/>
              </a:spcBef>
            </a:pPr>
            <a:r>
              <a:rPr sz="1400">
                <a:latin typeface="Arial"/>
                <a:ea typeface="Arial"/>
                <a:cs typeface="Arial"/>
                <a:sym typeface="Arial"/>
              </a:rPr>
              <a:t>Synchronises all operations of the CPU. Pulses from clock line control when each step of the Fetch – Execute cycle take place.</a:t>
            </a:r>
          </a:p>
        </p:txBody>
      </p:sp>
      <p:sp>
        <p:nvSpPr>
          <p:cNvPr id="732" name="Shape 732"/>
          <p:cNvSpPr/>
          <p:nvPr/>
        </p:nvSpPr>
        <p:spPr>
          <a:xfrm>
            <a:off x="4716462" y="1773236"/>
            <a:ext cx="3924301" cy="908585"/>
          </a:xfrm>
          <a:prstGeom prst="rect">
            <a:avLst/>
          </a:prstGeom>
          <a:solidFill>
            <a:srgbClr val="FFFF00"/>
          </a:solidFill>
          <a:ln w="12700">
            <a:miter lim="400000"/>
          </a:ln>
          <a:extLst>
            <a:ext uri="{C572A759-6A51-4108-AA02-DFA0A04FC94B}">
              <ma14:wrappingTextBoxFlag xmlns:ma14="http://schemas.microsoft.com/office/mac/drawingml/2011/main" xmlns="" val="1"/>
            </a:ext>
          </a:extLst>
        </p:spPr>
        <p:txBody>
          <a:bodyPr lIns="0" tIns="0" rIns="0" bIns="0">
            <a:spAutoFit/>
          </a:bodyPr>
          <a:lstStyle/>
          <a:p>
            <a:pPr lvl="0">
              <a:spcBef>
                <a:spcPts val="800"/>
              </a:spcBef>
            </a:pPr>
            <a:r>
              <a:rPr sz="1400" b="1">
                <a:latin typeface="Arial"/>
                <a:ea typeface="Arial"/>
                <a:cs typeface="Arial"/>
                <a:sym typeface="Arial"/>
              </a:rPr>
              <a:t>Reset Line:</a:t>
            </a:r>
          </a:p>
          <a:p>
            <a:pPr lvl="0">
              <a:spcBef>
                <a:spcPts val="800"/>
              </a:spcBef>
            </a:pPr>
            <a:r>
              <a:rPr sz="1400">
                <a:latin typeface="Arial"/>
                <a:ea typeface="Arial"/>
                <a:cs typeface="Arial"/>
                <a:sym typeface="Arial"/>
              </a:rPr>
              <a:t>A signal on the Reset line returns the system to its initial state, stopping all processes and clearing the RAM / Cache / Registers.</a:t>
            </a:r>
          </a:p>
        </p:txBody>
      </p:sp>
      <p:sp>
        <p:nvSpPr>
          <p:cNvPr id="733" name="Shape 733"/>
          <p:cNvSpPr/>
          <p:nvPr/>
        </p:nvSpPr>
        <p:spPr>
          <a:xfrm>
            <a:off x="611186" y="2924174"/>
            <a:ext cx="3924303" cy="1111784"/>
          </a:xfrm>
          <a:prstGeom prst="rect">
            <a:avLst/>
          </a:prstGeom>
          <a:solidFill>
            <a:srgbClr val="FFFF00"/>
          </a:solidFill>
          <a:ln w="12700">
            <a:miter lim="400000"/>
          </a:ln>
          <a:extLst>
            <a:ext uri="{C572A759-6A51-4108-AA02-DFA0A04FC94B}">
              <ma14:wrappingTextBoxFlag xmlns:ma14="http://schemas.microsoft.com/office/mac/drawingml/2011/main" xmlns="" val="1"/>
            </a:ext>
          </a:extLst>
        </p:spPr>
        <p:txBody>
          <a:bodyPr lIns="0" tIns="0" rIns="0" bIns="0">
            <a:spAutoFit/>
          </a:bodyPr>
          <a:lstStyle/>
          <a:p>
            <a:pPr lvl="0">
              <a:spcBef>
                <a:spcPts val="800"/>
              </a:spcBef>
            </a:pPr>
            <a:r>
              <a:rPr sz="1400" b="1">
                <a:latin typeface="Arial"/>
                <a:ea typeface="Arial"/>
                <a:cs typeface="Arial"/>
                <a:sym typeface="Arial"/>
              </a:rPr>
              <a:t>Interrupt Line:</a:t>
            </a:r>
          </a:p>
          <a:p>
            <a:pPr lvl="0">
              <a:spcBef>
                <a:spcPts val="800"/>
              </a:spcBef>
            </a:pPr>
            <a:r>
              <a:rPr sz="1400">
                <a:latin typeface="Arial"/>
                <a:ea typeface="Arial"/>
                <a:cs typeface="Arial"/>
                <a:sym typeface="Arial"/>
              </a:rPr>
              <a:t>A signal on the Interrupt line causes the current running program to be suspended so that another routine can be run i.e. Operating System taking over to signal that a new e-mail has arrived.</a:t>
            </a:r>
          </a:p>
        </p:txBody>
      </p:sp>
      <p:sp>
        <p:nvSpPr>
          <p:cNvPr id="734" name="Shape 734"/>
          <p:cNvSpPr/>
          <p:nvPr/>
        </p:nvSpPr>
        <p:spPr>
          <a:xfrm>
            <a:off x="1310635" y="4654552"/>
            <a:ext cx="6429376" cy="288927"/>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658368">
              <a:defRPr sz="1500">
                <a:ln w="4937">
                  <a:solidFill/>
                </a:ln>
                <a:solidFill>
                  <a:srgbClr val="D5D5D5"/>
                </a:solidFill>
                <a:effectLst>
                  <a:outerShdw blurRad="50800" dist="32969" dir="3378596" rotWithShape="0">
                    <a:srgbClr val="000000">
                      <a:alpha val="80000"/>
                    </a:srgbClr>
                  </a:outerShdw>
                </a:effectLst>
                <a:latin typeface="Arial Black"/>
                <a:ea typeface="Arial Black"/>
                <a:cs typeface="Arial Black"/>
                <a:sym typeface="Arial Black"/>
              </a:defRPr>
            </a:lvl1pPr>
          </a:lstStyle>
          <a:p>
            <a:pPr lvl="0">
              <a:defRPr sz="1800">
                <a:ln w="9525">
                  <a:noFill/>
                </a:ln>
                <a:solidFill>
                  <a:srgbClr val="000000"/>
                </a:solidFill>
                <a:effectLst/>
              </a:defRPr>
            </a:pPr>
            <a:r>
              <a:rPr sz="1500">
                <a:ln w="4937">
                  <a:solidFill/>
                </a:ln>
                <a:solidFill>
                  <a:srgbClr val="D5D5D5"/>
                </a:solidFill>
                <a:effectLst>
                  <a:outerShdw blurRad="50800" dist="32969" dir="3378596" rotWithShape="0">
                    <a:srgbClr val="000000">
                      <a:alpha val="80000"/>
                    </a:srgbClr>
                  </a:outerShdw>
                </a:effectLst>
              </a:rPr>
              <a:t>FETCH - EXECUTE CYCLE</a:t>
            </a:r>
          </a:p>
        </p:txBody>
      </p:sp>
      <p:sp>
        <p:nvSpPr>
          <p:cNvPr id="735" name="Shape 735"/>
          <p:cNvSpPr/>
          <p:nvPr/>
        </p:nvSpPr>
        <p:spPr>
          <a:xfrm>
            <a:off x="576262" y="4545012"/>
            <a:ext cx="8099426" cy="1"/>
          </a:xfrm>
          <a:prstGeom prst="line">
            <a:avLst/>
          </a:prstGeom>
          <a:ln>
            <a:solidFill/>
            <a:round/>
          </a:ln>
        </p:spPr>
        <p:txBody>
          <a:bodyPr lIns="0" tIns="0" rIns="0" bIns="0"/>
          <a:lstStyle/>
          <a:p>
            <a:pPr lvl="0" defTabSz="457200">
              <a:defRPr sz="1200">
                <a:latin typeface="+mn-lt"/>
                <a:ea typeface="+mn-ea"/>
                <a:cs typeface="+mn-cs"/>
                <a:sym typeface="Helvetica"/>
              </a:defRPr>
            </a:pPr>
            <a:endParaRPr/>
          </a:p>
        </p:txBody>
      </p:sp>
      <p:sp>
        <p:nvSpPr>
          <p:cNvPr id="736" name="Shape 736"/>
          <p:cNvSpPr/>
          <p:nvPr/>
        </p:nvSpPr>
        <p:spPr>
          <a:xfrm>
            <a:off x="576262" y="5049837"/>
            <a:ext cx="3203576" cy="1575334"/>
          </a:xfrm>
          <a:prstGeom prst="rect">
            <a:avLst/>
          </a:prstGeom>
          <a:solidFill>
            <a:srgbClr val="00CCFF"/>
          </a:solidFill>
          <a:ln w="57150">
            <a:solidFill/>
            <a:round/>
          </a:ln>
          <a:extLst>
            <a:ext uri="{C572A759-6A51-4108-AA02-DFA0A04FC94B}">
              <ma14:wrappingTextBoxFlag xmlns:ma14="http://schemas.microsoft.com/office/mac/drawingml/2011/main" xmlns="" val="1"/>
            </a:ext>
          </a:extLst>
        </p:spPr>
        <p:txBody>
          <a:bodyPr lIns="0" tIns="0" rIns="0" bIns="0">
            <a:spAutoFit/>
          </a:bodyPr>
          <a:lstStyle/>
          <a:p>
            <a:pPr lvl="0" algn="ctr">
              <a:spcBef>
                <a:spcPts val="800"/>
              </a:spcBef>
            </a:pPr>
            <a:r>
              <a:rPr sz="1400" b="1">
                <a:latin typeface="Arial"/>
                <a:ea typeface="Arial"/>
                <a:cs typeface="Arial"/>
                <a:sym typeface="Arial"/>
              </a:rPr>
              <a:t>FETCH</a:t>
            </a:r>
          </a:p>
          <a:p>
            <a:pPr lvl="0">
              <a:spcBef>
                <a:spcPts val="800"/>
              </a:spcBef>
              <a:buSzPct val="100000"/>
              <a:buChar char="•"/>
            </a:pPr>
            <a:r>
              <a:rPr sz="1400">
                <a:latin typeface="Arial"/>
                <a:ea typeface="Arial"/>
                <a:cs typeface="Arial"/>
                <a:sym typeface="Arial"/>
              </a:rPr>
              <a:t>  Memory address of next instruction      placed on Address Bus</a:t>
            </a:r>
          </a:p>
          <a:p>
            <a:pPr lvl="0">
              <a:spcBef>
                <a:spcPts val="800"/>
              </a:spcBef>
              <a:buSzPct val="100000"/>
              <a:buChar char="•"/>
            </a:pPr>
            <a:r>
              <a:rPr sz="1400">
                <a:latin typeface="Arial"/>
                <a:ea typeface="Arial"/>
                <a:cs typeface="Arial"/>
                <a:sym typeface="Arial"/>
              </a:rPr>
              <a:t>  Read signal activated on Read line</a:t>
            </a:r>
          </a:p>
          <a:p>
            <a:pPr lvl="0">
              <a:spcBef>
                <a:spcPts val="800"/>
              </a:spcBef>
              <a:buSzPct val="100000"/>
              <a:buChar char="•"/>
            </a:pPr>
            <a:r>
              <a:rPr sz="1400">
                <a:latin typeface="Arial"/>
                <a:ea typeface="Arial"/>
                <a:cs typeface="Arial"/>
                <a:sym typeface="Arial"/>
              </a:rPr>
              <a:t>  Data at location placed on Data bus and transferred to a register</a:t>
            </a:r>
          </a:p>
        </p:txBody>
      </p:sp>
      <p:sp>
        <p:nvSpPr>
          <p:cNvPr id="737" name="Shape 737"/>
          <p:cNvSpPr/>
          <p:nvPr/>
        </p:nvSpPr>
        <p:spPr>
          <a:xfrm>
            <a:off x="4166281" y="5452535"/>
            <a:ext cx="3203576" cy="864134"/>
          </a:xfrm>
          <a:prstGeom prst="rect">
            <a:avLst/>
          </a:prstGeom>
          <a:solidFill>
            <a:srgbClr val="FFFF99"/>
          </a:solidFill>
          <a:ln w="57150">
            <a:solidFill/>
            <a:round/>
          </a:ln>
          <a:extLst>
            <a:ext uri="{C572A759-6A51-4108-AA02-DFA0A04FC94B}">
              <ma14:wrappingTextBoxFlag xmlns:ma14="http://schemas.microsoft.com/office/mac/drawingml/2011/main" xmlns="" val="1"/>
            </a:ext>
          </a:extLst>
        </p:spPr>
        <p:txBody>
          <a:bodyPr lIns="0" tIns="0" rIns="0" bIns="0">
            <a:spAutoFit/>
          </a:bodyPr>
          <a:lstStyle/>
          <a:p>
            <a:pPr lvl="0" algn="ctr">
              <a:spcBef>
                <a:spcPts val="800"/>
              </a:spcBef>
            </a:pPr>
            <a:r>
              <a:rPr sz="1400" b="1">
                <a:latin typeface="Arial"/>
                <a:ea typeface="Arial"/>
                <a:cs typeface="Arial"/>
                <a:sym typeface="Arial"/>
              </a:rPr>
              <a:t>EXECUTE</a:t>
            </a:r>
          </a:p>
          <a:p>
            <a:pPr lvl="0">
              <a:spcBef>
                <a:spcPts val="800"/>
              </a:spcBef>
              <a:buSzPct val="100000"/>
              <a:buChar char="•"/>
            </a:pPr>
            <a:r>
              <a:rPr sz="1400">
                <a:latin typeface="Arial"/>
                <a:ea typeface="Arial"/>
                <a:cs typeface="Arial"/>
                <a:sym typeface="Arial"/>
              </a:rPr>
              <a:t>  Processor interprets instruction</a:t>
            </a:r>
          </a:p>
          <a:p>
            <a:pPr lvl="0">
              <a:spcBef>
                <a:spcPts val="800"/>
              </a:spcBef>
              <a:buSzPct val="100000"/>
              <a:buChar char="•"/>
            </a:pPr>
            <a:r>
              <a:rPr sz="1400">
                <a:latin typeface="Arial"/>
                <a:ea typeface="Arial"/>
                <a:cs typeface="Arial"/>
                <a:sym typeface="Arial"/>
              </a:rPr>
              <a:t>  Processor carries out instruction</a:t>
            </a:r>
          </a:p>
        </p:txBody>
      </p:sp>
      <p:sp>
        <p:nvSpPr>
          <p:cNvPr id="738" name="Shape 738"/>
          <p:cNvSpPr/>
          <p:nvPr/>
        </p:nvSpPr>
        <p:spPr>
          <a:xfrm>
            <a:off x="4716462" y="2960686"/>
            <a:ext cx="3924301" cy="1213385"/>
          </a:xfrm>
          <a:prstGeom prst="rect">
            <a:avLst/>
          </a:prstGeom>
          <a:solidFill>
            <a:srgbClr val="DDDDDD"/>
          </a:solidFill>
          <a:ln w="12700">
            <a:miter lim="400000"/>
          </a:ln>
          <a:extLst>
            <a:ext uri="{C572A759-6A51-4108-AA02-DFA0A04FC94B}">
              <ma14:wrappingTextBoxFlag xmlns:ma14="http://schemas.microsoft.com/office/mac/drawingml/2011/main" xmlns="" val="1"/>
            </a:ext>
          </a:extLst>
        </p:spPr>
        <p:txBody>
          <a:bodyPr lIns="0" tIns="0" rIns="0" bIns="0">
            <a:spAutoFit/>
          </a:bodyPr>
          <a:lstStyle/>
          <a:p>
            <a:pPr lvl="0">
              <a:spcBef>
                <a:spcPts val="800"/>
              </a:spcBef>
            </a:pPr>
            <a:r>
              <a:rPr sz="1400" b="1">
                <a:latin typeface="Arial"/>
                <a:ea typeface="Arial"/>
                <a:cs typeface="Arial"/>
                <a:sym typeface="Arial"/>
              </a:rPr>
              <a:t>Read and Write Signals:</a:t>
            </a:r>
          </a:p>
          <a:p>
            <a:pPr lvl="0">
              <a:spcBef>
                <a:spcPts val="800"/>
              </a:spcBef>
            </a:pPr>
            <a:r>
              <a:rPr sz="1400" b="1">
                <a:latin typeface="Arial"/>
                <a:ea typeface="Arial"/>
                <a:cs typeface="Arial"/>
                <a:sym typeface="Arial"/>
              </a:rPr>
              <a:t>Read:</a:t>
            </a:r>
            <a:r>
              <a:rPr sz="1400">
                <a:latin typeface="Arial"/>
                <a:ea typeface="Arial"/>
                <a:cs typeface="Arial"/>
                <a:sym typeface="Arial"/>
              </a:rPr>
              <a:t> Instructs machine to place data from specified memory address onto data bus.</a:t>
            </a:r>
          </a:p>
          <a:p>
            <a:pPr lvl="0">
              <a:spcBef>
                <a:spcPts val="800"/>
              </a:spcBef>
            </a:pPr>
            <a:r>
              <a:rPr sz="1400" b="1">
                <a:latin typeface="Arial"/>
                <a:ea typeface="Arial"/>
                <a:cs typeface="Arial"/>
                <a:sym typeface="Arial"/>
              </a:rPr>
              <a:t>Write:</a:t>
            </a:r>
            <a:r>
              <a:rPr sz="1400">
                <a:latin typeface="Arial"/>
                <a:ea typeface="Arial"/>
                <a:cs typeface="Arial"/>
                <a:sym typeface="Arial"/>
              </a:rPr>
              <a:t> Instructs memory to sore data on data bus at address on address bus.</a:t>
            </a:r>
          </a:p>
        </p:txBody>
      </p:sp>
      <p:grpSp>
        <p:nvGrpSpPr>
          <p:cNvPr id="745" name="Group 745">
            <a:hlinkClick r:id="" action="ppaction://hlinkshowjump?jump=nextslide"/>
          </p:cNvPr>
          <p:cNvGrpSpPr/>
          <p:nvPr/>
        </p:nvGrpSpPr>
        <p:grpSpPr>
          <a:xfrm>
            <a:off x="7812086" y="5949949"/>
            <a:ext cx="1206502" cy="371477"/>
            <a:chOff x="0" y="0"/>
            <a:chExt cx="1206501" cy="371475"/>
          </a:xfrm>
        </p:grpSpPr>
        <p:sp>
          <p:nvSpPr>
            <p:cNvPr id="739" name="Shape 739"/>
            <p:cNvSpPr/>
            <p:nvPr/>
          </p:nvSpPr>
          <p:spPr>
            <a:xfrm>
              <a:off x="0" y="0"/>
              <a:ext cx="1206501" cy="371475"/>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740" name="Shape 740"/>
            <p:cNvSpPr/>
            <p:nvPr/>
          </p:nvSpPr>
          <p:spPr>
            <a:xfrm>
              <a:off x="0" y="-1"/>
              <a:ext cx="1206502" cy="2321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6" y="21600"/>
                  </a:lnTo>
                  <a:lnTo>
                    <a:pt x="21184"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741" name="Shape 741"/>
            <p:cNvSpPr/>
            <p:nvPr/>
          </p:nvSpPr>
          <p:spPr>
            <a:xfrm>
              <a:off x="-1" y="-1"/>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742" name="Shape 742"/>
            <p:cNvSpPr/>
            <p:nvPr/>
          </p:nvSpPr>
          <p:spPr>
            <a:xfrm>
              <a:off x="1183283" y="-1"/>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743" name="Shape 743"/>
            <p:cNvSpPr/>
            <p:nvPr/>
          </p:nvSpPr>
          <p:spPr>
            <a:xfrm>
              <a:off x="0" y="348257"/>
              <a:ext cx="1206502"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184" y="0"/>
                  </a:lnTo>
                  <a:lnTo>
                    <a:pt x="416"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744" name="Shape 744"/>
            <p:cNvSpPr/>
            <p:nvPr/>
          </p:nvSpPr>
          <p:spPr>
            <a:xfrm>
              <a:off x="367580" y="117964"/>
              <a:ext cx="471340" cy="13554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Memory</a:t>
              </a:r>
            </a:p>
          </p:txBody>
        </p:sp>
      </p:gr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8" name="Shape 748"/>
          <p:cNvSpPr>
            <a:spLocks noGrp="1"/>
          </p:cNvSpPr>
          <p:nvPr>
            <p:ph type="title"/>
          </p:nvPr>
        </p:nvSpPr>
        <p:spPr>
          <a:xfrm>
            <a:off x="457200" y="274637"/>
            <a:ext cx="8229600" cy="1143001"/>
          </a:xfrm>
          <a:prstGeom prst="rect">
            <a:avLst/>
          </a:prstGeom>
        </p:spPr>
        <p:txBody>
          <a:bodyPr lIns="0" tIns="0" rIns="0" bIns="0">
            <a:normAutofit/>
          </a:bodyPr>
          <a:lstStyle/>
          <a:p>
            <a:pPr lvl="0">
              <a:defRPr sz="1800"/>
            </a:pPr>
            <a:r>
              <a:rPr sz="4400"/>
              <a:t>Memory</a:t>
            </a:r>
          </a:p>
        </p:txBody>
      </p:sp>
      <p:sp>
        <p:nvSpPr>
          <p:cNvPr id="749" name="Shape 749"/>
          <p:cNvSpPr/>
          <p:nvPr/>
        </p:nvSpPr>
        <p:spPr>
          <a:xfrm>
            <a:off x="-2" y="0"/>
            <a:ext cx="9144004" cy="1557338"/>
          </a:xfrm>
          <a:prstGeom prst="rect">
            <a:avLst/>
          </a:prstGeom>
          <a:gradFill>
            <a:gsLst>
              <a:gs pos="0">
                <a:srgbClr val="FF3300"/>
              </a:gs>
              <a:gs pos="100000">
                <a:srgbClr val="761700"/>
              </a:gs>
            </a:gsLst>
            <a:lin ang="16200000"/>
          </a:gradFill>
          <a:ln w="12700">
            <a:miter lim="400000"/>
          </a:ln>
        </p:spPr>
        <p:txBody>
          <a:bodyPr lIns="0" tIns="0" rIns="0" bIns="0" anchor="ctr"/>
          <a:lstStyle/>
          <a:p>
            <a:pPr lvl="0">
              <a:defRPr>
                <a:latin typeface="Arial"/>
                <a:ea typeface="Arial"/>
                <a:cs typeface="Arial"/>
                <a:sym typeface="Arial"/>
              </a:defRPr>
            </a:pPr>
            <a:endParaRPr/>
          </a:p>
        </p:txBody>
      </p:sp>
      <p:sp>
        <p:nvSpPr>
          <p:cNvPr id="750" name="Shape 750"/>
          <p:cNvSpPr/>
          <p:nvPr/>
        </p:nvSpPr>
        <p:spPr>
          <a:xfrm>
            <a:off x="3348037" y="908050"/>
            <a:ext cx="2592389" cy="504825"/>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539494">
              <a:defRPr sz="1100">
                <a:ln w="8841">
                  <a:solidFill/>
                </a:ln>
                <a:solidFill>
                  <a:srgbClr val="FFFFFF"/>
                </a:solidFill>
                <a:effectLst>
                  <a:outerShdw blurRad="38100" dist="21193"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1100">
                <a:ln w="8841">
                  <a:solidFill/>
                </a:ln>
                <a:solidFill>
                  <a:srgbClr val="FFFFFF"/>
                </a:solidFill>
                <a:effectLst>
                  <a:outerShdw blurRad="38100" dist="21193" dir="2700000" rotWithShape="0">
                    <a:srgbClr val="990000"/>
                  </a:outerShdw>
                </a:effectLst>
              </a:rPr>
              <a:t>Memory</a:t>
            </a:r>
          </a:p>
        </p:txBody>
      </p:sp>
      <p:sp>
        <p:nvSpPr>
          <p:cNvPr id="751" name="Shape 751"/>
          <p:cNvSpPr/>
          <p:nvPr/>
        </p:nvSpPr>
        <p:spPr>
          <a:xfrm>
            <a:off x="6732586" y="204786"/>
            <a:ext cx="2303464" cy="3444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22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2200">
                <a:ln w="17078">
                  <a:solidFill/>
                </a:ln>
                <a:solidFill>
                  <a:srgbClr val="FFFFFF"/>
                </a:solidFill>
                <a:effectLst>
                  <a:outerShdw blurRad="50800" dist="29455" dir="2700000" rotWithShape="0">
                    <a:srgbClr val="990000"/>
                  </a:outerShdw>
                </a:effectLst>
              </a:rPr>
              <a:t>Higher Computing</a:t>
            </a:r>
          </a:p>
        </p:txBody>
      </p:sp>
      <p:grpSp>
        <p:nvGrpSpPr>
          <p:cNvPr id="758" name="Group 758">
            <a:hlinkClick r:id="" action="ppaction://hlinkshowjump?jump=firstslide"/>
          </p:cNvPr>
          <p:cNvGrpSpPr/>
          <p:nvPr/>
        </p:nvGrpSpPr>
        <p:grpSpPr>
          <a:xfrm>
            <a:off x="7823199" y="6396037"/>
            <a:ext cx="1206502" cy="371477"/>
            <a:chOff x="0" y="0"/>
            <a:chExt cx="1206500" cy="371476"/>
          </a:xfrm>
        </p:grpSpPr>
        <p:sp>
          <p:nvSpPr>
            <p:cNvPr id="752" name="Shape 752"/>
            <p:cNvSpPr/>
            <p:nvPr/>
          </p:nvSpPr>
          <p:spPr>
            <a:xfrm>
              <a:off x="0" y="-1"/>
              <a:ext cx="1206500" cy="371478"/>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753" name="Shape 753"/>
            <p:cNvSpPr/>
            <p:nvPr/>
          </p:nvSpPr>
          <p:spPr>
            <a:xfrm>
              <a:off x="-1" y="-1"/>
              <a:ext cx="1206501" cy="232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6" y="21600"/>
                  </a:lnTo>
                  <a:lnTo>
                    <a:pt x="21184"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754" name="Shape 754"/>
            <p:cNvSpPr/>
            <p:nvPr/>
          </p:nvSpPr>
          <p:spPr>
            <a:xfrm>
              <a:off x="-1"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755" name="Shape 755"/>
            <p:cNvSpPr/>
            <p:nvPr/>
          </p:nvSpPr>
          <p:spPr>
            <a:xfrm>
              <a:off x="1183282"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756" name="Shape 756"/>
            <p:cNvSpPr/>
            <p:nvPr/>
          </p:nvSpPr>
          <p:spPr>
            <a:xfrm>
              <a:off x="-1" y="348257"/>
              <a:ext cx="1206501"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184" y="0"/>
                  </a:lnTo>
                  <a:lnTo>
                    <a:pt x="416"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757" name="Shape 757"/>
            <p:cNvSpPr/>
            <p:nvPr/>
          </p:nvSpPr>
          <p:spPr>
            <a:xfrm>
              <a:off x="212148" y="117965"/>
              <a:ext cx="782204" cy="13554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Back to Index</a:t>
              </a:r>
            </a:p>
          </p:txBody>
        </p:sp>
      </p:grpSp>
      <p:sp>
        <p:nvSpPr>
          <p:cNvPr id="759" name="Shape 759"/>
          <p:cNvSpPr/>
          <p:nvPr/>
        </p:nvSpPr>
        <p:spPr>
          <a:xfrm flipH="1">
            <a:off x="1835149" y="1628775"/>
            <a:ext cx="1" cy="3816350"/>
          </a:xfrm>
          <a:prstGeom prst="line">
            <a:avLst/>
          </a:prstGeom>
          <a:ln w="57150">
            <a:solidFill/>
            <a:round/>
          </a:ln>
        </p:spPr>
        <p:txBody>
          <a:bodyPr lIns="0" tIns="0" rIns="0" bIns="0"/>
          <a:lstStyle/>
          <a:p>
            <a:pPr lvl="0" defTabSz="457200">
              <a:defRPr sz="1200">
                <a:latin typeface="+mn-lt"/>
                <a:ea typeface="+mn-ea"/>
                <a:cs typeface="+mn-cs"/>
                <a:sym typeface="Helvetica"/>
              </a:defRPr>
            </a:pPr>
            <a:endParaRPr/>
          </a:p>
        </p:txBody>
      </p:sp>
      <p:grpSp>
        <p:nvGrpSpPr>
          <p:cNvPr id="763" name="Group 763"/>
          <p:cNvGrpSpPr/>
          <p:nvPr/>
        </p:nvGrpSpPr>
        <p:grpSpPr>
          <a:xfrm>
            <a:off x="628649" y="1393824"/>
            <a:ext cx="504827" cy="720726"/>
            <a:chOff x="0" y="0"/>
            <a:chExt cx="504825" cy="720725"/>
          </a:xfrm>
        </p:grpSpPr>
        <p:sp>
          <p:nvSpPr>
            <p:cNvPr id="760" name="Shape 760"/>
            <p:cNvSpPr/>
            <p:nvPr/>
          </p:nvSpPr>
          <p:spPr>
            <a:xfrm>
              <a:off x="-1" y="-1"/>
              <a:ext cx="504827" cy="720726"/>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1209"/>
                    <a:pt x="0" y="2700"/>
                  </a:cubicBezTo>
                  <a:lnTo>
                    <a:pt x="0" y="18900"/>
                  </a:lnTo>
                  <a:cubicBezTo>
                    <a:pt x="0" y="20391"/>
                    <a:pt x="4835" y="21600"/>
                    <a:pt x="10800" y="21600"/>
                  </a:cubicBezTo>
                  <a:cubicBezTo>
                    <a:pt x="16765" y="21600"/>
                    <a:pt x="21600" y="20391"/>
                    <a:pt x="21600" y="18900"/>
                  </a:cubicBezTo>
                  <a:lnTo>
                    <a:pt x="21600" y="2700"/>
                  </a:lnTo>
                  <a:cubicBezTo>
                    <a:pt x="21600" y="1209"/>
                    <a:pt x="16765" y="0"/>
                    <a:pt x="10800" y="0"/>
                  </a:cubicBezTo>
                  <a:close/>
                </a:path>
              </a:pathLst>
            </a:custGeom>
            <a:solidFill>
              <a:srgbClr val="BBE0E3"/>
            </a:solidFill>
            <a:ln w="9525" cap="flat">
              <a:solidFill>
                <a:srgbClr val="000000"/>
              </a:solidFill>
              <a:prstDash val="solid"/>
              <a:round/>
            </a:ln>
            <a:effectLst/>
          </p:spPr>
          <p:txBody>
            <a:bodyPr wrap="square" lIns="0" tIns="0" rIns="0" bIns="0" numCol="1" anchor="ctr">
              <a:noAutofit/>
            </a:bodyPr>
            <a:lstStyle/>
            <a:p>
              <a:pPr lvl="0">
                <a:defRPr>
                  <a:latin typeface="Arial"/>
                  <a:ea typeface="Arial"/>
                  <a:cs typeface="Arial"/>
                  <a:sym typeface="Arial"/>
                </a:defRPr>
              </a:pPr>
              <a:endParaRPr/>
            </a:p>
          </p:txBody>
        </p:sp>
        <p:sp>
          <p:nvSpPr>
            <p:cNvPr id="761" name="Shape 761"/>
            <p:cNvSpPr/>
            <p:nvPr/>
          </p:nvSpPr>
          <p:spPr>
            <a:xfrm>
              <a:off x="-1" y="-1"/>
              <a:ext cx="504827" cy="180184"/>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lose/>
                </a:path>
              </a:pathLst>
            </a:custGeom>
            <a:solidFill>
              <a:srgbClr val="C9E6E9"/>
            </a:solidFill>
            <a:ln w="12700" cap="flat">
              <a:noFill/>
              <a:miter lim="400000"/>
            </a:ln>
            <a:effectLst/>
          </p:spPr>
          <p:txBody>
            <a:bodyPr wrap="square" lIns="0" tIns="0" rIns="0" bIns="0" numCol="1" anchor="ctr">
              <a:noAutofit/>
            </a:bodyPr>
            <a:lstStyle/>
            <a:p>
              <a:pPr lvl="0">
                <a:defRPr>
                  <a:latin typeface="Arial"/>
                  <a:ea typeface="Arial"/>
                  <a:cs typeface="Arial"/>
                  <a:sym typeface="Arial"/>
                </a:defRPr>
              </a:pPr>
              <a:endParaRPr/>
            </a:p>
          </p:txBody>
        </p:sp>
        <p:sp>
          <p:nvSpPr>
            <p:cNvPr id="762" name="Shape 762"/>
            <p:cNvSpPr/>
            <p:nvPr/>
          </p:nvSpPr>
          <p:spPr>
            <a:xfrm>
              <a:off x="-1" y="90090"/>
              <a:ext cx="504827" cy="9009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11929"/>
                    <a:pt x="4835" y="21600"/>
                    <a:pt x="10800" y="21600"/>
                  </a:cubicBezTo>
                  <a:cubicBezTo>
                    <a:pt x="16765" y="21600"/>
                    <a:pt x="21600" y="11929"/>
                    <a:pt x="21600" y="0"/>
                  </a:cubicBezTo>
                </a:path>
              </a:pathLst>
            </a:custGeom>
            <a:noFill/>
            <a:ln w="9525" cap="flat">
              <a:solidFill>
                <a:srgbClr val="000000"/>
              </a:solidFill>
              <a:prstDash val="solid"/>
              <a:round/>
            </a:ln>
            <a:effectLst/>
          </p:spPr>
          <p:txBody>
            <a:bodyPr wrap="square" lIns="0" tIns="0" rIns="0" bIns="0" numCol="1" anchor="ctr">
              <a:noAutofit/>
            </a:bodyPr>
            <a:lstStyle/>
            <a:p>
              <a:pPr lvl="0">
                <a:defRPr>
                  <a:latin typeface="Arial"/>
                  <a:ea typeface="Arial"/>
                  <a:cs typeface="Arial"/>
                  <a:sym typeface="Arial"/>
                </a:defRPr>
              </a:pPr>
              <a:endParaRPr/>
            </a:p>
          </p:txBody>
        </p:sp>
      </p:grpSp>
      <p:grpSp>
        <p:nvGrpSpPr>
          <p:cNvPr id="767" name="Group 767"/>
          <p:cNvGrpSpPr/>
          <p:nvPr/>
        </p:nvGrpSpPr>
        <p:grpSpPr>
          <a:xfrm>
            <a:off x="522277" y="2406640"/>
            <a:ext cx="719122" cy="719122"/>
            <a:chOff x="-9" y="-9"/>
            <a:chExt cx="719120" cy="719120"/>
          </a:xfrm>
        </p:grpSpPr>
        <p:sp>
          <p:nvSpPr>
            <p:cNvPr id="764" name="Shape 764"/>
            <p:cNvSpPr/>
            <p:nvPr/>
          </p:nvSpPr>
          <p:spPr>
            <a:xfrm>
              <a:off x="-10" y="-10"/>
              <a:ext cx="719122" cy="71912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flip="none" rotWithShape="1">
              <a:gsLst>
                <a:gs pos="0">
                  <a:srgbClr val="000000"/>
                </a:gs>
                <a:gs pos="100000">
                  <a:srgbClr val="FFFFFF"/>
                </a:gs>
              </a:gsLst>
              <a:lin ang="2700000" scaled="0"/>
            </a:gradFill>
            <a:ln w="9525" cap="flat">
              <a:solidFill>
                <a:srgbClr val="000000"/>
              </a:solidFill>
              <a:prstDash val="solid"/>
              <a:round/>
            </a:ln>
            <a:effectLst/>
          </p:spPr>
          <p:txBody>
            <a:bodyPr wrap="square" lIns="0" tIns="0" rIns="0" bIns="0" numCol="1" anchor="ctr">
              <a:noAutofit/>
            </a:bodyPr>
            <a:lstStyle/>
            <a:p>
              <a:pPr lvl="0">
                <a:defRPr>
                  <a:latin typeface="Arial"/>
                  <a:ea typeface="Arial"/>
                  <a:cs typeface="Arial"/>
                  <a:sym typeface="Arial"/>
                </a:defRPr>
              </a:pPr>
              <a:endParaRPr/>
            </a:p>
          </p:txBody>
        </p:sp>
        <p:sp>
          <p:nvSpPr>
            <p:cNvPr id="765" name="Shape 765"/>
            <p:cNvSpPr/>
            <p:nvPr/>
          </p:nvSpPr>
          <p:spPr>
            <a:xfrm>
              <a:off x="268285" y="269873"/>
              <a:ext cx="180972" cy="179384"/>
            </a:xfrm>
            <a:custGeom>
              <a:avLst/>
              <a:gdLst/>
              <a:ahLst/>
              <a:cxnLst>
                <a:cxn ang="0">
                  <a:pos x="wd2" y="hd2"/>
                </a:cxn>
                <a:cxn ang="5400000">
                  <a:pos x="wd2" y="hd2"/>
                </a:cxn>
                <a:cxn ang="10800000">
                  <a:pos x="wd2" y="hd2"/>
                </a:cxn>
                <a:cxn ang="16200000">
                  <a:pos x="wd2" y="hd2"/>
                </a:cxn>
              </a:cxnLst>
              <a:rect l="0" t="0" r="r" b="b"/>
              <a:pathLst>
                <a:path w="19678"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BBE0E3"/>
            </a:solidFill>
            <a:ln w="9525" cap="flat">
              <a:solidFill>
                <a:srgbClr val="000000"/>
              </a:solidFill>
              <a:prstDash val="solid"/>
              <a:round/>
            </a:ln>
            <a:effectLst/>
          </p:spPr>
          <p:txBody>
            <a:bodyPr wrap="square" lIns="0" tIns="0" rIns="0" bIns="0" numCol="1" anchor="ctr">
              <a:noAutofit/>
            </a:bodyPr>
            <a:lstStyle/>
            <a:p>
              <a:pPr lvl="0">
                <a:defRPr>
                  <a:latin typeface="Arial"/>
                  <a:ea typeface="Arial"/>
                  <a:cs typeface="Arial"/>
                  <a:sym typeface="Arial"/>
                </a:defRPr>
              </a:pPr>
              <a:endParaRPr/>
            </a:p>
          </p:txBody>
        </p:sp>
        <p:sp>
          <p:nvSpPr>
            <p:cNvPr id="766" name="Shape 766"/>
            <p:cNvSpPr/>
            <p:nvPr/>
          </p:nvSpPr>
          <p:spPr>
            <a:xfrm>
              <a:off x="306386" y="306386"/>
              <a:ext cx="107949" cy="10794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0000"/>
            </a:solidFill>
            <a:ln w="9525" cap="flat">
              <a:solidFill>
                <a:srgbClr val="000000"/>
              </a:solidFill>
              <a:prstDash val="solid"/>
              <a:round/>
            </a:ln>
            <a:effectLst/>
          </p:spPr>
          <p:txBody>
            <a:bodyPr wrap="square" lIns="0" tIns="0" rIns="0" bIns="0" numCol="1" anchor="ctr">
              <a:noAutofit/>
            </a:bodyPr>
            <a:lstStyle/>
            <a:p>
              <a:pPr lvl="0">
                <a:defRPr>
                  <a:latin typeface="Arial"/>
                  <a:ea typeface="Arial"/>
                  <a:cs typeface="Arial"/>
                  <a:sym typeface="Arial"/>
                </a:defRPr>
              </a:pPr>
              <a:endParaRPr/>
            </a:p>
          </p:txBody>
        </p:sp>
      </p:grpSp>
      <p:grpSp>
        <p:nvGrpSpPr>
          <p:cNvPr id="774" name="Group 774"/>
          <p:cNvGrpSpPr/>
          <p:nvPr/>
        </p:nvGrpSpPr>
        <p:grpSpPr>
          <a:xfrm>
            <a:off x="630236" y="3417887"/>
            <a:ext cx="503242" cy="863601"/>
            <a:chOff x="0" y="0"/>
            <a:chExt cx="503240" cy="863600"/>
          </a:xfrm>
        </p:grpSpPr>
        <p:grpSp>
          <p:nvGrpSpPr>
            <p:cNvPr id="770" name="Group 770"/>
            <p:cNvGrpSpPr/>
            <p:nvPr/>
          </p:nvGrpSpPr>
          <p:grpSpPr>
            <a:xfrm>
              <a:off x="-1" y="-1"/>
              <a:ext cx="503241" cy="863602"/>
              <a:chOff x="0" y="0"/>
              <a:chExt cx="503240" cy="863600"/>
            </a:xfrm>
          </p:grpSpPr>
          <p:sp>
            <p:nvSpPr>
              <p:cNvPr id="768" name="Shape 768"/>
              <p:cNvSpPr/>
              <p:nvPr/>
            </p:nvSpPr>
            <p:spPr>
              <a:xfrm>
                <a:off x="53975" y="-1"/>
                <a:ext cx="395290" cy="252415"/>
              </a:xfrm>
              <a:prstGeom prst="rect">
                <a:avLst/>
              </a:prstGeom>
              <a:solidFill>
                <a:srgbClr val="BBE0E3"/>
              </a:solidFill>
              <a:ln w="9525" cap="flat">
                <a:solidFill>
                  <a:srgbClr val="000000"/>
                </a:solidFill>
                <a:prstDash val="solid"/>
                <a:round/>
              </a:ln>
              <a:effectLst/>
            </p:spPr>
            <p:txBody>
              <a:bodyPr wrap="square" lIns="0" tIns="0" rIns="0" bIns="0" numCol="1" anchor="ctr">
                <a:noAutofit/>
              </a:bodyPr>
              <a:lstStyle/>
              <a:p>
                <a:pPr lvl="0">
                  <a:defRPr>
                    <a:latin typeface="Arial"/>
                    <a:ea typeface="Arial"/>
                    <a:cs typeface="Arial"/>
                    <a:sym typeface="Arial"/>
                  </a:defRPr>
                </a:pPr>
                <a:endParaRPr/>
              </a:p>
            </p:txBody>
          </p:sp>
          <p:sp>
            <p:nvSpPr>
              <p:cNvPr id="769" name="Shape 769"/>
              <p:cNvSpPr/>
              <p:nvPr/>
            </p:nvSpPr>
            <p:spPr>
              <a:xfrm>
                <a:off x="-1" y="215900"/>
                <a:ext cx="503242" cy="647701"/>
              </a:xfrm>
              <a:prstGeom prst="rect">
                <a:avLst/>
              </a:prstGeom>
              <a:solidFill>
                <a:srgbClr val="000000"/>
              </a:solidFill>
              <a:ln w="9525" cap="flat">
                <a:solidFill>
                  <a:srgbClr val="000000"/>
                </a:solidFill>
                <a:prstDash val="solid"/>
                <a:round/>
              </a:ln>
              <a:effectLst/>
            </p:spPr>
            <p:txBody>
              <a:bodyPr wrap="square" lIns="0" tIns="0" rIns="0" bIns="0" numCol="1" anchor="ctr">
                <a:noAutofit/>
              </a:bodyPr>
              <a:lstStyle/>
              <a:p>
                <a:pPr lvl="0">
                  <a:defRPr>
                    <a:latin typeface="Arial"/>
                    <a:ea typeface="Arial"/>
                    <a:cs typeface="Arial"/>
                    <a:sym typeface="Arial"/>
                  </a:defRPr>
                </a:pPr>
                <a:endParaRPr/>
              </a:p>
            </p:txBody>
          </p:sp>
        </p:grpSp>
        <p:sp>
          <p:nvSpPr>
            <p:cNvPr id="771" name="Shape 771"/>
            <p:cNvSpPr/>
            <p:nvPr/>
          </p:nvSpPr>
          <p:spPr>
            <a:xfrm>
              <a:off x="107950" y="36512"/>
              <a:ext cx="36514" cy="107952"/>
            </a:xfrm>
            <a:prstGeom prst="rect">
              <a:avLst/>
            </a:prstGeom>
            <a:solidFill>
              <a:srgbClr val="000000"/>
            </a:solidFill>
            <a:ln w="9525" cap="flat">
              <a:solidFill>
                <a:srgbClr val="000000"/>
              </a:solidFill>
              <a:prstDash val="solid"/>
              <a:round/>
            </a:ln>
            <a:effectLst/>
          </p:spPr>
          <p:txBody>
            <a:bodyPr wrap="square" lIns="0" tIns="0" rIns="0" bIns="0" numCol="1" anchor="ctr">
              <a:noAutofit/>
            </a:bodyPr>
            <a:lstStyle/>
            <a:p>
              <a:pPr lvl="0">
                <a:defRPr>
                  <a:latin typeface="Arial"/>
                  <a:ea typeface="Arial"/>
                  <a:cs typeface="Arial"/>
                  <a:sym typeface="Arial"/>
                </a:defRPr>
              </a:pPr>
              <a:endParaRPr/>
            </a:p>
          </p:txBody>
        </p:sp>
        <p:sp>
          <p:nvSpPr>
            <p:cNvPr id="772" name="Shape 772"/>
            <p:cNvSpPr/>
            <p:nvPr/>
          </p:nvSpPr>
          <p:spPr>
            <a:xfrm>
              <a:off x="358775" y="36512"/>
              <a:ext cx="36514" cy="107952"/>
            </a:xfrm>
            <a:prstGeom prst="rect">
              <a:avLst/>
            </a:prstGeom>
            <a:solidFill>
              <a:srgbClr val="000000"/>
            </a:solidFill>
            <a:ln w="9525" cap="flat">
              <a:solidFill>
                <a:srgbClr val="000000"/>
              </a:solidFill>
              <a:prstDash val="solid"/>
              <a:round/>
            </a:ln>
            <a:effectLst/>
          </p:spPr>
          <p:txBody>
            <a:bodyPr wrap="square" lIns="0" tIns="0" rIns="0" bIns="0" numCol="1" anchor="ctr">
              <a:noAutofit/>
            </a:bodyPr>
            <a:lstStyle/>
            <a:p>
              <a:pPr lvl="0">
                <a:defRPr>
                  <a:latin typeface="Arial"/>
                  <a:ea typeface="Arial"/>
                  <a:cs typeface="Arial"/>
                  <a:sym typeface="Arial"/>
                </a:defRPr>
              </a:pPr>
              <a:endParaRPr/>
            </a:p>
          </p:txBody>
        </p:sp>
        <p:sp>
          <p:nvSpPr>
            <p:cNvPr id="773" name="Shape 773"/>
            <p:cNvSpPr/>
            <p:nvPr/>
          </p:nvSpPr>
          <p:spPr>
            <a:xfrm>
              <a:off x="252412" y="0"/>
              <a:ext cx="2" cy="215900"/>
            </a:xfrm>
            <a:prstGeom prst="line">
              <a:avLst/>
            </a:prstGeom>
            <a:noFill/>
            <a:ln w="9525" cap="flat">
              <a:solidFill>
                <a:srgbClr val="000000"/>
              </a:solidFill>
              <a:prstDash val="solid"/>
              <a:round/>
            </a:ln>
            <a:effectLst/>
          </p:spPr>
          <p:txBody>
            <a:bodyPr wrap="square" lIns="0" tIns="0" rIns="0" bIns="0" numCol="1" anchor="t">
              <a:noAutofit/>
            </a:bodyPr>
            <a:lstStyle/>
            <a:p>
              <a:pPr lvl="0" defTabSz="457200">
                <a:defRPr sz="1200">
                  <a:latin typeface="+mn-lt"/>
                  <a:ea typeface="+mn-ea"/>
                  <a:cs typeface="+mn-cs"/>
                  <a:sym typeface="Helvetica"/>
                </a:defRPr>
              </a:pPr>
              <a:endParaRPr/>
            </a:p>
          </p:txBody>
        </p:sp>
      </p:grpSp>
      <p:sp>
        <p:nvSpPr>
          <p:cNvPr id="775" name="Shape 775"/>
          <p:cNvSpPr/>
          <p:nvPr/>
        </p:nvSpPr>
        <p:spPr>
          <a:xfrm>
            <a:off x="34924" y="5353050"/>
            <a:ext cx="1979615" cy="91195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lvl="0">
              <a:spcBef>
                <a:spcPts val="800"/>
              </a:spcBef>
            </a:pPr>
            <a:r>
              <a:rPr sz="1400" b="1">
                <a:solidFill>
                  <a:srgbClr val="FFFFFF"/>
                </a:solidFill>
                <a:latin typeface="Arial"/>
                <a:ea typeface="Arial"/>
                <a:cs typeface="Arial"/>
                <a:sym typeface="Arial"/>
              </a:rPr>
              <a:t>Backing Storage:</a:t>
            </a:r>
          </a:p>
          <a:p>
            <a:pPr lvl="0">
              <a:spcBef>
                <a:spcPts val="700"/>
              </a:spcBef>
            </a:pPr>
            <a:r>
              <a:rPr sz="1200">
                <a:solidFill>
                  <a:srgbClr val="FFFFFF"/>
                </a:solidFill>
                <a:latin typeface="Arial"/>
                <a:ea typeface="Arial"/>
                <a:cs typeface="Arial"/>
                <a:sym typeface="Arial"/>
              </a:rPr>
              <a:t>Needed to save programs and data files. Slowest to access (egg timer symbol)</a:t>
            </a:r>
          </a:p>
        </p:txBody>
      </p:sp>
      <p:grpSp>
        <p:nvGrpSpPr>
          <p:cNvPr id="786" name="Group 786"/>
          <p:cNvGrpSpPr/>
          <p:nvPr/>
        </p:nvGrpSpPr>
        <p:grpSpPr>
          <a:xfrm>
            <a:off x="341312" y="4573587"/>
            <a:ext cx="1079501" cy="504827"/>
            <a:chOff x="0" y="0"/>
            <a:chExt cx="1079500" cy="504826"/>
          </a:xfrm>
        </p:grpSpPr>
        <p:sp>
          <p:nvSpPr>
            <p:cNvPr id="776" name="Shape 776"/>
            <p:cNvSpPr/>
            <p:nvPr/>
          </p:nvSpPr>
          <p:spPr>
            <a:xfrm>
              <a:off x="0" y="-1"/>
              <a:ext cx="1079501" cy="504828"/>
            </a:xfrm>
            <a:prstGeom prst="rect">
              <a:avLst/>
            </a:prstGeom>
            <a:solidFill>
              <a:srgbClr val="BBE0E3"/>
            </a:solidFill>
            <a:ln w="9525" cap="flat">
              <a:solidFill>
                <a:srgbClr val="000000"/>
              </a:solidFill>
              <a:prstDash val="solid"/>
              <a:round/>
            </a:ln>
            <a:effectLst/>
          </p:spPr>
          <p:txBody>
            <a:bodyPr wrap="square" lIns="0" tIns="0" rIns="0" bIns="0" numCol="1" anchor="ctr">
              <a:noAutofit/>
            </a:bodyPr>
            <a:lstStyle/>
            <a:p>
              <a:pPr lvl="0">
                <a:defRPr>
                  <a:latin typeface="Arial"/>
                  <a:ea typeface="Arial"/>
                  <a:cs typeface="Arial"/>
                  <a:sym typeface="Arial"/>
                </a:defRPr>
              </a:pPr>
              <a:endParaRPr/>
            </a:p>
          </p:txBody>
        </p:sp>
        <p:grpSp>
          <p:nvGrpSpPr>
            <p:cNvPr id="780" name="Group 780"/>
            <p:cNvGrpSpPr/>
            <p:nvPr/>
          </p:nvGrpSpPr>
          <p:grpSpPr>
            <a:xfrm>
              <a:off x="34919" y="73020"/>
              <a:ext cx="431790" cy="358768"/>
              <a:chOff x="-5" y="-4"/>
              <a:chExt cx="431789" cy="358766"/>
            </a:xfrm>
          </p:grpSpPr>
          <p:sp>
            <p:nvSpPr>
              <p:cNvPr id="777" name="Shape 777"/>
              <p:cNvSpPr/>
              <p:nvPr/>
            </p:nvSpPr>
            <p:spPr>
              <a:xfrm>
                <a:off x="-6" y="-5"/>
                <a:ext cx="431790" cy="358768"/>
              </a:xfrm>
              <a:custGeom>
                <a:avLst/>
                <a:gdLst/>
                <a:ahLst/>
                <a:cxnLst>
                  <a:cxn ang="0">
                    <a:pos x="wd2" y="hd2"/>
                  </a:cxn>
                  <a:cxn ang="5400000">
                    <a:pos x="wd2" y="hd2"/>
                  </a:cxn>
                  <a:cxn ang="10800000">
                    <a:pos x="wd2" y="hd2"/>
                  </a:cxn>
                  <a:cxn ang="16200000">
                    <a:pos x="wd2" y="hd2"/>
                  </a:cxn>
                </a:cxnLst>
                <a:rect l="0" t="0" r="r" b="b"/>
                <a:pathLst>
                  <a:path w="19678"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flip="none" rotWithShape="1">
                <a:gsLst>
                  <a:gs pos="0">
                    <a:srgbClr val="000000"/>
                  </a:gs>
                  <a:gs pos="100000">
                    <a:srgbClr val="FFFFFF"/>
                  </a:gs>
                </a:gsLst>
                <a:lin ang="2700000" scaled="0"/>
              </a:gradFill>
              <a:ln w="9525" cap="flat">
                <a:solidFill>
                  <a:srgbClr val="000000"/>
                </a:solidFill>
                <a:prstDash val="solid"/>
                <a:round/>
              </a:ln>
              <a:effectLst/>
            </p:spPr>
            <p:txBody>
              <a:bodyPr wrap="square" lIns="0" tIns="0" rIns="0" bIns="0" numCol="1" anchor="ctr">
                <a:noAutofit/>
              </a:bodyPr>
              <a:lstStyle/>
              <a:p>
                <a:pPr lvl="0">
                  <a:defRPr>
                    <a:latin typeface="Arial"/>
                    <a:ea typeface="Arial"/>
                    <a:cs typeface="Arial"/>
                    <a:sym typeface="Arial"/>
                  </a:defRPr>
                </a:pPr>
                <a:endParaRPr/>
              </a:p>
            </p:txBody>
          </p:sp>
          <p:sp>
            <p:nvSpPr>
              <p:cNvPr id="778" name="Shape 778"/>
              <p:cNvSpPr/>
              <p:nvPr/>
            </p:nvSpPr>
            <p:spPr>
              <a:xfrm>
                <a:off x="161088" y="134638"/>
                <a:ext cx="108665" cy="89496"/>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BBE0E3"/>
              </a:solidFill>
              <a:ln w="9525" cap="flat">
                <a:solidFill>
                  <a:srgbClr val="000000"/>
                </a:solidFill>
                <a:prstDash val="solid"/>
                <a:round/>
              </a:ln>
              <a:effectLst/>
            </p:spPr>
            <p:txBody>
              <a:bodyPr wrap="square" lIns="0" tIns="0" rIns="0" bIns="0" numCol="1" anchor="ctr">
                <a:noAutofit/>
              </a:bodyPr>
              <a:lstStyle/>
              <a:p>
                <a:pPr lvl="0">
                  <a:defRPr>
                    <a:latin typeface="Arial"/>
                    <a:ea typeface="Arial"/>
                    <a:cs typeface="Arial"/>
                    <a:sym typeface="Arial"/>
                  </a:defRPr>
                </a:pPr>
                <a:endParaRPr/>
              </a:p>
            </p:txBody>
          </p:sp>
          <p:sp>
            <p:nvSpPr>
              <p:cNvPr id="779" name="Shape 779"/>
              <p:cNvSpPr/>
              <p:nvPr/>
            </p:nvSpPr>
            <p:spPr>
              <a:xfrm>
                <a:off x="183966" y="152854"/>
                <a:ext cx="64818" cy="53857"/>
              </a:xfrm>
              <a:custGeom>
                <a:avLst/>
                <a:gdLst/>
                <a:ahLst/>
                <a:cxnLst>
                  <a:cxn ang="0">
                    <a:pos x="wd2" y="hd2"/>
                  </a:cxn>
                  <a:cxn ang="5400000">
                    <a:pos x="wd2" y="hd2"/>
                  </a:cxn>
                  <a:cxn ang="10800000">
                    <a:pos x="wd2" y="hd2"/>
                  </a:cxn>
                  <a:cxn ang="16200000">
                    <a:pos x="wd2" y="hd2"/>
                  </a:cxn>
                </a:cxnLst>
                <a:rect l="0" t="0" r="r" b="b"/>
                <a:pathLst>
                  <a:path w="19679"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0000"/>
              </a:solidFill>
              <a:ln w="9525" cap="flat">
                <a:solidFill>
                  <a:srgbClr val="000000"/>
                </a:solidFill>
                <a:prstDash val="solid"/>
                <a:round/>
              </a:ln>
              <a:effectLst/>
            </p:spPr>
            <p:txBody>
              <a:bodyPr wrap="square" lIns="0" tIns="0" rIns="0" bIns="0" numCol="1" anchor="ctr">
                <a:noAutofit/>
              </a:bodyPr>
              <a:lstStyle/>
              <a:p>
                <a:pPr lvl="0">
                  <a:defRPr>
                    <a:latin typeface="Arial"/>
                    <a:ea typeface="Arial"/>
                    <a:cs typeface="Arial"/>
                    <a:sym typeface="Arial"/>
                  </a:defRPr>
                </a:pPr>
                <a:endParaRPr/>
              </a:p>
            </p:txBody>
          </p:sp>
        </p:grpSp>
        <p:grpSp>
          <p:nvGrpSpPr>
            <p:cNvPr id="784" name="Group 784"/>
            <p:cNvGrpSpPr/>
            <p:nvPr/>
          </p:nvGrpSpPr>
          <p:grpSpPr>
            <a:xfrm>
              <a:off x="611182" y="73020"/>
              <a:ext cx="431791" cy="358768"/>
              <a:chOff x="-5" y="-4"/>
              <a:chExt cx="431790" cy="358766"/>
            </a:xfrm>
          </p:grpSpPr>
          <p:sp>
            <p:nvSpPr>
              <p:cNvPr id="781" name="Shape 781"/>
              <p:cNvSpPr/>
              <p:nvPr/>
            </p:nvSpPr>
            <p:spPr>
              <a:xfrm>
                <a:off x="-6" y="-5"/>
                <a:ext cx="431791" cy="358768"/>
              </a:xfrm>
              <a:custGeom>
                <a:avLst/>
                <a:gdLst/>
                <a:ahLst/>
                <a:cxnLst>
                  <a:cxn ang="0">
                    <a:pos x="wd2" y="hd2"/>
                  </a:cxn>
                  <a:cxn ang="5400000">
                    <a:pos x="wd2" y="hd2"/>
                  </a:cxn>
                  <a:cxn ang="10800000">
                    <a:pos x="wd2" y="hd2"/>
                  </a:cxn>
                  <a:cxn ang="16200000">
                    <a:pos x="wd2" y="hd2"/>
                  </a:cxn>
                </a:cxnLst>
                <a:rect l="0" t="0" r="r" b="b"/>
                <a:pathLst>
                  <a:path w="19678"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flip="none" rotWithShape="1">
                <a:gsLst>
                  <a:gs pos="0">
                    <a:srgbClr val="000000"/>
                  </a:gs>
                  <a:gs pos="100000">
                    <a:srgbClr val="FFFFFF"/>
                  </a:gs>
                </a:gsLst>
                <a:lin ang="2700000" scaled="0"/>
              </a:gradFill>
              <a:ln w="9525" cap="flat">
                <a:solidFill>
                  <a:srgbClr val="000000"/>
                </a:solidFill>
                <a:prstDash val="solid"/>
                <a:round/>
              </a:ln>
              <a:effectLst/>
            </p:spPr>
            <p:txBody>
              <a:bodyPr wrap="square" lIns="0" tIns="0" rIns="0" bIns="0" numCol="1" anchor="ctr">
                <a:noAutofit/>
              </a:bodyPr>
              <a:lstStyle/>
              <a:p>
                <a:pPr lvl="0">
                  <a:defRPr>
                    <a:latin typeface="Arial"/>
                    <a:ea typeface="Arial"/>
                    <a:cs typeface="Arial"/>
                    <a:sym typeface="Arial"/>
                  </a:defRPr>
                </a:pPr>
                <a:endParaRPr/>
              </a:p>
            </p:txBody>
          </p:sp>
          <p:sp>
            <p:nvSpPr>
              <p:cNvPr id="782" name="Shape 782"/>
              <p:cNvSpPr/>
              <p:nvPr/>
            </p:nvSpPr>
            <p:spPr>
              <a:xfrm>
                <a:off x="161089" y="134638"/>
                <a:ext cx="108664" cy="89496"/>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BBE0E3"/>
              </a:solidFill>
              <a:ln w="9525" cap="flat">
                <a:solidFill>
                  <a:srgbClr val="000000"/>
                </a:solidFill>
                <a:prstDash val="solid"/>
                <a:round/>
              </a:ln>
              <a:effectLst/>
            </p:spPr>
            <p:txBody>
              <a:bodyPr wrap="square" lIns="0" tIns="0" rIns="0" bIns="0" numCol="1" anchor="ctr">
                <a:noAutofit/>
              </a:bodyPr>
              <a:lstStyle/>
              <a:p>
                <a:pPr lvl="0">
                  <a:defRPr>
                    <a:latin typeface="Arial"/>
                    <a:ea typeface="Arial"/>
                    <a:cs typeface="Arial"/>
                    <a:sym typeface="Arial"/>
                  </a:defRPr>
                </a:pPr>
                <a:endParaRPr/>
              </a:p>
            </p:txBody>
          </p:sp>
          <p:sp>
            <p:nvSpPr>
              <p:cNvPr id="783" name="Shape 783"/>
              <p:cNvSpPr/>
              <p:nvPr/>
            </p:nvSpPr>
            <p:spPr>
              <a:xfrm>
                <a:off x="183966" y="152854"/>
                <a:ext cx="64819" cy="53857"/>
              </a:xfrm>
              <a:custGeom>
                <a:avLst/>
                <a:gdLst/>
                <a:ahLst/>
                <a:cxnLst>
                  <a:cxn ang="0">
                    <a:pos x="wd2" y="hd2"/>
                  </a:cxn>
                  <a:cxn ang="5400000">
                    <a:pos x="wd2" y="hd2"/>
                  </a:cxn>
                  <a:cxn ang="10800000">
                    <a:pos x="wd2" y="hd2"/>
                  </a:cxn>
                  <a:cxn ang="16200000">
                    <a:pos x="wd2" y="hd2"/>
                  </a:cxn>
                </a:cxnLst>
                <a:rect l="0" t="0" r="r" b="b"/>
                <a:pathLst>
                  <a:path w="19679"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0000"/>
              </a:solidFill>
              <a:ln w="9525" cap="flat">
                <a:solidFill>
                  <a:srgbClr val="000000"/>
                </a:solidFill>
                <a:prstDash val="solid"/>
                <a:round/>
              </a:ln>
              <a:effectLst/>
            </p:spPr>
            <p:txBody>
              <a:bodyPr wrap="square" lIns="0" tIns="0" rIns="0" bIns="0" numCol="1" anchor="ctr">
                <a:noAutofit/>
              </a:bodyPr>
              <a:lstStyle/>
              <a:p>
                <a:pPr lvl="0">
                  <a:defRPr>
                    <a:latin typeface="Arial"/>
                    <a:ea typeface="Arial"/>
                    <a:cs typeface="Arial"/>
                    <a:sym typeface="Arial"/>
                  </a:defRPr>
                </a:pPr>
                <a:endParaRPr/>
              </a:p>
            </p:txBody>
          </p:sp>
        </p:grpSp>
        <p:sp>
          <p:nvSpPr>
            <p:cNvPr id="785" name="Shape 785"/>
            <p:cNvSpPr/>
            <p:nvPr/>
          </p:nvSpPr>
          <p:spPr>
            <a:xfrm>
              <a:off x="215900" y="431800"/>
              <a:ext cx="611189" cy="1"/>
            </a:xfrm>
            <a:prstGeom prst="line">
              <a:avLst/>
            </a:prstGeom>
            <a:noFill/>
            <a:ln w="9525" cap="flat">
              <a:solidFill>
                <a:srgbClr val="000000"/>
              </a:solidFill>
              <a:prstDash val="solid"/>
              <a:round/>
            </a:ln>
            <a:effectLst/>
          </p:spPr>
          <p:txBody>
            <a:bodyPr wrap="square" lIns="0" tIns="0" rIns="0" bIns="0" numCol="1" anchor="t">
              <a:noAutofit/>
            </a:bodyPr>
            <a:lstStyle/>
            <a:p>
              <a:pPr lvl="0" defTabSz="457200">
                <a:defRPr sz="1200">
                  <a:latin typeface="+mn-lt"/>
                  <a:ea typeface="+mn-ea"/>
                  <a:cs typeface="+mn-cs"/>
                  <a:sym typeface="Helvetica"/>
                </a:defRPr>
              </a:pPr>
              <a:endParaRPr/>
            </a:p>
          </p:txBody>
        </p:sp>
      </p:grpSp>
      <p:sp>
        <p:nvSpPr>
          <p:cNvPr id="787" name="Shape 787"/>
          <p:cNvSpPr/>
          <p:nvPr/>
        </p:nvSpPr>
        <p:spPr>
          <a:xfrm>
            <a:off x="71436" y="5102225"/>
            <a:ext cx="1619253" cy="226984"/>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ctr">
              <a:spcBef>
                <a:spcPts val="600"/>
              </a:spcBef>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Magnetic Tape</a:t>
            </a:r>
          </a:p>
        </p:txBody>
      </p:sp>
      <p:sp>
        <p:nvSpPr>
          <p:cNvPr id="788" name="Shape 788"/>
          <p:cNvSpPr/>
          <p:nvPr/>
        </p:nvSpPr>
        <p:spPr>
          <a:xfrm>
            <a:off x="71436" y="4305300"/>
            <a:ext cx="1619253" cy="226984"/>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ctr">
              <a:spcBef>
                <a:spcPts val="600"/>
              </a:spcBef>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USB Memory Stick</a:t>
            </a:r>
          </a:p>
        </p:txBody>
      </p:sp>
      <p:sp>
        <p:nvSpPr>
          <p:cNvPr id="789" name="Shape 789"/>
          <p:cNvSpPr/>
          <p:nvPr/>
        </p:nvSpPr>
        <p:spPr>
          <a:xfrm>
            <a:off x="71436" y="3149600"/>
            <a:ext cx="1619253" cy="226984"/>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ctr">
              <a:spcBef>
                <a:spcPts val="600"/>
              </a:spcBef>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Optical Disc (CD / DVD)</a:t>
            </a:r>
          </a:p>
        </p:txBody>
      </p:sp>
      <p:sp>
        <p:nvSpPr>
          <p:cNvPr id="790" name="Shape 790"/>
          <p:cNvSpPr/>
          <p:nvPr/>
        </p:nvSpPr>
        <p:spPr>
          <a:xfrm>
            <a:off x="71436" y="2138361"/>
            <a:ext cx="1619253" cy="226985"/>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ctr">
              <a:spcBef>
                <a:spcPts val="600"/>
              </a:spcBef>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Hard Drive</a:t>
            </a:r>
          </a:p>
        </p:txBody>
      </p:sp>
      <p:sp>
        <p:nvSpPr>
          <p:cNvPr id="791" name="Shape 791"/>
          <p:cNvSpPr/>
          <p:nvPr/>
        </p:nvSpPr>
        <p:spPr>
          <a:xfrm>
            <a:off x="2085975" y="2509836"/>
            <a:ext cx="2592389" cy="1800227"/>
          </a:xfrm>
          <a:prstGeom prst="rect">
            <a:avLst/>
          </a:prstGeom>
          <a:solidFill>
            <a:srgbClr val="BBE0E3"/>
          </a:solidFill>
          <a:ln>
            <a:solidFill/>
            <a:round/>
          </a:ln>
        </p:spPr>
        <p:txBody>
          <a:bodyPr lIns="0" tIns="0" rIns="0" bIns="0" anchor="ctr"/>
          <a:lstStyle/>
          <a:p>
            <a:pPr lvl="0">
              <a:defRPr>
                <a:latin typeface="Arial"/>
                <a:ea typeface="Arial"/>
                <a:cs typeface="Arial"/>
                <a:sym typeface="Arial"/>
              </a:defRPr>
            </a:pPr>
            <a:endParaRPr/>
          </a:p>
        </p:txBody>
      </p:sp>
      <p:grpSp>
        <p:nvGrpSpPr>
          <p:cNvPr id="794" name="Group 794"/>
          <p:cNvGrpSpPr/>
          <p:nvPr/>
        </p:nvGrpSpPr>
        <p:grpSpPr>
          <a:xfrm>
            <a:off x="5362575" y="3032125"/>
            <a:ext cx="1295401" cy="755650"/>
            <a:chOff x="0" y="0"/>
            <a:chExt cx="1295400" cy="755650"/>
          </a:xfrm>
        </p:grpSpPr>
        <p:sp>
          <p:nvSpPr>
            <p:cNvPr id="792" name="Shape 792"/>
            <p:cNvSpPr/>
            <p:nvPr/>
          </p:nvSpPr>
          <p:spPr>
            <a:xfrm>
              <a:off x="0" y="0"/>
              <a:ext cx="1295401" cy="755650"/>
            </a:xfrm>
            <a:prstGeom prst="rect">
              <a:avLst/>
            </a:prstGeom>
            <a:solidFill>
              <a:srgbClr val="FFFF00"/>
            </a:solidFill>
            <a:ln w="9525" cap="flat">
              <a:solidFill>
                <a:srgbClr val="000000"/>
              </a:solidFill>
              <a:prstDash val="solid"/>
              <a:round/>
            </a:ln>
            <a:effectLst/>
          </p:spPr>
          <p:txBody>
            <a:bodyPr wrap="square" lIns="0" tIns="0" rIns="0" bIns="0" numCol="1" anchor="ctr">
              <a:noAutofit/>
            </a:bodyPr>
            <a:lstStyle/>
            <a:p>
              <a:pPr lvl="0" algn="ctr">
                <a:defRPr sz="1000">
                  <a:latin typeface="Arial"/>
                  <a:ea typeface="Arial"/>
                  <a:cs typeface="Arial"/>
                  <a:sym typeface="Arial"/>
                </a:defRPr>
              </a:pPr>
              <a:endParaRPr/>
            </a:p>
          </p:txBody>
        </p:sp>
        <p:sp>
          <p:nvSpPr>
            <p:cNvPr id="793" name="Shape 793"/>
            <p:cNvSpPr/>
            <p:nvPr/>
          </p:nvSpPr>
          <p:spPr>
            <a:xfrm>
              <a:off x="3746" y="240202"/>
              <a:ext cx="1287910" cy="27524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p>
              <a:pPr lvl="0" algn="ctr"/>
              <a:r>
                <a:rPr sz="1000">
                  <a:latin typeface="Arial"/>
                  <a:ea typeface="Arial"/>
                  <a:cs typeface="Arial"/>
                  <a:sym typeface="Arial"/>
                </a:rPr>
                <a:t>Working set of current</a:t>
              </a:r>
            </a:p>
            <a:p>
              <a:pPr lvl="0" algn="ctr"/>
              <a:r>
                <a:rPr sz="1000">
                  <a:latin typeface="Arial"/>
                  <a:ea typeface="Arial"/>
                  <a:cs typeface="Arial"/>
                  <a:sym typeface="Arial"/>
                </a:rPr>
                <a:t>Program instructions</a:t>
              </a:r>
            </a:p>
          </p:txBody>
        </p:sp>
      </p:grpSp>
      <p:grpSp>
        <p:nvGrpSpPr>
          <p:cNvPr id="814" name="Group 814"/>
          <p:cNvGrpSpPr/>
          <p:nvPr/>
        </p:nvGrpSpPr>
        <p:grpSpPr>
          <a:xfrm>
            <a:off x="7451721" y="2635250"/>
            <a:ext cx="1259526" cy="1549400"/>
            <a:chOff x="0" y="0"/>
            <a:chExt cx="1259524" cy="1549400"/>
          </a:xfrm>
        </p:grpSpPr>
        <p:grpSp>
          <p:nvGrpSpPr>
            <p:cNvPr id="797" name="Group 797"/>
            <p:cNvGrpSpPr/>
            <p:nvPr/>
          </p:nvGrpSpPr>
          <p:grpSpPr>
            <a:xfrm>
              <a:off x="0" y="433387"/>
              <a:ext cx="792164" cy="684215"/>
              <a:chOff x="0" y="0"/>
              <a:chExt cx="792163" cy="684214"/>
            </a:xfrm>
          </p:grpSpPr>
          <p:sp>
            <p:nvSpPr>
              <p:cNvPr id="795" name="Shape 795"/>
              <p:cNvSpPr/>
              <p:nvPr/>
            </p:nvSpPr>
            <p:spPr>
              <a:xfrm>
                <a:off x="0" y="0"/>
                <a:ext cx="792164" cy="684215"/>
              </a:xfrm>
              <a:prstGeom prst="rect">
                <a:avLst/>
              </a:prstGeom>
              <a:solidFill>
                <a:srgbClr val="00CCFF"/>
              </a:solidFill>
              <a:ln w="9525" cap="flat">
                <a:solidFill>
                  <a:srgbClr val="000000"/>
                </a:solidFill>
                <a:prstDash val="solid"/>
                <a:round/>
              </a:ln>
              <a:effectLst/>
            </p:spPr>
            <p:txBody>
              <a:bodyPr wrap="square" lIns="0" tIns="0" rIns="0" bIns="0" numCol="1" anchor="ctr">
                <a:noAutofit/>
              </a:bodyPr>
              <a:lstStyle/>
              <a:p>
                <a:pPr lvl="0" algn="ctr">
                  <a:defRPr sz="1200" b="1">
                    <a:latin typeface="Arial"/>
                    <a:ea typeface="Arial"/>
                    <a:cs typeface="Arial"/>
                    <a:sym typeface="Arial"/>
                  </a:defRPr>
                </a:pPr>
                <a:endParaRPr/>
              </a:p>
            </p:txBody>
          </p:sp>
          <p:sp>
            <p:nvSpPr>
              <p:cNvPr id="796" name="Shape 796"/>
              <p:cNvSpPr/>
              <p:nvPr/>
            </p:nvSpPr>
            <p:spPr>
              <a:xfrm>
                <a:off x="16991" y="255699"/>
                <a:ext cx="758181" cy="17281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200" b="1">
                    <a:latin typeface="Arial"/>
                    <a:ea typeface="Arial"/>
                    <a:cs typeface="Arial"/>
                    <a:sym typeface="Arial"/>
                  </a:defRPr>
                </a:lvl1pPr>
              </a:lstStyle>
              <a:p>
                <a:pPr lvl="0">
                  <a:defRPr sz="1800" b="0"/>
                </a:pPr>
                <a:r>
                  <a:rPr sz="1200" b="1"/>
                  <a:t>Processor</a:t>
                </a:r>
              </a:p>
            </p:txBody>
          </p:sp>
        </p:grpSp>
        <p:sp>
          <p:nvSpPr>
            <p:cNvPr id="798" name="Shape 798"/>
            <p:cNvSpPr/>
            <p:nvPr/>
          </p:nvSpPr>
          <p:spPr>
            <a:xfrm>
              <a:off x="34925" y="0"/>
              <a:ext cx="2" cy="396875"/>
            </a:xfrm>
            <a:prstGeom prst="line">
              <a:avLst/>
            </a:prstGeom>
            <a:noFill/>
            <a:ln w="38100" cap="flat">
              <a:solidFill>
                <a:srgbClr val="000000"/>
              </a:solidFill>
              <a:prstDash val="solid"/>
              <a:round/>
            </a:ln>
            <a:effectLst/>
          </p:spPr>
          <p:txBody>
            <a:bodyPr wrap="square" lIns="0" tIns="0" rIns="0" bIns="0" numCol="1" anchor="t">
              <a:noAutofit/>
            </a:bodyPr>
            <a:lstStyle/>
            <a:p>
              <a:pPr lvl="0" defTabSz="457200">
                <a:defRPr sz="1200">
                  <a:latin typeface="+mn-lt"/>
                  <a:ea typeface="+mn-ea"/>
                  <a:cs typeface="+mn-cs"/>
                  <a:sym typeface="Helvetica"/>
                </a:defRPr>
              </a:pPr>
              <a:endParaRPr/>
            </a:p>
          </p:txBody>
        </p:sp>
        <p:sp>
          <p:nvSpPr>
            <p:cNvPr id="799" name="Shape 799"/>
            <p:cNvSpPr/>
            <p:nvPr/>
          </p:nvSpPr>
          <p:spPr>
            <a:xfrm>
              <a:off x="214313" y="0"/>
              <a:ext cx="2" cy="396875"/>
            </a:xfrm>
            <a:prstGeom prst="line">
              <a:avLst/>
            </a:prstGeom>
            <a:noFill/>
            <a:ln w="38100" cap="flat">
              <a:solidFill>
                <a:srgbClr val="000000"/>
              </a:solidFill>
              <a:prstDash val="solid"/>
              <a:round/>
            </a:ln>
            <a:effectLst/>
          </p:spPr>
          <p:txBody>
            <a:bodyPr wrap="square" lIns="0" tIns="0" rIns="0" bIns="0" numCol="1" anchor="t">
              <a:noAutofit/>
            </a:bodyPr>
            <a:lstStyle/>
            <a:p>
              <a:pPr lvl="0" defTabSz="457200">
                <a:defRPr sz="1200">
                  <a:latin typeface="+mn-lt"/>
                  <a:ea typeface="+mn-ea"/>
                  <a:cs typeface="+mn-cs"/>
                  <a:sym typeface="Helvetica"/>
                </a:defRPr>
              </a:pPr>
              <a:endParaRPr/>
            </a:p>
          </p:txBody>
        </p:sp>
        <p:sp>
          <p:nvSpPr>
            <p:cNvPr id="800" name="Shape 800"/>
            <p:cNvSpPr/>
            <p:nvPr/>
          </p:nvSpPr>
          <p:spPr>
            <a:xfrm>
              <a:off x="393701" y="0"/>
              <a:ext cx="2" cy="396875"/>
            </a:xfrm>
            <a:prstGeom prst="line">
              <a:avLst/>
            </a:prstGeom>
            <a:noFill/>
            <a:ln w="38100" cap="flat">
              <a:solidFill>
                <a:srgbClr val="000000"/>
              </a:solidFill>
              <a:prstDash val="solid"/>
              <a:round/>
            </a:ln>
            <a:effectLst/>
          </p:spPr>
          <p:txBody>
            <a:bodyPr wrap="square" lIns="0" tIns="0" rIns="0" bIns="0" numCol="1" anchor="t">
              <a:noAutofit/>
            </a:bodyPr>
            <a:lstStyle/>
            <a:p>
              <a:pPr lvl="0" defTabSz="457200">
                <a:defRPr sz="1200">
                  <a:latin typeface="+mn-lt"/>
                  <a:ea typeface="+mn-ea"/>
                  <a:cs typeface="+mn-cs"/>
                  <a:sym typeface="Helvetica"/>
                </a:defRPr>
              </a:pPr>
              <a:endParaRPr/>
            </a:p>
          </p:txBody>
        </p:sp>
        <p:sp>
          <p:nvSpPr>
            <p:cNvPr id="801" name="Shape 801"/>
            <p:cNvSpPr/>
            <p:nvPr/>
          </p:nvSpPr>
          <p:spPr>
            <a:xfrm flipH="1">
              <a:off x="573089" y="0"/>
              <a:ext cx="1" cy="396875"/>
            </a:xfrm>
            <a:prstGeom prst="line">
              <a:avLst/>
            </a:prstGeom>
            <a:noFill/>
            <a:ln w="38100" cap="flat">
              <a:solidFill>
                <a:srgbClr val="000000"/>
              </a:solidFill>
              <a:prstDash val="solid"/>
              <a:round/>
            </a:ln>
            <a:effectLst/>
          </p:spPr>
          <p:txBody>
            <a:bodyPr wrap="square" lIns="0" tIns="0" rIns="0" bIns="0" numCol="1" anchor="t">
              <a:noAutofit/>
            </a:bodyPr>
            <a:lstStyle/>
            <a:p>
              <a:pPr lvl="0" defTabSz="457200">
                <a:defRPr sz="1200">
                  <a:latin typeface="+mn-lt"/>
                  <a:ea typeface="+mn-ea"/>
                  <a:cs typeface="+mn-cs"/>
                  <a:sym typeface="Helvetica"/>
                </a:defRPr>
              </a:pPr>
              <a:endParaRPr/>
            </a:p>
          </p:txBody>
        </p:sp>
        <p:sp>
          <p:nvSpPr>
            <p:cNvPr id="802" name="Shape 802"/>
            <p:cNvSpPr/>
            <p:nvPr/>
          </p:nvSpPr>
          <p:spPr>
            <a:xfrm>
              <a:off x="752476" y="0"/>
              <a:ext cx="2" cy="396875"/>
            </a:xfrm>
            <a:prstGeom prst="line">
              <a:avLst/>
            </a:prstGeom>
            <a:noFill/>
            <a:ln w="38100" cap="flat">
              <a:solidFill>
                <a:srgbClr val="000000"/>
              </a:solidFill>
              <a:prstDash val="solid"/>
              <a:round/>
            </a:ln>
            <a:effectLst/>
          </p:spPr>
          <p:txBody>
            <a:bodyPr wrap="square" lIns="0" tIns="0" rIns="0" bIns="0" numCol="1" anchor="t">
              <a:noAutofit/>
            </a:bodyPr>
            <a:lstStyle/>
            <a:p>
              <a:pPr lvl="0" defTabSz="457200">
                <a:defRPr sz="1200">
                  <a:latin typeface="+mn-lt"/>
                  <a:ea typeface="+mn-ea"/>
                  <a:cs typeface="+mn-cs"/>
                  <a:sym typeface="Helvetica"/>
                </a:defRPr>
              </a:pPr>
              <a:endParaRPr/>
            </a:p>
          </p:txBody>
        </p:sp>
        <p:sp>
          <p:nvSpPr>
            <p:cNvPr id="803" name="Shape 803"/>
            <p:cNvSpPr/>
            <p:nvPr/>
          </p:nvSpPr>
          <p:spPr>
            <a:xfrm>
              <a:off x="34925" y="1152525"/>
              <a:ext cx="2" cy="396875"/>
            </a:xfrm>
            <a:prstGeom prst="line">
              <a:avLst/>
            </a:prstGeom>
            <a:noFill/>
            <a:ln w="38100" cap="flat">
              <a:solidFill>
                <a:srgbClr val="000000"/>
              </a:solidFill>
              <a:prstDash val="solid"/>
              <a:round/>
            </a:ln>
            <a:effectLst/>
          </p:spPr>
          <p:txBody>
            <a:bodyPr wrap="square" lIns="0" tIns="0" rIns="0" bIns="0" numCol="1" anchor="t">
              <a:noAutofit/>
            </a:bodyPr>
            <a:lstStyle/>
            <a:p>
              <a:pPr lvl="0" defTabSz="457200">
                <a:defRPr sz="1200">
                  <a:latin typeface="+mn-lt"/>
                  <a:ea typeface="+mn-ea"/>
                  <a:cs typeface="+mn-cs"/>
                  <a:sym typeface="Helvetica"/>
                </a:defRPr>
              </a:pPr>
              <a:endParaRPr/>
            </a:p>
          </p:txBody>
        </p:sp>
        <p:sp>
          <p:nvSpPr>
            <p:cNvPr id="804" name="Shape 804"/>
            <p:cNvSpPr/>
            <p:nvPr/>
          </p:nvSpPr>
          <p:spPr>
            <a:xfrm>
              <a:off x="214313" y="1152525"/>
              <a:ext cx="2" cy="396875"/>
            </a:xfrm>
            <a:prstGeom prst="line">
              <a:avLst/>
            </a:prstGeom>
            <a:noFill/>
            <a:ln w="38100" cap="flat">
              <a:solidFill>
                <a:srgbClr val="000000"/>
              </a:solidFill>
              <a:prstDash val="solid"/>
              <a:round/>
            </a:ln>
            <a:effectLst/>
          </p:spPr>
          <p:txBody>
            <a:bodyPr wrap="square" lIns="0" tIns="0" rIns="0" bIns="0" numCol="1" anchor="t">
              <a:noAutofit/>
            </a:bodyPr>
            <a:lstStyle/>
            <a:p>
              <a:pPr lvl="0" defTabSz="457200">
                <a:defRPr sz="1200">
                  <a:latin typeface="+mn-lt"/>
                  <a:ea typeface="+mn-ea"/>
                  <a:cs typeface="+mn-cs"/>
                  <a:sym typeface="Helvetica"/>
                </a:defRPr>
              </a:pPr>
              <a:endParaRPr/>
            </a:p>
          </p:txBody>
        </p:sp>
        <p:sp>
          <p:nvSpPr>
            <p:cNvPr id="805" name="Shape 805"/>
            <p:cNvSpPr/>
            <p:nvPr/>
          </p:nvSpPr>
          <p:spPr>
            <a:xfrm>
              <a:off x="393701" y="1152525"/>
              <a:ext cx="2" cy="396875"/>
            </a:xfrm>
            <a:prstGeom prst="line">
              <a:avLst/>
            </a:prstGeom>
            <a:noFill/>
            <a:ln w="38100" cap="flat">
              <a:solidFill>
                <a:srgbClr val="000000"/>
              </a:solidFill>
              <a:prstDash val="solid"/>
              <a:round/>
            </a:ln>
            <a:effectLst/>
          </p:spPr>
          <p:txBody>
            <a:bodyPr wrap="square" lIns="0" tIns="0" rIns="0" bIns="0" numCol="1" anchor="t">
              <a:noAutofit/>
            </a:bodyPr>
            <a:lstStyle/>
            <a:p>
              <a:pPr lvl="0" defTabSz="457200">
                <a:defRPr sz="1200">
                  <a:latin typeface="+mn-lt"/>
                  <a:ea typeface="+mn-ea"/>
                  <a:cs typeface="+mn-cs"/>
                  <a:sym typeface="Helvetica"/>
                </a:defRPr>
              </a:pPr>
              <a:endParaRPr/>
            </a:p>
          </p:txBody>
        </p:sp>
        <p:sp>
          <p:nvSpPr>
            <p:cNvPr id="806" name="Shape 806"/>
            <p:cNvSpPr/>
            <p:nvPr/>
          </p:nvSpPr>
          <p:spPr>
            <a:xfrm flipH="1">
              <a:off x="573089" y="1152525"/>
              <a:ext cx="1" cy="396875"/>
            </a:xfrm>
            <a:prstGeom prst="line">
              <a:avLst/>
            </a:prstGeom>
            <a:noFill/>
            <a:ln w="38100" cap="flat">
              <a:solidFill>
                <a:srgbClr val="000000"/>
              </a:solidFill>
              <a:prstDash val="solid"/>
              <a:round/>
            </a:ln>
            <a:effectLst/>
          </p:spPr>
          <p:txBody>
            <a:bodyPr wrap="square" lIns="0" tIns="0" rIns="0" bIns="0" numCol="1" anchor="t">
              <a:noAutofit/>
            </a:bodyPr>
            <a:lstStyle/>
            <a:p>
              <a:pPr lvl="0" defTabSz="457200">
                <a:defRPr sz="1200">
                  <a:latin typeface="+mn-lt"/>
                  <a:ea typeface="+mn-ea"/>
                  <a:cs typeface="+mn-cs"/>
                  <a:sym typeface="Helvetica"/>
                </a:defRPr>
              </a:pPr>
              <a:endParaRPr/>
            </a:p>
          </p:txBody>
        </p:sp>
        <p:sp>
          <p:nvSpPr>
            <p:cNvPr id="807" name="Shape 807"/>
            <p:cNvSpPr/>
            <p:nvPr/>
          </p:nvSpPr>
          <p:spPr>
            <a:xfrm>
              <a:off x="752476" y="1152525"/>
              <a:ext cx="2" cy="396875"/>
            </a:xfrm>
            <a:prstGeom prst="line">
              <a:avLst/>
            </a:prstGeom>
            <a:noFill/>
            <a:ln w="38100" cap="flat">
              <a:solidFill>
                <a:srgbClr val="000000"/>
              </a:solidFill>
              <a:prstDash val="solid"/>
              <a:round/>
            </a:ln>
            <a:effectLst/>
          </p:spPr>
          <p:txBody>
            <a:bodyPr wrap="square" lIns="0" tIns="0" rIns="0" bIns="0" numCol="1" anchor="t">
              <a:noAutofit/>
            </a:bodyPr>
            <a:lstStyle/>
            <a:p>
              <a:pPr lvl="0" defTabSz="457200">
                <a:defRPr sz="1200">
                  <a:latin typeface="+mn-lt"/>
                  <a:ea typeface="+mn-ea"/>
                  <a:cs typeface="+mn-cs"/>
                  <a:sym typeface="Helvetica"/>
                </a:defRPr>
              </a:pPr>
              <a:endParaRPr/>
            </a:p>
          </p:txBody>
        </p:sp>
        <p:grpSp>
          <p:nvGrpSpPr>
            <p:cNvPr id="813" name="Group 813"/>
            <p:cNvGrpSpPr/>
            <p:nvPr/>
          </p:nvGrpSpPr>
          <p:grpSpPr>
            <a:xfrm>
              <a:off x="862648" y="399415"/>
              <a:ext cx="396877" cy="717552"/>
              <a:chOff x="0" y="0"/>
              <a:chExt cx="396876" cy="717551"/>
            </a:xfrm>
          </p:grpSpPr>
          <p:sp>
            <p:nvSpPr>
              <p:cNvPr id="808" name="Shape 808"/>
              <p:cNvSpPr/>
              <p:nvPr/>
            </p:nvSpPr>
            <p:spPr>
              <a:xfrm flipH="1" flipV="1">
                <a:off x="0" y="0"/>
                <a:ext cx="396877" cy="1"/>
              </a:xfrm>
              <a:prstGeom prst="line">
                <a:avLst/>
              </a:prstGeom>
              <a:noFill/>
              <a:ln w="38100" cap="flat">
                <a:solidFill>
                  <a:srgbClr val="000000"/>
                </a:solidFill>
                <a:prstDash val="solid"/>
                <a:round/>
              </a:ln>
              <a:effectLst/>
            </p:spPr>
            <p:txBody>
              <a:bodyPr wrap="square" lIns="0" tIns="0" rIns="0" bIns="0" numCol="1" anchor="t">
                <a:noAutofit/>
              </a:bodyPr>
              <a:lstStyle/>
              <a:p>
                <a:pPr lvl="0" defTabSz="457200">
                  <a:defRPr sz="1200">
                    <a:latin typeface="+mn-lt"/>
                    <a:ea typeface="+mn-ea"/>
                    <a:cs typeface="+mn-cs"/>
                    <a:sym typeface="Helvetica"/>
                  </a:defRPr>
                </a:pPr>
                <a:endParaRPr/>
              </a:p>
            </p:txBody>
          </p:sp>
          <p:sp>
            <p:nvSpPr>
              <p:cNvPr id="809" name="Shape 809"/>
              <p:cNvSpPr/>
              <p:nvPr/>
            </p:nvSpPr>
            <p:spPr>
              <a:xfrm flipH="1">
                <a:off x="0" y="179387"/>
                <a:ext cx="396877" cy="2"/>
              </a:xfrm>
              <a:prstGeom prst="line">
                <a:avLst/>
              </a:prstGeom>
              <a:noFill/>
              <a:ln w="38100" cap="flat">
                <a:solidFill>
                  <a:srgbClr val="000000"/>
                </a:solidFill>
                <a:prstDash val="solid"/>
                <a:round/>
              </a:ln>
              <a:effectLst/>
            </p:spPr>
            <p:txBody>
              <a:bodyPr wrap="square" lIns="0" tIns="0" rIns="0" bIns="0" numCol="1" anchor="t">
                <a:noAutofit/>
              </a:bodyPr>
              <a:lstStyle/>
              <a:p>
                <a:pPr lvl="0" defTabSz="457200">
                  <a:defRPr sz="1200">
                    <a:latin typeface="+mn-lt"/>
                    <a:ea typeface="+mn-ea"/>
                    <a:cs typeface="+mn-cs"/>
                    <a:sym typeface="Helvetica"/>
                  </a:defRPr>
                </a:pPr>
                <a:endParaRPr/>
              </a:p>
            </p:txBody>
          </p:sp>
          <p:sp>
            <p:nvSpPr>
              <p:cNvPr id="810" name="Shape 810"/>
              <p:cNvSpPr/>
              <p:nvPr/>
            </p:nvSpPr>
            <p:spPr>
              <a:xfrm flipH="1" flipV="1">
                <a:off x="0" y="358775"/>
                <a:ext cx="396877" cy="1"/>
              </a:xfrm>
              <a:prstGeom prst="line">
                <a:avLst/>
              </a:prstGeom>
              <a:noFill/>
              <a:ln w="38100" cap="flat">
                <a:solidFill>
                  <a:srgbClr val="000000"/>
                </a:solidFill>
                <a:prstDash val="solid"/>
                <a:round/>
              </a:ln>
              <a:effectLst/>
            </p:spPr>
            <p:txBody>
              <a:bodyPr wrap="square" lIns="0" tIns="0" rIns="0" bIns="0" numCol="1" anchor="t">
                <a:noAutofit/>
              </a:bodyPr>
              <a:lstStyle/>
              <a:p>
                <a:pPr lvl="0" defTabSz="457200">
                  <a:defRPr sz="1200">
                    <a:latin typeface="+mn-lt"/>
                    <a:ea typeface="+mn-ea"/>
                    <a:cs typeface="+mn-cs"/>
                    <a:sym typeface="Helvetica"/>
                  </a:defRPr>
                </a:pPr>
                <a:endParaRPr/>
              </a:p>
            </p:txBody>
          </p:sp>
          <p:sp>
            <p:nvSpPr>
              <p:cNvPr id="811" name="Shape 811"/>
              <p:cNvSpPr/>
              <p:nvPr/>
            </p:nvSpPr>
            <p:spPr>
              <a:xfrm flipH="1">
                <a:off x="0" y="538162"/>
                <a:ext cx="396877" cy="2"/>
              </a:xfrm>
              <a:prstGeom prst="line">
                <a:avLst/>
              </a:prstGeom>
              <a:noFill/>
              <a:ln w="38100" cap="flat">
                <a:solidFill>
                  <a:srgbClr val="000000"/>
                </a:solidFill>
                <a:prstDash val="solid"/>
                <a:round/>
              </a:ln>
              <a:effectLst/>
            </p:spPr>
            <p:txBody>
              <a:bodyPr wrap="square" lIns="0" tIns="0" rIns="0" bIns="0" numCol="1" anchor="t">
                <a:noAutofit/>
              </a:bodyPr>
              <a:lstStyle/>
              <a:p>
                <a:pPr lvl="0" defTabSz="457200">
                  <a:defRPr sz="1200">
                    <a:latin typeface="+mn-lt"/>
                    <a:ea typeface="+mn-ea"/>
                    <a:cs typeface="+mn-cs"/>
                    <a:sym typeface="Helvetica"/>
                  </a:defRPr>
                </a:pPr>
                <a:endParaRPr/>
              </a:p>
            </p:txBody>
          </p:sp>
          <p:sp>
            <p:nvSpPr>
              <p:cNvPr id="812" name="Shape 812"/>
              <p:cNvSpPr/>
              <p:nvPr/>
            </p:nvSpPr>
            <p:spPr>
              <a:xfrm flipH="1" flipV="1">
                <a:off x="0" y="717551"/>
                <a:ext cx="396877" cy="1"/>
              </a:xfrm>
              <a:prstGeom prst="line">
                <a:avLst/>
              </a:prstGeom>
              <a:noFill/>
              <a:ln w="38100" cap="flat">
                <a:solidFill>
                  <a:srgbClr val="000000"/>
                </a:solidFill>
                <a:prstDash val="solid"/>
                <a:round/>
              </a:ln>
              <a:effectLst/>
            </p:spPr>
            <p:txBody>
              <a:bodyPr wrap="square" lIns="0" tIns="0" rIns="0" bIns="0" numCol="1" anchor="t">
                <a:noAutofit/>
              </a:bodyPr>
              <a:lstStyle/>
              <a:p>
                <a:pPr lvl="0" defTabSz="457200">
                  <a:defRPr sz="1200">
                    <a:latin typeface="+mn-lt"/>
                    <a:ea typeface="+mn-ea"/>
                    <a:cs typeface="+mn-cs"/>
                    <a:sym typeface="Helvetica"/>
                  </a:defRPr>
                </a:pPr>
                <a:endParaRPr/>
              </a:p>
            </p:txBody>
          </p:sp>
        </p:grpSp>
      </p:grpSp>
      <p:sp>
        <p:nvSpPr>
          <p:cNvPr id="815" name="Shape 815"/>
          <p:cNvSpPr/>
          <p:nvPr/>
        </p:nvSpPr>
        <p:spPr>
          <a:xfrm>
            <a:off x="2338386" y="4632325"/>
            <a:ext cx="2160589" cy="197875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lvl="0">
              <a:spcBef>
                <a:spcPts val="800"/>
              </a:spcBef>
            </a:pPr>
            <a:r>
              <a:rPr sz="1400" b="1">
                <a:solidFill>
                  <a:srgbClr val="FFFFFF"/>
                </a:solidFill>
                <a:latin typeface="Arial"/>
                <a:ea typeface="Arial"/>
                <a:cs typeface="Arial"/>
                <a:sym typeface="Arial"/>
              </a:rPr>
              <a:t>RAM (Main Memory):</a:t>
            </a:r>
          </a:p>
          <a:p>
            <a:pPr lvl="0">
              <a:spcBef>
                <a:spcPts val="700"/>
              </a:spcBef>
            </a:pPr>
            <a:r>
              <a:rPr sz="1200">
                <a:solidFill>
                  <a:srgbClr val="FFFFFF"/>
                </a:solidFill>
                <a:latin typeface="Arial"/>
                <a:ea typeface="Arial"/>
                <a:cs typeface="Arial"/>
                <a:sym typeface="Arial"/>
              </a:rPr>
              <a:t>Program files and data files need to be in RAM to operate / make changes. More than one program can be in use at one time. Operating System takes up space at start up (loaded in by Boot Strap Loader on ROM). Next Slowest to access</a:t>
            </a:r>
          </a:p>
        </p:txBody>
      </p:sp>
      <p:sp>
        <p:nvSpPr>
          <p:cNvPr id="816" name="Shape 816"/>
          <p:cNvSpPr/>
          <p:nvPr/>
        </p:nvSpPr>
        <p:spPr>
          <a:xfrm>
            <a:off x="5111750" y="3913187"/>
            <a:ext cx="1944689" cy="206765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lvl="0" algn="ctr">
              <a:spcBef>
                <a:spcPts val="800"/>
              </a:spcBef>
            </a:pPr>
            <a:r>
              <a:rPr sz="1400" b="1">
                <a:solidFill>
                  <a:srgbClr val="FFFFFF"/>
                </a:solidFill>
                <a:latin typeface="Arial"/>
                <a:ea typeface="Arial"/>
                <a:cs typeface="Arial"/>
                <a:sym typeface="Arial"/>
              </a:rPr>
              <a:t>Cache Memory:</a:t>
            </a:r>
          </a:p>
          <a:p>
            <a:pPr lvl="0">
              <a:spcBef>
                <a:spcPts val="700"/>
              </a:spcBef>
            </a:pPr>
            <a:r>
              <a:rPr sz="1200">
                <a:solidFill>
                  <a:srgbClr val="FFFFFF"/>
                </a:solidFill>
                <a:latin typeface="Arial"/>
                <a:ea typeface="Arial"/>
                <a:cs typeface="Arial"/>
                <a:sym typeface="Arial"/>
              </a:rPr>
              <a:t>Holds the “Working Set” of instructions of program currently getting access to the processor. Faster to access than RAM. Processor checks here first before going to RAM.</a:t>
            </a:r>
          </a:p>
          <a:p>
            <a:pPr lvl="0">
              <a:spcBef>
                <a:spcPts val="700"/>
              </a:spcBef>
            </a:pPr>
            <a:r>
              <a:rPr sz="1200">
                <a:solidFill>
                  <a:srgbClr val="FFFFFF"/>
                </a:solidFill>
                <a:latin typeface="Arial"/>
                <a:ea typeface="Arial"/>
                <a:cs typeface="Arial"/>
                <a:sym typeface="Arial"/>
              </a:rPr>
              <a:t>Nowadays may be built directly into processor.</a:t>
            </a:r>
          </a:p>
        </p:txBody>
      </p:sp>
      <p:sp>
        <p:nvSpPr>
          <p:cNvPr id="817" name="Shape 817"/>
          <p:cNvSpPr/>
          <p:nvPr/>
        </p:nvSpPr>
        <p:spPr>
          <a:xfrm>
            <a:off x="7091361" y="4381500"/>
            <a:ext cx="1944689" cy="126755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lvl="0" algn="ctr">
              <a:spcBef>
                <a:spcPts val="800"/>
              </a:spcBef>
            </a:pPr>
            <a:r>
              <a:rPr sz="1400" b="1">
                <a:solidFill>
                  <a:srgbClr val="FFFFFF"/>
                </a:solidFill>
                <a:latin typeface="Arial"/>
                <a:ea typeface="Arial"/>
                <a:cs typeface="Arial"/>
                <a:sym typeface="Arial"/>
              </a:rPr>
              <a:t>Registers:</a:t>
            </a:r>
          </a:p>
          <a:p>
            <a:pPr lvl="0">
              <a:spcBef>
                <a:spcPts val="700"/>
              </a:spcBef>
            </a:pPr>
            <a:r>
              <a:rPr sz="1200">
                <a:solidFill>
                  <a:srgbClr val="FFFFFF"/>
                </a:solidFill>
                <a:latin typeface="Arial"/>
                <a:ea typeface="Arial"/>
                <a:cs typeface="Arial"/>
                <a:sym typeface="Arial"/>
              </a:rPr>
              <a:t>Fast access memory devises built into processor. Holds data being processed i.e. the Instruction Register</a:t>
            </a:r>
          </a:p>
        </p:txBody>
      </p:sp>
      <p:sp>
        <p:nvSpPr>
          <p:cNvPr id="818" name="Shape 818"/>
          <p:cNvSpPr/>
          <p:nvPr/>
        </p:nvSpPr>
        <p:spPr>
          <a:xfrm>
            <a:off x="1137919" y="1753870"/>
            <a:ext cx="942342" cy="165608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0800" y="0"/>
                </a:lnTo>
                <a:lnTo>
                  <a:pt x="10800" y="21600"/>
                </a:lnTo>
                <a:lnTo>
                  <a:pt x="21600" y="21600"/>
                </a:lnTo>
              </a:path>
            </a:pathLst>
          </a:custGeom>
          <a:ln>
            <a:solidFill/>
            <a:round/>
          </a:ln>
        </p:spPr>
        <p:txBody>
          <a:bodyPr lIns="0" tIns="0" rIns="0" bIns="0"/>
          <a:lstStyle/>
          <a:p>
            <a:pPr lvl="0">
              <a:defRPr>
                <a:latin typeface="Arial"/>
                <a:ea typeface="Arial"/>
                <a:cs typeface="Arial"/>
                <a:sym typeface="Arial"/>
              </a:defRPr>
            </a:pPr>
            <a:endParaRPr/>
          </a:p>
        </p:txBody>
      </p:sp>
      <p:sp>
        <p:nvSpPr>
          <p:cNvPr id="819" name="Shape 819"/>
          <p:cNvSpPr/>
          <p:nvPr/>
        </p:nvSpPr>
        <p:spPr>
          <a:xfrm>
            <a:off x="1245869" y="2766059"/>
            <a:ext cx="834392" cy="64389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0816" y="0"/>
                </a:lnTo>
                <a:lnTo>
                  <a:pt x="10816" y="21600"/>
                </a:lnTo>
                <a:lnTo>
                  <a:pt x="21600" y="21600"/>
                </a:lnTo>
              </a:path>
            </a:pathLst>
          </a:custGeom>
          <a:ln>
            <a:solidFill/>
            <a:round/>
          </a:ln>
        </p:spPr>
        <p:txBody>
          <a:bodyPr lIns="0" tIns="0" rIns="0" bIns="0"/>
          <a:lstStyle/>
          <a:p>
            <a:pPr lvl="0">
              <a:defRPr>
                <a:latin typeface="Arial"/>
                <a:ea typeface="Arial"/>
                <a:cs typeface="Arial"/>
                <a:sym typeface="Arial"/>
              </a:defRPr>
            </a:pPr>
            <a:endParaRPr/>
          </a:p>
        </p:txBody>
      </p:sp>
      <p:sp>
        <p:nvSpPr>
          <p:cNvPr id="820" name="Shape 820"/>
          <p:cNvSpPr/>
          <p:nvPr/>
        </p:nvSpPr>
        <p:spPr>
          <a:xfrm>
            <a:off x="1137919" y="3409950"/>
            <a:ext cx="942342" cy="43942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0800" y="21600"/>
                </a:lnTo>
                <a:lnTo>
                  <a:pt x="10800" y="0"/>
                </a:lnTo>
                <a:lnTo>
                  <a:pt x="21600" y="0"/>
                </a:lnTo>
              </a:path>
            </a:pathLst>
          </a:custGeom>
          <a:ln>
            <a:solidFill/>
            <a:round/>
          </a:ln>
        </p:spPr>
        <p:txBody>
          <a:bodyPr lIns="0" tIns="0" rIns="0" bIns="0"/>
          <a:lstStyle/>
          <a:p>
            <a:pPr lvl="0">
              <a:defRPr>
                <a:latin typeface="Arial"/>
                <a:ea typeface="Arial"/>
                <a:cs typeface="Arial"/>
                <a:sym typeface="Arial"/>
              </a:defRPr>
            </a:pPr>
            <a:endParaRPr/>
          </a:p>
        </p:txBody>
      </p:sp>
      <p:sp>
        <p:nvSpPr>
          <p:cNvPr id="821" name="Shape 821"/>
          <p:cNvSpPr/>
          <p:nvPr/>
        </p:nvSpPr>
        <p:spPr>
          <a:xfrm>
            <a:off x="1424939" y="3409950"/>
            <a:ext cx="655321" cy="141605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0758" y="21600"/>
                </a:lnTo>
                <a:lnTo>
                  <a:pt x="10758" y="0"/>
                </a:lnTo>
                <a:lnTo>
                  <a:pt x="21600" y="0"/>
                </a:lnTo>
              </a:path>
            </a:pathLst>
          </a:custGeom>
          <a:ln>
            <a:solidFill/>
            <a:round/>
          </a:ln>
        </p:spPr>
        <p:txBody>
          <a:bodyPr lIns="0" tIns="0" rIns="0" bIns="0"/>
          <a:lstStyle/>
          <a:p>
            <a:pPr lvl="0">
              <a:defRPr>
                <a:latin typeface="Arial"/>
                <a:ea typeface="Arial"/>
                <a:cs typeface="Arial"/>
                <a:sym typeface="Arial"/>
              </a:defRPr>
            </a:pPr>
            <a:endParaRPr/>
          </a:p>
        </p:txBody>
      </p:sp>
      <p:sp>
        <p:nvSpPr>
          <p:cNvPr id="822" name="Shape 822"/>
          <p:cNvSpPr/>
          <p:nvPr/>
        </p:nvSpPr>
        <p:spPr>
          <a:xfrm>
            <a:off x="4683125" y="3408362"/>
            <a:ext cx="212492" cy="1"/>
          </a:xfrm>
          <a:prstGeom prst="line">
            <a:avLst/>
          </a:prstGeom>
          <a:ln>
            <a:solidFill/>
            <a:round/>
          </a:ln>
        </p:spPr>
        <p:txBody>
          <a:bodyPr lIns="0" tIns="0" rIns="0" bIns="0"/>
          <a:lstStyle/>
          <a:p>
            <a:pPr lvl="0" defTabSz="457200">
              <a:defRPr sz="1200">
                <a:latin typeface="+mn-lt"/>
                <a:ea typeface="+mn-ea"/>
                <a:cs typeface="+mn-cs"/>
                <a:sym typeface="Helvetica"/>
              </a:defRPr>
            </a:pPr>
            <a:endParaRPr/>
          </a:p>
        </p:txBody>
      </p:sp>
      <p:sp>
        <p:nvSpPr>
          <p:cNvPr id="823" name="Shape 823"/>
          <p:cNvSpPr/>
          <p:nvPr/>
        </p:nvSpPr>
        <p:spPr>
          <a:xfrm>
            <a:off x="6700138" y="3408362"/>
            <a:ext cx="455662" cy="1"/>
          </a:xfrm>
          <a:prstGeom prst="line">
            <a:avLst/>
          </a:prstGeom>
          <a:ln>
            <a:solidFill/>
            <a:round/>
          </a:ln>
        </p:spPr>
        <p:txBody>
          <a:bodyPr lIns="0" tIns="0" rIns="0" bIns="0"/>
          <a:lstStyle/>
          <a:p>
            <a:pPr lvl="0" defTabSz="457200">
              <a:defRPr sz="1200">
                <a:latin typeface="+mn-lt"/>
                <a:ea typeface="+mn-ea"/>
                <a:cs typeface="+mn-cs"/>
                <a:sym typeface="Helvetica"/>
              </a:defRPr>
            </a:pPr>
            <a:endParaRPr/>
          </a:p>
        </p:txBody>
      </p:sp>
      <p:grpSp>
        <p:nvGrpSpPr>
          <p:cNvPr id="826" name="Group 826"/>
          <p:cNvGrpSpPr/>
          <p:nvPr/>
        </p:nvGrpSpPr>
        <p:grpSpPr>
          <a:xfrm>
            <a:off x="1692765" y="2509836"/>
            <a:ext cx="1435709" cy="1800227"/>
            <a:chOff x="0" y="0"/>
            <a:chExt cx="1435707" cy="1800225"/>
          </a:xfrm>
        </p:grpSpPr>
        <p:sp>
          <p:nvSpPr>
            <p:cNvPr id="824" name="Shape 824"/>
            <p:cNvSpPr/>
            <p:nvPr/>
          </p:nvSpPr>
          <p:spPr>
            <a:xfrm>
              <a:off x="393209" y="0"/>
              <a:ext cx="649289" cy="1800226"/>
            </a:xfrm>
            <a:prstGeom prst="rect">
              <a:avLst/>
            </a:prstGeom>
            <a:solidFill>
              <a:srgbClr val="BBE0E3"/>
            </a:solidFill>
            <a:ln w="9525" cap="flat">
              <a:solidFill>
                <a:srgbClr val="000000"/>
              </a:solidFill>
              <a:prstDash val="solid"/>
              <a:round/>
            </a:ln>
            <a:effectLst/>
          </p:spPr>
          <p:txBody>
            <a:bodyPr wrap="square" lIns="0" tIns="0" rIns="0" bIns="0" numCol="1" anchor="ctr">
              <a:noAutofit/>
            </a:bodyPr>
            <a:lstStyle/>
            <a:p>
              <a:pPr lvl="0" algn="ctr">
                <a:defRPr sz="1400">
                  <a:latin typeface="Arial"/>
                  <a:ea typeface="Arial"/>
                  <a:cs typeface="Arial"/>
                  <a:sym typeface="Arial"/>
                </a:defRPr>
              </a:pPr>
              <a:endParaRPr/>
            </a:p>
          </p:txBody>
        </p:sp>
        <p:sp>
          <p:nvSpPr>
            <p:cNvPr id="825" name="Shape 825"/>
            <p:cNvSpPr/>
            <p:nvPr/>
          </p:nvSpPr>
          <p:spPr>
            <a:xfrm>
              <a:off x="0" y="801421"/>
              <a:ext cx="1435708" cy="19738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400">
                  <a:latin typeface="Arial"/>
                  <a:ea typeface="Arial"/>
                  <a:cs typeface="Arial"/>
                  <a:sym typeface="Arial"/>
                </a:defRPr>
              </a:lvl1pPr>
            </a:lstStyle>
            <a:p>
              <a:pPr lvl="0">
                <a:defRPr sz="1800"/>
              </a:pPr>
              <a:r>
                <a:rPr sz="1400"/>
                <a:t>Operating System</a:t>
              </a:r>
            </a:p>
          </p:txBody>
        </p:sp>
      </p:grpSp>
      <p:grpSp>
        <p:nvGrpSpPr>
          <p:cNvPr id="829" name="Group 829"/>
          <p:cNvGrpSpPr/>
          <p:nvPr/>
        </p:nvGrpSpPr>
        <p:grpSpPr>
          <a:xfrm>
            <a:off x="2172760" y="2509836"/>
            <a:ext cx="1629830" cy="1800227"/>
            <a:chOff x="0" y="0"/>
            <a:chExt cx="1629829" cy="1800225"/>
          </a:xfrm>
        </p:grpSpPr>
        <p:sp>
          <p:nvSpPr>
            <p:cNvPr id="827" name="Shape 827"/>
            <p:cNvSpPr/>
            <p:nvPr/>
          </p:nvSpPr>
          <p:spPr>
            <a:xfrm>
              <a:off x="562501" y="0"/>
              <a:ext cx="504827" cy="1800226"/>
            </a:xfrm>
            <a:prstGeom prst="rect">
              <a:avLst/>
            </a:prstGeom>
            <a:solidFill>
              <a:srgbClr val="00FF00"/>
            </a:solidFill>
            <a:ln w="9525" cap="flat">
              <a:solidFill>
                <a:srgbClr val="000000"/>
              </a:solidFill>
              <a:prstDash val="solid"/>
              <a:round/>
            </a:ln>
            <a:effectLst/>
          </p:spPr>
          <p:txBody>
            <a:bodyPr wrap="square" lIns="0" tIns="0" rIns="0" bIns="0" numCol="1" anchor="ctr">
              <a:noAutofit/>
            </a:bodyPr>
            <a:lstStyle/>
            <a:p>
              <a:pPr lvl="0" algn="ctr">
                <a:defRPr sz="1400">
                  <a:latin typeface="Arial"/>
                  <a:ea typeface="Arial"/>
                  <a:cs typeface="Arial"/>
                  <a:sym typeface="Arial"/>
                </a:defRPr>
              </a:pPr>
              <a:endParaRPr/>
            </a:p>
          </p:txBody>
        </p:sp>
        <p:sp>
          <p:nvSpPr>
            <p:cNvPr id="828" name="Shape 828"/>
            <p:cNvSpPr/>
            <p:nvPr/>
          </p:nvSpPr>
          <p:spPr>
            <a:xfrm>
              <a:off x="0" y="801421"/>
              <a:ext cx="1629830" cy="19738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400">
                  <a:latin typeface="Arial"/>
                  <a:ea typeface="Arial"/>
                  <a:cs typeface="Arial"/>
                  <a:sym typeface="Arial"/>
                </a:defRPr>
              </a:lvl1pPr>
            </a:lstStyle>
            <a:p>
              <a:pPr lvl="0">
                <a:defRPr sz="1800"/>
              </a:pPr>
              <a:r>
                <a:rPr sz="1400"/>
                <a:t>Microsoft Word Prog</a:t>
              </a:r>
            </a:p>
          </p:txBody>
        </p:sp>
      </p:grpSp>
      <p:grpSp>
        <p:nvGrpSpPr>
          <p:cNvPr id="832" name="Group 832"/>
          <p:cNvGrpSpPr/>
          <p:nvPr/>
        </p:nvGrpSpPr>
        <p:grpSpPr>
          <a:xfrm>
            <a:off x="2745693" y="2509836"/>
            <a:ext cx="1238027" cy="1800227"/>
            <a:chOff x="0" y="0"/>
            <a:chExt cx="1238026" cy="1800225"/>
          </a:xfrm>
        </p:grpSpPr>
        <p:sp>
          <p:nvSpPr>
            <p:cNvPr id="830" name="Shape 830"/>
            <p:cNvSpPr/>
            <p:nvPr/>
          </p:nvSpPr>
          <p:spPr>
            <a:xfrm>
              <a:off x="492806" y="0"/>
              <a:ext cx="252414" cy="1800226"/>
            </a:xfrm>
            <a:prstGeom prst="rect">
              <a:avLst/>
            </a:prstGeom>
            <a:solidFill>
              <a:srgbClr val="FFFFFF"/>
            </a:solidFill>
            <a:ln w="9525" cap="flat">
              <a:solidFill>
                <a:srgbClr val="000000"/>
              </a:solidFill>
              <a:prstDash val="solid"/>
              <a:round/>
            </a:ln>
            <a:effectLst/>
          </p:spPr>
          <p:txBody>
            <a:bodyPr wrap="square" lIns="0" tIns="0" rIns="0" bIns="0" numCol="1" anchor="ctr">
              <a:noAutofit/>
            </a:bodyPr>
            <a:lstStyle/>
            <a:p>
              <a:pPr lvl="0" algn="ctr">
                <a:defRPr sz="1400">
                  <a:latin typeface="Arial"/>
                  <a:ea typeface="Arial"/>
                  <a:cs typeface="Arial"/>
                  <a:sym typeface="Arial"/>
                </a:defRPr>
              </a:pPr>
              <a:endParaRPr/>
            </a:p>
          </p:txBody>
        </p:sp>
        <p:sp>
          <p:nvSpPr>
            <p:cNvPr id="831" name="Shape 831"/>
            <p:cNvSpPr/>
            <p:nvPr/>
          </p:nvSpPr>
          <p:spPr>
            <a:xfrm>
              <a:off x="-1" y="801421"/>
              <a:ext cx="1238028" cy="19738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400">
                  <a:latin typeface="Arial"/>
                  <a:ea typeface="Arial"/>
                  <a:cs typeface="Arial"/>
                  <a:sym typeface="Arial"/>
                </a:defRPr>
              </a:lvl1pPr>
            </a:lstStyle>
            <a:p>
              <a:pPr lvl="0">
                <a:defRPr sz="1800"/>
              </a:pPr>
              <a:r>
                <a:rPr sz="1400"/>
                <a:t>Doc 1 Data File</a:t>
              </a:r>
            </a:p>
          </p:txBody>
        </p:sp>
      </p:grpSp>
      <p:grpSp>
        <p:nvGrpSpPr>
          <p:cNvPr id="835" name="Group 835"/>
          <p:cNvGrpSpPr/>
          <p:nvPr/>
        </p:nvGrpSpPr>
        <p:grpSpPr>
          <a:xfrm>
            <a:off x="3149482" y="2509836"/>
            <a:ext cx="1692512" cy="1800227"/>
            <a:chOff x="0" y="0"/>
            <a:chExt cx="1692510" cy="1800225"/>
          </a:xfrm>
        </p:grpSpPr>
        <p:sp>
          <p:nvSpPr>
            <p:cNvPr id="833" name="Shape 833"/>
            <p:cNvSpPr/>
            <p:nvPr/>
          </p:nvSpPr>
          <p:spPr>
            <a:xfrm>
              <a:off x="593841" y="0"/>
              <a:ext cx="504827" cy="1800226"/>
            </a:xfrm>
            <a:prstGeom prst="rect">
              <a:avLst/>
            </a:prstGeom>
            <a:solidFill>
              <a:srgbClr val="FF9900"/>
            </a:solidFill>
            <a:ln w="9525" cap="flat">
              <a:solidFill>
                <a:srgbClr val="000000"/>
              </a:solidFill>
              <a:prstDash val="solid"/>
              <a:round/>
            </a:ln>
            <a:effectLst/>
          </p:spPr>
          <p:txBody>
            <a:bodyPr wrap="square" lIns="0" tIns="0" rIns="0" bIns="0" numCol="1" anchor="ctr">
              <a:noAutofit/>
            </a:bodyPr>
            <a:lstStyle/>
            <a:p>
              <a:pPr lvl="0" algn="ctr">
                <a:defRPr sz="1400">
                  <a:latin typeface="Arial"/>
                  <a:ea typeface="Arial"/>
                  <a:cs typeface="Arial"/>
                  <a:sym typeface="Arial"/>
                </a:defRPr>
              </a:pPr>
              <a:endParaRPr/>
            </a:p>
          </p:txBody>
        </p:sp>
        <p:sp>
          <p:nvSpPr>
            <p:cNvPr id="834" name="Shape 834"/>
            <p:cNvSpPr/>
            <p:nvPr/>
          </p:nvSpPr>
          <p:spPr>
            <a:xfrm>
              <a:off x="0" y="801421"/>
              <a:ext cx="1692511" cy="19738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400">
                  <a:latin typeface="Arial"/>
                  <a:ea typeface="Arial"/>
                  <a:cs typeface="Arial"/>
                  <a:sym typeface="Arial"/>
                </a:defRPr>
              </a:lvl1pPr>
            </a:lstStyle>
            <a:p>
              <a:pPr lvl="0">
                <a:defRPr sz="1800"/>
              </a:pPr>
              <a:r>
                <a:rPr sz="1400"/>
                <a:t>Microsoft PowerPoint</a:t>
              </a:r>
            </a:p>
          </p:txBody>
        </p:sp>
      </p:grpSp>
      <p:grpSp>
        <p:nvGrpSpPr>
          <p:cNvPr id="838" name="Group 838"/>
          <p:cNvGrpSpPr/>
          <p:nvPr/>
        </p:nvGrpSpPr>
        <p:grpSpPr>
          <a:xfrm>
            <a:off x="3016361" y="2509836"/>
            <a:ext cx="1238028" cy="1798640"/>
            <a:chOff x="0" y="0"/>
            <a:chExt cx="1238026" cy="1798639"/>
          </a:xfrm>
        </p:grpSpPr>
        <p:sp>
          <p:nvSpPr>
            <p:cNvPr id="836" name="Shape 836"/>
            <p:cNvSpPr/>
            <p:nvPr/>
          </p:nvSpPr>
          <p:spPr>
            <a:xfrm>
              <a:off x="474549" y="0"/>
              <a:ext cx="288927" cy="1798640"/>
            </a:xfrm>
            <a:prstGeom prst="rect">
              <a:avLst/>
            </a:prstGeom>
            <a:solidFill>
              <a:srgbClr val="FFFFFF"/>
            </a:solidFill>
            <a:ln w="9525" cap="flat">
              <a:solidFill>
                <a:srgbClr val="000000"/>
              </a:solidFill>
              <a:prstDash val="solid"/>
              <a:round/>
            </a:ln>
            <a:effectLst/>
          </p:spPr>
          <p:txBody>
            <a:bodyPr wrap="square" lIns="0" tIns="0" rIns="0" bIns="0" numCol="1" anchor="ctr">
              <a:noAutofit/>
            </a:bodyPr>
            <a:lstStyle/>
            <a:p>
              <a:pPr lvl="0" algn="ctr">
                <a:defRPr sz="1400">
                  <a:latin typeface="Arial"/>
                  <a:ea typeface="Arial"/>
                  <a:cs typeface="Arial"/>
                  <a:sym typeface="Arial"/>
                </a:defRPr>
              </a:pPr>
              <a:endParaRPr/>
            </a:p>
          </p:txBody>
        </p:sp>
        <p:sp>
          <p:nvSpPr>
            <p:cNvPr id="837" name="Shape 837"/>
            <p:cNvSpPr/>
            <p:nvPr/>
          </p:nvSpPr>
          <p:spPr>
            <a:xfrm>
              <a:off x="-1" y="800627"/>
              <a:ext cx="1238028" cy="19738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400">
                  <a:latin typeface="Arial"/>
                  <a:ea typeface="Arial"/>
                  <a:cs typeface="Arial"/>
                  <a:sym typeface="Arial"/>
                </a:defRPr>
              </a:lvl1pPr>
            </a:lstStyle>
            <a:p>
              <a:pPr lvl="0">
                <a:defRPr sz="1800"/>
              </a:pPr>
              <a:r>
                <a:rPr sz="1400"/>
                <a:t>Doc 2 Data File</a:t>
              </a:r>
            </a:p>
          </p:txBody>
        </p:sp>
      </p:grpSp>
      <p:grpSp>
        <p:nvGrpSpPr>
          <p:cNvPr id="841" name="Group 841"/>
          <p:cNvGrpSpPr/>
          <p:nvPr/>
        </p:nvGrpSpPr>
        <p:grpSpPr>
          <a:xfrm>
            <a:off x="3486838" y="2509836"/>
            <a:ext cx="1771862" cy="1800227"/>
            <a:chOff x="0" y="0"/>
            <a:chExt cx="1771860" cy="1800225"/>
          </a:xfrm>
        </p:grpSpPr>
        <p:sp>
          <p:nvSpPr>
            <p:cNvPr id="839" name="Shape 839"/>
            <p:cNvSpPr/>
            <p:nvPr/>
          </p:nvSpPr>
          <p:spPr>
            <a:xfrm>
              <a:off x="759723" y="0"/>
              <a:ext cx="252414" cy="1800226"/>
            </a:xfrm>
            <a:prstGeom prst="rect">
              <a:avLst/>
            </a:prstGeom>
            <a:solidFill>
              <a:srgbClr val="FFFFFF"/>
            </a:solidFill>
            <a:ln w="9525" cap="flat">
              <a:solidFill>
                <a:srgbClr val="000000"/>
              </a:solidFill>
              <a:prstDash val="solid"/>
              <a:round/>
            </a:ln>
            <a:effectLst/>
          </p:spPr>
          <p:txBody>
            <a:bodyPr wrap="square" lIns="0" tIns="0" rIns="0" bIns="0" numCol="1" anchor="ctr">
              <a:noAutofit/>
            </a:bodyPr>
            <a:lstStyle/>
            <a:p>
              <a:pPr lvl="0" algn="ctr">
                <a:defRPr sz="1400">
                  <a:latin typeface="Arial"/>
                  <a:ea typeface="Arial"/>
                  <a:cs typeface="Arial"/>
                  <a:sym typeface="Arial"/>
                </a:defRPr>
              </a:pPr>
              <a:endParaRPr/>
            </a:p>
          </p:txBody>
        </p:sp>
        <p:sp>
          <p:nvSpPr>
            <p:cNvPr id="840" name="Shape 840"/>
            <p:cNvSpPr/>
            <p:nvPr/>
          </p:nvSpPr>
          <p:spPr>
            <a:xfrm>
              <a:off x="-1" y="801421"/>
              <a:ext cx="1771862" cy="19738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400">
                  <a:latin typeface="Arial"/>
                  <a:ea typeface="Arial"/>
                  <a:cs typeface="Arial"/>
                  <a:sym typeface="Arial"/>
                </a:defRPr>
              </a:lvl1pPr>
            </a:lstStyle>
            <a:p>
              <a:pPr lvl="0">
                <a:defRPr sz="1800"/>
              </a:pPr>
              <a:r>
                <a:rPr sz="1400"/>
                <a:t>Presentation Data File</a:t>
              </a:r>
            </a:p>
          </p:txBody>
        </p:sp>
      </p:grpSp>
      <p:grpSp>
        <p:nvGrpSpPr>
          <p:cNvPr id="844" name="Group 844"/>
          <p:cNvGrpSpPr/>
          <p:nvPr/>
        </p:nvGrpSpPr>
        <p:grpSpPr>
          <a:xfrm>
            <a:off x="1690686" y="3230561"/>
            <a:ext cx="250829" cy="325442"/>
            <a:chOff x="19401" y="54240"/>
            <a:chExt cx="250827" cy="325441"/>
          </a:xfrm>
        </p:grpSpPr>
        <p:sp>
          <p:nvSpPr>
            <p:cNvPr id="842" name="Shape 842"/>
            <p:cNvSpPr/>
            <p:nvPr/>
          </p:nvSpPr>
          <p:spPr>
            <a:xfrm>
              <a:off x="19401" y="216960"/>
              <a:ext cx="250829" cy="162722"/>
            </a:xfrm>
            <a:prstGeom prst="triangle">
              <a:avLst/>
            </a:prstGeom>
            <a:solidFill>
              <a:srgbClr val="FFFFFF"/>
            </a:solidFill>
            <a:ln w="28575" cap="flat">
              <a:solidFill>
                <a:srgbClr val="000000"/>
              </a:solidFill>
              <a:prstDash val="solid"/>
              <a:round/>
            </a:ln>
            <a:effectLst/>
          </p:spPr>
          <p:txBody>
            <a:bodyPr wrap="square" lIns="0" tIns="0" rIns="0" bIns="0" numCol="1" anchor="ctr">
              <a:noAutofit/>
            </a:bodyPr>
            <a:lstStyle/>
            <a:p>
              <a:pPr lvl="0">
                <a:defRPr>
                  <a:latin typeface="Arial"/>
                  <a:ea typeface="Arial"/>
                  <a:cs typeface="Arial"/>
                  <a:sym typeface="Arial"/>
                </a:defRPr>
              </a:pPr>
              <a:endParaRPr/>
            </a:p>
          </p:txBody>
        </p:sp>
        <p:sp>
          <p:nvSpPr>
            <p:cNvPr id="843" name="Shape 843"/>
            <p:cNvSpPr/>
            <p:nvPr/>
          </p:nvSpPr>
          <p:spPr>
            <a:xfrm rot="10800000" flipH="1">
              <a:off x="19401" y="54240"/>
              <a:ext cx="250829" cy="162722"/>
            </a:xfrm>
            <a:prstGeom prst="triangle">
              <a:avLst/>
            </a:prstGeom>
            <a:solidFill>
              <a:srgbClr val="FFFFFF"/>
            </a:solidFill>
            <a:ln w="28575" cap="flat">
              <a:solidFill>
                <a:srgbClr val="000000"/>
              </a:solidFill>
              <a:prstDash val="solid"/>
              <a:round/>
            </a:ln>
            <a:effectLst/>
          </p:spPr>
          <p:txBody>
            <a:bodyPr wrap="square" lIns="0" tIns="0" rIns="0" bIns="0" numCol="1" anchor="ctr">
              <a:noAutofit/>
            </a:bodyPr>
            <a:lstStyle/>
            <a:p>
              <a:pPr lvl="0">
                <a:defRPr>
                  <a:latin typeface="Arial"/>
                  <a:ea typeface="Arial"/>
                  <a:cs typeface="Arial"/>
                  <a:sym typeface="Arial"/>
                </a:defRPr>
              </a:pPr>
              <a:endParaRPr/>
            </a:p>
          </p:txBody>
        </p:sp>
      </p:grpSp>
      <p:sp>
        <p:nvSpPr>
          <p:cNvPr id="845" name="Shape 845"/>
          <p:cNvSpPr/>
          <p:nvPr/>
        </p:nvSpPr>
        <p:spPr>
          <a:xfrm>
            <a:off x="2592386" y="1592262"/>
            <a:ext cx="4645028" cy="559334"/>
          </a:xfrm>
          <a:prstGeom prst="rect">
            <a:avLst/>
          </a:prstGeom>
          <a:solidFill>
            <a:srgbClr val="FFFF00"/>
          </a:solidFill>
          <a:ln w="57150">
            <a:solidFill/>
            <a:round/>
          </a:ln>
          <a:extLst>
            <a:ext uri="{C572A759-6A51-4108-AA02-DFA0A04FC94B}">
              <ma14:wrappingTextBoxFlag xmlns:ma14="http://schemas.microsoft.com/office/mac/drawingml/2011/main" xmlns="" val="1"/>
            </a:ext>
          </a:extLst>
        </p:spPr>
        <p:txBody>
          <a:bodyPr lIns="0" tIns="0" rIns="0" bIns="0">
            <a:spAutoFit/>
          </a:bodyPr>
          <a:lstStyle/>
          <a:p>
            <a:pPr lvl="0">
              <a:spcBef>
                <a:spcPts val="800"/>
              </a:spcBef>
            </a:pPr>
            <a:r>
              <a:rPr sz="1400" b="1">
                <a:latin typeface="Arial"/>
                <a:ea typeface="Arial"/>
                <a:cs typeface="Arial"/>
                <a:sym typeface="Arial"/>
              </a:rPr>
              <a:t>NOTE:</a:t>
            </a:r>
            <a:r>
              <a:rPr sz="1400">
                <a:latin typeface="Arial"/>
                <a:ea typeface="Arial"/>
                <a:cs typeface="Arial"/>
                <a:sym typeface="Arial"/>
              </a:rPr>
              <a:t> Flash</a:t>
            </a:r>
            <a:r>
              <a:rPr sz="1400" b="1">
                <a:latin typeface="Arial"/>
                <a:ea typeface="Arial"/>
                <a:cs typeface="Arial"/>
                <a:sym typeface="Arial"/>
              </a:rPr>
              <a:t> </a:t>
            </a:r>
            <a:r>
              <a:rPr sz="1400">
                <a:latin typeface="Arial"/>
                <a:ea typeface="Arial"/>
                <a:cs typeface="Arial"/>
                <a:sym typeface="Arial"/>
              </a:rPr>
              <a:t>(Solid State) uses </a:t>
            </a:r>
            <a:r>
              <a:rPr sz="1400" b="1">
                <a:latin typeface="Arial"/>
                <a:ea typeface="Arial"/>
                <a:cs typeface="Arial"/>
                <a:sym typeface="Arial"/>
              </a:rPr>
              <a:t>EEPROM</a:t>
            </a:r>
          </a:p>
          <a:p>
            <a:pPr lvl="0">
              <a:spcBef>
                <a:spcPts val="800"/>
              </a:spcBef>
            </a:pPr>
            <a:r>
              <a:rPr sz="1400">
                <a:latin typeface="Arial"/>
                <a:ea typeface="Arial"/>
                <a:cs typeface="Arial"/>
                <a:sym typeface="Arial"/>
              </a:rPr>
              <a:t>Electronically Erasable &amp; Programmable ROM chips</a:t>
            </a:r>
          </a:p>
        </p:txBody>
      </p:sp>
      <p:grpSp>
        <p:nvGrpSpPr>
          <p:cNvPr id="852" name="Group 852">
            <a:hlinkClick r:id="" action="ppaction://hlinkshowjump?jump=previousslide"/>
          </p:cNvPr>
          <p:cNvGrpSpPr/>
          <p:nvPr/>
        </p:nvGrpSpPr>
        <p:grpSpPr>
          <a:xfrm>
            <a:off x="7812086" y="5949949"/>
            <a:ext cx="1206502" cy="371477"/>
            <a:chOff x="0" y="0"/>
            <a:chExt cx="1206501" cy="371475"/>
          </a:xfrm>
        </p:grpSpPr>
        <p:sp>
          <p:nvSpPr>
            <p:cNvPr id="846" name="Shape 846"/>
            <p:cNvSpPr/>
            <p:nvPr/>
          </p:nvSpPr>
          <p:spPr>
            <a:xfrm>
              <a:off x="0" y="0"/>
              <a:ext cx="1206501" cy="371475"/>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847" name="Shape 847"/>
            <p:cNvSpPr/>
            <p:nvPr/>
          </p:nvSpPr>
          <p:spPr>
            <a:xfrm>
              <a:off x="0" y="-1"/>
              <a:ext cx="1206502" cy="2321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6" y="21600"/>
                  </a:lnTo>
                  <a:lnTo>
                    <a:pt x="21184"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848" name="Shape 848"/>
            <p:cNvSpPr/>
            <p:nvPr/>
          </p:nvSpPr>
          <p:spPr>
            <a:xfrm>
              <a:off x="-1" y="-1"/>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849" name="Shape 849"/>
            <p:cNvSpPr/>
            <p:nvPr/>
          </p:nvSpPr>
          <p:spPr>
            <a:xfrm>
              <a:off x="1183283" y="-1"/>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850" name="Shape 850"/>
            <p:cNvSpPr/>
            <p:nvPr/>
          </p:nvSpPr>
          <p:spPr>
            <a:xfrm>
              <a:off x="0" y="348257"/>
              <a:ext cx="1206502"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184" y="0"/>
                  </a:lnTo>
                  <a:lnTo>
                    <a:pt x="416"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851" name="Shape 851"/>
            <p:cNvSpPr/>
            <p:nvPr/>
          </p:nvSpPr>
          <p:spPr>
            <a:xfrm>
              <a:off x="222752" y="48114"/>
              <a:ext cx="760996" cy="27524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p>
              <a:pPr lvl="0" algn="ctr"/>
              <a:r>
                <a:rPr sz="1000">
                  <a:solidFill>
                    <a:srgbClr val="FFFFFF"/>
                  </a:solidFill>
                  <a:latin typeface="Arial"/>
                  <a:ea typeface="Arial"/>
                  <a:cs typeface="Arial"/>
                  <a:sym typeface="Arial"/>
                </a:rPr>
                <a:t>Read / Write</a:t>
              </a:r>
            </a:p>
            <a:p>
              <a:pPr lvl="0" algn="ctr"/>
              <a:r>
                <a:rPr sz="1000">
                  <a:solidFill>
                    <a:srgbClr val="FFFFFF"/>
                  </a:solidFill>
                  <a:latin typeface="Arial"/>
                  <a:ea typeface="Arial"/>
                  <a:cs typeface="Arial"/>
                  <a:sym typeface="Arial"/>
                </a:rPr>
                <a:t>Control Lines</a:t>
              </a:r>
            </a:p>
          </p:txBody>
        </p:sp>
      </p:gr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5" name="Shape 855"/>
          <p:cNvSpPr>
            <a:spLocks noGrp="1"/>
          </p:cNvSpPr>
          <p:nvPr>
            <p:ph type="title"/>
          </p:nvPr>
        </p:nvSpPr>
        <p:spPr>
          <a:xfrm>
            <a:off x="457200" y="274637"/>
            <a:ext cx="8229600" cy="1143001"/>
          </a:xfrm>
          <a:prstGeom prst="rect">
            <a:avLst/>
          </a:prstGeom>
        </p:spPr>
        <p:txBody>
          <a:bodyPr lIns="0" tIns="0" rIns="0" bIns="0">
            <a:normAutofit/>
          </a:bodyPr>
          <a:lstStyle/>
          <a:p>
            <a:pPr lvl="0">
              <a:defRPr sz="1800"/>
            </a:pPr>
            <a:r>
              <a:rPr sz="4400"/>
              <a:t>Bitmap Graphics</a:t>
            </a:r>
          </a:p>
        </p:txBody>
      </p:sp>
      <p:sp>
        <p:nvSpPr>
          <p:cNvPr id="856" name="Shape 856"/>
          <p:cNvSpPr/>
          <p:nvPr/>
        </p:nvSpPr>
        <p:spPr>
          <a:xfrm>
            <a:off x="-2" y="0"/>
            <a:ext cx="9144004" cy="1557338"/>
          </a:xfrm>
          <a:prstGeom prst="rect">
            <a:avLst/>
          </a:prstGeom>
          <a:gradFill>
            <a:gsLst>
              <a:gs pos="0">
                <a:srgbClr val="FF3300"/>
              </a:gs>
              <a:gs pos="100000">
                <a:srgbClr val="761700"/>
              </a:gs>
            </a:gsLst>
            <a:lin ang="16200000"/>
          </a:gradFill>
          <a:ln w="12700">
            <a:miter lim="400000"/>
          </a:ln>
        </p:spPr>
        <p:txBody>
          <a:bodyPr lIns="0" tIns="0" rIns="0" bIns="0" anchor="ctr"/>
          <a:lstStyle/>
          <a:p>
            <a:pPr lvl="0">
              <a:defRPr>
                <a:latin typeface="Arial"/>
                <a:ea typeface="Arial"/>
                <a:cs typeface="Arial"/>
                <a:sym typeface="Arial"/>
              </a:defRPr>
            </a:pPr>
            <a:endParaRPr/>
          </a:p>
        </p:txBody>
      </p:sp>
      <p:sp>
        <p:nvSpPr>
          <p:cNvPr id="857" name="Shape 857"/>
          <p:cNvSpPr/>
          <p:nvPr/>
        </p:nvSpPr>
        <p:spPr>
          <a:xfrm>
            <a:off x="2703511" y="981075"/>
            <a:ext cx="3633789" cy="5715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36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3600">
                <a:ln w="17078">
                  <a:solidFill/>
                </a:ln>
                <a:solidFill>
                  <a:srgbClr val="FFFFFF"/>
                </a:solidFill>
                <a:effectLst>
                  <a:outerShdw blurRad="50800" dist="29455" dir="2700000" rotWithShape="0">
                    <a:srgbClr val="990000"/>
                  </a:outerShdw>
                </a:effectLst>
              </a:rPr>
              <a:t>Bitmap Graphics</a:t>
            </a:r>
          </a:p>
        </p:txBody>
      </p:sp>
      <p:sp>
        <p:nvSpPr>
          <p:cNvPr id="858" name="Shape 858"/>
          <p:cNvSpPr/>
          <p:nvPr/>
        </p:nvSpPr>
        <p:spPr>
          <a:xfrm>
            <a:off x="6732586" y="204786"/>
            <a:ext cx="2303464" cy="3444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22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2200">
                <a:ln w="17078">
                  <a:solidFill/>
                </a:ln>
                <a:solidFill>
                  <a:srgbClr val="FFFFFF"/>
                </a:solidFill>
                <a:effectLst>
                  <a:outerShdw blurRad="50800" dist="29455" dir="2700000" rotWithShape="0">
                    <a:srgbClr val="990000"/>
                  </a:outerShdw>
                </a:effectLst>
              </a:rPr>
              <a:t>Higher Computing</a:t>
            </a:r>
          </a:p>
        </p:txBody>
      </p:sp>
      <p:grpSp>
        <p:nvGrpSpPr>
          <p:cNvPr id="865" name="Group 865">
            <a:hlinkClick r:id="" action="ppaction://hlinkshowjump?jump=firstslide"/>
          </p:cNvPr>
          <p:cNvGrpSpPr/>
          <p:nvPr/>
        </p:nvGrpSpPr>
        <p:grpSpPr>
          <a:xfrm>
            <a:off x="7823199" y="6396037"/>
            <a:ext cx="1206502" cy="371477"/>
            <a:chOff x="0" y="0"/>
            <a:chExt cx="1206500" cy="371476"/>
          </a:xfrm>
        </p:grpSpPr>
        <p:sp>
          <p:nvSpPr>
            <p:cNvPr id="859" name="Shape 859"/>
            <p:cNvSpPr/>
            <p:nvPr/>
          </p:nvSpPr>
          <p:spPr>
            <a:xfrm>
              <a:off x="0" y="-1"/>
              <a:ext cx="1206500" cy="371478"/>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860" name="Shape 860"/>
            <p:cNvSpPr/>
            <p:nvPr/>
          </p:nvSpPr>
          <p:spPr>
            <a:xfrm>
              <a:off x="-1" y="-1"/>
              <a:ext cx="1206501" cy="232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6" y="21600"/>
                  </a:lnTo>
                  <a:lnTo>
                    <a:pt x="21184"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861" name="Shape 861"/>
            <p:cNvSpPr/>
            <p:nvPr/>
          </p:nvSpPr>
          <p:spPr>
            <a:xfrm>
              <a:off x="-1"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862" name="Shape 862"/>
            <p:cNvSpPr/>
            <p:nvPr/>
          </p:nvSpPr>
          <p:spPr>
            <a:xfrm>
              <a:off x="1183282"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863" name="Shape 863"/>
            <p:cNvSpPr/>
            <p:nvPr/>
          </p:nvSpPr>
          <p:spPr>
            <a:xfrm>
              <a:off x="-1" y="348257"/>
              <a:ext cx="1206501"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184" y="0"/>
                  </a:lnTo>
                  <a:lnTo>
                    <a:pt x="416"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864" name="Shape 864"/>
            <p:cNvSpPr/>
            <p:nvPr/>
          </p:nvSpPr>
          <p:spPr>
            <a:xfrm>
              <a:off x="212148" y="117965"/>
              <a:ext cx="782204" cy="13554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Back to Index</a:t>
              </a:r>
            </a:p>
          </p:txBody>
        </p:sp>
      </p:grpSp>
      <p:pic>
        <p:nvPicPr>
          <p:cNvPr id="866" name="image1.png"/>
          <p:cNvPicPr/>
          <p:nvPr/>
        </p:nvPicPr>
        <p:blipFill>
          <a:blip r:embed="rId2">
            <a:extLst/>
          </a:blip>
          <a:stretch>
            <a:fillRect/>
          </a:stretch>
        </p:blipFill>
        <p:spPr>
          <a:xfrm>
            <a:off x="971550" y="2384425"/>
            <a:ext cx="2305050" cy="3068639"/>
          </a:xfrm>
          <a:prstGeom prst="rect">
            <a:avLst/>
          </a:prstGeom>
          <a:ln w="12700">
            <a:miter lim="400000"/>
          </a:ln>
        </p:spPr>
      </p:pic>
      <p:sp>
        <p:nvSpPr>
          <p:cNvPr id="867" name="Shape 867"/>
          <p:cNvSpPr/>
          <p:nvPr/>
        </p:nvSpPr>
        <p:spPr>
          <a:xfrm>
            <a:off x="971550" y="2239961"/>
            <a:ext cx="2305050" cy="3"/>
          </a:xfrm>
          <a:prstGeom prst="line">
            <a:avLst/>
          </a:prstGeom>
          <a:ln w="12700">
            <a:solidFill>
              <a:srgbClr val="FFFFFF"/>
            </a:solidFill>
            <a:round/>
            <a:headEnd type="triangle"/>
            <a:tailEnd type="triangle"/>
          </a:ln>
        </p:spPr>
        <p:txBody>
          <a:bodyPr lIns="0" tIns="0" rIns="0" bIns="0"/>
          <a:lstStyle/>
          <a:p>
            <a:pPr lvl="0" defTabSz="457200">
              <a:defRPr sz="1200">
                <a:latin typeface="+mn-lt"/>
                <a:ea typeface="+mn-ea"/>
                <a:cs typeface="+mn-cs"/>
                <a:sym typeface="Helvetica"/>
              </a:defRPr>
            </a:pPr>
            <a:endParaRPr/>
          </a:p>
        </p:txBody>
      </p:sp>
      <p:sp>
        <p:nvSpPr>
          <p:cNvPr id="868" name="Shape 868"/>
          <p:cNvSpPr/>
          <p:nvPr/>
        </p:nvSpPr>
        <p:spPr>
          <a:xfrm>
            <a:off x="2052636" y="1808161"/>
            <a:ext cx="647702" cy="37523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spcBef>
                <a:spcPts val="1200"/>
              </a:spcBef>
              <a:defRPr sz="2000">
                <a:solidFill>
                  <a:srgbClr val="FFFFFF"/>
                </a:solidFill>
                <a:latin typeface="Arial"/>
                <a:ea typeface="Arial"/>
                <a:cs typeface="Arial"/>
                <a:sym typeface="Arial"/>
              </a:defRPr>
            </a:lvl1pPr>
          </a:lstStyle>
          <a:p>
            <a:pPr lvl="0">
              <a:defRPr sz="1800">
                <a:solidFill>
                  <a:srgbClr val="000000"/>
                </a:solidFill>
              </a:defRPr>
            </a:pPr>
            <a:r>
              <a:rPr sz="2000">
                <a:solidFill>
                  <a:srgbClr val="FFFFFF"/>
                </a:solidFill>
              </a:rPr>
              <a:t>4”</a:t>
            </a:r>
          </a:p>
        </p:txBody>
      </p:sp>
      <p:sp>
        <p:nvSpPr>
          <p:cNvPr id="869" name="Shape 869"/>
          <p:cNvSpPr/>
          <p:nvPr/>
        </p:nvSpPr>
        <p:spPr>
          <a:xfrm>
            <a:off x="684211" y="2384425"/>
            <a:ext cx="3" cy="3024189"/>
          </a:xfrm>
          <a:prstGeom prst="line">
            <a:avLst/>
          </a:prstGeom>
          <a:ln w="12700">
            <a:solidFill>
              <a:srgbClr val="FFFFFF"/>
            </a:solidFill>
            <a:round/>
            <a:headEnd type="triangle"/>
            <a:tailEnd type="triangle"/>
          </a:ln>
        </p:spPr>
        <p:txBody>
          <a:bodyPr lIns="0" tIns="0" rIns="0" bIns="0"/>
          <a:lstStyle/>
          <a:p>
            <a:pPr lvl="0" defTabSz="457200">
              <a:defRPr sz="1200">
                <a:latin typeface="+mn-lt"/>
                <a:ea typeface="+mn-ea"/>
                <a:cs typeface="+mn-cs"/>
                <a:sym typeface="Helvetica"/>
              </a:defRPr>
            </a:pPr>
            <a:endParaRPr/>
          </a:p>
        </p:txBody>
      </p:sp>
      <p:sp>
        <p:nvSpPr>
          <p:cNvPr id="870" name="Shape 870"/>
          <p:cNvSpPr/>
          <p:nvPr/>
        </p:nvSpPr>
        <p:spPr>
          <a:xfrm>
            <a:off x="179386" y="3679825"/>
            <a:ext cx="647703" cy="375229"/>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spcBef>
                <a:spcPts val="1200"/>
              </a:spcBef>
              <a:defRPr sz="2000">
                <a:solidFill>
                  <a:srgbClr val="FFFFFF"/>
                </a:solidFill>
                <a:latin typeface="Arial"/>
                <a:ea typeface="Arial"/>
                <a:cs typeface="Arial"/>
                <a:sym typeface="Arial"/>
              </a:defRPr>
            </a:lvl1pPr>
          </a:lstStyle>
          <a:p>
            <a:pPr lvl="0">
              <a:defRPr sz="1800">
                <a:solidFill>
                  <a:srgbClr val="000000"/>
                </a:solidFill>
              </a:defRPr>
            </a:pPr>
            <a:r>
              <a:rPr sz="2000">
                <a:solidFill>
                  <a:srgbClr val="FFFFFF"/>
                </a:solidFill>
              </a:rPr>
              <a:t>6”</a:t>
            </a:r>
          </a:p>
        </p:txBody>
      </p:sp>
      <p:sp>
        <p:nvSpPr>
          <p:cNvPr id="871" name="Shape 871"/>
          <p:cNvSpPr/>
          <p:nvPr/>
        </p:nvSpPr>
        <p:spPr>
          <a:xfrm>
            <a:off x="3708400" y="1820861"/>
            <a:ext cx="5076825" cy="3252566"/>
          </a:xfrm>
          <a:prstGeom prst="rect">
            <a:avLst/>
          </a:prstGeom>
          <a:solidFill>
            <a:srgbClr val="FFFF00"/>
          </a:solidFill>
          <a:ln w="57150">
            <a:solidFill/>
            <a:round/>
          </a:ln>
          <a:extLst>
            <a:ext uri="{C572A759-6A51-4108-AA02-DFA0A04FC94B}">
              <ma14:wrappingTextBoxFlag xmlns:ma14="http://schemas.microsoft.com/office/mac/drawingml/2011/main" xmlns="" val="1"/>
            </a:ext>
          </a:extLst>
        </p:spPr>
        <p:txBody>
          <a:bodyPr lIns="0" tIns="0" rIns="0" bIns="0">
            <a:spAutoFit/>
          </a:bodyPr>
          <a:lstStyle/>
          <a:p>
            <a:pPr lvl="0">
              <a:spcBef>
                <a:spcPts val="700"/>
              </a:spcBef>
            </a:pPr>
            <a:r>
              <a:rPr sz="1200">
                <a:latin typeface="Arial"/>
                <a:ea typeface="Arial"/>
                <a:cs typeface="Arial"/>
                <a:sym typeface="Arial"/>
              </a:rPr>
              <a:t>Bitmap graphics store information on each pixel. The more bits assigned to each pixel, the greater the range of colours / shades that can be represented.</a:t>
            </a:r>
          </a:p>
          <a:p>
            <a:pPr lvl="0">
              <a:spcBef>
                <a:spcPts val="700"/>
              </a:spcBef>
            </a:pPr>
            <a:r>
              <a:rPr sz="1200">
                <a:latin typeface="Arial"/>
                <a:ea typeface="Arial"/>
                <a:cs typeface="Arial"/>
                <a:sym typeface="Arial"/>
              </a:rPr>
              <a:t>1 bit  =  2 colours (Black or White)</a:t>
            </a:r>
          </a:p>
          <a:p>
            <a:pPr lvl="0">
              <a:spcBef>
                <a:spcPts val="700"/>
              </a:spcBef>
            </a:pPr>
            <a:r>
              <a:rPr sz="1200">
                <a:latin typeface="Arial"/>
                <a:ea typeface="Arial"/>
                <a:cs typeface="Arial"/>
                <a:sym typeface="Arial"/>
              </a:rPr>
              <a:t>8 bits (1 byte ) = 256 colours (Gif)</a:t>
            </a:r>
          </a:p>
          <a:p>
            <a:pPr lvl="0">
              <a:spcBef>
                <a:spcPts val="700"/>
              </a:spcBef>
            </a:pPr>
            <a:r>
              <a:rPr sz="1200">
                <a:latin typeface="Arial"/>
                <a:ea typeface="Arial"/>
                <a:cs typeface="Arial"/>
                <a:sym typeface="Arial"/>
              </a:rPr>
              <a:t>16 bits (2 bytes) = 65, 536 colours</a:t>
            </a:r>
          </a:p>
          <a:p>
            <a:pPr lvl="0">
              <a:spcBef>
                <a:spcPts val="700"/>
              </a:spcBef>
            </a:pPr>
            <a:r>
              <a:rPr sz="1200">
                <a:latin typeface="Arial"/>
                <a:ea typeface="Arial"/>
                <a:cs typeface="Arial"/>
                <a:sym typeface="Arial"/>
              </a:rPr>
              <a:t>24 bits (3 bytes) = RGB (I byte each) 16,777,216 colours</a:t>
            </a:r>
          </a:p>
          <a:p>
            <a:pPr lvl="0">
              <a:spcBef>
                <a:spcPts val="700"/>
              </a:spcBef>
            </a:pPr>
            <a:r>
              <a:rPr sz="1200">
                <a:latin typeface="Arial"/>
                <a:ea typeface="Arial"/>
                <a:cs typeface="Arial"/>
                <a:sym typeface="Arial"/>
              </a:rPr>
              <a:t>(also known as True Colour)</a:t>
            </a:r>
          </a:p>
          <a:p>
            <a:pPr lvl="0">
              <a:spcBef>
                <a:spcPts val="700"/>
              </a:spcBef>
              <a:buSzPct val="100000"/>
              <a:buChar char="•"/>
            </a:pPr>
            <a:r>
              <a:rPr sz="1200">
                <a:latin typeface="Arial"/>
                <a:ea typeface="Arial"/>
                <a:cs typeface="Arial"/>
                <a:sym typeface="Arial"/>
              </a:rPr>
              <a:t>  Preferred format by professional designers as can alter at   pixel level.</a:t>
            </a:r>
          </a:p>
          <a:p>
            <a:pPr lvl="0">
              <a:spcBef>
                <a:spcPts val="700"/>
              </a:spcBef>
              <a:buSzPct val="100000"/>
              <a:buChar char="•"/>
            </a:pPr>
            <a:r>
              <a:rPr sz="1200">
                <a:latin typeface="Arial"/>
                <a:ea typeface="Arial"/>
                <a:cs typeface="Arial"/>
                <a:sym typeface="Arial"/>
              </a:rPr>
              <a:t>  Drawbacks – Resolution Dependant (pixilation on rescale), Large file sizes for True Colour, Not object orientated</a:t>
            </a:r>
          </a:p>
          <a:p>
            <a:pPr lvl="0">
              <a:spcBef>
                <a:spcPts val="700"/>
              </a:spcBef>
            </a:pPr>
            <a:r>
              <a:rPr sz="1200">
                <a:latin typeface="Arial"/>
                <a:ea typeface="Arial"/>
                <a:cs typeface="Arial"/>
                <a:sym typeface="Arial"/>
              </a:rPr>
              <a:t>They can be compressed using </a:t>
            </a:r>
            <a:r>
              <a:rPr sz="1200" b="1">
                <a:latin typeface="Arial"/>
                <a:ea typeface="Arial"/>
                <a:cs typeface="Arial"/>
                <a:sym typeface="Arial"/>
              </a:rPr>
              <a:t>Run Length Encoding</a:t>
            </a:r>
            <a:r>
              <a:rPr sz="1200">
                <a:latin typeface="Arial"/>
                <a:ea typeface="Arial"/>
                <a:cs typeface="Arial"/>
                <a:sym typeface="Arial"/>
              </a:rPr>
              <a:t> (as in many images large stretches of pixels have same colour. Uses keybyte which tells software how many pixels have next recorded colour)</a:t>
            </a:r>
          </a:p>
        </p:txBody>
      </p:sp>
      <p:sp>
        <p:nvSpPr>
          <p:cNvPr id="872" name="Shape 872"/>
          <p:cNvSpPr/>
          <p:nvPr/>
        </p:nvSpPr>
        <p:spPr>
          <a:xfrm>
            <a:off x="431800" y="5661025"/>
            <a:ext cx="6948488" cy="835559"/>
          </a:xfrm>
          <a:prstGeom prst="rect">
            <a:avLst/>
          </a:prstGeom>
          <a:solidFill>
            <a:srgbClr val="DDDDDD"/>
          </a:solidFill>
          <a:ln w="28575">
            <a:solidFill/>
            <a:round/>
          </a:ln>
          <a:extLst>
            <a:ext uri="{C572A759-6A51-4108-AA02-DFA0A04FC94B}">
              <ma14:wrappingTextBoxFlag xmlns:ma14="http://schemas.microsoft.com/office/mac/drawingml/2011/main" xmlns="" val="1"/>
            </a:ext>
          </a:extLst>
        </p:spPr>
        <p:txBody>
          <a:bodyPr lIns="0" tIns="0" rIns="0" bIns="0">
            <a:spAutoFit/>
          </a:bodyPr>
          <a:lstStyle/>
          <a:p>
            <a:pPr lvl="0">
              <a:spcBef>
                <a:spcPts val="800"/>
              </a:spcBef>
            </a:pPr>
            <a:r>
              <a:rPr sz="1400" b="1">
                <a:latin typeface="Arial"/>
                <a:ea typeface="Arial"/>
                <a:cs typeface="Arial"/>
                <a:sym typeface="Arial"/>
              </a:rPr>
              <a:t>Calculating file sizes:</a:t>
            </a:r>
          </a:p>
          <a:p>
            <a:pPr lvl="0" algn="ctr">
              <a:spcBef>
                <a:spcPts val="800"/>
              </a:spcBef>
            </a:pPr>
            <a:r>
              <a:rPr sz="1400" b="1">
                <a:latin typeface="Arial"/>
                <a:ea typeface="Arial"/>
                <a:cs typeface="Arial"/>
                <a:sym typeface="Arial"/>
              </a:rPr>
              <a:t>Width x dpi x Height x dpi x colour depth </a:t>
            </a:r>
          </a:p>
          <a:p>
            <a:pPr lvl="0" algn="ctr">
              <a:spcBef>
                <a:spcPts val="800"/>
              </a:spcBef>
            </a:pPr>
            <a:r>
              <a:rPr sz="1400" b="1">
                <a:latin typeface="Arial"/>
                <a:ea typeface="Arial"/>
                <a:cs typeface="Arial"/>
                <a:sym typeface="Arial"/>
              </a:rPr>
              <a:t>= 4 x 600 x 6 x 600 x 3 bytes = 2592000 bytes = 24.72 Mb</a:t>
            </a:r>
          </a:p>
        </p:txBody>
      </p:sp>
      <p:sp>
        <p:nvSpPr>
          <p:cNvPr id="873" name="Shape 873"/>
          <p:cNvSpPr/>
          <p:nvPr/>
        </p:nvSpPr>
        <p:spPr>
          <a:xfrm>
            <a:off x="287337" y="1268412"/>
            <a:ext cx="2339976" cy="695222"/>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spcBef>
                <a:spcPts val="800"/>
              </a:spcBef>
              <a:defRPr sz="1400" b="1">
                <a:solidFill>
                  <a:srgbClr val="FFFFFF"/>
                </a:solidFill>
                <a:latin typeface="Arial"/>
                <a:ea typeface="Arial"/>
                <a:cs typeface="Arial"/>
                <a:sym typeface="Arial"/>
              </a:defRPr>
            </a:lvl1pPr>
          </a:lstStyle>
          <a:p>
            <a:pPr lvl="0">
              <a:defRPr sz="1800" b="0">
                <a:solidFill>
                  <a:srgbClr val="000000"/>
                </a:solidFill>
              </a:defRPr>
            </a:pPr>
            <a:r>
              <a:rPr sz="1400" b="1">
                <a:solidFill>
                  <a:srgbClr val="FFFFFF"/>
                </a:solidFill>
              </a:rPr>
              <a:t>Resolution: 600 dpi stored as 24 bit (true colour) graphic</a:t>
            </a:r>
          </a:p>
        </p:txBody>
      </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BBE0E3"/>
      </a:accent1>
      <a:accent2>
        <a:srgbClr val="333399"/>
      </a:accent2>
      <a:accent3>
        <a:srgbClr val="FFFFFF"/>
      </a:accent3>
      <a:accent4>
        <a:srgbClr val="000000"/>
      </a:accent4>
      <a:accent5>
        <a:srgbClr val="D8ECED"/>
      </a:accent5>
      <a:accent6>
        <a:srgbClr val="2E2E8B"/>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venir"/>
            <a:ea typeface="Avenir"/>
            <a:cs typeface="Avenir"/>
            <a:sym typeface="Aveni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BBE0E3"/>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venir"/>
            <a:ea typeface="Avenir"/>
            <a:cs typeface="Avenir"/>
            <a:sym typeface="Aveni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BBE0E3"/>
      </a:accent1>
      <a:accent2>
        <a:srgbClr val="333399"/>
      </a:accent2>
      <a:accent3>
        <a:srgbClr val="FFFFFF"/>
      </a:accent3>
      <a:accent4>
        <a:srgbClr val="000000"/>
      </a:accent4>
      <a:accent5>
        <a:srgbClr val="D8ECED"/>
      </a:accent5>
      <a:accent6>
        <a:srgbClr val="2E2E8B"/>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venir"/>
            <a:ea typeface="Avenir"/>
            <a:cs typeface="Avenir"/>
            <a:sym typeface="Aveni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BBE0E3"/>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venir"/>
            <a:ea typeface="Avenir"/>
            <a:cs typeface="Avenir"/>
            <a:sym typeface="Aveni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13</TotalTime>
  <Words>3159</Words>
  <Application>Microsoft Office PowerPoint</Application>
  <PresentationFormat>On-screen Show (4:3)</PresentationFormat>
  <Paragraphs>552</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Arial Black</vt:lpstr>
      <vt:lpstr>Avenir</vt:lpstr>
      <vt:lpstr>Helvetica</vt:lpstr>
      <vt:lpstr>Helvetica Neue</vt:lpstr>
      <vt:lpstr>Impact</vt:lpstr>
      <vt:lpstr>Symbol</vt:lpstr>
      <vt:lpstr>Default</vt:lpstr>
      <vt:lpstr>Index for Computer Systems</vt:lpstr>
      <vt:lpstr>Binary Representation - Integers</vt:lpstr>
      <vt:lpstr>Binary Representation – Floating Point</vt:lpstr>
      <vt:lpstr>Binary Representation – Floating Point</vt:lpstr>
      <vt:lpstr>Binary Representation - Text</vt:lpstr>
      <vt:lpstr>Inside the CPU</vt:lpstr>
      <vt:lpstr>Read / Write Control Lines</vt:lpstr>
      <vt:lpstr>Memory</vt:lpstr>
      <vt:lpstr>Bitmap Graphics</vt:lpstr>
      <vt:lpstr>Vector Graphics</vt:lpstr>
      <vt:lpstr>Measuring Performance</vt:lpstr>
      <vt:lpstr>Peripherals</vt:lpstr>
      <vt:lpstr>Interfaces</vt:lpstr>
      <vt:lpstr>Networks</vt:lpstr>
      <vt:lpstr>Network Topologies</vt:lpstr>
      <vt:lpstr>Computers and the Law</vt:lpstr>
      <vt:lpstr>Viruses / Worms / Trojans</vt:lpstr>
      <vt:lpstr>System Software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Index for Computer Systems</dc:title>
  <cp:lastModifiedBy>Stephen Allen</cp:lastModifiedBy>
  <cp:revision>1</cp:revision>
  <dcterms:modified xsi:type="dcterms:W3CDTF">2016-09-02T11:08:21Z</dcterms:modified>
</cp:coreProperties>
</file>