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lvl1pPr>
      <a:defRPr>
        <a:latin typeface="+mn-lt"/>
        <a:ea typeface="+mn-ea"/>
        <a:cs typeface="+mn-cs"/>
        <a:sym typeface="Helvetica"/>
      </a:defRPr>
    </a:lvl1pPr>
    <a:lvl2pPr>
      <a:defRPr>
        <a:latin typeface="+mn-lt"/>
        <a:ea typeface="+mn-ea"/>
        <a:cs typeface="+mn-cs"/>
        <a:sym typeface="Helvetica"/>
      </a:defRPr>
    </a:lvl2pPr>
    <a:lvl3pPr>
      <a:defRPr>
        <a:latin typeface="+mn-lt"/>
        <a:ea typeface="+mn-ea"/>
        <a:cs typeface="+mn-cs"/>
        <a:sym typeface="Helvetica"/>
      </a:defRPr>
    </a:lvl3pPr>
    <a:lvl4pPr>
      <a:defRPr>
        <a:latin typeface="+mn-lt"/>
        <a:ea typeface="+mn-ea"/>
        <a:cs typeface="+mn-cs"/>
        <a:sym typeface="Helvetica"/>
      </a:defRPr>
    </a:lvl4pPr>
    <a:lvl5pPr>
      <a:defRPr>
        <a:latin typeface="+mn-lt"/>
        <a:ea typeface="+mn-ea"/>
        <a:cs typeface="+mn-cs"/>
        <a:sym typeface="Helvetica"/>
      </a:defRPr>
    </a:lvl5pPr>
    <a:lvl6pPr>
      <a:defRPr>
        <a:latin typeface="+mn-lt"/>
        <a:ea typeface="+mn-ea"/>
        <a:cs typeface="+mn-cs"/>
        <a:sym typeface="Helvetica"/>
      </a:defRPr>
    </a:lvl6pPr>
    <a:lvl7pPr>
      <a:defRPr>
        <a:latin typeface="+mn-lt"/>
        <a:ea typeface="+mn-ea"/>
        <a:cs typeface="+mn-cs"/>
        <a:sym typeface="Helvetica"/>
      </a:defRPr>
    </a:lvl7pPr>
    <a:lvl8pPr>
      <a:defRPr>
        <a:latin typeface="+mn-lt"/>
        <a:ea typeface="+mn-ea"/>
        <a:cs typeface="+mn-cs"/>
        <a:sym typeface="Helvetica"/>
      </a:defRPr>
    </a:lvl8pPr>
    <a:lvl9pPr>
      <a:defRPr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CDDCA"/>
          </a:solidFill>
        </a:fill>
      </a:tcStyle>
    </a:wholeTbl>
    <a:band2H>
      <a:tcTxStyle/>
      <a:tcStyle>
        <a:tcBdr/>
        <a:fill>
          <a:solidFill>
            <a:srgbClr val="F6EF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9900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9900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9900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D5CB"/>
          </a:solidFill>
        </a:fill>
      </a:tcStyle>
    </a:wholeTbl>
    <a:band2H>
      <a:tcTxStyle/>
      <a:tcStyle>
        <a:tcBdr/>
        <a:fill>
          <a:solidFill>
            <a:srgbClr val="E7EBE7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5752B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5752B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5752B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C9900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C9900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810" y="-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7019002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000"/>
              <a:t>Body Level One</a:t>
            </a:r>
          </a:p>
          <a:p>
            <a:pPr lvl="1">
              <a:defRPr sz="1800"/>
            </a:pPr>
            <a:r>
              <a:rPr sz="3000"/>
              <a:t>Body Level Two</a:t>
            </a:r>
          </a:p>
          <a:p>
            <a:pPr lvl="2">
              <a:defRPr sz="1800"/>
            </a:pPr>
            <a:r>
              <a:rPr sz="3000"/>
              <a:t>Body Level Three</a:t>
            </a:r>
          </a:p>
          <a:p>
            <a:pPr lvl="3">
              <a:defRPr sz="1800"/>
            </a:pPr>
            <a:r>
              <a:rPr sz="3000"/>
              <a:t>Body Level Four</a:t>
            </a:r>
          </a:p>
          <a:p>
            <a:pPr lvl="4">
              <a:defRPr sz="1800"/>
            </a:pPr>
            <a:r>
              <a:rPr sz="3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609599" y="1219200"/>
            <a:ext cx="7924801" cy="914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ln w="25400">
            <a:solidFill>
              <a:srgbClr val="CC9900"/>
            </a:solidFill>
            <a:miter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1981200" y="3962400"/>
            <a:ext cx="6511925" cy="0"/>
          </a:xfrm>
          <a:prstGeom prst="line">
            <a:avLst/>
          </a:prstGeom>
          <a:ln w="19050">
            <a:solidFill>
              <a:srgbClr val="CC990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ln w="19050">
            <a:solidFill>
              <a:srgbClr val="CC9900"/>
            </a:solidFill>
            <a:miter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457200" y="6172200"/>
            <a:ext cx="8229600" cy="0"/>
          </a:xfrm>
          <a:prstGeom prst="line">
            <a:avLst/>
          </a:prstGeom>
          <a:ln w="19050">
            <a:solidFill>
              <a:srgbClr val="CC990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44296"/>
            <a:ext cx="2133600" cy="256539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b">
            <a:spAutoFit/>
          </a:bodyPr>
          <a:lstStyle>
            <a:lvl1pPr algn="r">
              <a:defRPr sz="1200"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457200" y="277811"/>
            <a:ext cx="8229600" cy="1322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/>
          <a:lstStyle/>
          <a:p>
            <a:pPr lvl="0">
              <a:defRPr sz="1800"/>
            </a:pPr>
            <a:r>
              <a:rPr sz="3000"/>
              <a:t>Body Level One</a:t>
            </a:r>
          </a:p>
          <a:p>
            <a:pPr lvl="1">
              <a:defRPr sz="1800"/>
            </a:pPr>
            <a:r>
              <a:rPr sz="3000"/>
              <a:t>Body Level Two</a:t>
            </a:r>
          </a:p>
          <a:p>
            <a:pPr lvl="2">
              <a:defRPr sz="1800"/>
            </a:pPr>
            <a:r>
              <a:rPr sz="3000"/>
              <a:t>Body Level Three</a:t>
            </a:r>
          </a:p>
          <a:p>
            <a:pPr lvl="3">
              <a:defRPr sz="1800"/>
            </a:pPr>
            <a:r>
              <a:rPr sz="3000"/>
              <a:t>Body Level Four</a:t>
            </a:r>
          </a:p>
          <a:p>
            <a:pPr lvl="4">
              <a:defRPr sz="1800"/>
            </a:pPr>
            <a:r>
              <a:rPr sz="30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txStyles>
    <p:titleStyle>
      <a:lvl1pPr>
        <a:defRPr sz="4200">
          <a:solidFill>
            <a:srgbClr val="006633"/>
          </a:solidFill>
          <a:latin typeface="Garamond"/>
          <a:ea typeface="Garamond"/>
          <a:cs typeface="Garamond"/>
          <a:sym typeface="Garamond"/>
        </a:defRPr>
      </a:lvl1pPr>
      <a:lvl2pPr>
        <a:defRPr sz="4200">
          <a:solidFill>
            <a:srgbClr val="006633"/>
          </a:solidFill>
          <a:latin typeface="Garamond"/>
          <a:ea typeface="Garamond"/>
          <a:cs typeface="Garamond"/>
          <a:sym typeface="Garamond"/>
        </a:defRPr>
      </a:lvl2pPr>
      <a:lvl3pPr>
        <a:defRPr sz="4200">
          <a:solidFill>
            <a:srgbClr val="006633"/>
          </a:solidFill>
          <a:latin typeface="Garamond"/>
          <a:ea typeface="Garamond"/>
          <a:cs typeface="Garamond"/>
          <a:sym typeface="Garamond"/>
        </a:defRPr>
      </a:lvl3pPr>
      <a:lvl4pPr>
        <a:defRPr sz="4200">
          <a:solidFill>
            <a:srgbClr val="006633"/>
          </a:solidFill>
          <a:latin typeface="Garamond"/>
          <a:ea typeface="Garamond"/>
          <a:cs typeface="Garamond"/>
          <a:sym typeface="Garamond"/>
        </a:defRPr>
      </a:lvl4pPr>
      <a:lvl5pPr>
        <a:defRPr sz="4200">
          <a:solidFill>
            <a:srgbClr val="006633"/>
          </a:solidFill>
          <a:latin typeface="Garamond"/>
          <a:ea typeface="Garamond"/>
          <a:cs typeface="Garamond"/>
          <a:sym typeface="Garamond"/>
        </a:defRPr>
      </a:lvl5pPr>
      <a:lvl6pPr>
        <a:defRPr sz="4200">
          <a:solidFill>
            <a:srgbClr val="006633"/>
          </a:solidFill>
          <a:latin typeface="Garamond"/>
          <a:ea typeface="Garamond"/>
          <a:cs typeface="Garamond"/>
          <a:sym typeface="Garamond"/>
        </a:defRPr>
      </a:lvl6pPr>
      <a:lvl7pPr>
        <a:defRPr sz="4200">
          <a:solidFill>
            <a:srgbClr val="006633"/>
          </a:solidFill>
          <a:latin typeface="Garamond"/>
          <a:ea typeface="Garamond"/>
          <a:cs typeface="Garamond"/>
          <a:sym typeface="Garamond"/>
        </a:defRPr>
      </a:lvl7pPr>
      <a:lvl8pPr>
        <a:defRPr sz="4200">
          <a:solidFill>
            <a:srgbClr val="006633"/>
          </a:solidFill>
          <a:latin typeface="Garamond"/>
          <a:ea typeface="Garamond"/>
          <a:cs typeface="Garamond"/>
          <a:sym typeface="Garamond"/>
        </a:defRPr>
      </a:lvl8pPr>
      <a:lvl9pPr>
        <a:defRPr sz="4200">
          <a:solidFill>
            <a:srgbClr val="006633"/>
          </a:solidFill>
          <a:latin typeface="Garamond"/>
          <a:ea typeface="Garamond"/>
          <a:cs typeface="Garamond"/>
          <a:sym typeface="Garamond"/>
        </a:defRPr>
      </a:lvl9pPr>
    </p:titleStyle>
    <p:bodyStyle>
      <a:lvl1pPr marL="342900" indent="-342900">
        <a:spcBef>
          <a:spcPts val="700"/>
        </a:spcBef>
        <a:buClr>
          <a:srgbClr val="CC9900"/>
        </a:buClr>
        <a:buSzPct val="65000"/>
        <a:buFont typeface="Helvetica"/>
        <a:buChar char="▪"/>
        <a:defRPr sz="3000">
          <a:latin typeface="Arial"/>
          <a:ea typeface="Arial"/>
          <a:cs typeface="Arial"/>
          <a:sym typeface="Arial"/>
        </a:defRPr>
      </a:lvl1pPr>
      <a:lvl2pPr marL="719992" indent="-375503">
        <a:spcBef>
          <a:spcPts val="700"/>
        </a:spcBef>
        <a:buClr>
          <a:srgbClr val="CC9900"/>
        </a:buClr>
        <a:buSzPct val="60000"/>
        <a:buFont typeface="Helvetica"/>
        <a:buChar char="❑"/>
        <a:defRPr sz="3000">
          <a:latin typeface="Arial"/>
          <a:ea typeface="Arial"/>
          <a:cs typeface="Arial"/>
          <a:sym typeface="Arial"/>
        </a:defRPr>
      </a:lvl2pPr>
      <a:lvl3pPr marL="1149926" indent="-478414">
        <a:spcBef>
          <a:spcPts val="700"/>
        </a:spcBef>
        <a:buClr>
          <a:srgbClr val="CC9900"/>
        </a:buClr>
        <a:buSzPct val="65000"/>
        <a:buFont typeface="Helvetica"/>
        <a:buChar char="■"/>
        <a:defRPr sz="3000">
          <a:latin typeface="Arial"/>
          <a:ea typeface="Arial"/>
          <a:cs typeface="Arial"/>
          <a:sym typeface="Arial"/>
        </a:defRPr>
      </a:lvl3pPr>
      <a:lvl4pPr marL="1497805" indent="-473868">
        <a:spcBef>
          <a:spcPts val="700"/>
        </a:spcBef>
        <a:buClr>
          <a:srgbClr val="CC9900"/>
        </a:buClr>
        <a:buSzPct val="70000"/>
        <a:buFont typeface="Helvetica"/>
        <a:buChar char="❑"/>
        <a:defRPr sz="3000">
          <a:latin typeface="Arial"/>
          <a:ea typeface="Arial"/>
          <a:cs typeface="Arial"/>
          <a:sym typeface="Arial"/>
        </a:defRPr>
      </a:lvl4pPr>
      <a:lvl5pPr marL="1907644" indent="-566207">
        <a:spcBef>
          <a:spcPts val="700"/>
        </a:spcBef>
        <a:buClr>
          <a:srgbClr val="CC9900"/>
        </a:buClr>
        <a:buSzPct val="75000"/>
        <a:buFont typeface="Helvetica"/>
        <a:buChar char="▪"/>
        <a:defRPr sz="3000">
          <a:latin typeface="Arial"/>
          <a:ea typeface="Arial"/>
          <a:cs typeface="Arial"/>
          <a:sym typeface="Arial"/>
        </a:defRPr>
      </a:lvl5pPr>
      <a:lvl6pPr marL="2364844" indent="-566207">
        <a:spcBef>
          <a:spcPts val="700"/>
        </a:spcBef>
        <a:buClr>
          <a:srgbClr val="CC9900"/>
        </a:buClr>
        <a:buSzPct val="75000"/>
        <a:buFont typeface="Helvetica"/>
        <a:buChar char="•"/>
        <a:defRPr sz="3000">
          <a:latin typeface="Arial"/>
          <a:ea typeface="Arial"/>
          <a:cs typeface="Arial"/>
          <a:sym typeface="Arial"/>
        </a:defRPr>
      </a:lvl6pPr>
      <a:lvl7pPr marL="2822044" indent="-566207">
        <a:spcBef>
          <a:spcPts val="700"/>
        </a:spcBef>
        <a:buClr>
          <a:srgbClr val="CC9900"/>
        </a:buClr>
        <a:buSzPct val="75000"/>
        <a:buFont typeface="Helvetica"/>
        <a:buChar char="•"/>
        <a:defRPr sz="3000">
          <a:latin typeface="Arial"/>
          <a:ea typeface="Arial"/>
          <a:cs typeface="Arial"/>
          <a:sym typeface="Arial"/>
        </a:defRPr>
      </a:lvl7pPr>
      <a:lvl8pPr marL="3279245" indent="-566208">
        <a:spcBef>
          <a:spcPts val="700"/>
        </a:spcBef>
        <a:buClr>
          <a:srgbClr val="CC9900"/>
        </a:buClr>
        <a:buSzPct val="75000"/>
        <a:buFont typeface="Helvetica"/>
        <a:buChar char="•"/>
        <a:defRPr sz="3000">
          <a:latin typeface="Arial"/>
          <a:ea typeface="Arial"/>
          <a:cs typeface="Arial"/>
          <a:sym typeface="Arial"/>
        </a:defRPr>
      </a:lvl8pPr>
      <a:lvl9pPr marL="3736445" indent="-566208">
        <a:spcBef>
          <a:spcPts val="700"/>
        </a:spcBef>
        <a:buClr>
          <a:srgbClr val="CC9900"/>
        </a:buClr>
        <a:buSzPct val="75000"/>
        <a:buFont typeface="Helvetica"/>
        <a:buChar char="•"/>
        <a:defRPr sz="3000"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Garamond"/>
        </a:defRPr>
      </a:lvl1pPr>
      <a:lvl2pPr algn="r">
        <a:defRPr sz="1200">
          <a:solidFill>
            <a:schemeClr val="tx1"/>
          </a:solidFill>
          <a:latin typeface="+mn-lt"/>
          <a:ea typeface="+mn-ea"/>
          <a:cs typeface="+mn-cs"/>
          <a:sym typeface="Garamond"/>
        </a:defRPr>
      </a:lvl2pPr>
      <a:lvl3pPr algn="r">
        <a:defRPr sz="1200">
          <a:solidFill>
            <a:schemeClr val="tx1"/>
          </a:solidFill>
          <a:latin typeface="+mn-lt"/>
          <a:ea typeface="+mn-ea"/>
          <a:cs typeface="+mn-cs"/>
          <a:sym typeface="Garamond"/>
        </a:defRPr>
      </a:lvl3pPr>
      <a:lvl4pPr algn="r">
        <a:defRPr sz="1200">
          <a:solidFill>
            <a:schemeClr val="tx1"/>
          </a:solidFill>
          <a:latin typeface="+mn-lt"/>
          <a:ea typeface="+mn-ea"/>
          <a:cs typeface="+mn-cs"/>
          <a:sym typeface="Garamond"/>
        </a:defRPr>
      </a:lvl4pPr>
      <a:lvl5pPr algn="r">
        <a:defRPr sz="1200">
          <a:solidFill>
            <a:schemeClr val="tx1"/>
          </a:solidFill>
          <a:latin typeface="+mn-lt"/>
          <a:ea typeface="+mn-ea"/>
          <a:cs typeface="+mn-cs"/>
          <a:sym typeface="Garamond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Garamond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Garamond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Garamond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Garamon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xfrm>
            <a:off x="6553200" y="5821996"/>
            <a:ext cx="2133600" cy="165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 lnSpcReduction="10000"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t>1</a:t>
            </a:fld>
            <a:endParaRPr sz="1200"/>
          </a:p>
        </p:txBody>
      </p:sp>
      <p:sp>
        <p:nvSpPr>
          <p:cNvPr id="21" name="Shape 21"/>
          <p:cNvSpPr/>
          <p:nvPr/>
        </p:nvSpPr>
        <p:spPr>
          <a:xfrm>
            <a:off x="6553200" y="6535736"/>
            <a:ext cx="2133600" cy="16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defRPr sz="1200"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 lvl="0">
              <a:defRPr sz="1800"/>
            </a:pPr>
            <a:r>
              <a:rPr sz="1200"/>
              <a:t>1</a:t>
            </a:r>
          </a:p>
        </p:txBody>
      </p:sp>
      <p:sp>
        <p:nvSpPr>
          <p:cNvPr id="22" name="Shape 22"/>
          <p:cNvSpPr>
            <a:spLocks noGrp="1"/>
          </p:cNvSpPr>
          <p:nvPr>
            <p:ph type="title" idx="4294967295"/>
          </p:nvPr>
        </p:nvSpPr>
        <p:spPr>
          <a:xfrm>
            <a:off x="914400" y="1524000"/>
            <a:ext cx="7623175" cy="175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r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06633"/>
                </a:solidFill>
              </a:rPr>
              <a:t>Advanced Higher Computing</a:t>
            </a:r>
            <a:br>
              <a:rPr sz="5000">
                <a:solidFill>
                  <a:srgbClr val="006633"/>
                </a:solidFill>
              </a:rPr>
            </a:br>
            <a:r>
              <a:rPr sz="2800">
                <a:solidFill>
                  <a:srgbClr val="006633"/>
                </a:solidFill>
              </a:rPr>
              <a:t>Based on Heriot-Watt University Scholar Materials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4294967295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600"/>
              </a:spcBef>
              <a:buSzTx/>
              <a:buNone/>
              <a:defRPr sz="2800"/>
            </a:lvl1pPr>
          </a:lstStyle>
          <a:p>
            <a:pPr lvl="0">
              <a:defRPr sz="1800"/>
            </a:pPr>
            <a:r>
              <a:rPr sz="2800"/>
              <a:t>Applications of AI – Vision and Languages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xfrm>
            <a:off x="6553200" y="5821996"/>
            <a:ext cx="2133600" cy="165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 lnSpcReduction="10000"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t>10</a:t>
            </a:fld>
            <a:endParaRPr sz="1200"/>
          </a:p>
        </p:txBody>
      </p:sp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Categorising the trihedral vertices </a:t>
            </a:r>
          </a:p>
        </p:txBody>
      </p:sp>
      <p:sp>
        <p:nvSpPr>
          <p:cNvPr id="75" name="Shape 75"/>
          <p:cNvSpPr/>
          <p:nvPr/>
        </p:nvSpPr>
        <p:spPr>
          <a:xfrm>
            <a:off x="468311" y="1341437"/>
            <a:ext cx="8291515" cy="1403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571500" lvl="0" indent="-571500"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Inspect the currently labelled lines at each vertex and decide which of</a:t>
            </a:r>
          </a:p>
          <a:p>
            <a:pPr marL="571500" lvl="0" indent="-571500"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the above 18 possible patterns our vertex fits.  It may not be possible to</a:t>
            </a:r>
          </a:p>
          <a:p>
            <a:pPr marL="571500" lvl="0" indent="-571500"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categorise a vertex at first, but another vertex will supply information to</a:t>
            </a:r>
          </a:p>
          <a:p>
            <a:pPr marL="571500" lvl="0" indent="-571500"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categorise on a second or later repetition</a:t>
            </a:r>
          </a:p>
        </p:txBody>
      </p:sp>
      <p:pic>
        <p:nvPicPr>
          <p:cNvPr id="76" name="image5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03350" y="3068636"/>
            <a:ext cx="6408738" cy="2165352"/>
          </a:xfrm>
          <a:prstGeom prst="rect">
            <a:avLst/>
          </a:prstGeom>
          <a:ln w="12700">
            <a:miter lim="400000"/>
          </a:ln>
        </p:spPr>
      </p:pic>
      <p:sp>
        <p:nvSpPr>
          <p:cNvPr id="77" name="Shape 77"/>
          <p:cNvSpPr/>
          <p:nvPr/>
        </p:nvSpPr>
        <p:spPr>
          <a:xfrm>
            <a:off x="468311" y="5516562"/>
            <a:ext cx="8291515" cy="375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marL="571500" indent="-571500">
              <a:spcBef>
                <a:spcPts val="40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000"/>
              <a:t>Try the examples on Page 119 of Scholar notes.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sldNum" sz="quarter" idx="2"/>
          </p:nvPr>
        </p:nvSpPr>
        <p:spPr>
          <a:xfrm>
            <a:off x="6553200" y="5821996"/>
            <a:ext cx="2133600" cy="165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 lnSpcReduction="10000"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t>11</a:t>
            </a:fld>
            <a:endParaRPr sz="1200"/>
          </a:p>
        </p:txBody>
      </p:sp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06633"/>
                </a:solidFill>
              </a:rPr>
              <a:t>Natural Language Understanding (NLU)</a:t>
            </a:r>
            <a:r>
              <a:rPr sz="3800">
                <a:solidFill>
                  <a:srgbClr val="006633"/>
                </a:solidFill>
              </a:rPr>
              <a:t> </a:t>
            </a:r>
          </a:p>
        </p:txBody>
      </p:sp>
      <p:sp>
        <p:nvSpPr>
          <p:cNvPr id="81" name="Shape 81"/>
          <p:cNvSpPr/>
          <p:nvPr/>
        </p:nvSpPr>
        <p:spPr>
          <a:xfrm>
            <a:off x="468311" y="1341437"/>
            <a:ext cx="8291515" cy="2991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423333" lvl="0" indent="-423333">
              <a:spcBef>
                <a:spcPts val="400"/>
              </a:spcBef>
              <a:buClr>
                <a:srgbClr val="CC9900"/>
              </a:buClr>
              <a:buSzPct val="65000"/>
              <a:buFont typeface="Helvetica"/>
              <a:buChar char="■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Humans use their ears to input sound waves and the brain processes this data to try to make sense of the sound.</a:t>
            </a:r>
          </a:p>
          <a:p>
            <a:pPr marL="571500" lvl="0" indent="-571500">
              <a:spcBef>
                <a:spcPts val="700"/>
              </a:spcBef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423333" lvl="0" indent="-423333">
              <a:spcBef>
                <a:spcPts val="400"/>
              </a:spcBef>
              <a:buClr>
                <a:srgbClr val="CC9900"/>
              </a:buClr>
              <a:buSzPct val="65000"/>
              <a:buFont typeface="Helvetica"/>
              <a:buChar char="■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You decide a response and then use the throat, lips and tongue to create sound waves to convey your response.</a:t>
            </a:r>
          </a:p>
          <a:p>
            <a:pPr marL="571500" lvl="0" indent="-571500">
              <a:spcBef>
                <a:spcPts val="700"/>
              </a:spcBef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423333" lvl="0" indent="-423333">
              <a:spcBef>
                <a:spcPts val="400"/>
              </a:spcBef>
              <a:buClr>
                <a:srgbClr val="CC9900"/>
              </a:buClr>
              <a:buSzPct val="65000"/>
              <a:buFont typeface="Helvetica"/>
              <a:buChar char="■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A computerised natural language understanding system must be able to mimic the human natural language understanding system as closely as is possible.</a:t>
            </a:r>
          </a:p>
        </p:txBody>
      </p:sp>
      <p:grpSp>
        <p:nvGrpSpPr>
          <p:cNvPr id="93" name="Group 93"/>
          <p:cNvGrpSpPr/>
          <p:nvPr/>
        </p:nvGrpSpPr>
        <p:grpSpPr>
          <a:xfrm>
            <a:off x="323850" y="4508500"/>
            <a:ext cx="8713789" cy="1233947"/>
            <a:chOff x="0" y="0"/>
            <a:chExt cx="8713787" cy="1233946"/>
          </a:xfrm>
        </p:grpSpPr>
        <p:sp>
          <p:nvSpPr>
            <p:cNvPr id="82" name="Shape 82"/>
            <p:cNvSpPr/>
            <p:nvPr/>
          </p:nvSpPr>
          <p:spPr>
            <a:xfrm>
              <a:off x="720725" y="431800"/>
              <a:ext cx="1439863" cy="535447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ctr">
                <a:spcBef>
                  <a:spcPts val="1000"/>
                </a:spcBef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t>Speech Recognition</a:t>
              </a:r>
            </a:p>
          </p:txBody>
        </p:sp>
        <p:sp>
          <p:nvSpPr>
            <p:cNvPr id="83" name="Shape 83"/>
            <p:cNvSpPr/>
            <p:nvPr/>
          </p:nvSpPr>
          <p:spPr>
            <a:xfrm>
              <a:off x="2447925" y="431800"/>
              <a:ext cx="1728789" cy="802147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ctr">
                <a:spcBef>
                  <a:spcPts val="1000"/>
                </a:spcBef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t>Natural Language Understanding</a:t>
              </a:r>
            </a:p>
          </p:txBody>
        </p:sp>
        <p:sp>
          <p:nvSpPr>
            <p:cNvPr id="84" name="Shape 84"/>
            <p:cNvSpPr/>
            <p:nvPr/>
          </p:nvSpPr>
          <p:spPr>
            <a:xfrm>
              <a:off x="4537075" y="431800"/>
              <a:ext cx="1728789" cy="802147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ctr">
                <a:spcBef>
                  <a:spcPts val="1000"/>
                </a:spcBef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t>Natural Language Generation</a:t>
              </a:r>
            </a:p>
          </p:txBody>
        </p:sp>
        <p:sp>
          <p:nvSpPr>
            <p:cNvPr id="85" name="Shape 85"/>
            <p:cNvSpPr/>
            <p:nvPr/>
          </p:nvSpPr>
          <p:spPr>
            <a:xfrm>
              <a:off x="6553200" y="431800"/>
              <a:ext cx="1439863" cy="535447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ctr">
                <a:spcBef>
                  <a:spcPts val="1000"/>
                </a:spcBef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/>
              <a:r>
                <a:t>Speech Synthesis</a:t>
              </a:r>
            </a:p>
          </p:txBody>
        </p:sp>
        <p:sp>
          <p:nvSpPr>
            <p:cNvPr id="86" name="Shape 86"/>
            <p:cNvSpPr/>
            <p:nvPr/>
          </p:nvSpPr>
          <p:spPr>
            <a:xfrm>
              <a:off x="2160586" y="792162"/>
              <a:ext cx="288927" cy="2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4176712" y="792162"/>
              <a:ext cx="288927" cy="2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264275" y="792162"/>
              <a:ext cx="288925" cy="2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431800" y="792162"/>
              <a:ext cx="288925" cy="2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7993061" y="792162"/>
              <a:ext cx="288927" cy="2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0" y="71437"/>
              <a:ext cx="1439863" cy="288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spcBef>
                  <a:spcPts val="800"/>
                </a:spcBef>
                <a:defRPr sz="14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 b="0"/>
              </a:pPr>
              <a:r>
                <a:rPr sz="1400" b="1"/>
                <a:t>Speech in</a:t>
              </a:r>
            </a:p>
          </p:txBody>
        </p:sp>
        <p:sp>
          <p:nvSpPr>
            <p:cNvPr id="92" name="Shape 92"/>
            <p:cNvSpPr/>
            <p:nvPr/>
          </p:nvSpPr>
          <p:spPr>
            <a:xfrm>
              <a:off x="7273925" y="0"/>
              <a:ext cx="1439863" cy="2888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>
                <a:spcBef>
                  <a:spcPts val="800"/>
                </a:spcBef>
                <a:defRPr sz="1400" b="1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 b="0"/>
              </a:pPr>
              <a:r>
                <a:rPr sz="1400" b="1"/>
                <a:t>Speech out</a:t>
              </a:r>
            </a:p>
          </p:txBody>
        </p:sp>
      </p:grp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xfrm>
            <a:off x="6553200" y="5821996"/>
            <a:ext cx="2133600" cy="165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 lnSpcReduction="10000"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t>12</a:t>
            </a:fld>
            <a:endParaRPr sz="1200"/>
          </a:p>
        </p:txBody>
      </p:sp>
      <p:sp>
        <p:nvSpPr>
          <p:cNvPr id="96" name="Shape 96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006633"/>
                </a:solidFill>
              </a:rPr>
              <a:t>Speech recognition (Higher revision)</a:t>
            </a:r>
            <a:r>
              <a:rPr sz="4200">
                <a:solidFill>
                  <a:srgbClr val="006633"/>
                </a:solidFill>
              </a:rPr>
              <a:t> </a:t>
            </a:r>
          </a:p>
        </p:txBody>
      </p:sp>
      <p:sp>
        <p:nvSpPr>
          <p:cNvPr id="97" name="Shape 97"/>
          <p:cNvSpPr/>
          <p:nvPr/>
        </p:nvSpPr>
        <p:spPr>
          <a:xfrm>
            <a:off x="468311" y="1341437"/>
            <a:ext cx="8291515" cy="1061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571500" lvl="0" indent="-571500"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NLP systems can provide input in the form of text (typed or written) and</a:t>
            </a:r>
          </a:p>
          <a:p>
            <a:pPr marL="571500" lvl="0" indent="-571500"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this form of data does not need to be split up into ‘words’ as it already</a:t>
            </a:r>
          </a:p>
          <a:p>
            <a:pPr marL="571500" lvl="0" indent="-571500"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has been.</a:t>
            </a:r>
          </a:p>
        </p:txBody>
      </p:sp>
      <p:sp>
        <p:nvSpPr>
          <p:cNvPr id="98" name="Shape 98"/>
          <p:cNvSpPr/>
          <p:nvPr/>
        </p:nvSpPr>
        <p:spPr>
          <a:xfrm>
            <a:off x="468311" y="2779711"/>
            <a:ext cx="8291515" cy="718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571500" lvl="0" indent="-571500"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Input in the form of a sound wave WILL need to separated into</a:t>
            </a:r>
          </a:p>
          <a:p>
            <a:pPr marL="571500" lvl="0" indent="-571500"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recognisable words that are formed by the sounds.</a:t>
            </a:r>
          </a:p>
        </p:txBody>
      </p:sp>
      <p:sp>
        <p:nvSpPr>
          <p:cNvPr id="99" name="Shape 99"/>
          <p:cNvSpPr/>
          <p:nvPr/>
        </p:nvSpPr>
        <p:spPr>
          <a:xfrm>
            <a:off x="468311" y="3787775"/>
            <a:ext cx="8291515" cy="2165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571500" lvl="0" indent="-571500"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Stages</a:t>
            </a:r>
          </a:p>
          <a:p>
            <a:pPr marL="571500" lvl="0" indent="-571500">
              <a:spcBef>
                <a:spcPts val="700"/>
              </a:spcBef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423333" lvl="0" indent="-423333">
              <a:spcBef>
                <a:spcPts val="400"/>
              </a:spcBef>
              <a:buClr>
                <a:srgbClr val="CC9900"/>
              </a:buClr>
              <a:buSzPct val="65000"/>
              <a:buAutoNum type="arabicPeriod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Analyse the digital sound data (frequency spectrograph)</a:t>
            </a:r>
          </a:p>
          <a:p>
            <a:pPr marL="423333" lvl="0" indent="-423333">
              <a:spcBef>
                <a:spcPts val="400"/>
              </a:spcBef>
              <a:buClr>
                <a:srgbClr val="CC9900"/>
              </a:buClr>
              <a:buSzPct val="65000"/>
              <a:buAutoNum type="arabicPeriod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Break continuous data stream into individual sounds)</a:t>
            </a:r>
          </a:p>
          <a:p>
            <a:pPr marL="571500" lvl="0" indent="-571500">
              <a:spcBef>
                <a:spcPts val="700"/>
              </a:spcBef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571500" lvl="0" indent="-571500" algn="ctr"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Human language has around 50 of these called phonemes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sldNum" sz="quarter" idx="2"/>
          </p:nvPr>
        </p:nvSpPr>
        <p:spPr>
          <a:xfrm>
            <a:off x="6553200" y="5821996"/>
            <a:ext cx="2133600" cy="165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 lnSpcReduction="10000"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t>13</a:t>
            </a:fld>
            <a:endParaRPr sz="1200"/>
          </a:p>
        </p:txBody>
      </p:sp>
      <p:sp>
        <p:nvSpPr>
          <p:cNvPr id="103" name="Shape 103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Activities</a:t>
            </a:r>
          </a:p>
        </p:txBody>
      </p:sp>
      <p:sp>
        <p:nvSpPr>
          <p:cNvPr id="104" name="Shape 104"/>
          <p:cNvSpPr/>
          <p:nvPr/>
        </p:nvSpPr>
        <p:spPr>
          <a:xfrm>
            <a:off x="468311" y="1341437"/>
            <a:ext cx="8291515" cy="375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marL="571500" indent="-571500">
              <a:spcBef>
                <a:spcPts val="40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000"/>
              <a:t>Do all Review questions in Scholar pp112 – 122 and check solutions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sldNum" sz="quarter" idx="2"/>
          </p:nvPr>
        </p:nvSpPr>
        <p:spPr>
          <a:xfrm>
            <a:off x="6553200" y="5821996"/>
            <a:ext cx="2133600" cy="165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 lnSpcReduction="10000"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t>14</a:t>
            </a:fld>
            <a:endParaRPr sz="1200"/>
          </a:p>
        </p:txBody>
      </p:sp>
      <p:sp>
        <p:nvSpPr>
          <p:cNvPr id="108" name="Shape 108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Stages of NLU</a:t>
            </a:r>
          </a:p>
        </p:txBody>
      </p:sp>
      <p:sp>
        <p:nvSpPr>
          <p:cNvPr id="109" name="Shape 109"/>
          <p:cNvSpPr/>
          <p:nvPr/>
        </p:nvSpPr>
        <p:spPr>
          <a:xfrm>
            <a:off x="468311" y="1341437"/>
            <a:ext cx="8291515" cy="718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571500" lvl="0" indent="-571500"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Having a list of probable words is just the first stage.  Need to determine</a:t>
            </a:r>
          </a:p>
          <a:p>
            <a:pPr marL="571500" lvl="0" indent="-571500"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what the list of words mean.</a:t>
            </a:r>
          </a:p>
        </p:txBody>
      </p:sp>
      <p:sp>
        <p:nvSpPr>
          <p:cNvPr id="110" name="Shape 110"/>
          <p:cNvSpPr/>
          <p:nvPr/>
        </p:nvSpPr>
        <p:spPr>
          <a:xfrm>
            <a:off x="468311" y="2347911"/>
            <a:ext cx="8291515" cy="3715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571500" lvl="0" indent="-571500"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Natural Language Understanding has the following stages:</a:t>
            </a:r>
          </a:p>
          <a:p>
            <a:pPr marL="571500" lvl="0" indent="-571500">
              <a:spcBef>
                <a:spcPts val="700"/>
              </a:spcBef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423333" lvl="0" indent="-423333">
              <a:spcBef>
                <a:spcPts val="400"/>
              </a:spcBef>
              <a:buClr>
                <a:srgbClr val="CC9900"/>
              </a:buClr>
              <a:buSzPct val="65000"/>
              <a:buAutoNum type="arabicPeriod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Syntactic Analysis – words fit together into allowed structures.  A simple approach is Eliza which uses simple pattern matching – need something more sophisticated (grammar checks and </a:t>
            </a:r>
          </a:p>
          <a:p>
            <a:pPr marL="571500" lvl="0" indent="-571500">
              <a:spcBef>
                <a:spcPts val="700"/>
              </a:spcBef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423333" lvl="0" indent="-423333">
              <a:spcBef>
                <a:spcPts val="400"/>
              </a:spcBef>
              <a:buClr>
                <a:srgbClr val="CC9900"/>
              </a:buClr>
              <a:buSzPct val="65000"/>
              <a:buAutoNum type="arabicPeriod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Semantic Analysis – extracting meaning (the boy ate the chocolate, etc.)</a:t>
            </a:r>
          </a:p>
          <a:p>
            <a:pPr marL="571500" lvl="0" indent="-571500">
              <a:spcBef>
                <a:spcPts val="700"/>
              </a:spcBef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423333" lvl="0" indent="-423333">
              <a:spcBef>
                <a:spcPts val="400"/>
              </a:spcBef>
              <a:buClr>
                <a:srgbClr val="CC9900"/>
              </a:buClr>
              <a:buSzPct val="65000"/>
              <a:buAutoNum type="arabicPeriod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Pragmatic Analysis – deciding meaning based on context (what went before and what comes after)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sldNum" sz="quarter" idx="2"/>
          </p:nvPr>
        </p:nvSpPr>
        <p:spPr>
          <a:xfrm>
            <a:off x="6553200" y="5821996"/>
            <a:ext cx="2133600" cy="165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 lnSpcReduction="10000"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t>15</a:t>
            </a:fld>
            <a:endParaRPr sz="1200"/>
          </a:p>
        </p:txBody>
      </p:sp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Dealing with Ambiguity</a:t>
            </a:r>
          </a:p>
        </p:txBody>
      </p:sp>
      <p:sp>
        <p:nvSpPr>
          <p:cNvPr id="115" name="Shape 115"/>
          <p:cNvSpPr/>
          <p:nvPr/>
        </p:nvSpPr>
        <p:spPr>
          <a:xfrm>
            <a:off x="468311" y="1341437"/>
            <a:ext cx="8291515" cy="718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571500" lvl="0" indent="-571500"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Ambiguity is where a sentence can have more than one meaning and</a:t>
            </a:r>
          </a:p>
          <a:p>
            <a:pPr marL="571500" lvl="0" indent="-571500"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this can happen at any of the three stages</a:t>
            </a:r>
          </a:p>
        </p:txBody>
      </p:sp>
      <p:pic>
        <p:nvPicPr>
          <p:cNvPr id="116" name="image6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47812" y="2276475"/>
            <a:ext cx="4752977" cy="2840039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Shape 117"/>
          <p:cNvSpPr/>
          <p:nvPr/>
        </p:nvSpPr>
        <p:spPr>
          <a:xfrm>
            <a:off x="468311" y="5300662"/>
            <a:ext cx="8291515" cy="375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marL="571500" indent="-571500">
              <a:spcBef>
                <a:spcPts val="40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000"/>
              <a:t>Let’s discuss Q7 – Q14 on page 124 of Scholar notes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/>
          </p:cNvSpPr>
          <p:nvPr>
            <p:ph type="sldNum" sz="quarter" idx="2"/>
          </p:nvPr>
        </p:nvSpPr>
        <p:spPr>
          <a:xfrm>
            <a:off x="6553200" y="5821996"/>
            <a:ext cx="2133600" cy="165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 lnSpcReduction="10000"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t>16</a:t>
            </a:fld>
            <a:endParaRPr sz="1200"/>
          </a:p>
        </p:txBody>
      </p:sp>
      <p:sp>
        <p:nvSpPr>
          <p:cNvPr id="121" name="Shape 121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A simple grammar</a:t>
            </a:r>
          </a:p>
        </p:txBody>
      </p:sp>
      <p:sp>
        <p:nvSpPr>
          <p:cNvPr id="122" name="Shape 122"/>
          <p:cNvSpPr/>
          <p:nvPr/>
        </p:nvSpPr>
        <p:spPr>
          <a:xfrm>
            <a:off x="468311" y="1341437"/>
            <a:ext cx="8291515" cy="375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marL="571500" indent="-571500">
              <a:spcBef>
                <a:spcPts val="40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000"/>
              <a:t>Restrict the problem to a limited vocabulary with a limited grammar</a:t>
            </a:r>
          </a:p>
        </p:txBody>
      </p:sp>
      <p:sp>
        <p:nvSpPr>
          <p:cNvPr id="123" name="Shape 123"/>
          <p:cNvSpPr/>
          <p:nvPr/>
        </p:nvSpPr>
        <p:spPr>
          <a:xfrm>
            <a:off x="468311" y="4724400"/>
            <a:ext cx="8291515" cy="718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571500" lvl="0" indent="-571500"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Word match exactly but need to examine the </a:t>
            </a:r>
            <a:r>
              <a:rPr sz="2000" u="sng">
                <a:latin typeface="Arial"/>
                <a:ea typeface="Arial"/>
                <a:cs typeface="Arial"/>
                <a:sym typeface="Arial"/>
              </a:rPr>
              <a:t>structure</a:t>
            </a:r>
            <a:r>
              <a:rPr sz="2000">
                <a:latin typeface="Arial"/>
                <a:ea typeface="Arial"/>
                <a:cs typeface="Arial"/>
                <a:sym typeface="Arial"/>
              </a:rPr>
              <a:t> to determine if</a:t>
            </a:r>
          </a:p>
          <a:p>
            <a:pPr marL="571500" lvl="0" indent="-571500"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the sentence makes sense</a:t>
            </a:r>
          </a:p>
        </p:txBody>
      </p:sp>
      <p:sp>
        <p:nvSpPr>
          <p:cNvPr id="124" name="Shape 124"/>
          <p:cNvSpPr/>
          <p:nvPr/>
        </p:nvSpPr>
        <p:spPr>
          <a:xfrm>
            <a:off x="468311" y="1987549"/>
            <a:ext cx="8675690" cy="2889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571500" lvl="0" indent="-571500"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Problem with word matching:</a:t>
            </a:r>
          </a:p>
          <a:p>
            <a:pPr marL="571500" lvl="0" indent="-571500">
              <a:spcBef>
                <a:spcPts val="400"/>
              </a:spcBef>
            </a:pPr>
            <a:r>
              <a:rPr sz="2000" i="1">
                <a:latin typeface="Arial"/>
                <a:ea typeface="Arial"/>
                <a:cs typeface="Arial"/>
                <a:sym typeface="Arial"/>
              </a:rPr>
              <a:t>1.  The boy ate the chocolate</a:t>
            </a:r>
          </a:p>
          <a:p>
            <a:pPr marL="571500" lvl="0" indent="-571500">
              <a:spcBef>
                <a:spcPts val="400"/>
              </a:spcBef>
            </a:pPr>
            <a:r>
              <a:rPr sz="2000" i="1">
                <a:latin typeface="Arial"/>
                <a:ea typeface="Arial"/>
                <a:cs typeface="Arial"/>
                <a:sym typeface="Arial"/>
              </a:rPr>
              <a:t>2.  The chocolate ate the boy</a:t>
            </a:r>
          </a:p>
          <a:p>
            <a:pPr marL="571500" lvl="0" indent="-571500">
              <a:spcBef>
                <a:spcPts val="700"/>
              </a:spcBef>
            </a:pPr>
            <a:endParaRPr sz="2000" i="1">
              <a:latin typeface="Arial"/>
              <a:ea typeface="Arial"/>
              <a:cs typeface="Arial"/>
              <a:sym typeface="Arial"/>
            </a:endParaRPr>
          </a:p>
          <a:p>
            <a:pPr marL="571500" lvl="0" indent="-571500"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In sentence 1, the verb = ‘ate’ and subject= ‘boy’  - acceptable</a:t>
            </a:r>
          </a:p>
          <a:p>
            <a:pPr marL="571500" lvl="0" indent="-571500"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In sentence 2, the verb = ‘ate’ and subject= ‘chocolate’  - not acceptable</a:t>
            </a:r>
            <a:endParaRPr sz="2000" i="1">
              <a:latin typeface="Arial"/>
              <a:ea typeface="Arial"/>
              <a:cs typeface="Arial"/>
              <a:sym typeface="Arial"/>
            </a:endParaRPr>
          </a:p>
          <a:p>
            <a:pPr marL="571500" lvl="0" indent="-571500">
              <a:spcBef>
                <a:spcPts val="700"/>
              </a:spcBef>
            </a:pPr>
            <a:endParaRPr sz="2000" i="1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sldNum" sz="quarter" idx="2"/>
          </p:nvPr>
        </p:nvSpPr>
        <p:spPr>
          <a:xfrm>
            <a:off x="6553200" y="5821996"/>
            <a:ext cx="2133600" cy="165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 lnSpcReduction="10000"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t>17</a:t>
            </a:fld>
            <a:endParaRPr sz="1200"/>
          </a:p>
        </p:txBody>
      </p:sp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Building Blocks</a:t>
            </a:r>
          </a:p>
        </p:txBody>
      </p:sp>
      <p:sp>
        <p:nvSpPr>
          <p:cNvPr id="129" name="Shape 129"/>
          <p:cNvSpPr/>
          <p:nvPr/>
        </p:nvSpPr>
        <p:spPr>
          <a:xfrm>
            <a:off x="468311" y="4724400"/>
            <a:ext cx="8291515" cy="718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571500" lvl="0" indent="-571500"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Let’s look at the task: Identifying word types on page 125 of Scholar</a:t>
            </a:r>
          </a:p>
          <a:p>
            <a:pPr marL="571500" lvl="0" indent="-571500"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pic>
        <p:nvPicPr>
          <p:cNvPr id="130" name="image7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58887" y="1196975"/>
            <a:ext cx="6480177" cy="271303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sldNum" sz="quarter" idx="2"/>
          </p:nvPr>
        </p:nvSpPr>
        <p:spPr>
          <a:xfrm>
            <a:off x="6553200" y="5821996"/>
            <a:ext cx="2133600" cy="165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 lnSpcReduction="10000"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t>18</a:t>
            </a:fld>
            <a:endParaRPr sz="1200"/>
          </a:p>
        </p:txBody>
      </p:sp>
      <p:sp>
        <p:nvSpPr>
          <p:cNvPr id="134" name="Shape 134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Combining words together</a:t>
            </a:r>
          </a:p>
        </p:txBody>
      </p:sp>
      <p:sp>
        <p:nvSpPr>
          <p:cNvPr id="135" name="Shape 135"/>
          <p:cNvSpPr/>
          <p:nvPr/>
        </p:nvSpPr>
        <p:spPr>
          <a:xfrm>
            <a:off x="468311" y="2349500"/>
            <a:ext cx="8291515" cy="718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571500" lvl="0" indent="-571500"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In our simplified grammar, a sentence will consist of a noun phrase</a:t>
            </a:r>
          </a:p>
          <a:p>
            <a:pPr marL="571500" lvl="0" indent="-571500"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followed by a verb phrase eg ‘boy jumps wall’:</a:t>
            </a:r>
          </a:p>
        </p:txBody>
      </p:sp>
      <p:pic>
        <p:nvPicPr>
          <p:cNvPr id="136" name="image8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63711" y="1052512"/>
            <a:ext cx="4656139" cy="1169988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Shape 137"/>
          <p:cNvSpPr/>
          <p:nvPr/>
        </p:nvSpPr>
        <p:spPr>
          <a:xfrm>
            <a:off x="395286" y="3357562"/>
            <a:ext cx="8424865" cy="14174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/>
            <a:r>
              <a:rPr>
                <a:latin typeface="Arial"/>
                <a:ea typeface="Arial"/>
                <a:cs typeface="Arial"/>
                <a:sym typeface="Arial"/>
              </a:rPr>
              <a:t>The following sentences fit our simple grammar:</a:t>
            </a:r>
          </a:p>
          <a:p>
            <a:pPr lvl="0"/>
            <a:r>
              <a:rPr>
                <a:latin typeface="Arial"/>
                <a:ea typeface="Arial"/>
                <a:cs typeface="Arial"/>
                <a:sym typeface="Arial"/>
              </a:rPr>
              <a:t> 1.  Rome is a city.</a:t>
            </a:r>
          </a:p>
          <a:p>
            <a:pPr lvl="0"/>
            <a:r>
              <a:rPr>
                <a:latin typeface="Arial"/>
                <a:ea typeface="Arial"/>
                <a:cs typeface="Arial"/>
                <a:sym typeface="Arial"/>
              </a:rPr>
              <a:t> 2.  Rome is a beautiful city.</a:t>
            </a:r>
          </a:p>
          <a:p>
            <a:pPr lvl="0"/>
            <a:r>
              <a:rPr>
                <a:latin typeface="Arial"/>
                <a:ea typeface="Arial"/>
                <a:cs typeface="Arial"/>
                <a:sym typeface="Arial"/>
              </a:rPr>
              <a:t> 3.  The tall man wrote a long letter.</a:t>
            </a:r>
          </a:p>
          <a:p>
            <a:pPr lvl="0"/>
            <a:r>
              <a:rPr>
                <a:latin typeface="Arial"/>
                <a:ea typeface="Arial"/>
                <a:cs typeface="Arial"/>
                <a:sym typeface="Arial"/>
              </a:rPr>
              <a:t> 4.  The computer works.</a:t>
            </a:r>
          </a:p>
        </p:txBody>
      </p:sp>
      <p:sp>
        <p:nvSpPr>
          <p:cNvPr id="138" name="Shape 138"/>
          <p:cNvSpPr/>
          <p:nvPr/>
        </p:nvSpPr>
        <p:spPr>
          <a:xfrm>
            <a:off x="468312" y="4941887"/>
            <a:ext cx="6840538" cy="884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/>
            <a:r>
              <a:rPr>
                <a:latin typeface="Arial"/>
                <a:ea typeface="Arial"/>
                <a:cs typeface="Arial"/>
                <a:sym typeface="Arial"/>
              </a:rPr>
              <a:t>Simple Prolog rule:</a:t>
            </a:r>
          </a:p>
          <a:p>
            <a:pPr lvl="0"/>
            <a:endParaRPr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>
                <a:latin typeface="Arial"/>
                <a:ea typeface="Arial"/>
                <a:cs typeface="Arial"/>
                <a:sym typeface="Arial"/>
              </a:rPr>
              <a:t>  sentence(X,Y) :- noun_phrase(X), verb_phrase(Y).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sldNum" sz="quarter" idx="2"/>
          </p:nvPr>
        </p:nvSpPr>
        <p:spPr>
          <a:xfrm>
            <a:off x="6553200" y="5821996"/>
            <a:ext cx="2133600" cy="165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 lnSpcReduction="10000"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t>19</a:t>
            </a:fld>
            <a:endParaRPr sz="1200"/>
          </a:p>
        </p:txBody>
      </p:sp>
      <p:sp>
        <p:nvSpPr>
          <p:cNvPr id="142" name="Shape 142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Limited vocabulary of simple grammar</a:t>
            </a:r>
          </a:p>
        </p:txBody>
      </p:sp>
      <p:sp>
        <p:nvSpPr>
          <p:cNvPr id="143" name="Shape 14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33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ctr">
              <a:spcBef>
                <a:spcPts val="400"/>
              </a:spcBef>
              <a:buSzTx/>
              <a:buNone/>
              <a:defRPr sz="2000"/>
            </a:lvl1pPr>
          </a:lstStyle>
          <a:p>
            <a:pPr lvl="0">
              <a:defRPr sz="1800"/>
            </a:pPr>
            <a:r>
              <a:rPr sz="2000"/>
              <a:t>Let’s explore page 127-128 of Scholar Notes</a:t>
            </a:r>
          </a:p>
        </p:txBody>
      </p:sp>
      <p:sp>
        <p:nvSpPr>
          <p:cNvPr id="144" name="Shape 144"/>
          <p:cNvSpPr/>
          <p:nvPr/>
        </p:nvSpPr>
        <p:spPr>
          <a:xfrm>
            <a:off x="468312" y="2463800"/>
            <a:ext cx="8229601" cy="375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 marL="342900" indent="-342900" algn="ctr">
              <a:spcBef>
                <a:spcPts val="400"/>
              </a:spcBef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000"/>
              <a:t>Do activity Creating a parse tree on page 129 of Scholar notes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xfrm>
            <a:off x="6553200" y="5821996"/>
            <a:ext cx="2133600" cy="165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 lnSpcReduction="10000"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t>2</a:t>
            </a:fld>
            <a:endParaRPr sz="1200"/>
          </a:p>
        </p:txBody>
      </p:sp>
      <p:sp>
        <p:nvSpPr>
          <p:cNvPr id="26" name="Shape 26"/>
          <p:cNvSpPr/>
          <p:nvPr/>
        </p:nvSpPr>
        <p:spPr>
          <a:xfrm>
            <a:off x="6553200" y="6535736"/>
            <a:ext cx="2133600" cy="16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defRPr sz="1200"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 lvl="0">
              <a:defRPr sz="1800"/>
            </a:pPr>
            <a:r>
              <a:rPr sz="1200"/>
              <a:t>2</a:t>
            </a:r>
          </a:p>
        </p:txBody>
      </p:sp>
      <p:sp>
        <p:nvSpPr>
          <p:cNvPr id="27" name="Shape 27"/>
          <p:cNvSpPr>
            <a:spLocks noGrp="1"/>
          </p:cNvSpPr>
          <p:nvPr>
            <p:ph type="title" idx="4294967295"/>
          </p:nvPr>
        </p:nvSpPr>
        <p:spPr>
          <a:xfrm>
            <a:off x="900112" y="1557337"/>
            <a:ext cx="7623176" cy="17526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5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06633"/>
                </a:solidFill>
              </a:rPr>
              <a:t>Lesson Objectives</a:t>
            </a:r>
          </a:p>
        </p:txBody>
      </p:sp>
      <p:sp>
        <p:nvSpPr>
          <p:cNvPr id="28" name="Shape 28"/>
          <p:cNvSpPr>
            <a:spLocks noGrp="1"/>
          </p:cNvSpPr>
          <p:nvPr>
            <p:ph type="body" idx="4294967295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33400" lvl="0" indent="-53340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t>Computer Vision</a:t>
            </a:r>
          </a:p>
          <a:p>
            <a:pPr marL="533400" lvl="0" indent="-53340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t>Natural Language Understanding</a:t>
            </a:r>
          </a:p>
          <a:p>
            <a:pPr marL="533400" lvl="0" indent="-53340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t>Speech Recognition</a:t>
            </a:r>
          </a:p>
          <a:p>
            <a:pPr marL="533400" lvl="0" indent="-53340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t>Stages of NLU</a:t>
            </a:r>
          </a:p>
          <a:p>
            <a:pPr marL="533400" lvl="0" indent="-53340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t>Ambiguity</a:t>
            </a:r>
          </a:p>
          <a:p>
            <a:pPr marL="533400" lvl="0" indent="-533400">
              <a:lnSpc>
                <a:spcPct val="80000"/>
              </a:lnSpc>
              <a:spcBef>
                <a:spcPts val="400"/>
              </a:spcBef>
              <a:buSzTx/>
              <a:buNone/>
              <a:defRPr sz="1800"/>
            </a:pPr>
            <a:r>
              <a:t>Simple Grammar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xfrm>
            <a:off x="6553200" y="5821996"/>
            <a:ext cx="2133600" cy="165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 lnSpcReduction="10000"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t>3</a:t>
            </a:fld>
            <a:endParaRPr sz="1200"/>
          </a:p>
        </p:txBody>
      </p:sp>
      <p:sp>
        <p:nvSpPr>
          <p:cNvPr id="31" name="Shape 31"/>
          <p:cNvSpPr/>
          <p:nvPr/>
        </p:nvSpPr>
        <p:spPr>
          <a:xfrm>
            <a:off x="6553200" y="6535736"/>
            <a:ext cx="2133600" cy="165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defRPr sz="1200"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 lvl="0">
              <a:defRPr sz="1800"/>
            </a:pPr>
            <a:r>
              <a:rPr sz="1200"/>
              <a:t>3</a:t>
            </a:r>
          </a:p>
        </p:txBody>
      </p:sp>
      <p:sp>
        <p:nvSpPr>
          <p:cNvPr id="32" name="Shape 32"/>
          <p:cNvSpPr>
            <a:spLocks noGrp="1"/>
          </p:cNvSpPr>
          <p:nvPr>
            <p:ph type="title" idx="4294967295"/>
          </p:nvPr>
        </p:nvSpPr>
        <p:spPr>
          <a:xfrm>
            <a:off x="468312" y="260350"/>
            <a:ext cx="8229601" cy="113982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Stages in Vision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4294967295"/>
          </p:nvPr>
        </p:nvSpPr>
        <p:spPr>
          <a:xfrm>
            <a:off x="468311" y="1628775"/>
            <a:ext cx="8291515" cy="4637088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lnSpc>
                <a:spcPct val="80000"/>
              </a:lnSpc>
              <a:spcBef>
                <a:spcPts val="600"/>
              </a:spcBef>
              <a:buSzTx/>
              <a:buNone/>
              <a:defRPr sz="1800"/>
            </a:pPr>
            <a:r>
              <a:rPr sz="2500"/>
              <a:t>Capturing and understanding an image is a 5 stage </a:t>
            </a:r>
          </a:p>
          <a:p>
            <a:pPr lvl="0">
              <a:lnSpc>
                <a:spcPct val="80000"/>
              </a:lnSpc>
              <a:spcBef>
                <a:spcPts val="600"/>
              </a:spcBef>
              <a:buSzTx/>
              <a:buNone/>
              <a:defRPr sz="1800"/>
            </a:pPr>
            <a:r>
              <a:rPr sz="2500"/>
              <a:t>process:</a:t>
            </a:r>
          </a:p>
          <a:p>
            <a:pPr lvl="0">
              <a:lnSpc>
                <a:spcPct val="80000"/>
              </a:lnSpc>
              <a:buSzTx/>
              <a:buNone/>
              <a:defRPr sz="1800"/>
            </a:pPr>
            <a:endParaRPr sz="2500"/>
          </a:p>
          <a:p>
            <a:pPr marL="429258" lvl="0" indent="-429258">
              <a:lnSpc>
                <a:spcPct val="80000"/>
              </a:lnSpc>
              <a:spcBef>
                <a:spcPts val="600"/>
              </a:spcBef>
              <a:buChar char="■"/>
              <a:defRPr sz="1800"/>
            </a:pPr>
            <a:r>
              <a:rPr sz="2600"/>
              <a:t> Image acquisition - </a:t>
            </a:r>
          </a:p>
          <a:p>
            <a:pPr marL="429258" lvl="0" indent="-429258">
              <a:lnSpc>
                <a:spcPct val="80000"/>
              </a:lnSpc>
              <a:spcBef>
                <a:spcPts val="600"/>
              </a:spcBef>
              <a:buChar char="■"/>
              <a:defRPr sz="1800"/>
            </a:pPr>
            <a:r>
              <a:rPr sz="2600"/>
              <a:t> Signal processing</a:t>
            </a:r>
          </a:p>
          <a:p>
            <a:pPr marL="429258" lvl="0" indent="-429258">
              <a:lnSpc>
                <a:spcPct val="80000"/>
              </a:lnSpc>
              <a:spcBef>
                <a:spcPts val="600"/>
              </a:spcBef>
              <a:buChar char="■"/>
              <a:defRPr sz="1800"/>
            </a:pPr>
            <a:r>
              <a:rPr sz="2600"/>
              <a:t> Edge detection</a:t>
            </a:r>
          </a:p>
          <a:p>
            <a:pPr marL="429258" lvl="0" indent="-429258">
              <a:lnSpc>
                <a:spcPct val="80000"/>
              </a:lnSpc>
              <a:spcBef>
                <a:spcPts val="600"/>
              </a:spcBef>
              <a:buChar char="■"/>
              <a:defRPr sz="1800"/>
            </a:pPr>
            <a:r>
              <a:rPr sz="2600"/>
              <a:t> Object recognition</a:t>
            </a:r>
          </a:p>
          <a:p>
            <a:pPr marL="429258" lvl="0" indent="-429258">
              <a:lnSpc>
                <a:spcPct val="80000"/>
              </a:lnSpc>
              <a:spcBef>
                <a:spcPts val="600"/>
              </a:spcBef>
              <a:buChar char="■"/>
              <a:defRPr sz="1800"/>
            </a:pPr>
            <a:r>
              <a:rPr sz="2600"/>
              <a:t> Image understanding</a:t>
            </a:r>
            <a:endParaRPr sz="2400"/>
          </a:p>
          <a:p>
            <a:pPr lvl="0">
              <a:lnSpc>
                <a:spcPct val="80000"/>
              </a:lnSpc>
              <a:buSzTx/>
              <a:buNone/>
              <a:defRPr sz="1800"/>
            </a:pPr>
            <a:endParaRPr sz="2400"/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/>
              <a:t>Each stage is complex.  This sub-topic looks at the </a:t>
            </a:r>
            <a:r>
              <a:rPr sz="2400" u="sng"/>
              <a:t>object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sz="2400" u="sng"/>
              <a:t>recognition</a:t>
            </a:r>
            <a:r>
              <a:rPr sz="2400"/>
              <a:t> stage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xfrm>
            <a:off x="6553200" y="5821996"/>
            <a:ext cx="2133600" cy="165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 lnSpcReduction="10000"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t>4</a:t>
            </a:fld>
            <a:endParaRPr sz="1200"/>
          </a:p>
        </p:txBody>
      </p:sp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Challenges in Computer Vision</a:t>
            </a:r>
          </a:p>
        </p:txBody>
      </p:sp>
      <p:sp>
        <p:nvSpPr>
          <p:cNvPr id="37" name="Shape 37"/>
          <p:cNvSpPr/>
          <p:nvPr/>
        </p:nvSpPr>
        <p:spPr>
          <a:xfrm>
            <a:off x="468311" y="1628775"/>
            <a:ext cx="8291515" cy="3070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lvl="0" indent="-342900">
              <a:lnSpc>
                <a:spcPct val="80000"/>
              </a:lnSpc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Humans take their vision system fro granted.  We can capture and</a:t>
            </a:r>
          </a:p>
          <a:p>
            <a:pPr marL="342900" lvl="0" indent="-342900">
              <a:lnSpc>
                <a:spcPct val="80000"/>
              </a:lnSpc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make sense of complex scenes in a fraction of a second.</a:t>
            </a:r>
          </a:p>
          <a:p>
            <a:pPr marL="342900" lvl="0" indent="-342900">
              <a:lnSpc>
                <a:spcPct val="80000"/>
              </a:lnSpc>
              <a:spcBef>
                <a:spcPts val="700"/>
              </a:spcBef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>
              <a:lnSpc>
                <a:spcPct val="80000"/>
              </a:lnSpc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Computer vision programs need resolve ambiguity – where an object, or</a:t>
            </a:r>
          </a:p>
          <a:p>
            <a:pPr marL="342900" lvl="0" indent="-342900">
              <a:lnSpc>
                <a:spcPct val="80000"/>
              </a:lnSpc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parts of an object can be classified from a range of possible objects.</a:t>
            </a:r>
          </a:p>
          <a:p>
            <a:pPr marL="342900" lvl="0" indent="-342900">
              <a:lnSpc>
                <a:spcPct val="80000"/>
              </a:lnSpc>
              <a:spcBef>
                <a:spcPts val="700"/>
              </a:spcBef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>
              <a:lnSpc>
                <a:spcPct val="80000"/>
              </a:lnSpc>
              <a:spcBef>
                <a:spcPts val="700"/>
              </a:spcBef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>
              <a:lnSpc>
                <a:spcPct val="80000"/>
              </a:lnSpc>
              <a:spcBef>
                <a:spcPts val="700"/>
              </a:spcBef>
            </a:pP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35150" y="3644900"/>
            <a:ext cx="5545138" cy="1054100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39"/>
          <p:cNvSpPr/>
          <p:nvPr/>
        </p:nvSpPr>
        <p:spPr>
          <a:xfrm>
            <a:off x="419099" y="5308600"/>
            <a:ext cx="8110385" cy="617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/>
            <a:r>
              <a:rPr>
                <a:latin typeface="Arial"/>
                <a:ea typeface="Arial"/>
                <a:cs typeface="Arial"/>
                <a:sym typeface="Arial"/>
              </a:rPr>
              <a:t>If we have a circle, should it be interpreted as the top surface of a cylinder, </a:t>
            </a:r>
          </a:p>
          <a:p>
            <a:pPr lvl="0"/>
            <a:r>
              <a:rPr>
                <a:latin typeface="Arial"/>
                <a:ea typeface="Arial"/>
                <a:cs typeface="Arial"/>
                <a:sym typeface="Arial"/>
              </a:rPr>
              <a:t>the bottom face of a cone, the base of a hemisphere or the outline of a sphere?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xfrm>
            <a:off x="6553200" y="5821996"/>
            <a:ext cx="2133600" cy="165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 lnSpcReduction="10000"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t>5</a:t>
            </a:fld>
            <a:endParaRPr sz="1200"/>
          </a:p>
        </p:txBody>
      </p:sp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Challenges in Computer Vision II</a:t>
            </a:r>
          </a:p>
        </p:txBody>
      </p:sp>
      <p:sp>
        <p:nvSpPr>
          <p:cNvPr id="43" name="Shape 43"/>
          <p:cNvSpPr/>
          <p:nvPr/>
        </p:nvSpPr>
        <p:spPr>
          <a:xfrm>
            <a:off x="468311" y="1628775"/>
            <a:ext cx="8291515" cy="2173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lvl="0" indent="-342900">
              <a:lnSpc>
                <a:spcPct val="80000"/>
              </a:lnSpc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Another challenge lies with </a:t>
            </a:r>
            <a:r>
              <a:rPr sz="2000" u="sng">
                <a:latin typeface="Arial"/>
                <a:ea typeface="Arial"/>
                <a:cs typeface="Arial"/>
                <a:sym typeface="Arial"/>
              </a:rPr>
              <a:t>optical illusions</a:t>
            </a:r>
            <a:r>
              <a:rPr sz="2000">
                <a:latin typeface="Arial"/>
                <a:ea typeface="Arial"/>
                <a:cs typeface="Arial"/>
                <a:sym typeface="Arial"/>
              </a:rPr>
              <a:t> that produce two different </a:t>
            </a:r>
          </a:p>
          <a:p>
            <a:pPr marL="342900" lvl="0" indent="-342900">
              <a:lnSpc>
                <a:spcPct val="80000"/>
              </a:lnSpc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interpretations depending on how you look at the picture.</a:t>
            </a:r>
          </a:p>
          <a:p>
            <a:pPr marL="342900" lvl="0" indent="-342900">
              <a:lnSpc>
                <a:spcPct val="80000"/>
              </a:lnSpc>
              <a:spcBef>
                <a:spcPts val="700"/>
              </a:spcBef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>
              <a:lnSpc>
                <a:spcPct val="80000"/>
              </a:lnSpc>
              <a:spcBef>
                <a:spcPts val="700"/>
              </a:spcBef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>
              <a:lnSpc>
                <a:spcPct val="80000"/>
              </a:lnSpc>
              <a:spcBef>
                <a:spcPts val="700"/>
              </a:spcBef>
            </a:pP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" name="image1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19500" y="2757486"/>
            <a:ext cx="1905000" cy="1343027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hape 45"/>
          <p:cNvSpPr/>
          <p:nvPr/>
        </p:nvSpPr>
        <p:spPr>
          <a:xfrm>
            <a:off x="468311" y="4795837"/>
            <a:ext cx="8291515" cy="1047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lvl="0" indent="-342900">
              <a:lnSpc>
                <a:spcPct val="80000"/>
              </a:lnSpc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In the picture above, can you see either a white vase or the side profile </a:t>
            </a:r>
          </a:p>
          <a:p>
            <a:pPr marL="342900" lvl="0" indent="-342900">
              <a:lnSpc>
                <a:spcPct val="80000"/>
              </a:lnSpc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of two faces?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xfrm>
            <a:off x="6553200" y="5821996"/>
            <a:ext cx="2133600" cy="165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 lnSpcReduction="10000"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t>6</a:t>
            </a:fld>
            <a:endParaRPr sz="1200"/>
          </a:p>
        </p:txBody>
      </p:sp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Digitisation (Higher revision)</a:t>
            </a:r>
          </a:p>
        </p:txBody>
      </p:sp>
      <p:sp>
        <p:nvSpPr>
          <p:cNvPr id="49" name="Shape 49"/>
          <p:cNvSpPr/>
          <p:nvPr/>
        </p:nvSpPr>
        <p:spPr>
          <a:xfrm>
            <a:off x="468311" y="1628775"/>
            <a:ext cx="8291515" cy="2173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lvl="0" indent="-342900">
              <a:lnSpc>
                <a:spcPct val="80000"/>
              </a:lnSpc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From an image source such as a digital camera, a scanner or even a</a:t>
            </a:r>
          </a:p>
          <a:p>
            <a:pPr marL="342900" lvl="0" indent="-342900">
              <a:lnSpc>
                <a:spcPct val="80000"/>
              </a:lnSpc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satellite image, the source is represented as an array of pixels (bitmap).</a:t>
            </a:r>
          </a:p>
          <a:p>
            <a:pPr marL="342900" lvl="0" indent="-342900">
              <a:lnSpc>
                <a:spcPct val="80000"/>
              </a:lnSpc>
              <a:spcBef>
                <a:spcPts val="700"/>
              </a:spcBef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>
              <a:lnSpc>
                <a:spcPct val="80000"/>
              </a:lnSpc>
              <a:spcBef>
                <a:spcPts val="700"/>
              </a:spcBef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>
              <a:lnSpc>
                <a:spcPct val="80000"/>
              </a:lnSpc>
              <a:spcBef>
                <a:spcPts val="700"/>
              </a:spcBef>
            </a:pP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0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9911" y="2565400"/>
            <a:ext cx="3430589" cy="1430338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hape 51"/>
          <p:cNvSpPr/>
          <p:nvPr/>
        </p:nvSpPr>
        <p:spPr>
          <a:xfrm>
            <a:off x="468311" y="4365625"/>
            <a:ext cx="8291515" cy="1271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lvl="0" indent="-342900">
              <a:lnSpc>
                <a:spcPct val="80000"/>
              </a:lnSpc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Problems at this stage – </a:t>
            </a:r>
            <a:r>
              <a:rPr sz="2000" u="sng">
                <a:latin typeface="Arial"/>
                <a:ea typeface="Arial"/>
                <a:cs typeface="Arial"/>
                <a:sym typeface="Arial"/>
              </a:rPr>
              <a:t>quality of the image</a:t>
            </a:r>
            <a:r>
              <a:rPr sz="2000">
                <a:latin typeface="Arial"/>
                <a:ea typeface="Arial"/>
                <a:cs typeface="Arial"/>
                <a:sym typeface="Arial"/>
              </a:rPr>
              <a:t> (poor lighting, dust on lens</a:t>
            </a:r>
          </a:p>
          <a:p>
            <a:pPr marL="342900" lvl="0" indent="-342900">
              <a:lnSpc>
                <a:spcPct val="80000"/>
              </a:lnSpc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or electronic distortion.</a:t>
            </a:r>
          </a:p>
          <a:p>
            <a:pPr marL="342900" lvl="0" indent="-342900">
              <a:lnSpc>
                <a:spcPct val="80000"/>
              </a:lnSpc>
              <a:spcBef>
                <a:spcPts val="700"/>
              </a:spcBef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>
              <a:lnSpc>
                <a:spcPct val="80000"/>
              </a:lnSpc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52" name="Shape 52"/>
          <p:cNvSpPr/>
          <p:nvPr/>
        </p:nvSpPr>
        <p:spPr>
          <a:xfrm>
            <a:off x="468311" y="5300662"/>
            <a:ext cx="8291515" cy="6613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lvl="0" indent="-342900">
              <a:lnSpc>
                <a:spcPct val="80000"/>
              </a:lnSpc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Depending on quality, the edge of an object (see line above) may</a:t>
            </a:r>
          </a:p>
          <a:p>
            <a:pPr marL="342900" lvl="0" indent="-342900">
              <a:lnSpc>
                <a:spcPct val="80000"/>
              </a:lnSpc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appear </a:t>
            </a:r>
            <a:r>
              <a:rPr sz="2000" u="sng">
                <a:latin typeface="Arial"/>
                <a:ea typeface="Arial"/>
                <a:cs typeface="Arial"/>
                <a:sym typeface="Arial"/>
              </a:rPr>
              <a:t>pixelated</a:t>
            </a:r>
            <a:r>
              <a:rPr sz="2000">
                <a:latin typeface="Arial"/>
                <a:ea typeface="Arial"/>
                <a:cs typeface="Arial"/>
                <a:sym typeface="Arial"/>
              </a:rPr>
              <a:t> ie as a saw-tooth line.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xfrm>
            <a:off x="6553200" y="5821996"/>
            <a:ext cx="2133600" cy="165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 lnSpcReduction="10000"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t>7</a:t>
            </a:fld>
            <a:endParaRPr sz="1200"/>
          </a:p>
        </p:txBody>
      </p:sp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Signal Processing (Higher revision)</a:t>
            </a:r>
          </a:p>
        </p:txBody>
      </p:sp>
      <p:sp>
        <p:nvSpPr>
          <p:cNvPr id="56" name="Shape 56"/>
          <p:cNvSpPr/>
          <p:nvPr/>
        </p:nvSpPr>
        <p:spPr>
          <a:xfrm>
            <a:off x="468311" y="1196975"/>
            <a:ext cx="8291515" cy="1887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2900" lvl="0" indent="-342900">
              <a:lnSpc>
                <a:spcPct val="80000"/>
              </a:lnSpc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Calculations are performed to improve the quality of the image.</a:t>
            </a:r>
          </a:p>
          <a:p>
            <a:pPr marL="342900" lvl="0" indent="-342900">
              <a:lnSpc>
                <a:spcPct val="80000"/>
              </a:lnSpc>
              <a:spcBef>
                <a:spcPts val="700"/>
              </a:spcBef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>
              <a:lnSpc>
                <a:spcPct val="80000"/>
              </a:lnSpc>
              <a:spcBef>
                <a:spcPts val="700"/>
              </a:spcBef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>
              <a:lnSpc>
                <a:spcPct val="80000"/>
              </a:lnSpc>
              <a:spcBef>
                <a:spcPts val="700"/>
              </a:spcBef>
            </a:pP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Shape 57"/>
          <p:cNvSpPr/>
          <p:nvPr/>
        </p:nvSpPr>
        <p:spPr>
          <a:xfrm>
            <a:off x="468311" y="4221162"/>
            <a:ext cx="8291515" cy="184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571500" lvl="0" indent="-571500">
              <a:lnSpc>
                <a:spcPct val="80000"/>
              </a:lnSpc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Signals of interest can include:</a:t>
            </a:r>
          </a:p>
          <a:p>
            <a:pPr marL="571500" lvl="0" indent="-571500">
              <a:lnSpc>
                <a:spcPct val="80000"/>
              </a:lnSpc>
              <a:spcBef>
                <a:spcPts val="700"/>
              </a:spcBef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571500" lvl="0" indent="-571500">
              <a:lnSpc>
                <a:spcPct val="80000"/>
              </a:lnSpc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1.  Time-varying measurement values.</a:t>
            </a:r>
          </a:p>
          <a:p>
            <a:pPr marL="571500" lvl="0" indent="-571500">
              <a:lnSpc>
                <a:spcPct val="80000"/>
              </a:lnSpc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2.  Sensor data, for example biological data such as</a:t>
            </a:r>
          </a:p>
          <a:p>
            <a:pPr marL="571500" lvl="0" indent="-571500">
              <a:lnSpc>
                <a:spcPct val="80000"/>
              </a:lnSpc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     electrocardiograms,control system signals, telecommunication</a:t>
            </a:r>
          </a:p>
          <a:p>
            <a:pPr marL="571500" lvl="0" indent="-571500">
              <a:lnSpc>
                <a:spcPct val="80000"/>
              </a:lnSpc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     transmission signals such as radio signals, and many others. </a:t>
            </a:r>
          </a:p>
        </p:txBody>
      </p:sp>
      <p:pic>
        <p:nvPicPr>
          <p:cNvPr id="58" name="image2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16236" y="1711325"/>
            <a:ext cx="2447927" cy="229393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xfrm>
            <a:off x="6553200" y="5821996"/>
            <a:ext cx="2133600" cy="165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 lnSpcReduction="10000"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t>8</a:t>
            </a:fld>
            <a:endParaRPr sz="1200"/>
          </a:p>
        </p:txBody>
      </p:sp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896111">
              <a:defRPr sz="3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700">
                <a:solidFill>
                  <a:srgbClr val="006633"/>
                </a:solidFill>
              </a:rPr>
              <a:t>Edge and region detection (Higher revision)</a:t>
            </a:r>
          </a:p>
        </p:txBody>
      </p:sp>
      <p:sp>
        <p:nvSpPr>
          <p:cNvPr id="62" name="Shape 62"/>
          <p:cNvSpPr/>
          <p:nvPr/>
        </p:nvSpPr>
        <p:spPr>
          <a:xfrm>
            <a:off x="384174" y="1555749"/>
            <a:ext cx="8291515" cy="45535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571500" lvl="0" indent="-571500">
              <a:spcBef>
                <a:spcPts val="400"/>
              </a:spcBef>
            </a:pPr>
            <a:r>
              <a:rPr sz="2000" u="sng">
                <a:latin typeface="Arial"/>
                <a:ea typeface="Arial"/>
                <a:cs typeface="Arial"/>
                <a:sym typeface="Arial"/>
              </a:rPr>
              <a:t>Stages</a:t>
            </a:r>
          </a:p>
          <a:p>
            <a:pPr marL="423333" lvl="0" indent="-423333">
              <a:spcBef>
                <a:spcPts val="400"/>
              </a:spcBef>
              <a:buClr>
                <a:srgbClr val="CC9900"/>
              </a:buClr>
              <a:buSzPct val="65000"/>
              <a:buAutoNum type="arabicPeriod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the computer defines and locates objects and areas. </a:t>
            </a:r>
          </a:p>
          <a:p>
            <a:pPr marL="423333" lvl="0" indent="-423333">
              <a:spcBef>
                <a:spcPts val="400"/>
              </a:spcBef>
              <a:buClr>
                <a:srgbClr val="CC9900"/>
              </a:buClr>
              <a:buSzPct val="65000"/>
              <a:buAutoNum type="arabicPeriod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The values of adjacent pixels are compared and so edges are detected. </a:t>
            </a:r>
          </a:p>
          <a:p>
            <a:pPr marL="571500" lvl="0" indent="-571500">
              <a:spcBef>
                <a:spcPts val="700"/>
              </a:spcBef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571500" lvl="0" indent="-571500"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In both these stages there are a number of mathematical methods</a:t>
            </a:r>
          </a:p>
          <a:p>
            <a:pPr marL="571500" lvl="0" indent="-571500"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employed to analyse and interpret the pixels.</a:t>
            </a:r>
          </a:p>
          <a:p>
            <a:pPr marL="571500" lvl="0" indent="-571500">
              <a:spcBef>
                <a:spcPts val="700"/>
              </a:spcBef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571500" lvl="0" indent="-571500"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BUT – artificial intelligence only begins to be applied at the next two</a:t>
            </a:r>
          </a:p>
          <a:p>
            <a:pPr marL="571500" lvl="0" indent="-571500"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stages:</a:t>
            </a:r>
          </a:p>
          <a:p>
            <a:pPr marL="571500" lvl="0" indent="-571500">
              <a:spcBef>
                <a:spcPts val="700"/>
              </a:spcBef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423333" lvl="0" indent="-423333">
              <a:spcBef>
                <a:spcPts val="400"/>
              </a:spcBef>
              <a:buClr>
                <a:srgbClr val="CC9900"/>
              </a:buClr>
              <a:buSzPct val="65000"/>
              <a:buAutoNum type="arabicPeriod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Object recognition</a:t>
            </a:r>
          </a:p>
          <a:p>
            <a:pPr marL="423333" lvl="0" indent="-423333">
              <a:spcBef>
                <a:spcPts val="400"/>
              </a:spcBef>
              <a:buClr>
                <a:srgbClr val="CC9900"/>
              </a:buClr>
              <a:buSzPct val="65000"/>
              <a:buAutoNum type="arabicPeriod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Image understanding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xfrm>
            <a:off x="6553200" y="5821996"/>
            <a:ext cx="2133600" cy="1651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 lnSpcReduction="10000"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t>9</a:t>
            </a:fld>
            <a:endParaRPr sz="1200"/>
          </a:p>
        </p:txBody>
      </p:sp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113982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06633"/>
                </a:solidFill>
              </a:rPr>
              <a:t>Concave or convex?</a:t>
            </a:r>
          </a:p>
        </p:txBody>
      </p:sp>
      <p:sp>
        <p:nvSpPr>
          <p:cNvPr id="66" name="Shape 66"/>
          <p:cNvSpPr/>
          <p:nvPr/>
        </p:nvSpPr>
        <p:spPr>
          <a:xfrm>
            <a:off x="468311" y="1341437"/>
            <a:ext cx="8291515" cy="1160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571500" lvl="0" indent="-571500"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How do we now get the computer to decide on concave or convex</a:t>
            </a:r>
          </a:p>
          <a:p>
            <a:pPr marL="571500" lvl="0" indent="-571500">
              <a:spcBef>
                <a:spcPts val="400"/>
              </a:spcBef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edges?</a:t>
            </a:r>
            <a:endParaRPr sz="2400" u="sng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" name="image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8312" y="2349500"/>
            <a:ext cx="5616577" cy="1266825"/>
          </a:xfrm>
          <a:prstGeom prst="rect">
            <a:avLst/>
          </a:prstGeom>
          <a:ln w="12700">
            <a:miter lim="400000"/>
          </a:ln>
        </p:spPr>
      </p:pic>
      <p:pic>
        <p:nvPicPr>
          <p:cNvPr id="68" name="image4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26112" y="2133600"/>
            <a:ext cx="3417888" cy="1682750"/>
          </a:xfrm>
          <a:prstGeom prst="rect">
            <a:avLst/>
          </a:prstGeom>
          <a:ln w="12700">
            <a:miter lim="400000"/>
          </a:ln>
        </p:spPr>
      </p:pic>
      <p:sp>
        <p:nvSpPr>
          <p:cNvPr id="69" name="Shape 69"/>
          <p:cNvSpPr/>
          <p:nvPr/>
        </p:nvSpPr>
        <p:spPr>
          <a:xfrm>
            <a:off x="5724525" y="1989137"/>
            <a:ext cx="1" cy="1800226"/>
          </a:xfrm>
          <a:prstGeom prst="line">
            <a:avLst/>
          </a:prstGeom>
          <a:ln w="12700">
            <a:solidFill/>
            <a:round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179387" y="4941887"/>
            <a:ext cx="8604251" cy="884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2.  The lines that form the faces meet at vertices where three faces have a common point - hence the name trihedral vertex. There are 18 possible trihedral vertices that can be categorised as T junctions, arrows, forks (Y junctions) and L junctions.</a:t>
            </a:r>
          </a:p>
        </p:txBody>
      </p:sp>
      <p:sp>
        <p:nvSpPr>
          <p:cNvPr id="71" name="Shape 71"/>
          <p:cNvSpPr/>
          <p:nvPr/>
        </p:nvSpPr>
        <p:spPr>
          <a:xfrm>
            <a:off x="250825" y="4083050"/>
            <a:ext cx="8604250" cy="617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1.  The boundary lines of the object obscure the background and so all of these lines can be marked by a set of clockwise arrows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0C9AA"/>
      </a:accent5>
      <a:accent6>
        <a:srgbClr val="35752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CC9900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CC9900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0C9AA"/>
      </a:accent5>
      <a:accent6>
        <a:srgbClr val="35752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CC9900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CC9900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1118</Words>
  <Application>Microsoft Office PowerPoint</Application>
  <PresentationFormat>On-screen Show (4:3)</PresentationFormat>
  <Paragraphs>168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Garamond</vt:lpstr>
      <vt:lpstr>Helvetica</vt:lpstr>
      <vt:lpstr>Helvetica Neue</vt:lpstr>
      <vt:lpstr>Default</vt:lpstr>
      <vt:lpstr>Advanced Higher Computing Based on Heriot-Watt University Scholar Materials</vt:lpstr>
      <vt:lpstr>Lesson Objectives</vt:lpstr>
      <vt:lpstr>Stages in Vision</vt:lpstr>
      <vt:lpstr>Challenges in Computer Vision</vt:lpstr>
      <vt:lpstr>Challenges in Computer Vision II</vt:lpstr>
      <vt:lpstr>Digitisation (Higher revision)</vt:lpstr>
      <vt:lpstr>Signal Processing (Higher revision)</vt:lpstr>
      <vt:lpstr>Edge and region detection (Higher revision)</vt:lpstr>
      <vt:lpstr>Concave or convex?</vt:lpstr>
      <vt:lpstr>Categorising the trihedral vertices </vt:lpstr>
      <vt:lpstr>Natural Language Understanding (NLU) </vt:lpstr>
      <vt:lpstr>Speech recognition (Higher revision) </vt:lpstr>
      <vt:lpstr>Activities</vt:lpstr>
      <vt:lpstr>Stages of NLU</vt:lpstr>
      <vt:lpstr>Dealing with Ambiguity</vt:lpstr>
      <vt:lpstr>A simple grammar</vt:lpstr>
      <vt:lpstr>Building Blocks</vt:lpstr>
      <vt:lpstr>Combining words together</vt:lpstr>
      <vt:lpstr>Limited vocabulary of simple grammar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Higher Computing Based on Heriot-Watt University Scholar Materials</dc:title>
  <cp:lastModifiedBy>Stephen Allen</cp:lastModifiedBy>
  <cp:revision>1</cp:revision>
  <dcterms:modified xsi:type="dcterms:W3CDTF">2016-09-02T11:24:19Z</dcterms:modified>
</cp:coreProperties>
</file>