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38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GB"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65134AF-4AB5-3B4B-B1D0-A3716C79433F}" type="datetimeFigureOut">
              <a:rPr lang="en-US" smtClean="0"/>
              <a:t>05/01/2014</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7130C8C7-8F22-7045-ABB4-4CA6B4CE50F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65134AF-4AB5-3B4B-B1D0-A3716C79433F}" type="datetimeFigureOut">
              <a:rPr lang="en-US" smtClean="0"/>
              <a:t>05/01/2014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GB"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65134AF-4AB5-3B4B-B1D0-A3716C79433F}" type="datetimeFigureOut">
              <a:rPr lang="en-US" smtClean="0"/>
              <a:t>05/01/2014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65134AF-4AB5-3B4B-B1D0-A3716C79433F}" type="datetimeFigureOut">
              <a:rPr lang="en-US" smtClean="0"/>
              <a:t>05/01/2014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GB"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65134AF-4AB5-3B4B-B1D0-A3716C79433F}" type="datetimeFigureOut">
              <a:rPr lang="en-US" smtClean="0"/>
              <a:t>05/01/2014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5" name="Date Placeholder 4"/>
          <p:cNvSpPr>
            <a:spLocks noGrp="1"/>
          </p:cNvSpPr>
          <p:nvPr>
            <p:ph type="dt" sz="half" idx="10"/>
          </p:nvPr>
        </p:nvSpPr>
        <p:spPr/>
        <p:txBody>
          <a:bodyPr/>
          <a:lstStyle/>
          <a:p>
            <a:fld id="{B65134AF-4AB5-3B4B-B1D0-A3716C79433F}" type="datetimeFigureOut">
              <a:rPr lang="en-US" smtClean="0"/>
              <a:t>05/01/2014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30C8C7-8F22-7045-ABB4-4CA6B4CE50FF}"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7" name="Date Placeholder 6"/>
          <p:cNvSpPr>
            <a:spLocks noGrp="1"/>
          </p:cNvSpPr>
          <p:nvPr>
            <p:ph type="dt" sz="half" idx="10"/>
          </p:nvPr>
        </p:nvSpPr>
        <p:spPr/>
        <p:txBody>
          <a:bodyPr/>
          <a:lstStyle/>
          <a:p>
            <a:fld id="{B65134AF-4AB5-3B4B-B1D0-A3716C79433F}" type="datetimeFigureOut">
              <a:rPr lang="en-US" smtClean="0"/>
              <a:t>05/01/2014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30C8C7-8F22-7045-ABB4-4CA6B4CE50FF}"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65134AF-4AB5-3B4B-B1D0-A3716C79433F}" type="datetimeFigureOut">
              <a:rPr lang="en-US" smtClean="0"/>
              <a:t>05/01/2014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134AF-4AB5-3B4B-B1D0-A3716C79433F}" type="datetimeFigureOut">
              <a:rPr lang="en-US" smtClean="0"/>
              <a:t>05/01/2014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30C8C7-8F22-7045-ABB4-4CA6B4CE50F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GB"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65134AF-4AB5-3B4B-B1D0-A3716C79433F}" type="datetimeFigureOut">
              <a:rPr lang="en-US" smtClean="0"/>
              <a:t>05/01/2014</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7130C8C7-8F22-7045-ABB4-4CA6B4CE50F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GB"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65134AF-4AB5-3B4B-B1D0-A3716C79433F}" type="datetimeFigureOut">
              <a:rPr lang="en-US" smtClean="0"/>
              <a:t>05/01/2014</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7130C8C7-8F22-7045-ABB4-4CA6B4CE50F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65134AF-4AB5-3B4B-B1D0-A3716C79433F}" type="datetimeFigureOut">
              <a:rPr lang="en-US" smtClean="0"/>
              <a:t>05/01/2014</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7130C8C7-8F22-7045-ABB4-4CA6B4CE50F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STARTER ACTIVITY</a:t>
            </a:r>
            <a:endParaRPr lang="en-US" dirty="0"/>
          </a:p>
        </p:txBody>
      </p:sp>
      <p:sp>
        <p:nvSpPr>
          <p:cNvPr id="3" name="Subtitle 2"/>
          <p:cNvSpPr>
            <a:spLocks noGrp="1"/>
          </p:cNvSpPr>
          <p:nvPr>
            <p:ph type="subTitle" idx="1"/>
          </p:nvPr>
        </p:nvSpPr>
        <p:spPr/>
        <p:txBody>
          <a:bodyPr/>
          <a:lstStyle/>
          <a:p>
            <a:r>
              <a:rPr lang="en-US" dirty="0" smtClean="0"/>
              <a:t>COMMA SPLICING</a:t>
            </a:r>
            <a:endParaRPr lang="en-US" dirty="0"/>
          </a:p>
        </p:txBody>
      </p:sp>
    </p:spTree>
    <p:extLst>
      <p:ext uri="{BB962C8B-B14F-4D97-AF65-F5344CB8AC3E}">
        <p14:creationId xmlns:p14="http://schemas.microsoft.com/office/powerpoint/2010/main" val="2549484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idx="1"/>
          </p:nvPr>
        </p:nvSpPr>
        <p:spPr/>
        <p:txBody>
          <a:bodyPr/>
          <a:lstStyle/>
          <a:p>
            <a:r>
              <a:rPr lang="en-US" dirty="0" smtClean="0"/>
              <a:t>Comma splicing is when…</a:t>
            </a:r>
          </a:p>
          <a:p>
            <a:r>
              <a:rPr lang="en-US" dirty="0" smtClean="0"/>
              <a:t>A comma is used incorrectly rather than a full stop, dash, colon or semi-colon.</a:t>
            </a:r>
            <a:endParaRPr lang="en-US" dirty="0"/>
          </a:p>
        </p:txBody>
      </p:sp>
    </p:spTree>
    <p:extLst>
      <p:ext uri="{BB962C8B-B14F-4D97-AF65-F5344CB8AC3E}">
        <p14:creationId xmlns:p14="http://schemas.microsoft.com/office/powerpoint/2010/main" val="24232283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We can spot a comma splice easily!</a:t>
            </a:r>
          </a:p>
          <a:p>
            <a:r>
              <a:rPr lang="en-US" sz="3200" dirty="0" smtClean="0">
                <a:solidFill>
                  <a:srgbClr val="0000FF"/>
                </a:solidFill>
              </a:rPr>
              <a:t>If the words after the comma make perfect sense as a sentence on its own, then the comma is probably wrong.</a:t>
            </a:r>
            <a:endParaRPr lang="en-US" sz="3200" dirty="0">
              <a:solidFill>
                <a:srgbClr val="0000FF"/>
              </a:solidFill>
            </a:endParaRPr>
          </a:p>
        </p:txBody>
      </p:sp>
    </p:spTree>
    <p:extLst>
      <p:ext uri="{BB962C8B-B14F-4D97-AF65-F5344CB8AC3E}">
        <p14:creationId xmlns:p14="http://schemas.microsoft.com/office/powerpoint/2010/main" val="34976652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Instructions</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Write down the number of each sentence in which a comma splice has been used</a:t>
            </a:r>
          </a:p>
          <a:p>
            <a:r>
              <a:rPr lang="en-US" dirty="0" smtClean="0"/>
              <a:t>2 minutes</a:t>
            </a:r>
          </a:p>
          <a:p>
            <a:pPr marL="0" indent="0">
              <a:buNone/>
            </a:pPr>
            <a:endParaRPr lang="en-US" dirty="0"/>
          </a:p>
        </p:txBody>
      </p:sp>
    </p:spTree>
    <p:extLst>
      <p:ext uri="{BB962C8B-B14F-4D97-AF65-F5344CB8AC3E}">
        <p14:creationId xmlns:p14="http://schemas.microsoft.com/office/powerpoint/2010/main" val="196541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63040" y="817582"/>
            <a:ext cx="6196405" cy="4905487"/>
          </a:xfrm>
        </p:spPr>
        <p:txBody>
          <a:bodyPr>
            <a:normAutofit/>
          </a:bodyPr>
          <a:lstStyle/>
          <a:p>
            <a:r>
              <a:rPr lang="en-US" dirty="0" smtClean="0"/>
              <a:t>1. </a:t>
            </a:r>
            <a:r>
              <a:rPr lang="en-GB" b="1" dirty="0"/>
              <a:t>Jenny loved to dance, every hour of every day. </a:t>
            </a:r>
            <a:endParaRPr lang="en-GB" b="1" dirty="0" smtClean="0"/>
          </a:p>
          <a:p>
            <a:r>
              <a:rPr lang="en-GB" b="1" dirty="0" smtClean="0"/>
              <a:t>2. </a:t>
            </a:r>
            <a:r>
              <a:rPr lang="en-GB" b="1" dirty="0"/>
              <a:t>Jenny loved to dance, she would dance every day. </a:t>
            </a:r>
            <a:endParaRPr lang="en-GB" b="1" dirty="0" smtClean="0"/>
          </a:p>
          <a:p>
            <a:r>
              <a:rPr lang="en-GB" b="1" dirty="0" smtClean="0"/>
              <a:t>3. </a:t>
            </a:r>
            <a:r>
              <a:rPr lang="en-GB" dirty="0"/>
              <a:t>She ran into the room, there was very little time </a:t>
            </a:r>
            <a:r>
              <a:rPr lang="en-GB" dirty="0" smtClean="0"/>
              <a:t>left.</a:t>
            </a:r>
          </a:p>
          <a:p>
            <a:r>
              <a:rPr lang="en-GB" dirty="0" smtClean="0"/>
              <a:t>4. </a:t>
            </a:r>
            <a:r>
              <a:rPr lang="en-GB" dirty="0"/>
              <a:t>My </a:t>
            </a:r>
            <a:r>
              <a:rPr lang="en-GB" dirty="0" smtClean="0"/>
              <a:t>mother, </a:t>
            </a:r>
            <a:r>
              <a:rPr lang="en-GB" dirty="0"/>
              <a:t>was always complaining about </a:t>
            </a:r>
            <a:r>
              <a:rPr lang="en-GB" dirty="0" smtClean="0"/>
              <a:t>the Scottish weather, </a:t>
            </a:r>
            <a:r>
              <a:rPr lang="en-GB" dirty="0"/>
              <a:t>it was too </a:t>
            </a:r>
            <a:r>
              <a:rPr lang="en-GB" dirty="0" smtClean="0"/>
              <a:t>cold.</a:t>
            </a:r>
          </a:p>
          <a:p>
            <a:r>
              <a:rPr lang="en-GB" dirty="0" smtClean="0"/>
              <a:t>5. The room was warm and cosy, giving off a sense of comfort.</a:t>
            </a:r>
          </a:p>
          <a:p>
            <a:r>
              <a:rPr lang="en-GB" dirty="0" smtClean="0"/>
              <a:t>6. Scotland will soon vote on whether or not to be independent, it will take place in 2014.</a:t>
            </a:r>
          </a:p>
        </p:txBody>
      </p:sp>
    </p:spTree>
    <p:extLst>
      <p:ext uri="{BB962C8B-B14F-4D97-AF65-F5344CB8AC3E}">
        <p14:creationId xmlns:p14="http://schemas.microsoft.com/office/powerpoint/2010/main" val="1016511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Practice</a:t>
            </a:r>
            <a:endParaRPr lang="en-US" dirty="0"/>
          </a:p>
        </p:txBody>
      </p:sp>
      <p:sp>
        <p:nvSpPr>
          <p:cNvPr id="3" name="Content Placeholder 2"/>
          <p:cNvSpPr>
            <a:spLocks noGrp="1"/>
          </p:cNvSpPr>
          <p:nvPr>
            <p:ph idx="1"/>
          </p:nvPr>
        </p:nvSpPr>
        <p:spPr/>
        <p:txBody>
          <a:bodyPr/>
          <a:lstStyle/>
          <a:p>
            <a:r>
              <a:rPr lang="en-US" dirty="0" smtClean="0"/>
              <a:t>Correct the following:</a:t>
            </a:r>
          </a:p>
          <a:p>
            <a:endParaRPr lang="en-US" dirty="0"/>
          </a:p>
          <a:p>
            <a:pPr marL="0" lvl="0" indent="0">
              <a:buNone/>
            </a:pPr>
            <a:r>
              <a:rPr lang="en-GB" sz="2800" dirty="0">
                <a:solidFill>
                  <a:srgbClr val="000090"/>
                </a:solidFill>
              </a:rPr>
              <a:t>With a radiant smile spreading across her face, Jane entered the spot light, months of practice would not be wasted, she felt the tiny shiver of nerves creep through her, but she did not falter.</a:t>
            </a:r>
          </a:p>
          <a:p>
            <a:endParaRPr lang="en-US" dirty="0"/>
          </a:p>
        </p:txBody>
      </p:sp>
    </p:spTree>
    <p:extLst>
      <p:ext uri="{BB962C8B-B14F-4D97-AF65-F5344CB8AC3E}">
        <p14:creationId xmlns:p14="http://schemas.microsoft.com/office/powerpoint/2010/main" val="4034101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sz="2800" dirty="0">
                <a:solidFill>
                  <a:srgbClr val="000090"/>
                </a:solidFill>
              </a:rPr>
              <a:t>With a radiant smile spreading across her face, Jane entered the spot </a:t>
            </a:r>
            <a:r>
              <a:rPr lang="en-GB" sz="2800" dirty="0" smtClean="0">
                <a:solidFill>
                  <a:srgbClr val="000090"/>
                </a:solidFill>
              </a:rPr>
              <a:t>light</a:t>
            </a:r>
            <a:r>
              <a:rPr lang="en-GB" sz="2800" dirty="0" smtClean="0">
                <a:solidFill>
                  <a:srgbClr val="FF0000"/>
                </a:solidFill>
              </a:rPr>
              <a:t>.</a:t>
            </a:r>
            <a:r>
              <a:rPr lang="en-GB" sz="2800" dirty="0" smtClean="0">
                <a:solidFill>
                  <a:srgbClr val="000090"/>
                </a:solidFill>
              </a:rPr>
              <a:t> </a:t>
            </a:r>
            <a:r>
              <a:rPr lang="en-GB" sz="2800" dirty="0" smtClean="0">
                <a:solidFill>
                  <a:srgbClr val="FF0000"/>
                </a:solidFill>
              </a:rPr>
              <a:t>M</a:t>
            </a:r>
            <a:r>
              <a:rPr lang="en-GB" sz="2800" dirty="0" smtClean="0">
                <a:solidFill>
                  <a:srgbClr val="000090"/>
                </a:solidFill>
              </a:rPr>
              <a:t>onths </a:t>
            </a:r>
            <a:r>
              <a:rPr lang="en-GB" sz="2800" dirty="0">
                <a:solidFill>
                  <a:srgbClr val="000090"/>
                </a:solidFill>
              </a:rPr>
              <a:t>of practice would not be </a:t>
            </a:r>
            <a:r>
              <a:rPr lang="en-GB" sz="2800" dirty="0" smtClean="0">
                <a:solidFill>
                  <a:srgbClr val="000090"/>
                </a:solidFill>
              </a:rPr>
              <a:t>wasted</a:t>
            </a:r>
            <a:r>
              <a:rPr lang="en-GB" sz="2800" dirty="0" smtClean="0">
                <a:solidFill>
                  <a:srgbClr val="FF0000"/>
                </a:solidFill>
              </a:rPr>
              <a:t>.</a:t>
            </a:r>
            <a:r>
              <a:rPr lang="en-GB" sz="2800" dirty="0" smtClean="0">
                <a:solidFill>
                  <a:srgbClr val="000090"/>
                </a:solidFill>
              </a:rPr>
              <a:t> </a:t>
            </a:r>
            <a:r>
              <a:rPr lang="en-GB" sz="2800" dirty="0" smtClean="0">
                <a:solidFill>
                  <a:srgbClr val="FF0000"/>
                </a:solidFill>
              </a:rPr>
              <a:t>S</a:t>
            </a:r>
            <a:r>
              <a:rPr lang="en-GB" sz="2800" smtClean="0">
                <a:solidFill>
                  <a:srgbClr val="000090"/>
                </a:solidFill>
              </a:rPr>
              <a:t>he </a:t>
            </a:r>
            <a:r>
              <a:rPr lang="en-GB" sz="2800" dirty="0">
                <a:solidFill>
                  <a:srgbClr val="000090"/>
                </a:solidFill>
              </a:rPr>
              <a:t>felt the tiny shiver of nerves creep through her, but she did not falter.</a:t>
            </a:r>
          </a:p>
          <a:p>
            <a:endParaRPr lang="en-US" dirty="0"/>
          </a:p>
        </p:txBody>
      </p:sp>
    </p:spTree>
    <p:extLst>
      <p:ext uri="{BB962C8B-B14F-4D97-AF65-F5344CB8AC3E}">
        <p14:creationId xmlns:p14="http://schemas.microsoft.com/office/powerpoint/2010/main" val="35243295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11</TotalTime>
  <Words>261</Words>
  <Application>Microsoft Macintosh PowerPoint</Application>
  <PresentationFormat>On-screen Show (4:3)</PresentationFormat>
  <Paragraphs>22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Pushpin</vt:lpstr>
      <vt:lpstr>STARTER ACTIVITY</vt:lpstr>
      <vt:lpstr>Reminder…</vt:lpstr>
      <vt:lpstr>PowerPoint Presentation</vt:lpstr>
      <vt:lpstr>Instructions</vt:lpstr>
      <vt:lpstr>PowerPoint Presentation</vt:lpstr>
      <vt:lpstr>Further Practice</vt:lpstr>
      <vt:lpstr>PowerPoint Presentation</vt:lpstr>
    </vt:vector>
  </TitlesOfParts>
  <Company>North Lanarkshire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STARTER ACTIVITY</dc:title>
  <dc:creator>Client Administrator</dc:creator>
  <cp:lastModifiedBy>Client Administrator</cp:lastModifiedBy>
  <cp:revision>2</cp:revision>
  <dcterms:created xsi:type="dcterms:W3CDTF">2014-01-05T23:26:04Z</dcterms:created>
  <dcterms:modified xsi:type="dcterms:W3CDTF">2014-01-05T23:37:06Z</dcterms:modified>
</cp:coreProperties>
</file>