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3" r:id="rId5"/>
    <p:sldId id="258" r:id="rId6"/>
    <p:sldId id="259" r:id="rId7"/>
    <p:sldId id="260" r:id="rId8"/>
    <p:sldId id="264" r:id="rId9"/>
    <p:sldId id="267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00" y="2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46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4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57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145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82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51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81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3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7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7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7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73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1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2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7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975F859-FF54-4710-9C16-B9943F723F72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A3DB458-6EF9-4D9B-9E55-16BCFE7F9C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0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4" Type="http://schemas.openxmlformats.org/officeDocument/2006/relationships/audio" Target="../media/media12.m4a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0560" y="1737360"/>
            <a:ext cx="5757672" cy="4368158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US" sz="72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badi" panose="020B0604020104020204" pitchFamily="34" charset="0"/>
              </a:rPr>
              <a:t>S2 into S3 OPTIONS</a:t>
            </a:r>
            <a:br>
              <a:rPr lang="en-US" sz="72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sz="3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Information </a:t>
            </a:r>
            <a:br>
              <a:rPr lang="en-US" sz="3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br>
              <a:rPr lang="en-US" sz="3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br>
              <a:rPr lang="en-US" sz="3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sz="3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D. Jacobs  - Acting DHT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C55A6-8E76-30EF-2E82-CF5614F4A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55" y="1253331"/>
            <a:ext cx="102338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A road with numbers on it&#10;&#10;Description automatically generated">
            <a:extLst>
              <a:ext uri="{FF2B5EF4-FFF2-40B4-BE49-F238E27FC236}">
                <a16:creationId xmlns:a16="http://schemas.microsoft.com/office/drawing/2014/main" id="{105F5C5E-3629-CB69-63CF-BAEC5CCF2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900" y="681037"/>
            <a:ext cx="4758055" cy="542448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85AE4F-AFD2-125A-C151-0AEEFCA69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67D1A4D8-EB75-DEF8-7A3E-4305B0FCD5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86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98" objId="6"/>
        <p14:stopEvt time="2744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4665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We will ask you, parent/carer, to sign your young persons completed form before they return it. Deadline </a:t>
            </a:r>
            <a:r>
              <a:rPr lang="en-GB" u="sng" dirty="0"/>
              <a:t>Friday the 27</a:t>
            </a:r>
            <a:r>
              <a:rPr lang="en-GB" u="sng" baseline="30000" dirty="0"/>
              <a:t>th</a:t>
            </a:r>
            <a:r>
              <a:rPr lang="en-GB" u="sng" dirty="0"/>
              <a:t> of February.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77982" y="4634345"/>
            <a:ext cx="11222182" cy="68486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89A176-D304-DCDE-081B-01B30FD290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E4B953-5E83-0CD4-A872-10526ED4EE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083EE9-5E42-DEC9-37D3-6FCE60AEFA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6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9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7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98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7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Your young person should have received 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4400" dirty="0"/>
          </a:p>
          <a:p>
            <a:r>
              <a:rPr lang="en-GB" sz="4400" dirty="0"/>
              <a:t>Option booklet </a:t>
            </a:r>
          </a:p>
          <a:p>
            <a:endParaRPr lang="en-GB" sz="4400" dirty="0"/>
          </a:p>
          <a:p>
            <a:pPr marL="0" indent="0">
              <a:buNone/>
            </a:pPr>
            <a:r>
              <a:rPr lang="en-GB" sz="4400" dirty="0"/>
              <a:t>and</a:t>
            </a:r>
          </a:p>
          <a:p>
            <a:pPr marL="0" indent="0">
              <a:buNone/>
            </a:pPr>
            <a:endParaRPr lang="en-GB" sz="4400" dirty="0"/>
          </a:p>
          <a:p>
            <a:r>
              <a:rPr lang="en-GB" sz="4400" dirty="0"/>
              <a:t>Draft option form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E0A11-ABA2-EBD6-3193-49FDFFD2A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900" y="1690688"/>
            <a:ext cx="183832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9578B-6814-4E77-A267-194273385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900" y="4630738"/>
            <a:ext cx="2647950" cy="1914525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0B29DA3-5266-3634-5876-B2878A65E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793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4"/>
    </mc:Choice>
    <mc:Fallback xmlns="">
      <p:transition spd="slow" advTm="13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Options Booklet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D0B78AF-B94D-E162-1F86-A18144F8F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175" y="1615945"/>
            <a:ext cx="4915625" cy="476313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E9D675-53AD-25C9-6CFB-D2343AD45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9C12E-3A15-33EB-92C5-EBE0B94C9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344" y="1585653"/>
            <a:ext cx="3352656" cy="4763135"/>
          </a:xfrm>
          <a:prstGeom prst="rect">
            <a:avLst/>
          </a:prstGeom>
        </p:spPr>
      </p:pic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01C13652-FF1F-86A1-7C16-68ADE7856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448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25"/>
    </mc:Choice>
    <mc:Fallback xmlns="">
      <p:transition spd="slow" advTm="17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Things to consider when choosing your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Do you have a career/job in mind and if so which subjects would be helpful to do this job?</a:t>
            </a:r>
          </a:p>
          <a:p>
            <a:r>
              <a:rPr lang="en-GB" dirty="0"/>
              <a:t>If you know the course you would like to do at college or university, research the subjects that would be helpful to get into that course. </a:t>
            </a:r>
            <a:r>
              <a:rPr lang="en-GB" dirty="0">
                <a:solidFill>
                  <a:srgbClr val="FFC000"/>
                </a:solidFill>
              </a:rPr>
              <a:t>Some courses request certain subjects </a:t>
            </a:r>
            <a:r>
              <a:rPr lang="en-GB" dirty="0"/>
              <a:t>so make sure you look into it. </a:t>
            </a:r>
          </a:p>
          <a:p>
            <a:r>
              <a:rPr lang="en-GB" dirty="0"/>
              <a:t>If you are still unsure about what you want to do then think about what subjects you </a:t>
            </a:r>
            <a:r>
              <a:rPr lang="en-GB" dirty="0">
                <a:solidFill>
                  <a:srgbClr val="FFC000"/>
                </a:solidFill>
              </a:rPr>
              <a:t>enjoy</a:t>
            </a:r>
            <a:r>
              <a:rPr lang="en-GB" dirty="0"/>
              <a:t> and the ones you think you </a:t>
            </a:r>
            <a:r>
              <a:rPr lang="en-GB" dirty="0">
                <a:solidFill>
                  <a:srgbClr val="FFC000"/>
                </a:solidFill>
              </a:rPr>
              <a:t>are best at</a:t>
            </a:r>
            <a:r>
              <a:rPr lang="en-GB" dirty="0"/>
              <a:t>. </a:t>
            </a:r>
          </a:p>
          <a:p>
            <a:r>
              <a:rPr lang="en-GB" dirty="0"/>
              <a:t>Choosing a </a:t>
            </a:r>
            <a:r>
              <a:rPr lang="en-GB" dirty="0">
                <a:solidFill>
                  <a:srgbClr val="FFC000"/>
                </a:solidFill>
              </a:rPr>
              <a:t>range of subjects areas </a:t>
            </a:r>
            <a:r>
              <a:rPr lang="en-GB" dirty="0"/>
              <a:t>keeps your options open, especially if you are unsure about what you would like to do. </a:t>
            </a:r>
          </a:p>
          <a:p>
            <a:r>
              <a:rPr lang="en-GB" dirty="0"/>
              <a:t>Please ask for advice if you need it – Class teacher/Pupil Support / SDS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5B7B83E-13C8-8442-9E83-249B1DDD7E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240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46"/>
    </mc:Choice>
    <mc:Fallback xmlns="">
      <p:transition spd="slow" advTm="43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Option 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6CB15-D281-6606-A5E7-414BEE12A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93750C49-DF25-983D-53F8-F3CC26A10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1BFABE-3A35-4EC4-882A-DC7903F6B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7" y="657225"/>
            <a:ext cx="77438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3"/>
    </mc:Choice>
    <mc:Fallback xmlns="">
      <p:transition spd="slow" advTm="9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b="1" dirty="0"/>
              <a:t>Section 1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must choose English and Maths. These appear in Column A and B. </a:t>
            </a:r>
          </a:p>
          <a:p>
            <a:r>
              <a:rPr lang="en-GB" dirty="0"/>
              <a:t>For columns C  (Science) and D (Social Subjects) choose a 1</a:t>
            </a:r>
            <a:r>
              <a:rPr lang="en-GB" baseline="30000" dirty="0"/>
              <a:t>st</a:t>
            </a:r>
            <a:r>
              <a:rPr lang="en-GB" dirty="0"/>
              <a:t> choice and a 2</a:t>
            </a:r>
            <a:r>
              <a:rPr lang="en-GB" baseline="30000" dirty="0"/>
              <a:t>nd</a:t>
            </a:r>
            <a:r>
              <a:rPr lang="en-GB" dirty="0"/>
              <a:t> choice by writing 1 and 2 in the boxes provided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74331-434D-5E4D-8FBB-91CDA70F2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00" y="3928110"/>
            <a:ext cx="10372725" cy="186690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256E0A5C-F90C-DCF4-0CBD-E6AA4541BD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33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72"/>
    </mc:Choice>
    <mc:Fallback xmlns="">
      <p:transition spd="slow" advTm="27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Section 2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378585"/>
            <a:ext cx="10233800" cy="4351338"/>
          </a:xfrm>
        </p:spPr>
        <p:txBody>
          <a:bodyPr/>
          <a:lstStyle/>
          <a:p>
            <a:r>
              <a:rPr lang="en-GB" sz="2400" dirty="0"/>
              <a:t>Select</a:t>
            </a:r>
            <a:r>
              <a:rPr lang="en-GB" sz="2400" b="1" dirty="0"/>
              <a:t> ANY five </a:t>
            </a:r>
            <a:r>
              <a:rPr lang="en-GB" sz="2400" dirty="0"/>
              <a:t>additional subjects.  Please number these 1, 2, 3, 4 and 5 in order of preference with 1 = first to 5 = last.  You will be allocated </a:t>
            </a:r>
            <a:r>
              <a:rPr lang="en-GB" sz="2400" b="1" dirty="0"/>
              <a:t>four</a:t>
            </a:r>
            <a:r>
              <a:rPr lang="en-GB" sz="2400" dirty="0"/>
              <a:t> of these five subjects (where possible) with priority given to your preferences.</a:t>
            </a:r>
          </a:p>
          <a:p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3" name="Audio 42">
            <a:hlinkClick r:id="" action="ppaction://media"/>
            <a:extLst>
              <a:ext uri="{FF2B5EF4-FFF2-40B4-BE49-F238E27FC236}">
                <a16:creationId xmlns:a16="http://schemas.microsoft.com/office/drawing/2014/main" id="{830A2823-408A-F264-3EE2-B069B84BF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028C81-E520-FCB2-5017-9D3001B68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13" y="2529328"/>
            <a:ext cx="10733467" cy="367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88"/>
    </mc:Choice>
    <mc:Fallback xmlns="">
      <p:transition spd="slow" advTm="25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The subject order from 1 to 5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i="1" dirty="0"/>
              <a:t>We always try and give you 4 out of the 5 you pick. </a:t>
            </a:r>
          </a:p>
          <a:p>
            <a:r>
              <a:rPr lang="en-GB" sz="3600" i="1" dirty="0"/>
              <a:t>If there is limited places in a subject, the pupils who pick it as their 1</a:t>
            </a:r>
            <a:r>
              <a:rPr lang="en-GB" sz="3600" i="1" baseline="30000" dirty="0"/>
              <a:t>st</a:t>
            </a:r>
            <a:r>
              <a:rPr lang="en-GB" sz="3600" i="1" dirty="0"/>
              <a:t> and 2</a:t>
            </a:r>
            <a:r>
              <a:rPr lang="en-GB" sz="3600" i="1" baseline="30000" dirty="0"/>
              <a:t>nd</a:t>
            </a:r>
            <a:r>
              <a:rPr lang="en-GB" sz="3600" i="1" dirty="0"/>
              <a:t> option will get priority as this is in their top 2. </a:t>
            </a:r>
          </a:p>
          <a:p>
            <a:r>
              <a:rPr lang="en-GB" sz="3600" i="1" dirty="0"/>
              <a:t>Whilst we will make every effort to allocate your option choices, it may be necessary to make changes to some pupils’ options due to the</a:t>
            </a:r>
            <a:r>
              <a:rPr lang="en-GB" sz="3600" dirty="0"/>
              <a:t> </a:t>
            </a:r>
            <a:r>
              <a:rPr lang="en-GB" sz="3600" i="1" dirty="0"/>
              <a:t>restrictions of the school timetable. This is rare but can happen.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21B97A2-92EE-A2EA-3B52-0A9D296D0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172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6"/>
    </mc:Choice>
    <mc:Fallback xmlns="">
      <p:transition spd="slow" advTm="34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i="1" dirty="0"/>
              <a:t>Can I pick a  subject I did not take in S2?</a:t>
            </a:r>
          </a:p>
          <a:p>
            <a:endParaRPr lang="en-GB" sz="3600" i="1" dirty="0"/>
          </a:p>
          <a:p>
            <a:r>
              <a:rPr lang="en-GB" sz="3600" i="1" dirty="0"/>
              <a:t>Can I pick 3 Sciences?</a:t>
            </a:r>
          </a:p>
          <a:p>
            <a:endParaRPr lang="en-GB" sz="3600" i="1" dirty="0"/>
          </a:p>
          <a:p>
            <a:r>
              <a:rPr lang="en-GB" sz="3600" i="1" dirty="0"/>
              <a:t>What if I make a mistake or change my mind?</a:t>
            </a:r>
          </a:p>
          <a:p>
            <a:endParaRPr lang="en-GB" sz="3600" i="1" dirty="0"/>
          </a:p>
          <a:p>
            <a:r>
              <a:rPr lang="en-GB" sz="3600" i="1" dirty="0">
                <a:solidFill>
                  <a:srgbClr val="FFFF00"/>
                </a:solidFill>
              </a:rPr>
              <a:t>Any other questions?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FB60D52-6FAC-F33F-0C08-5E1E84B9E0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481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75"/>
    </mc:Choice>
    <mc:Fallback xmlns="">
      <p:transition spd="slow" advTm="45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199</TotalTime>
  <Words>429</Words>
  <Application>Microsoft Office PowerPoint</Application>
  <PresentationFormat>Widescreen</PresentationFormat>
  <Paragraphs>35</Paragraphs>
  <Slides>10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Depth</vt:lpstr>
      <vt:lpstr>S2 into S3 OPTIONS Information    D. Jacobs  - Acting DHT</vt:lpstr>
      <vt:lpstr>Your young person should have received an</vt:lpstr>
      <vt:lpstr>Options Booklet</vt:lpstr>
      <vt:lpstr>Things to consider when choosing your options</vt:lpstr>
      <vt:lpstr>Option form</vt:lpstr>
      <vt:lpstr> Section 1  </vt:lpstr>
      <vt:lpstr>Section 2 </vt:lpstr>
      <vt:lpstr>The subject order from 1 to 5 is important</vt:lpstr>
      <vt:lpstr>FAQs</vt:lpstr>
      <vt:lpstr>We will ask you, parent/carer, to sign your young persons completed form before they return it. Deadline Friday the 27th of February. 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 into S3 OPTIONS</dc:title>
  <dc:creator>Donna Spence</dc:creator>
  <cp:lastModifiedBy>Dr K Douglas</cp:lastModifiedBy>
  <cp:revision>17</cp:revision>
  <dcterms:created xsi:type="dcterms:W3CDTF">2021-02-14T18:35:12Z</dcterms:created>
  <dcterms:modified xsi:type="dcterms:W3CDTF">2026-01-23T10:23:45Z</dcterms:modified>
</cp:coreProperties>
</file>