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36"/>
  </p:notesMasterIdLst>
  <p:handoutMasterIdLst>
    <p:handoutMasterId r:id="rId37"/>
  </p:handoutMasterIdLst>
  <p:sldIdLst>
    <p:sldId id="329" r:id="rId5"/>
    <p:sldId id="324" r:id="rId6"/>
    <p:sldId id="317" r:id="rId7"/>
    <p:sldId id="297" r:id="rId8"/>
    <p:sldId id="280" r:id="rId9"/>
    <p:sldId id="282" r:id="rId10"/>
    <p:sldId id="323" r:id="rId11"/>
    <p:sldId id="321" r:id="rId12"/>
    <p:sldId id="286" r:id="rId13"/>
    <p:sldId id="283" r:id="rId14"/>
    <p:sldId id="310" r:id="rId15"/>
    <p:sldId id="325" r:id="rId16"/>
    <p:sldId id="326" r:id="rId17"/>
    <p:sldId id="327" r:id="rId18"/>
    <p:sldId id="290" r:id="rId19"/>
    <p:sldId id="284" r:id="rId20"/>
    <p:sldId id="328" r:id="rId21"/>
    <p:sldId id="293" r:id="rId22"/>
    <p:sldId id="292" r:id="rId23"/>
    <p:sldId id="319" r:id="rId24"/>
    <p:sldId id="320" r:id="rId25"/>
    <p:sldId id="307" r:id="rId26"/>
    <p:sldId id="308" r:id="rId27"/>
    <p:sldId id="300" r:id="rId28"/>
    <p:sldId id="301" r:id="rId29"/>
    <p:sldId id="302" r:id="rId30"/>
    <p:sldId id="298" r:id="rId31"/>
    <p:sldId id="303" r:id="rId32"/>
    <p:sldId id="304" r:id="rId33"/>
    <p:sldId id="305" r:id="rId34"/>
    <p:sldId id="306" r:id="rId35"/>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lance" id="{705054ED-DB56-FA4C-BB16-D35BDEFFF4C1}">
          <p14:sldIdLst>
            <p14:sldId id="329"/>
            <p14:sldId id="324"/>
            <p14:sldId id="317"/>
            <p14:sldId id="297"/>
            <p14:sldId id="280"/>
            <p14:sldId id="282"/>
            <p14:sldId id="323"/>
            <p14:sldId id="321"/>
            <p14:sldId id="286"/>
            <p14:sldId id="283"/>
            <p14:sldId id="310"/>
            <p14:sldId id="325"/>
            <p14:sldId id="326"/>
            <p14:sldId id="327"/>
            <p14:sldId id="290"/>
            <p14:sldId id="284"/>
            <p14:sldId id="328"/>
            <p14:sldId id="293"/>
            <p14:sldId id="292"/>
            <p14:sldId id="319"/>
            <p14:sldId id="320"/>
            <p14:sldId id="307"/>
            <p14:sldId id="308"/>
            <p14:sldId id="300"/>
            <p14:sldId id="301"/>
            <p14:sldId id="302"/>
            <p14:sldId id="298"/>
            <p14:sldId id="303"/>
            <p14:sldId id="304"/>
            <p14:sldId id="305"/>
            <p14:sldId id="306"/>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B2E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F31A2-03C2-4905-8615-D687DE86D140}" v="19" dt="2022-01-20T12:02:23.168"/>
    <p1510:client id="{025057AA-974D-4EC2-A420-3349D105381F}" v="355" dt="2022-01-20T11:56:10.481"/>
    <p1510:client id="{05AA4BF6-0E47-4A97-956A-62630025DA9F}" v="1" dt="2022-01-20T11:46:47.086"/>
    <p1510:client id="{2A9A1DC2-D941-49FA-B7B8-90836804CCA1}" v="954" dt="2022-01-24T15:56:47.366"/>
    <p1510:client id="{33097DA7-DE7D-4016-A6A9-1784E22E6973}" v="9" dt="2022-01-20T13:53:45.705"/>
    <p1510:client id="{3A9FACE6-66B4-4C2C-9C5C-7B62F7670327}" v="3" dt="2022-01-20T11:06:24.226"/>
    <p1510:client id="{3E57A310-9383-47DE-8F24-6C14DACBA2C4}" v="996" dt="2022-01-19T16:23:30.084"/>
    <p1510:client id="{422BEBA7-748C-430C-891F-B6D0807BF8DF}" v="2594" dt="2022-01-20T12:21:21.533"/>
    <p1510:client id="{59AAD7B7-7FFD-4B5C-AB58-528051E80223}" v="91" dt="2022-01-20T14:18:02.124"/>
    <p1510:client id="{5E457E2A-59A4-4C28-9BD1-831505DEFC24}" v="10" dt="2022-01-19T15:51:26.015"/>
    <p1510:client id="{8BD58587-752E-4C68-B5B4-E1C67C7C99AE}" v="136" dt="2022-01-19T09:14:47.169"/>
    <p1510:client id="{963CBA94-8C4E-9663-0CF5-E5BF5D94CBD3}" v="37" dt="2022-02-09T14:41:12.568"/>
    <p1510:client id="{ADFCD6AB-7D1B-4FFE-9BD8-987AA75BA477}" v="296" dt="2022-01-18T11:11:37.984"/>
    <p1510:client id="{B0F1AEF3-4286-6A49-9E26-F8DF478CBF34}" v="1" dt="2022-01-24T16:03:58.442"/>
    <p1510:client id="{D477EE64-114D-4793-87AE-554CDD4D8CE2}" v="498" dt="2022-01-20T12:10:06.848"/>
    <p1510:client id="{F2F74D33-30DA-4C59-B593-4E30F8BB95BC}" v="121" dt="2022-01-20T12:06:49.179"/>
    <p1510:client id="{FEDD5BF3-0BD3-4A3F-9024-61E17AABEE7A}" v="10" dt="2022-01-18T10:55:02.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2/9/2022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Tree>
    <p:extLst>
      <p:ext uri="{BB962C8B-B14F-4D97-AF65-F5344CB8AC3E}">
        <p14:creationId xmlns:p14="http://schemas.microsoft.com/office/powerpoint/2010/main" val="25212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
        <p:nvSpPr>
          <p:cNvPr id="7" name="Picture Placeholder 4"/>
          <p:cNvSpPr>
            <a:spLocks noGrp="1"/>
          </p:cNvSpPr>
          <p:nvPr>
            <p:ph type="pic" sz="quarter" idx="11" hasCustomPrompt="1"/>
          </p:nvPr>
        </p:nvSpPr>
        <p:spPr>
          <a:xfrm>
            <a:off x="4653153" y="2290219"/>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Picture Placeholder 4"/>
          <p:cNvSpPr>
            <a:spLocks noGrp="1"/>
          </p:cNvSpPr>
          <p:nvPr>
            <p:ph type="pic" sz="quarter" idx="12" hasCustomPrompt="1"/>
          </p:nvPr>
        </p:nvSpPr>
        <p:spPr>
          <a:xfrm>
            <a:off x="4653153" y="4235103"/>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8" name="Picture Placeholder 4"/>
          <p:cNvSpPr>
            <a:spLocks noGrp="1"/>
          </p:cNvSpPr>
          <p:nvPr>
            <p:ph type="pic" sz="quarter" idx="12" hasCustomPrompt="1"/>
          </p:nvPr>
        </p:nvSpPr>
        <p:spPr>
          <a:xfrm>
            <a:off x="4653153" y="4655233"/>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1" name="Picture Placeholder 4"/>
          <p:cNvSpPr>
            <a:spLocks noGrp="1"/>
          </p:cNvSpPr>
          <p:nvPr>
            <p:ph type="pic" sz="quarter" idx="13" hasCustomPrompt="1"/>
          </p:nvPr>
        </p:nvSpPr>
        <p:spPr>
          <a:xfrm>
            <a:off x="4653153" y="2907197"/>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2" name="Picture Placeholder 4"/>
          <p:cNvSpPr>
            <a:spLocks noGrp="1"/>
          </p:cNvSpPr>
          <p:nvPr>
            <p:ph type="pic" sz="quarter" idx="14" hasCustomPrompt="1"/>
          </p:nvPr>
        </p:nvSpPr>
        <p:spPr>
          <a:xfrm>
            <a:off x="4653153" y="1181100"/>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6" name="Picture Placeholder 4"/>
          <p:cNvSpPr>
            <a:spLocks noGrp="1"/>
          </p:cNvSpPr>
          <p:nvPr>
            <p:ph type="pic" sz="quarter" idx="13" hasCustomPrompt="1"/>
          </p:nvPr>
        </p:nvSpPr>
        <p:spPr>
          <a:xfrm>
            <a:off x="4653153" y="2907197"/>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9" name="Picture Placeholder 4"/>
          <p:cNvSpPr>
            <a:spLocks noGrp="1"/>
          </p:cNvSpPr>
          <p:nvPr>
            <p:ph type="pic" sz="quarter" idx="14" hasCustomPrompt="1"/>
          </p:nvPr>
        </p:nvSpPr>
        <p:spPr>
          <a:xfrm>
            <a:off x="4653153" y="1181100"/>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996125"/>
            <a:ext cx="8477747" cy="745212"/>
          </a:xfrm>
        </p:spPr>
        <p:txBody>
          <a:bodyPr/>
          <a:lstStyle>
            <a:lvl1pPr algn="ctr">
              <a:defRPr sz="3600"/>
            </a:lvl1pPr>
          </a:lstStyle>
          <a:p>
            <a:r>
              <a:rPr lang="en-US"/>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1759448"/>
            <a:ext cx="4229100" cy="1621619"/>
          </a:xfrm>
        </p:spPr>
        <p:txBody>
          <a:bodyPr/>
          <a:lstStyle>
            <a:lvl1pPr>
              <a:defRPr sz="3600"/>
            </a:lvl1pPr>
          </a:lstStyle>
          <a:p>
            <a:r>
              <a:rPr lang="en-US"/>
              <a:t>CLICK TO EDIT MASTER TITLE STYLE</a:t>
            </a:r>
          </a:p>
        </p:txBody>
      </p:sp>
      <p:sp>
        <p:nvSpPr>
          <p:cNvPr id="6" name="Picture Placeholder 4"/>
          <p:cNvSpPr>
            <a:spLocks noGrp="1"/>
          </p:cNvSpPr>
          <p:nvPr>
            <p:ph type="pic" sz="quarter" idx="11" hasCustomPrompt="1"/>
          </p:nvPr>
        </p:nvSpPr>
        <p:spPr>
          <a:xfrm>
            <a:off x="0" y="3927944"/>
            <a:ext cx="12192000" cy="293005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498607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990600" y="2313828"/>
            <a:ext cx="3748377" cy="279886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2" hasCustomPrompt="1"/>
          </p:nvPr>
        </p:nvSpPr>
        <p:spPr>
          <a:xfrm>
            <a:off x="4738977" y="2313828"/>
            <a:ext cx="3748377" cy="279886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3" hasCustomPrompt="1"/>
          </p:nvPr>
        </p:nvSpPr>
        <p:spPr>
          <a:xfrm>
            <a:off x="8487355" y="2313828"/>
            <a:ext cx="3704646" cy="279886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618669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4837707" y="1"/>
            <a:ext cx="3598627"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2" hasCustomPrompt="1"/>
          </p:nvPr>
        </p:nvSpPr>
        <p:spPr>
          <a:xfrm>
            <a:off x="4837707" y="2289977"/>
            <a:ext cx="3598627"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3" hasCustomPrompt="1"/>
          </p:nvPr>
        </p:nvSpPr>
        <p:spPr>
          <a:xfrm>
            <a:off x="4837707" y="4573989"/>
            <a:ext cx="3598627" cy="228401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Title 4"/>
          <p:cNvSpPr>
            <a:spLocks noGrp="1"/>
          </p:cNvSpPr>
          <p:nvPr>
            <p:ph type="title" hasCustomPrompt="1"/>
          </p:nvPr>
        </p:nvSpPr>
        <p:spPr>
          <a:xfrm>
            <a:off x="1866900" y="2618190"/>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596645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4885413" y="1"/>
            <a:ext cx="3113599"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2" hasCustomPrompt="1"/>
          </p:nvPr>
        </p:nvSpPr>
        <p:spPr>
          <a:xfrm>
            <a:off x="4473601" y="2289977"/>
            <a:ext cx="3113599"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3" hasCustomPrompt="1"/>
          </p:nvPr>
        </p:nvSpPr>
        <p:spPr>
          <a:xfrm>
            <a:off x="4885413" y="4573989"/>
            <a:ext cx="3113599" cy="228401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Title 4"/>
          <p:cNvSpPr>
            <a:spLocks noGrp="1"/>
          </p:cNvSpPr>
          <p:nvPr>
            <p:ph type="title" hasCustomPrompt="1"/>
          </p:nvPr>
        </p:nvSpPr>
        <p:spPr>
          <a:xfrm>
            <a:off x="1866900" y="2618190"/>
            <a:ext cx="4229100" cy="1621619"/>
          </a:xfrm>
        </p:spPr>
        <p:txBody>
          <a:bodyPr/>
          <a:lstStyle>
            <a:lvl1pPr>
              <a:defRPr sz="3600"/>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Tree>
    <p:extLst>
      <p:ext uri="{BB962C8B-B14F-4D97-AF65-F5344CB8AC3E}">
        <p14:creationId xmlns:p14="http://schemas.microsoft.com/office/powerpoint/2010/main" val="473075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9056536" y="0"/>
            <a:ext cx="313546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
        <p:nvSpPr>
          <p:cNvPr id="7" name="Rectangle 6"/>
          <p:cNvSpPr/>
          <p:nvPr userDrawn="1"/>
        </p:nvSpPr>
        <p:spPr>
          <a:xfrm>
            <a:off x="0" y="0"/>
            <a:ext cx="990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Номер слайда 21"/>
          <p:cNvSpPr txBox="1">
            <a:spLocks/>
          </p:cNvSpPr>
          <p:nvPr userDrawn="1"/>
        </p:nvSpPr>
        <p:spPr>
          <a:xfrm>
            <a:off x="235873"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solidFill>
                  <a:schemeClr val="tx1">
                    <a:lumMod val="50000"/>
                    <a:lumOff val="50000"/>
                    <a:alpha val="70000"/>
                  </a:schemeClr>
                </a:solidFill>
              </a:rPr>
              <a:pPr/>
              <a:t>‹#›</a:t>
            </a:fld>
            <a:endParaRPr lang="en-US">
              <a:solidFill>
                <a:schemeClr val="tx1">
                  <a:lumMod val="50000"/>
                  <a:lumOff val="50000"/>
                  <a:alpha val="70000"/>
                </a:schemeClr>
              </a:solidFill>
            </a:endParaRPr>
          </a:p>
        </p:txBody>
      </p:sp>
      <p:cxnSp>
        <p:nvCxnSpPr>
          <p:cNvPr id="9" name="Straight Connector 8"/>
          <p:cNvCxnSpPr/>
          <p:nvPr userDrawn="1"/>
        </p:nvCxnSpPr>
        <p:spPr>
          <a:xfrm>
            <a:off x="46888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516593" y="3262747"/>
            <a:ext cx="0" cy="34497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4333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3371337" y="6418877"/>
            <a:ext cx="513735" cy="227164"/>
          </a:xfrm>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0" y="0"/>
            <a:ext cx="313546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Title 4"/>
          <p:cNvSpPr>
            <a:spLocks noGrp="1"/>
          </p:cNvSpPr>
          <p:nvPr>
            <p:ph type="title" hasCustomPrompt="1"/>
          </p:nvPr>
        </p:nvSpPr>
        <p:spPr>
          <a:xfrm>
            <a:off x="5002364" y="996124"/>
            <a:ext cx="4229100" cy="1621619"/>
          </a:xfrm>
        </p:spPr>
        <p:txBody>
          <a:bodyPr/>
          <a:lstStyle>
            <a:lvl1pPr>
              <a:defRPr sz="3600"/>
            </a:lvl1pPr>
          </a:lstStyle>
          <a:p>
            <a:r>
              <a:rPr lang="en-US"/>
              <a:t>CLICK TO EDIT MASTER TITLE STYLE</a:t>
            </a:r>
          </a:p>
        </p:txBody>
      </p:sp>
      <p:sp>
        <p:nvSpPr>
          <p:cNvPr id="7" name="Rectangle 6"/>
          <p:cNvSpPr/>
          <p:nvPr userDrawn="1"/>
        </p:nvSpPr>
        <p:spPr>
          <a:xfrm>
            <a:off x="3135464" y="0"/>
            <a:ext cx="990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Номер слайда 21"/>
          <p:cNvSpPr txBox="1">
            <a:spLocks/>
          </p:cNvSpPr>
          <p:nvPr userDrawn="1"/>
        </p:nvSpPr>
        <p:spPr>
          <a:xfrm>
            <a:off x="3371337"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solidFill>
                  <a:schemeClr val="tx1">
                    <a:lumMod val="50000"/>
                    <a:lumOff val="50000"/>
                    <a:alpha val="70000"/>
                  </a:schemeClr>
                </a:solidFill>
              </a:rPr>
              <a:pPr/>
              <a:t>‹#›</a:t>
            </a:fld>
            <a:endParaRPr lang="en-US">
              <a:solidFill>
                <a:schemeClr val="tx1">
                  <a:lumMod val="50000"/>
                  <a:lumOff val="50000"/>
                  <a:alpha val="70000"/>
                </a:schemeClr>
              </a:solidFill>
            </a:endParaRPr>
          </a:p>
        </p:txBody>
      </p:sp>
      <p:cxnSp>
        <p:nvCxnSpPr>
          <p:cNvPr id="9" name="Straight Connector 8"/>
          <p:cNvCxnSpPr/>
          <p:nvPr userDrawn="1"/>
        </p:nvCxnSpPr>
        <p:spPr>
          <a:xfrm>
            <a:off x="3604351"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65205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
        <p:nvSpPr>
          <p:cNvPr id="6" name="Picture Placeholder 4"/>
          <p:cNvSpPr>
            <a:spLocks noGrp="1"/>
          </p:cNvSpPr>
          <p:nvPr>
            <p:ph type="pic" sz="quarter" idx="11" hasCustomPrompt="1"/>
          </p:nvPr>
        </p:nvSpPr>
        <p:spPr>
          <a:xfrm>
            <a:off x="6096001" y="1181099"/>
            <a:ext cx="5524500" cy="28393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2" hasCustomPrompt="1"/>
          </p:nvPr>
        </p:nvSpPr>
        <p:spPr>
          <a:xfrm>
            <a:off x="3628571" y="4020456"/>
            <a:ext cx="3093359" cy="19594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1662482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2500438"/>
            <a:ext cx="4229100" cy="1857123"/>
          </a:xfrm>
        </p:spPr>
        <p:txBody>
          <a:bodyPr/>
          <a:lstStyle/>
          <a:p>
            <a:r>
              <a:rPr lang="en-US"/>
              <a:t>CLICK TO EDIT MASTER TITLE STYLE</a:t>
            </a:r>
          </a:p>
        </p:txBody>
      </p:sp>
      <p:sp>
        <p:nvSpPr>
          <p:cNvPr id="6" name="Picture Placeholder 4"/>
          <p:cNvSpPr>
            <a:spLocks noGrp="1"/>
          </p:cNvSpPr>
          <p:nvPr>
            <p:ph type="pic" sz="quarter" idx="11" hasCustomPrompt="1"/>
          </p:nvPr>
        </p:nvSpPr>
        <p:spPr>
          <a:xfrm>
            <a:off x="10167256" y="0"/>
            <a:ext cx="2024743" cy="31060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2" hasCustomPrompt="1"/>
          </p:nvPr>
        </p:nvSpPr>
        <p:spPr>
          <a:xfrm>
            <a:off x="8142512" y="0"/>
            <a:ext cx="2024743" cy="56968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Picture Placeholder 4"/>
          <p:cNvSpPr>
            <a:spLocks noGrp="1"/>
          </p:cNvSpPr>
          <p:nvPr>
            <p:ph type="pic" sz="quarter" idx="13" hasCustomPrompt="1"/>
          </p:nvPr>
        </p:nvSpPr>
        <p:spPr>
          <a:xfrm>
            <a:off x="6117769" y="0"/>
            <a:ext cx="2024743" cy="496388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1283258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3" hasCustomPrompt="1"/>
          </p:nvPr>
        </p:nvSpPr>
        <p:spPr>
          <a:xfrm>
            <a:off x="990600" y="1952170"/>
            <a:ext cx="2024743" cy="490582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4" hasCustomPrompt="1"/>
          </p:nvPr>
        </p:nvSpPr>
        <p:spPr>
          <a:xfrm>
            <a:off x="3015343" y="1181101"/>
            <a:ext cx="2024743" cy="567689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5" hasCustomPrompt="1"/>
          </p:nvPr>
        </p:nvSpPr>
        <p:spPr>
          <a:xfrm>
            <a:off x="5040086" y="2728687"/>
            <a:ext cx="2024743" cy="412931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Title 4"/>
          <p:cNvSpPr>
            <a:spLocks noGrp="1"/>
          </p:cNvSpPr>
          <p:nvPr>
            <p:ph type="title" hasCustomPrompt="1"/>
          </p:nvPr>
        </p:nvSpPr>
        <p:spPr>
          <a:xfrm>
            <a:off x="6096000" y="996124"/>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294139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9056536" y="0"/>
            <a:ext cx="313546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Title 4"/>
          <p:cNvSpPr>
            <a:spLocks noGrp="1"/>
          </p:cNvSpPr>
          <p:nvPr>
            <p:ph type="title" hasCustomPrompt="1"/>
          </p:nvPr>
        </p:nvSpPr>
        <p:spPr>
          <a:xfrm>
            <a:off x="1866900" y="2618190"/>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18867751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0" y="0"/>
            <a:ext cx="6096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Title 4"/>
          <p:cNvSpPr>
            <a:spLocks noGrp="1"/>
          </p:cNvSpPr>
          <p:nvPr>
            <p:ph type="title" hasCustomPrompt="1"/>
          </p:nvPr>
        </p:nvSpPr>
        <p:spPr>
          <a:xfrm>
            <a:off x="5206448" y="990269"/>
            <a:ext cx="6414052" cy="2438731"/>
          </a:xfrm>
        </p:spPr>
        <p:txBody>
          <a:bodyPr/>
          <a:lstStyle>
            <a:lvl1pPr>
              <a:defRPr sz="5400"/>
            </a:lvl1pPr>
          </a:lstStyle>
          <a:p>
            <a:r>
              <a:rPr lang="en-US"/>
              <a:t>CLICK TO EDIT MASTER TITLE STYLE</a:t>
            </a:r>
          </a:p>
        </p:txBody>
      </p:sp>
    </p:spTree>
    <p:extLst>
      <p:ext uri="{BB962C8B-B14F-4D97-AF65-F5344CB8AC3E}">
        <p14:creationId xmlns:p14="http://schemas.microsoft.com/office/powerpoint/2010/main" val="1468601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4579951" y="0"/>
            <a:ext cx="7612049"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Title 4"/>
          <p:cNvSpPr>
            <a:spLocks noGrp="1"/>
          </p:cNvSpPr>
          <p:nvPr>
            <p:ph type="title" hasCustomPrompt="1"/>
          </p:nvPr>
        </p:nvSpPr>
        <p:spPr>
          <a:xfrm>
            <a:off x="1866900" y="990269"/>
            <a:ext cx="6414052" cy="2438731"/>
          </a:xfrm>
        </p:spPr>
        <p:txBody>
          <a:bodyPr/>
          <a:lstStyle>
            <a:lvl1pPr>
              <a:defRPr sz="5400"/>
            </a:lvl1pPr>
          </a:lstStyle>
          <a:p>
            <a:r>
              <a:rPr lang="en-US"/>
              <a:t>CLICK TO EDIT MASTER TITLE STYLE</a:t>
            </a:r>
          </a:p>
        </p:txBody>
      </p:sp>
    </p:spTree>
    <p:extLst>
      <p:ext uri="{BB962C8B-B14F-4D97-AF65-F5344CB8AC3E}">
        <p14:creationId xmlns:p14="http://schemas.microsoft.com/office/powerpoint/2010/main" val="1631235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1866900" y="0"/>
            <a:ext cx="10325101" cy="3429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Title 4"/>
          <p:cNvSpPr>
            <a:spLocks noGrp="1"/>
          </p:cNvSpPr>
          <p:nvPr>
            <p:ph type="title" hasCustomPrompt="1"/>
          </p:nvPr>
        </p:nvSpPr>
        <p:spPr>
          <a:xfrm>
            <a:off x="1866900" y="3715470"/>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12718061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1866900" y="3429000"/>
            <a:ext cx="10325101" cy="3429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200666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368986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1866901" y="3429000"/>
            <a:ext cx="4229100" cy="25218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2" hasCustomPrompt="1"/>
          </p:nvPr>
        </p:nvSpPr>
        <p:spPr>
          <a:xfrm>
            <a:off x="6489701" y="3429000"/>
            <a:ext cx="4229100" cy="25218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2" hasCustomPrompt="1"/>
          </p:nvPr>
        </p:nvSpPr>
        <p:spPr>
          <a:xfrm>
            <a:off x="1866900" y="2569027"/>
            <a:ext cx="3423557" cy="219891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Picture Placeholder 4"/>
          <p:cNvSpPr>
            <a:spLocks noGrp="1"/>
          </p:cNvSpPr>
          <p:nvPr>
            <p:ph type="pic" sz="quarter" idx="13" hasCustomPrompt="1"/>
          </p:nvPr>
        </p:nvSpPr>
        <p:spPr>
          <a:xfrm>
            <a:off x="5317671" y="2569027"/>
            <a:ext cx="3423557" cy="219891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9" name="Picture Placeholder 4"/>
          <p:cNvSpPr>
            <a:spLocks noGrp="1"/>
          </p:cNvSpPr>
          <p:nvPr>
            <p:ph type="pic" sz="quarter" idx="14" hasCustomPrompt="1"/>
          </p:nvPr>
        </p:nvSpPr>
        <p:spPr>
          <a:xfrm>
            <a:off x="8768443" y="2569027"/>
            <a:ext cx="3423557" cy="219891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0"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611979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2" hasCustomPrompt="1"/>
          </p:nvPr>
        </p:nvSpPr>
        <p:spPr>
          <a:xfrm>
            <a:off x="1866901"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0"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
        <p:nvSpPr>
          <p:cNvPr id="13" name="Picture Placeholder 4"/>
          <p:cNvSpPr>
            <a:spLocks noGrp="1"/>
          </p:cNvSpPr>
          <p:nvPr>
            <p:ph type="pic" sz="quarter" idx="13" hasCustomPrompt="1"/>
          </p:nvPr>
        </p:nvSpPr>
        <p:spPr>
          <a:xfrm>
            <a:off x="4322839"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4" name="Picture Placeholder 4"/>
          <p:cNvSpPr>
            <a:spLocks noGrp="1"/>
          </p:cNvSpPr>
          <p:nvPr>
            <p:ph type="pic" sz="quarter" idx="14" hasCustomPrompt="1"/>
          </p:nvPr>
        </p:nvSpPr>
        <p:spPr>
          <a:xfrm>
            <a:off x="6778777"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5" name="Picture Placeholder 4"/>
          <p:cNvSpPr>
            <a:spLocks noGrp="1"/>
          </p:cNvSpPr>
          <p:nvPr>
            <p:ph type="pic" sz="quarter" idx="15" hasCustomPrompt="1"/>
          </p:nvPr>
        </p:nvSpPr>
        <p:spPr>
          <a:xfrm>
            <a:off x="9234715"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2500438"/>
            <a:ext cx="4229100" cy="1857123"/>
          </a:xfrm>
        </p:spPr>
        <p:txBody>
          <a:bodyPr/>
          <a:lstStyle/>
          <a:p>
            <a:r>
              <a:rPr lang="en-US"/>
              <a:t>CLICK TO EDIT MASTER TITLE STYLE</a:t>
            </a:r>
          </a:p>
        </p:txBody>
      </p:sp>
      <p:sp>
        <p:nvSpPr>
          <p:cNvPr id="6" name="Picture Placeholder 4"/>
          <p:cNvSpPr>
            <a:spLocks noGrp="1"/>
          </p:cNvSpPr>
          <p:nvPr>
            <p:ph type="pic" sz="quarter" idx="12" hasCustomPrompt="1"/>
          </p:nvPr>
        </p:nvSpPr>
        <p:spPr>
          <a:xfrm>
            <a:off x="7649028" y="2318656"/>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3" hasCustomPrompt="1"/>
          </p:nvPr>
        </p:nvSpPr>
        <p:spPr>
          <a:xfrm>
            <a:off x="9971315" y="2318657"/>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Picture Placeholder 4"/>
          <p:cNvSpPr>
            <a:spLocks noGrp="1"/>
          </p:cNvSpPr>
          <p:nvPr>
            <p:ph type="pic" sz="quarter" idx="14" hasCustomPrompt="1"/>
          </p:nvPr>
        </p:nvSpPr>
        <p:spPr>
          <a:xfrm>
            <a:off x="9971315" y="0"/>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9" name="Picture Placeholder 4"/>
          <p:cNvSpPr>
            <a:spLocks noGrp="1"/>
          </p:cNvSpPr>
          <p:nvPr>
            <p:ph type="pic" sz="quarter" idx="15" hasCustomPrompt="1"/>
          </p:nvPr>
        </p:nvSpPr>
        <p:spPr>
          <a:xfrm>
            <a:off x="9971314" y="4637315"/>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0" name="Picture Placeholder 4"/>
          <p:cNvSpPr>
            <a:spLocks noGrp="1"/>
          </p:cNvSpPr>
          <p:nvPr>
            <p:ph type="pic" sz="quarter" idx="16" hasCustomPrompt="1"/>
          </p:nvPr>
        </p:nvSpPr>
        <p:spPr>
          <a:xfrm>
            <a:off x="7649028" y="4637315"/>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1" name="Picture Placeholder 4"/>
          <p:cNvSpPr>
            <a:spLocks noGrp="1"/>
          </p:cNvSpPr>
          <p:nvPr>
            <p:ph type="pic" sz="quarter" idx="17" hasCustomPrompt="1"/>
          </p:nvPr>
        </p:nvSpPr>
        <p:spPr>
          <a:xfrm>
            <a:off x="5326741" y="2318657"/>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2003292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7" hasCustomPrompt="1"/>
          </p:nvPr>
        </p:nvSpPr>
        <p:spPr>
          <a:xfrm>
            <a:off x="186690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8" hasCustomPrompt="1"/>
          </p:nvPr>
        </p:nvSpPr>
        <p:spPr>
          <a:xfrm>
            <a:off x="394335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9" hasCustomPrompt="1"/>
          </p:nvPr>
        </p:nvSpPr>
        <p:spPr>
          <a:xfrm>
            <a:off x="601980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Picture Placeholder 4"/>
          <p:cNvSpPr>
            <a:spLocks noGrp="1"/>
          </p:cNvSpPr>
          <p:nvPr>
            <p:ph type="pic" sz="quarter" idx="20" hasCustomPrompt="1"/>
          </p:nvPr>
        </p:nvSpPr>
        <p:spPr>
          <a:xfrm>
            <a:off x="809625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9" name="Picture Placeholder 4"/>
          <p:cNvSpPr>
            <a:spLocks noGrp="1"/>
          </p:cNvSpPr>
          <p:nvPr>
            <p:ph type="pic" sz="quarter" idx="21" hasCustomPrompt="1"/>
          </p:nvPr>
        </p:nvSpPr>
        <p:spPr>
          <a:xfrm>
            <a:off x="10172700"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0" name="Title 4"/>
          <p:cNvSpPr>
            <a:spLocks noGrp="1"/>
          </p:cNvSpPr>
          <p:nvPr>
            <p:ph type="title" hasCustomPrompt="1"/>
          </p:nvPr>
        </p:nvSpPr>
        <p:spPr>
          <a:xfrm>
            <a:off x="1866900" y="4653724"/>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2610886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7" hasCustomPrompt="1"/>
          </p:nvPr>
        </p:nvSpPr>
        <p:spPr>
          <a:xfrm>
            <a:off x="1866901" y="2621644"/>
            <a:ext cx="2139042" cy="2139042"/>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8" hasCustomPrompt="1"/>
          </p:nvPr>
        </p:nvSpPr>
        <p:spPr>
          <a:xfrm>
            <a:off x="4890408" y="2621644"/>
            <a:ext cx="2139042" cy="2139042"/>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9" hasCustomPrompt="1"/>
          </p:nvPr>
        </p:nvSpPr>
        <p:spPr>
          <a:xfrm>
            <a:off x="7913915" y="2621644"/>
            <a:ext cx="2139042" cy="2139042"/>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Title 4"/>
          <p:cNvSpPr>
            <a:spLocks noGrp="1"/>
          </p:cNvSpPr>
          <p:nvPr>
            <p:ph type="title" hasCustomPrompt="1"/>
          </p:nvPr>
        </p:nvSpPr>
        <p:spPr>
          <a:xfrm>
            <a:off x="1866900" y="1000025"/>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147643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3" hasCustomPrompt="1"/>
          </p:nvPr>
        </p:nvSpPr>
        <p:spPr>
          <a:xfrm>
            <a:off x="0"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Picture Placeholder 4"/>
          <p:cNvSpPr>
            <a:spLocks noGrp="1"/>
          </p:cNvSpPr>
          <p:nvPr>
            <p:ph type="pic" sz="quarter" idx="14" hasCustomPrompt="1"/>
          </p:nvPr>
        </p:nvSpPr>
        <p:spPr>
          <a:xfrm>
            <a:off x="3060095"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7" name="Picture Placeholder 4"/>
          <p:cNvSpPr>
            <a:spLocks noGrp="1"/>
          </p:cNvSpPr>
          <p:nvPr>
            <p:ph type="pic" sz="quarter" idx="15" hasCustomPrompt="1"/>
          </p:nvPr>
        </p:nvSpPr>
        <p:spPr>
          <a:xfrm>
            <a:off x="6120190"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8" name="Picture Placeholder 4"/>
          <p:cNvSpPr>
            <a:spLocks noGrp="1"/>
          </p:cNvSpPr>
          <p:nvPr>
            <p:ph type="pic" sz="quarter" idx="16" hasCustomPrompt="1"/>
          </p:nvPr>
        </p:nvSpPr>
        <p:spPr>
          <a:xfrm>
            <a:off x="9180286"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3924796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990600" y="1181100"/>
            <a:ext cx="7326086" cy="56769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3167074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0" y="0"/>
            <a:ext cx="4361543"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Rectangle 5"/>
          <p:cNvSpPr/>
          <p:nvPr userDrawn="1"/>
        </p:nvSpPr>
        <p:spPr>
          <a:xfrm>
            <a:off x="4361543" y="-1"/>
            <a:ext cx="2227943" cy="68652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7391400" y="1000025"/>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13831761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990600" y="0"/>
            <a:ext cx="51054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Title 4"/>
          <p:cNvSpPr>
            <a:spLocks noGrp="1"/>
          </p:cNvSpPr>
          <p:nvPr>
            <p:ph type="title" hasCustomPrompt="1"/>
          </p:nvPr>
        </p:nvSpPr>
        <p:spPr>
          <a:xfrm>
            <a:off x="6531429" y="1000025"/>
            <a:ext cx="5089071"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112398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5" name="Номер слайда 21"/>
          <p:cNvSpPr txBox="1">
            <a:spLocks/>
          </p:cNvSpPr>
          <p:nvPr userDrawn="1"/>
        </p:nvSpPr>
        <p:spPr>
          <a:xfrm>
            <a:off x="388273" y="65712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1" hasCustomPrompt="1"/>
          </p:nvPr>
        </p:nvSpPr>
        <p:spPr>
          <a:xfrm>
            <a:off x="990600" y="0"/>
            <a:ext cx="3080468"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1" hasCustomPrompt="1"/>
          </p:nvPr>
        </p:nvSpPr>
        <p:spPr>
          <a:xfrm>
            <a:off x="7086600" y="0"/>
            <a:ext cx="51054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a:t>CLICK TO EDIT MASTER TITLE STYLE</a:t>
            </a:r>
          </a:p>
        </p:txBody>
      </p:sp>
    </p:spTree>
    <p:extLst>
      <p:ext uri="{BB962C8B-B14F-4D97-AF65-F5344CB8AC3E}">
        <p14:creationId xmlns:p14="http://schemas.microsoft.com/office/powerpoint/2010/main" val="17128185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1" hasCustomPrompt="1"/>
          </p:nvPr>
        </p:nvSpPr>
        <p:spPr>
          <a:xfrm>
            <a:off x="7086600" y="0"/>
            <a:ext cx="51054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Title 4"/>
          <p:cNvSpPr>
            <a:spLocks noGrp="1"/>
          </p:cNvSpPr>
          <p:nvPr>
            <p:ph type="title" hasCustomPrompt="1"/>
          </p:nvPr>
        </p:nvSpPr>
        <p:spPr>
          <a:xfrm>
            <a:off x="1866900" y="2618190"/>
            <a:ext cx="4229100" cy="1621619"/>
          </a:xfrm>
        </p:spPr>
        <p:txBody>
          <a:bodyPr/>
          <a:lstStyle>
            <a:lvl1pPr>
              <a:defRPr sz="3600"/>
            </a:lvl1pPr>
          </a:lstStyle>
          <a:p>
            <a:r>
              <a:rPr lang="en-US"/>
              <a:t>CLICK TO EDIT MASTER TITLE STYLE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6" name="Picture Placeholder 4"/>
          <p:cNvSpPr>
            <a:spLocks noGrp="1"/>
          </p:cNvSpPr>
          <p:nvPr>
            <p:ph type="pic" sz="quarter" idx="11" hasCustomPrompt="1"/>
          </p:nvPr>
        </p:nvSpPr>
        <p:spPr>
          <a:xfrm>
            <a:off x="3699328" y="1181100"/>
            <a:ext cx="4793343" cy="56769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5" name="Title 4"/>
          <p:cNvSpPr>
            <a:spLocks noGrp="1"/>
          </p:cNvSpPr>
          <p:nvPr>
            <p:ph type="title" hasCustomPrompt="1"/>
          </p:nvPr>
        </p:nvSpPr>
        <p:spPr>
          <a:xfrm>
            <a:off x="1866900" y="1767466"/>
            <a:ext cx="4229100" cy="1857123"/>
          </a:xfrm>
        </p:spPr>
        <p:txBody>
          <a:bodyPr/>
          <a:lstStyle/>
          <a:p>
            <a:r>
              <a:rPr lang="en-US"/>
              <a:t>CLICK TO EDIT MASTER TITLE STYLE</a:t>
            </a:r>
          </a:p>
        </p:txBody>
      </p:sp>
      <p:sp>
        <p:nvSpPr>
          <p:cNvPr id="8" name="Picture Placeholder 4"/>
          <p:cNvSpPr>
            <a:spLocks noGrp="1"/>
          </p:cNvSpPr>
          <p:nvPr>
            <p:ph type="pic" sz="quarter" idx="13" hasCustomPrompt="1"/>
          </p:nvPr>
        </p:nvSpPr>
        <p:spPr>
          <a:xfrm>
            <a:off x="9927771" y="1848660"/>
            <a:ext cx="2264228" cy="243305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9" name="Picture Placeholder 4"/>
          <p:cNvSpPr>
            <a:spLocks noGrp="1"/>
          </p:cNvSpPr>
          <p:nvPr>
            <p:ph type="pic" sz="quarter" idx="14" hasCustomPrompt="1"/>
          </p:nvPr>
        </p:nvSpPr>
        <p:spPr>
          <a:xfrm>
            <a:off x="7531100" y="1848660"/>
            <a:ext cx="2264228" cy="243305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14328127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Picture Placeholder 4"/>
          <p:cNvSpPr>
            <a:spLocks noGrp="1"/>
          </p:cNvSpPr>
          <p:nvPr>
            <p:ph type="pic" sz="quarter" idx="17" hasCustomPrompt="1"/>
          </p:nvPr>
        </p:nvSpPr>
        <p:spPr>
          <a:xfrm>
            <a:off x="1866901" y="1181100"/>
            <a:ext cx="1406070" cy="1406070"/>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6" name="Oval 5"/>
          <p:cNvSpPr/>
          <p:nvPr userDrawn="1"/>
        </p:nvSpPr>
        <p:spPr>
          <a:xfrm>
            <a:off x="1448707" y="762906"/>
            <a:ext cx="2242457" cy="2242457"/>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5471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a:t>CLICK TO EDIT MASTER TITLE STYLE</a:t>
            </a:r>
          </a:p>
        </p:txBody>
      </p:sp>
      <p:sp>
        <p:nvSpPr>
          <p:cNvPr id="6" name="Picture Placeholder 4"/>
          <p:cNvSpPr>
            <a:spLocks noGrp="1"/>
          </p:cNvSpPr>
          <p:nvPr>
            <p:ph type="pic" sz="quarter" idx="11" hasCustomPrompt="1"/>
          </p:nvPr>
        </p:nvSpPr>
        <p:spPr>
          <a:xfrm>
            <a:off x="0" y="2358570"/>
            <a:ext cx="12192000" cy="449942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extLst>
      <p:ext uri="{BB962C8B-B14F-4D97-AF65-F5344CB8AC3E}">
        <p14:creationId xmlns:p14="http://schemas.microsoft.com/office/powerpoint/2010/main" val="20603505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a:t>CLICK TO EDIT MASTER TITLE STYLE</a:t>
            </a:r>
          </a:p>
        </p:txBody>
      </p:sp>
      <p:sp>
        <p:nvSpPr>
          <p:cNvPr id="10" name="Picture Placeholder 4"/>
          <p:cNvSpPr>
            <a:spLocks noGrp="1"/>
          </p:cNvSpPr>
          <p:nvPr>
            <p:ph type="pic" sz="quarter" idx="17" hasCustomPrompt="1"/>
          </p:nvPr>
        </p:nvSpPr>
        <p:spPr>
          <a:xfrm>
            <a:off x="186690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1" name="Picture Placeholder 4"/>
          <p:cNvSpPr>
            <a:spLocks noGrp="1"/>
          </p:cNvSpPr>
          <p:nvPr>
            <p:ph type="pic" sz="quarter" idx="18" hasCustomPrompt="1"/>
          </p:nvPr>
        </p:nvSpPr>
        <p:spPr>
          <a:xfrm>
            <a:off x="394335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2" name="Picture Placeholder 4"/>
          <p:cNvSpPr>
            <a:spLocks noGrp="1"/>
          </p:cNvSpPr>
          <p:nvPr>
            <p:ph type="pic" sz="quarter" idx="19" hasCustomPrompt="1"/>
          </p:nvPr>
        </p:nvSpPr>
        <p:spPr>
          <a:xfrm>
            <a:off x="601980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3" name="Picture Placeholder 4"/>
          <p:cNvSpPr>
            <a:spLocks noGrp="1"/>
          </p:cNvSpPr>
          <p:nvPr>
            <p:ph type="pic" sz="quarter" idx="20" hasCustomPrompt="1"/>
          </p:nvPr>
        </p:nvSpPr>
        <p:spPr>
          <a:xfrm>
            <a:off x="809625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4" name="Picture Placeholder 4"/>
          <p:cNvSpPr>
            <a:spLocks noGrp="1"/>
          </p:cNvSpPr>
          <p:nvPr>
            <p:ph type="pic" sz="quarter" idx="21" hasCustomPrompt="1"/>
          </p:nvPr>
        </p:nvSpPr>
        <p:spPr>
          <a:xfrm>
            <a:off x="10172700"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5" name="Picture Placeholder 4"/>
          <p:cNvSpPr>
            <a:spLocks noGrp="1"/>
          </p:cNvSpPr>
          <p:nvPr>
            <p:ph type="pic" sz="quarter" idx="22" hasCustomPrompt="1"/>
          </p:nvPr>
        </p:nvSpPr>
        <p:spPr>
          <a:xfrm>
            <a:off x="186690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6" name="Picture Placeholder 4"/>
          <p:cNvSpPr>
            <a:spLocks noGrp="1"/>
          </p:cNvSpPr>
          <p:nvPr>
            <p:ph type="pic" sz="quarter" idx="23" hasCustomPrompt="1"/>
          </p:nvPr>
        </p:nvSpPr>
        <p:spPr>
          <a:xfrm>
            <a:off x="394335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7" name="Picture Placeholder 4"/>
          <p:cNvSpPr>
            <a:spLocks noGrp="1"/>
          </p:cNvSpPr>
          <p:nvPr>
            <p:ph type="pic" sz="quarter" idx="24" hasCustomPrompt="1"/>
          </p:nvPr>
        </p:nvSpPr>
        <p:spPr>
          <a:xfrm>
            <a:off x="601980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8" name="Picture Placeholder 4"/>
          <p:cNvSpPr>
            <a:spLocks noGrp="1"/>
          </p:cNvSpPr>
          <p:nvPr>
            <p:ph type="pic" sz="quarter" idx="25" hasCustomPrompt="1"/>
          </p:nvPr>
        </p:nvSpPr>
        <p:spPr>
          <a:xfrm>
            <a:off x="809625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9" name="Picture Placeholder 4"/>
          <p:cNvSpPr>
            <a:spLocks noGrp="1"/>
          </p:cNvSpPr>
          <p:nvPr>
            <p:ph type="pic" sz="quarter" idx="26" hasCustomPrompt="1"/>
          </p:nvPr>
        </p:nvSpPr>
        <p:spPr>
          <a:xfrm>
            <a:off x="10172700"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a:t>CLICK TO EDIT MASTER TITLE STYLE</a:t>
            </a:r>
          </a:p>
        </p:txBody>
      </p:sp>
      <p:sp>
        <p:nvSpPr>
          <p:cNvPr id="10" name="Picture Placeholder 4"/>
          <p:cNvSpPr>
            <a:spLocks noGrp="1"/>
          </p:cNvSpPr>
          <p:nvPr>
            <p:ph type="pic" sz="quarter" idx="17" hasCustomPrompt="1"/>
          </p:nvPr>
        </p:nvSpPr>
        <p:spPr>
          <a:xfrm>
            <a:off x="186690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1" name="Picture Placeholder 4"/>
          <p:cNvSpPr>
            <a:spLocks noGrp="1"/>
          </p:cNvSpPr>
          <p:nvPr>
            <p:ph type="pic" sz="quarter" idx="18" hasCustomPrompt="1"/>
          </p:nvPr>
        </p:nvSpPr>
        <p:spPr>
          <a:xfrm>
            <a:off x="394335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2" name="Picture Placeholder 4"/>
          <p:cNvSpPr>
            <a:spLocks noGrp="1"/>
          </p:cNvSpPr>
          <p:nvPr>
            <p:ph type="pic" sz="quarter" idx="19" hasCustomPrompt="1"/>
          </p:nvPr>
        </p:nvSpPr>
        <p:spPr>
          <a:xfrm>
            <a:off x="601980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3" name="Picture Placeholder 4"/>
          <p:cNvSpPr>
            <a:spLocks noGrp="1"/>
          </p:cNvSpPr>
          <p:nvPr>
            <p:ph type="pic" sz="quarter" idx="20" hasCustomPrompt="1"/>
          </p:nvPr>
        </p:nvSpPr>
        <p:spPr>
          <a:xfrm>
            <a:off x="809625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14" name="Picture Placeholder 4"/>
          <p:cNvSpPr>
            <a:spLocks noGrp="1"/>
          </p:cNvSpPr>
          <p:nvPr>
            <p:ph type="pic" sz="quarter" idx="21" hasCustomPrompt="1"/>
          </p:nvPr>
        </p:nvSpPr>
        <p:spPr>
          <a:xfrm>
            <a:off x="10172700"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5" name="Номер слайда 21"/>
          <p:cNvSpPr txBox="1">
            <a:spLocks/>
          </p:cNvSpPr>
          <p:nvPr userDrawn="1"/>
        </p:nvSpPr>
        <p:spPr>
          <a:xfrm>
            <a:off x="388273" y="65712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pPr/>
              <a:t>‹#›</a:t>
            </a:fld>
            <a:endParaRPr lang="en-US"/>
          </a:p>
        </p:txBody>
      </p:sp>
      <p:sp>
        <p:nvSpPr>
          <p:cNvPr id="6" name="Title 4"/>
          <p:cNvSpPr>
            <a:spLocks noGrp="1"/>
          </p:cNvSpPr>
          <p:nvPr>
            <p:ph type="title" hasCustomPrompt="1"/>
          </p:nvPr>
        </p:nvSpPr>
        <p:spPr>
          <a:xfrm>
            <a:off x="1866899" y="4517240"/>
            <a:ext cx="8046357" cy="2438731"/>
          </a:xfrm>
        </p:spPr>
        <p:txBody>
          <a:bodyPr/>
          <a:lstStyle>
            <a:lvl1pPr>
              <a:defRPr sz="5400"/>
            </a:lvl1p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5" name="Номер слайда 21"/>
          <p:cNvSpPr txBox="1">
            <a:spLocks/>
          </p:cNvSpPr>
          <p:nvPr userDrawn="1"/>
        </p:nvSpPr>
        <p:spPr>
          <a:xfrm>
            <a:off x="235873"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pPr/>
              <a:t>‹#›</a:t>
            </a:fld>
            <a:endParaRPr lang="en-US"/>
          </a:p>
        </p:txBody>
      </p:sp>
      <p:cxnSp>
        <p:nvCxnSpPr>
          <p:cNvPr id="6" name="Straight Connector 5"/>
          <p:cNvCxnSpPr/>
          <p:nvPr userDrawn="1"/>
        </p:nvCxnSpPr>
        <p:spPr>
          <a:xfrm>
            <a:off x="985480" y="0"/>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6888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16593"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itle 4"/>
          <p:cNvSpPr>
            <a:spLocks noGrp="1"/>
          </p:cNvSpPr>
          <p:nvPr>
            <p:ph type="title" hasCustomPrompt="1"/>
          </p:nvPr>
        </p:nvSpPr>
        <p:spPr>
          <a:xfrm>
            <a:off x="1866900" y="996124"/>
            <a:ext cx="4229100" cy="1621619"/>
          </a:xfrm>
        </p:spPr>
        <p:txBody>
          <a:bodyPr/>
          <a:lstStyle>
            <a:lvl1pPr>
              <a:defRPr sz="3600"/>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a:t>Drag &amp; Drop Image</a:t>
            </a:r>
          </a:p>
        </p:txBody>
      </p:sp>
      <p:sp>
        <p:nvSpPr>
          <p:cNvPr id="5" name="Номер слайда 21"/>
          <p:cNvSpPr txBox="1">
            <a:spLocks/>
          </p:cNvSpPr>
          <p:nvPr userDrawn="1"/>
        </p:nvSpPr>
        <p:spPr>
          <a:xfrm>
            <a:off x="235873"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solidFill>
                  <a:schemeClr val="bg1">
                    <a:alpha val="70000"/>
                  </a:schemeClr>
                </a:solidFill>
              </a:rPr>
              <a:pPr/>
              <a:t>‹#›</a:t>
            </a:fld>
            <a:endParaRPr lang="en-US">
              <a:solidFill>
                <a:schemeClr val="bg1">
                  <a:alpha val="70000"/>
                </a:schemeClr>
              </a:solidFill>
            </a:endParaRPr>
          </a:p>
        </p:txBody>
      </p:sp>
      <p:cxnSp>
        <p:nvCxnSpPr>
          <p:cNvPr id="6" name="Straight Connector 5"/>
          <p:cNvCxnSpPr/>
          <p:nvPr userDrawn="1"/>
        </p:nvCxnSpPr>
        <p:spPr>
          <a:xfrm>
            <a:off x="985480" y="0"/>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6888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16593"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itle 4"/>
          <p:cNvSpPr>
            <a:spLocks noGrp="1"/>
          </p:cNvSpPr>
          <p:nvPr>
            <p:ph type="title" hasCustomPrompt="1"/>
          </p:nvPr>
        </p:nvSpPr>
        <p:spPr>
          <a:xfrm>
            <a:off x="1866900" y="996124"/>
            <a:ext cx="4229100" cy="1621619"/>
          </a:xfrm>
        </p:spPr>
        <p:txBody>
          <a:bodyPr/>
          <a:lstStyle>
            <a:lvl1pPr>
              <a:defRPr sz="3600">
                <a:solidFill>
                  <a:schemeClr val="bg1"/>
                </a:solidFill>
              </a:defRPr>
            </a:lvl1p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1000"/>
            </a:lvl1pPr>
          </a:lstStyle>
          <a:p>
            <a:fld id="{D8D877B3-D348-4611-9BDB-C5374591D951}" type="slidenum">
              <a:rPr lang="en-US" smtClean="0"/>
              <a:pPr/>
              <a:t>‹#›</a:t>
            </a:fld>
            <a:endParaRPr lang="en-US"/>
          </a:p>
        </p:txBody>
      </p:sp>
      <p:sp>
        <p:nvSpPr>
          <p:cNvPr id="5" name="Title 4"/>
          <p:cNvSpPr>
            <a:spLocks noGrp="1"/>
          </p:cNvSpPr>
          <p:nvPr>
            <p:ph type="title" hasCustomPrompt="1"/>
          </p:nvPr>
        </p:nvSpPr>
        <p:spPr>
          <a:xfrm>
            <a:off x="1866900" y="2500438"/>
            <a:ext cx="4229100" cy="1857123"/>
          </a:xfrm>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a:p>
        </p:txBody>
      </p:sp>
      <p:sp>
        <p:nvSpPr>
          <p:cNvPr id="2" name="Title 1">
            <a:extLst>
              <a:ext uri="{FF2B5EF4-FFF2-40B4-BE49-F238E27FC236}">
                <a16:creationId xmlns:a16="http://schemas.microsoft.com/office/drawing/2014/main" id="{F7F50C92-825F-7041-98B3-CC549C8AC12B}"/>
              </a:ext>
            </a:extLst>
          </p:cNvPr>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6900" y="994934"/>
            <a:ext cx="9753600" cy="1487862"/>
          </a:xfrm>
          <a:prstGeom prst="rect">
            <a:avLst/>
          </a:prstGeom>
          <a:effectLst/>
        </p:spPr>
        <p:txBody>
          <a:bodyPr vert="horz" lIns="0" tIns="192024" rIns="0" bIns="0" rtlCol="0" anchor="t" anchorCtr="0">
            <a:noAutofit/>
          </a:bodyPr>
          <a:lstStyle/>
          <a:p>
            <a:r>
              <a:rPr lang="en-US"/>
              <a:t>YOUR TITLE HERE</a:t>
            </a:r>
          </a:p>
        </p:txBody>
      </p:sp>
      <p:sp>
        <p:nvSpPr>
          <p:cNvPr id="6" name="Номер слайда 21"/>
          <p:cNvSpPr>
            <a:spLocks noGrp="1"/>
          </p:cNvSpPr>
          <p:nvPr>
            <p:ph type="sldNum" sz="quarter" idx="4"/>
          </p:nvPr>
        </p:nvSpPr>
        <p:spPr>
          <a:xfrm>
            <a:off x="235873" y="6418877"/>
            <a:ext cx="513735" cy="227164"/>
          </a:xfrm>
          <a:prstGeom prst="rect">
            <a:avLst/>
          </a:prstGeom>
          <a:noFill/>
        </p:spPr>
        <p:txBody>
          <a:bodyPr vert="horz" lIns="0" tIns="0" rIns="0" bIns="0" rtlCol="0" anchor="ctr"/>
          <a:lstStyle>
            <a:lvl1pPr algn="ctr">
              <a:defRPr sz="1000" b="0" i="0">
                <a:solidFill>
                  <a:schemeClr val="tx1">
                    <a:alpha val="70000"/>
                  </a:schemeClr>
                </a:solidFill>
                <a:latin typeface="Montserrat Medium" charset="0"/>
                <a:ea typeface="Montserrat Medium" charset="0"/>
                <a:cs typeface="Montserrat Medium" charset="0"/>
              </a:defRPr>
            </a:lvl1pPr>
          </a:lstStyle>
          <a:p>
            <a:fld id="{D8D877B3-D348-4611-9BDB-C5374591D951}" type="slidenum">
              <a:rPr lang="en-US" smtClean="0"/>
              <a:pPr/>
              <a:t>‹#›</a:t>
            </a:fld>
            <a:endParaRPr lang="en-US"/>
          </a:p>
        </p:txBody>
      </p:sp>
      <p:sp>
        <p:nvSpPr>
          <p:cNvPr id="11" name="Text Placeholder 10"/>
          <p:cNvSpPr>
            <a:spLocks noGrp="1"/>
          </p:cNvSpPr>
          <p:nvPr>
            <p:ph type="body" idx="1"/>
          </p:nvPr>
        </p:nvSpPr>
        <p:spPr>
          <a:xfrm>
            <a:off x="1866900" y="2514600"/>
            <a:ext cx="9753600" cy="3110442"/>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985480" y="0"/>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46888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516593"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08" r:id="rId1"/>
    <p:sldLayoutId id="2147484018" r:id="rId2"/>
    <p:sldLayoutId id="2147484009" r:id="rId3"/>
    <p:sldLayoutId id="2147484023" r:id="rId4"/>
    <p:sldLayoutId id="2147484035" r:id="rId5"/>
    <p:sldLayoutId id="2147484022" r:id="rId6"/>
    <p:sldLayoutId id="2147484043" r:id="rId7"/>
    <p:sldLayoutId id="2147484010" r:id="rId8"/>
    <p:sldLayoutId id="2147484011" r:id="rId9"/>
    <p:sldLayoutId id="2147484012" r:id="rId10"/>
    <p:sldLayoutId id="2147484052" r:id="rId11"/>
    <p:sldLayoutId id="2147484053" r:id="rId12"/>
    <p:sldLayoutId id="2147484054" r:id="rId13"/>
    <p:sldLayoutId id="2147484019" r:id="rId14"/>
    <p:sldLayoutId id="2147484013" r:id="rId15"/>
    <p:sldLayoutId id="2147484014" r:id="rId16"/>
    <p:sldLayoutId id="2147484015" r:id="rId17"/>
    <p:sldLayoutId id="2147484016" r:id="rId18"/>
    <p:sldLayoutId id="2147484017" r:id="rId19"/>
    <p:sldLayoutId id="2147484020" r:id="rId20"/>
    <p:sldLayoutId id="2147484021" r:id="rId21"/>
    <p:sldLayoutId id="2147484024" r:id="rId22"/>
    <p:sldLayoutId id="2147484025" r:id="rId23"/>
    <p:sldLayoutId id="2147484026" r:id="rId24"/>
    <p:sldLayoutId id="2147484027" r:id="rId25"/>
    <p:sldLayoutId id="2147484028" r:id="rId26"/>
    <p:sldLayoutId id="2147484029" r:id="rId27"/>
    <p:sldLayoutId id="2147484030" r:id="rId28"/>
    <p:sldLayoutId id="2147484031" r:id="rId29"/>
    <p:sldLayoutId id="2147484047" r:id="rId30"/>
    <p:sldLayoutId id="2147484032" r:id="rId31"/>
    <p:sldLayoutId id="2147484048" r:id="rId32"/>
    <p:sldLayoutId id="2147484033" r:id="rId33"/>
    <p:sldLayoutId id="2147484034" r:id="rId34"/>
    <p:sldLayoutId id="2147484036" r:id="rId35"/>
    <p:sldLayoutId id="2147484037" r:id="rId36"/>
    <p:sldLayoutId id="2147484038" r:id="rId37"/>
    <p:sldLayoutId id="2147484039" r:id="rId38"/>
    <p:sldLayoutId id="2147484040" r:id="rId39"/>
    <p:sldLayoutId id="2147484051" r:id="rId40"/>
    <p:sldLayoutId id="2147484041" r:id="rId41"/>
    <p:sldLayoutId id="2147484044" r:id="rId42"/>
    <p:sldLayoutId id="2147484042" r:id="rId43"/>
    <p:sldLayoutId id="2147484045" r:id="rId44"/>
    <p:sldLayoutId id="2147484046" r:id="rId45"/>
    <p:sldLayoutId id="2147484049" r:id="rId46"/>
    <p:sldLayoutId id="2147484050" r:id="rId47"/>
  </p:sldLayoutIdLst>
  <p:hf hdr="0" ftr="0" dt="0"/>
  <p:txStyles>
    <p:titleStyle>
      <a:lvl1pPr algn="l" defTabSz="914318" rtl="0" eaLnBrk="1" latinLnBrk="0" hangingPunct="1">
        <a:lnSpc>
          <a:spcPct val="80000"/>
        </a:lnSpc>
        <a:spcBef>
          <a:spcPct val="0"/>
        </a:spcBef>
        <a:buNone/>
        <a:defRPr sz="4400" b="1" i="0" kern="1200" spc="-151" baseline="0">
          <a:solidFill>
            <a:schemeClr val="tx1"/>
          </a:solidFill>
          <a:latin typeface="Poppins" pitchFamily="2" charset="77"/>
          <a:ea typeface="+mj-ea"/>
          <a:cs typeface="Poppins" pitchFamily="2" charset="77"/>
        </a:defRPr>
      </a:lvl1pPr>
    </p:titleStyle>
    <p:bodyStyle>
      <a:lvl1pPr marL="0" indent="0" algn="l" defTabSz="914318" rtl="0" eaLnBrk="1" latinLnBrk="0" hangingPunct="1">
        <a:lnSpc>
          <a:spcPct val="120000"/>
        </a:lnSpc>
        <a:spcBef>
          <a:spcPts val="1000"/>
        </a:spcBef>
        <a:buFont typeface="Arial" panose="020B0604020202020204" pitchFamily="34" charset="0"/>
        <a:buNone/>
        <a:defRPr sz="2800" b="0" i="0" kern="1200">
          <a:solidFill>
            <a:schemeClr val="tx1"/>
          </a:solidFill>
          <a:latin typeface="Poppins Medium" pitchFamily="2" charset="77"/>
          <a:ea typeface="+mn-ea"/>
          <a:cs typeface="Poppins Medium" pitchFamily="2" charset="77"/>
        </a:defRPr>
      </a:lvl1pPr>
      <a:lvl2pPr marL="0" indent="0" algn="l" defTabSz="914318" rtl="0" eaLnBrk="1" latinLnBrk="0" hangingPunct="1">
        <a:lnSpc>
          <a:spcPct val="120000"/>
        </a:lnSpc>
        <a:spcBef>
          <a:spcPts val="499"/>
        </a:spcBef>
        <a:buFont typeface="Arial" panose="020B0604020202020204" pitchFamily="34" charset="0"/>
        <a:buNone/>
        <a:defRPr sz="1800" b="0" i="0" kern="1200">
          <a:solidFill>
            <a:schemeClr val="tx1"/>
          </a:solidFill>
          <a:latin typeface="Poppins Light" pitchFamily="2" charset="77"/>
          <a:ea typeface="+mn-ea"/>
          <a:cs typeface="Poppins Light" pitchFamily="2" charset="77"/>
        </a:defRPr>
      </a:lvl2pPr>
      <a:lvl3pPr marL="0" indent="0" algn="l" defTabSz="914318" rtl="0" eaLnBrk="1" latinLnBrk="0" hangingPunct="1">
        <a:lnSpc>
          <a:spcPct val="120000"/>
        </a:lnSpc>
        <a:spcBef>
          <a:spcPts val="499"/>
        </a:spcBef>
        <a:buFont typeface="Arial" panose="020B0604020202020204" pitchFamily="34" charset="0"/>
        <a:buNone/>
        <a:defRPr sz="1200" b="0" i="0" kern="1200">
          <a:solidFill>
            <a:schemeClr val="tx1"/>
          </a:solidFill>
          <a:latin typeface="Poppins Light" pitchFamily="2" charset="77"/>
          <a:ea typeface="+mn-ea"/>
          <a:cs typeface="Poppins Light" pitchFamily="2" charset="77"/>
        </a:defRPr>
      </a:lvl3pPr>
      <a:lvl4pPr marL="0" indent="0" algn="l" defTabSz="914318" rtl="0" eaLnBrk="1" latinLnBrk="0" hangingPunct="1">
        <a:lnSpc>
          <a:spcPct val="120000"/>
        </a:lnSpc>
        <a:spcBef>
          <a:spcPts val="499"/>
        </a:spcBef>
        <a:buFont typeface="Arial" panose="020B0604020202020204" pitchFamily="34" charset="0"/>
        <a:buNone/>
        <a:defRPr sz="1000" b="0" i="0" kern="1200">
          <a:solidFill>
            <a:schemeClr val="tx1">
              <a:alpha val="70000"/>
            </a:schemeClr>
          </a:solidFill>
          <a:latin typeface="Poppins Light" pitchFamily="2" charset="77"/>
          <a:ea typeface="+mn-ea"/>
          <a:cs typeface="Poppins Light" pitchFamily="2" charset="77"/>
        </a:defRPr>
      </a:lvl4pPr>
      <a:lvl5pPr marL="0" indent="0" algn="l" defTabSz="914318" rtl="0" eaLnBrk="1" latinLnBrk="0" hangingPunct="1">
        <a:lnSpc>
          <a:spcPct val="120000"/>
        </a:lnSpc>
        <a:spcBef>
          <a:spcPts val="499"/>
        </a:spcBef>
        <a:buFont typeface="Arial" panose="020B0604020202020204" pitchFamily="34" charset="0"/>
        <a:buNone/>
        <a:defRPr sz="1000" b="0" i="0" kern="1200" baseline="0">
          <a:solidFill>
            <a:schemeClr val="tx1">
              <a:alpha val="50000"/>
            </a:schemeClr>
          </a:solidFill>
          <a:latin typeface="Poppins Light" pitchFamily="2" charset="77"/>
          <a:ea typeface="+mn-ea"/>
          <a:cs typeface="Poppins Light" pitchFamily="2" charset="77"/>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p15:clr>
            <a:srgbClr val="F26B43"/>
          </p15:clr>
        </p15:guide>
        <p15:guide id="1" orient="horz" pos="2160">
          <p15:clr>
            <a:srgbClr val="F26B43"/>
          </p15:clr>
        </p15:guide>
        <p15:guide id="28" pos="624" userDrawn="1">
          <p15:clr>
            <a:srgbClr val="F26B43"/>
          </p15:clr>
        </p15:guide>
        <p15:guide id="29" pos="7320" userDrawn="1">
          <p15:clr>
            <a:srgbClr val="F26B43"/>
          </p15:clr>
        </p15:guide>
        <p15:guide id="48" pos="1176" userDrawn="1">
          <p15:clr>
            <a:srgbClr val="F26B43"/>
          </p15:clr>
        </p15:guide>
        <p15:guide id="51" orient="horz" pos="74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6A1F53A-E9F2-40EA-8905-B26B7C90101B}"/>
              </a:ext>
            </a:extLst>
          </p:cNvPr>
          <p:cNvSpPr txBox="1"/>
          <p:nvPr/>
        </p:nvSpPr>
        <p:spPr>
          <a:xfrm>
            <a:off x="1451175" y="908625"/>
            <a:ext cx="1669002" cy="1988599"/>
          </a:xfrm>
          <a:prstGeom prst="rect">
            <a:avLst/>
          </a:prstGeom>
          <a:noFill/>
        </p:spPr>
        <p:txBody>
          <a:bodyPr wrap="square" rtlCol="0">
            <a:spAutoFit/>
          </a:bodyPr>
          <a:lstStyle/>
          <a:p>
            <a:endParaRPr lang="en-GB" dirty="0"/>
          </a:p>
        </p:txBody>
      </p:sp>
      <p:graphicFrame>
        <p:nvGraphicFramePr>
          <p:cNvPr id="8" name="Object 7">
            <a:extLst>
              <a:ext uri="{FF2B5EF4-FFF2-40B4-BE49-F238E27FC236}">
                <a16:creationId xmlns:a16="http://schemas.microsoft.com/office/drawing/2014/main" id="{6752342D-182E-4774-B6F6-D25FFAB9D559}"/>
              </a:ext>
            </a:extLst>
          </p:cNvPr>
          <p:cNvGraphicFramePr>
            <a:graphicFrameLocks noChangeAspect="1"/>
          </p:cNvGraphicFramePr>
          <p:nvPr>
            <p:extLst>
              <p:ext uri="{D42A27DB-BD31-4B8C-83A1-F6EECF244321}">
                <p14:modId xmlns:p14="http://schemas.microsoft.com/office/powerpoint/2010/main" val="1368712984"/>
              </p:ext>
            </p:extLst>
          </p:nvPr>
        </p:nvGraphicFramePr>
        <p:xfrm>
          <a:off x="861133" y="549404"/>
          <a:ext cx="1202201" cy="1314907"/>
        </p:xfrm>
        <a:graphic>
          <a:graphicData uri="http://schemas.openxmlformats.org/presentationml/2006/ole">
            <mc:AlternateContent xmlns:mc="http://schemas.openxmlformats.org/markup-compatibility/2006">
              <mc:Choice xmlns:v="urn:schemas-microsoft-com:vml" Requires="v">
                <p:oleObj spid="_x0000_s1033" name="Bitmap Image" r:id="rId3" imgW="2790476" imgH="3057143" progId="Paint.Picture">
                  <p:embed/>
                </p:oleObj>
              </mc:Choice>
              <mc:Fallback>
                <p:oleObj name="Bitmap Image" r:id="rId3" imgW="2790476" imgH="3057143"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133" y="549404"/>
                        <a:ext cx="1202201" cy="1314907"/>
                      </a:xfrm>
                      <a:prstGeom prst="rect">
                        <a:avLst/>
                      </a:prstGeom>
                      <a:noFill/>
                      <a:ln>
                        <a:noFill/>
                      </a:ln>
                    </p:spPr>
                  </p:pic>
                </p:oleObj>
              </mc:Fallback>
            </mc:AlternateContent>
          </a:graphicData>
        </a:graphic>
      </p:graphicFrame>
      <p:sp>
        <p:nvSpPr>
          <p:cNvPr id="2" name="Slide Number Placeholder 1">
            <a:extLst>
              <a:ext uri="{FF2B5EF4-FFF2-40B4-BE49-F238E27FC236}">
                <a16:creationId xmlns:a16="http://schemas.microsoft.com/office/drawing/2014/main" id="{8D7D486C-F74C-494B-82C7-73528D93C153}"/>
              </a:ext>
            </a:extLst>
          </p:cNvPr>
          <p:cNvSpPr>
            <a:spLocks noGrp="1"/>
          </p:cNvSpPr>
          <p:nvPr>
            <p:ph type="sldNum" sz="quarter" idx="10"/>
          </p:nvPr>
        </p:nvSpPr>
        <p:spPr/>
        <p:txBody>
          <a:bodyPr/>
          <a:lstStyle/>
          <a:p>
            <a:fld id="{D8D877B3-D348-4611-9BDB-C5374591D951}" type="slidenum">
              <a:rPr lang="en-US" smtClean="0"/>
              <a:pPr/>
              <a:t>1</a:t>
            </a:fld>
            <a:endParaRPr lang="en-US"/>
          </a:p>
        </p:txBody>
      </p:sp>
      <p:sp>
        <p:nvSpPr>
          <p:cNvPr id="6" name="TextBox 5">
            <a:extLst>
              <a:ext uri="{FF2B5EF4-FFF2-40B4-BE49-F238E27FC236}">
                <a16:creationId xmlns:a16="http://schemas.microsoft.com/office/drawing/2014/main" id="{63C75EB3-6A24-451C-9F84-EEB32CC47255}"/>
              </a:ext>
            </a:extLst>
          </p:cNvPr>
          <p:cNvSpPr txBox="1"/>
          <p:nvPr/>
        </p:nvSpPr>
        <p:spPr>
          <a:xfrm>
            <a:off x="791592" y="3286582"/>
            <a:ext cx="10608815" cy="2215991"/>
          </a:xfrm>
          <a:prstGeom prst="rect">
            <a:avLst/>
          </a:prstGeom>
          <a:noFill/>
        </p:spPr>
        <p:txBody>
          <a:bodyPr wrap="square" rtlCol="0">
            <a:spAutoFit/>
          </a:bodyPr>
          <a:lstStyle/>
          <a:p>
            <a:pPr algn="ctr"/>
            <a:r>
              <a:rPr lang="en-GB" sz="4000" b="1"/>
              <a:t>NCL </a:t>
            </a:r>
            <a:r>
              <a:rPr lang="en-GB" sz="4000" b="1" dirty="0"/>
              <a:t>and NLC School </a:t>
            </a:r>
          </a:p>
          <a:p>
            <a:pPr algn="ctr"/>
            <a:r>
              <a:rPr lang="en-GB" sz="4000" b="1" dirty="0"/>
              <a:t>College Partnership Offer </a:t>
            </a:r>
          </a:p>
          <a:p>
            <a:pPr algn="ctr"/>
            <a:r>
              <a:rPr lang="en-GB" sz="4000" b="1" dirty="0"/>
              <a:t>Academic Session 22 – 23.</a:t>
            </a:r>
          </a:p>
          <a:p>
            <a:endParaRPr lang="en-GB" dirty="0"/>
          </a:p>
        </p:txBody>
      </p:sp>
      <p:pic>
        <p:nvPicPr>
          <p:cNvPr id="1028" name="Picture 4" descr="Image result for new college lanarkshire">
            <a:extLst>
              <a:ext uri="{FF2B5EF4-FFF2-40B4-BE49-F238E27FC236}">
                <a16:creationId xmlns:a16="http://schemas.microsoft.com/office/drawing/2014/main" id="{86505B91-F58D-43F5-9F17-BB8E67CA6D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14487" y="614870"/>
            <a:ext cx="3778840" cy="9475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EDD9FDDB-D02E-4243-9138-E60D681E65DD}"/>
              </a:ext>
            </a:extLst>
          </p:cNvPr>
          <p:cNvPicPr>
            <a:picLocks noChangeAspect="1"/>
          </p:cNvPicPr>
          <p:nvPr/>
        </p:nvPicPr>
        <p:blipFill rotWithShape="1">
          <a:blip r:embed="rId6"/>
          <a:srcRect l="8374" t="26019" r="80267" b="67578"/>
          <a:stretch/>
        </p:blipFill>
        <p:spPr>
          <a:xfrm>
            <a:off x="3989268" y="1562469"/>
            <a:ext cx="3334810" cy="1057379"/>
          </a:xfrm>
          <a:prstGeom prst="rect">
            <a:avLst/>
          </a:prstGeom>
        </p:spPr>
      </p:pic>
    </p:spTree>
    <p:extLst>
      <p:ext uri="{BB962C8B-B14F-4D97-AF65-F5344CB8AC3E}">
        <p14:creationId xmlns:p14="http://schemas.microsoft.com/office/powerpoint/2010/main" val="417172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10</a:t>
            </a:fld>
            <a:endParaRPr lang="en-US"/>
          </a:p>
        </p:txBody>
      </p:sp>
      <p:sp>
        <p:nvSpPr>
          <p:cNvPr id="3" name="Title 2"/>
          <p:cNvSpPr>
            <a:spLocks noGrp="1"/>
          </p:cNvSpPr>
          <p:nvPr>
            <p:ph type="title"/>
          </p:nvPr>
        </p:nvSpPr>
        <p:spPr>
          <a:xfrm>
            <a:off x="1120020" y="1777093"/>
            <a:ext cx="4968977" cy="1621619"/>
          </a:xfrm>
        </p:spPr>
        <p:txBody>
          <a:bodyPr/>
          <a:lstStyle/>
          <a:p>
            <a:r>
              <a:rPr lang="en-US" dirty="0"/>
              <a:t>Introduction to Criminology</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HUMANITIES</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20020" y="3182795"/>
            <a:ext cx="4084074" cy="2739211"/>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Progression Award in Criminology</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Online/on campus/blended</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National 5 English and a Social Sciences National 5 subject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Potential progression to NQ Psychology with Criminology,</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or to HNC/D Social Sciences for those with two Highers</a:t>
            </a:r>
          </a:p>
          <a:p>
            <a:pPr marL="285750" indent="-285750">
              <a:buFont typeface="Arial" panose="020B0604020202020204" pitchFamily="34" charset="0"/>
              <a:buChar char="•"/>
            </a:pP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4200020471"/>
              </p:ext>
            </p:extLst>
          </p:nvPr>
        </p:nvGraphicFramePr>
        <p:xfrm>
          <a:off x="6088997" y="1890636"/>
          <a:ext cx="5378158" cy="3289321"/>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Three Level Criminology units. The NPA in Criminology is designed for a wide range of learners, including:</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school leavers</a:t>
                      </a:r>
                    </a:p>
                    <a:p>
                      <a:pPr>
                        <a:lnSpc>
                          <a:spcPct val="107000"/>
                        </a:lnSpc>
                        <a:spcAft>
                          <a:spcPts val="0"/>
                        </a:spcAft>
                      </a:pPr>
                      <a:r>
                        <a:rPr lang="en-GB" sz="1100" dirty="0">
                          <a:effectLst/>
                          <a:latin typeface="Poppins" panose="00000500000000000000" pitchFamily="2" charset="0"/>
                          <a:cs typeface="Poppins" panose="00000500000000000000" pitchFamily="2" charset="0"/>
                        </a:rPr>
                        <a:t>adults returning to education</a:t>
                      </a:r>
                    </a:p>
                    <a:p>
                      <a:pPr>
                        <a:lnSpc>
                          <a:spcPct val="107000"/>
                        </a:lnSpc>
                        <a:spcAft>
                          <a:spcPts val="0"/>
                        </a:spcAft>
                      </a:pPr>
                      <a:r>
                        <a:rPr lang="en-GB" sz="1100" dirty="0">
                          <a:effectLst/>
                          <a:latin typeface="Poppins" panose="00000500000000000000" pitchFamily="2" charset="0"/>
                          <a:cs typeface="Poppins" panose="00000500000000000000" pitchFamily="2" charset="0"/>
                        </a:rPr>
                        <a:t>those who are looking to access HN programmes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qualification is also suitable if you have an interest in criminology.</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Criminology: Nature and Extent of Crime SCQF 6 (J46Y46)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Criminology: Forensic Psychology SCQF 6 (J46W46)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Crime in Society SCQF 6 (FN5112)</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250204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11</a:t>
            </a:fld>
            <a:endParaRPr lang="en-US"/>
          </a:p>
        </p:txBody>
      </p:sp>
      <p:sp>
        <p:nvSpPr>
          <p:cNvPr id="3" name="Title 2"/>
          <p:cNvSpPr>
            <a:spLocks noGrp="1"/>
          </p:cNvSpPr>
          <p:nvPr>
            <p:ph type="title"/>
          </p:nvPr>
        </p:nvSpPr>
        <p:spPr>
          <a:xfrm>
            <a:off x="1079020" y="1777093"/>
            <a:ext cx="4968977" cy="1621619"/>
          </a:xfrm>
        </p:spPr>
        <p:txBody>
          <a:bodyPr/>
          <a:lstStyle/>
          <a:p>
            <a:r>
              <a:rPr lang="en-US" dirty="0">
                <a:latin typeface="Poppins"/>
                <a:cs typeface="Poppins"/>
              </a:rPr>
              <a:t>Working in the Music Industry</a:t>
            </a:r>
            <a:endParaRPr lang="en-US" dirty="0"/>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MUSIC AND PA</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36215" y="3033269"/>
            <a:ext cx="4084074" cy="181588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panose="00000500000000000000" pitchFamily="2" charset="0"/>
                <a:ea typeface="+mn-lt"/>
                <a:cs typeface="Poppins" panose="00000500000000000000" pitchFamily="2" charset="0"/>
              </a:rPr>
              <a:t>NPA Music Business</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ea typeface="+mn-lt"/>
                <a:cs typeface="Poppins" panose="00000500000000000000" pitchFamily="2" charset="0"/>
              </a:rPr>
              <a:t>Online/on campus/blended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National 5 English</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a variety of options from NQ to HNC dependent on the level of qualification studied.</a:t>
            </a:r>
            <a:endParaRPr lang="en-GB" sz="1400" b="1" dirty="0">
              <a:latin typeface="Poppins" panose="00000500000000000000" pitchFamily="2" charset="0"/>
              <a:cs typeface="Poppins" panose="00000500000000000000" pitchFamily="2"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148024378"/>
              </p:ext>
            </p:extLst>
          </p:nvPr>
        </p:nvGraphicFramePr>
        <p:xfrm>
          <a:off x="6357760" y="1482859"/>
          <a:ext cx="5388741" cy="4942542"/>
        </p:xfrm>
        <a:graphic>
          <a:graphicData uri="http://schemas.openxmlformats.org/drawingml/2006/table">
            <a:tbl>
              <a:tblPr firstRow="1" firstCol="1" bandRow="1">
                <a:tableStyleId>{5C22544A-7EE6-4342-B048-85BDC9FD1C3A}</a:tableStyleId>
              </a:tblPr>
              <a:tblGrid>
                <a:gridCol w="5388741">
                  <a:extLst>
                    <a:ext uri="{9D8B030D-6E8A-4147-A177-3AD203B41FA5}">
                      <a16:colId xmlns:a16="http://schemas.microsoft.com/office/drawing/2014/main" val="876830436"/>
                    </a:ext>
                  </a:extLst>
                </a:gridCol>
              </a:tblGrid>
              <a:tr h="2522759">
                <a:tc>
                  <a:txBody>
                    <a:bodyPr/>
                    <a:lstStyle/>
                    <a:p>
                      <a:pPr>
                        <a:lnSpc>
                          <a:spcPct val="107000"/>
                        </a:lnSpc>
                        <a:spcAft>
                          <a:spcPts val="0"/>
                        </a:spcAft>
                      </a:pPr>
                      <a:r>
                        <a:rPr lang="en-GB" sz="1100" b="1"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b="1" dirty="0">
                        <a:effectLst/>
                        <a:latin typeface="Poppins" panose="00000500000000000000" pitchFamily="2" charset="0"/>
                        <a:cs typeface="Poppins" panose="00000500000000000000" pitchFamily="2" charset="0"/>
                      </a:endParaRPr>
                    </a:p>
                    <a:p>
                      <a:pPr lvl="0" algn="l">
                        <a:lnSpc>
                          <a:spcPct val="100000"/>
                        </a:lnSpc>
                        <a:spcBef>
                          <a:spcPts val="0"/>
                        </a:spcBef>
                        <a:spcAft>
                          <a:spcPts val="0"/>
                        </a:spcAft>
                        <a:buNone/>
                      </a:pPr>
                      <a:r>
                        <a:rPr lang="en-GB" sz="1100" b="1" i="0" u="none" strike="noStrike" noProof="0" dirty="0">
                          <a:effectLst/>
                          <a:latin typeface="Poppins" panose="00000500000000000000" pitchFamily="2" charset="0"/>
                          <a:cs typeface="Poppins" panose="00000500000000000000" pitchFamily="2" charset="0"/>
                        </a:rPr>
                        <a:t>Want to know how to release your own music or start your own label?</a:t>
                      </a:r>
                      <a:br>
                        <a:rPr lang="en-GB" sz="1100" b="1" i="0" u="none" strike="noStrike" noProof="0" dirty="0">
                          <a:effectLst/>
                          <a:latin typeface="Poppins" panose="00000500000000000000" pitchFamily="2" charset="0"/>
                          <a:cs typeface="Poppins" panose="00000500000000000000" pitchFamily="2" charset="0"/>
                        </a:rPr>
                      </a:br>
                      <a:br>
                        <a:rPr lang="en-GB" sz="1100" b="1" i="0" u="none" strike="noStrike" noProof="0" dirty="0">
                          <a:effectLst/>
                          <a:latin typeface="Poppins" panose="00000500000000000000" pitchFamily="2" charset="0"/>
                          <a:cs typeface="Poppins" panose="00000500000000000000" pitchFamily="2" charset="0"/>
                        </a:rPr>
                      </a:br>
                      <a:r>
                        <a:rPr lang="en-GB" sz="1100" b="1" i="0" u="none" strike="noStrike" noProof="0" dirty="0">
                          <a:effectLst/>
                          <a:latin typeface="Poppins" panose="00000500000000000000" pitchFamily="2" charset="0"/>
                          <a:cs typeface="Poppins" panose="00000500000000000000" pitchFamily="2" charset="0"/>
                        </a:rPr>
                        <a:t>Want to know how to promote your own gigs and festivals or manage artists</a:t>
                      </a:r>
                      <a:br>
                        <a:rPr lang="en-GB" sz="1100" b="1" i="0" u="none" strike="noStrike" noProof="0" dirty="0">
                          <a:effectLst/>
                          <a:latin typeface="Poppins" panose="00000500000000000000" pitchFamily="2" charset="0"/>
                          <a:cs typeface="Poppins" panose="00000500000000000000" pitchFamily="2" charset="0"/>
                        </a:rPr>
                      </a:br>
                      <a:br>
                        <a:rPr lang="en-GB" sz="1100" b="1" i="0" u="none" strike="noStrike" noProof="0" dirty="0">
                          <a:effectLst/>
                          <a:latin typeface="Poppins" panose="00000500000000000000" pitchFamily="2" charset="0"/>
                          <a:cs typeface="Poppins" panose="00000500000000000000" pitchFamily="2" charset="0"/>
                        </a:rPr>
                      </a:br>
                      <a:r>
                        <a:rPr lang="en-GB" sz="1100" b="1" i="0" u="none" strike="noStrike" noProof="0" dirty="0">
                          <a:effectLst/>
                          <a:latin typeface="Poppins" panose="00000500000000000000" pitchFamily="2" charset="0"/>
                          <a:cs typeface="Poppins" panose="00000500000000000000" pitchFamily="2" charset="0"/>
                        </a:rPr>
                        <a:t>Want to make a career in the music industry?</a:t>
                      </a:r>
                      <a:br>
                        <a:rPr lang="en-GB" sz="1100" b="1" i="0" u="none" strike="noStrike" noProof="0" dirty="0">
                          <a:effectLst/>
                          <a:latin typeface="Poppins" panose="00000500000000000000" pitchFamily="2" charset="0"/>
                          <a:cs typeface="Poppins" panose="00000500000000000000" pitchFamily="2" charset="0"/>
                        </a:rPr>
                      </a:br>
                      <a:br>
                        <a:rPr lang="en-GB" sz="1100" b="1" i="0" u="none" strike="noStrike" noProof="0" dirty="0">
                          <a:effectLst/>
                          <a:latin typeface="Poppins" panose="00000500000000000000" pitchFamily="2" charset="0"/>
                          <a:cs typeface="Poppins" panose="00000500000000000000" pitchFamily="2" charset="0"/>
                        </a:rPr>
                      </a:br>
                      <a:r>
                        <a:rPr lang="en-GB" sz="1100" b="1" i="0" u="none" strike="noStrike" noProof="0" dirty="0">
                          <a:effectLst/>
                          <a:latin typeface="Poppins" panose="00000500000000000000" pitchFamily="2" charset="0"/>
                          <a:cs typeface="Poppins" panose="00000500000000000000" pitchFamily="2" charset="0"/>
                        </a:rPr>
                        <a:t>This course is designed to equip students with various skills within the dynamic and ever-changing music industries. Subjects include Artist Management, Marketing Events and Social Media Promotion.</a:t>
                      </a:r>
                      <a:endParaRPr lang="en-GB" sz="1100" b="1" dirty="0">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2419783">
                <a:tc>
                  <a:txBody>
                    <a:bodyPr/>
                    <a:lstStyle/>
                    <a:p>
                      <a:pPr>
                        <a:lnSpc>
                          <a:spcPct val="107000"/>
                        </a:lnSpc>
                        <a:spcAft>
                          <a:spcPts val="0"/>
                        </a:spcAft>
                      </a:pPr>
                      <a:r>
                        <a:rPr lang="en-GB" sz="1100" b="1"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b="1" dirty="0">
                        <a:effectLst/>
                        <a:latin typeface="Poppins" panose="00000500000000000000" pitchFamily="2" charset="0"/>
                        <a:cs typeface="Poppins" panose="00000500000000000000" pitchFamily="2" charset="0"/>
                      </a:endParaRPr>
                    </a:p>
                    <a:p>
                      <a:pPr lvl="0" algn="l">
                        <a:lnSpc>
                          <a:spcPct val="100000"/>
                        </a:lnSpc>
                        <a:spcBef>
                          <a:spcPts val="0"/>
                        </a:spcBef>
                        <a:spcAft>
                          <a:spcPts val="0"/>
                        </a:spcAft>
                        <a:buNone/>
                      </a:pPr>
                      <a:r>
                        <a:rPr lang="en-GB" sz="1100" b="1" i="0" u="none" strike="noStrike" noProof="0" dirty="0">
                          <a:effectLst/>
                          <a:latin typeface="Poppins" panose="00000500000000000000" pitchFamily="2" charset="0"/>
                          <a:cs typeface="Poppins" panose="00000500000000000000" pitchFamily="2" charset="0"/>
                        </a:rPr>
                        <a:t>This exciting and original course will introduce you to all aspects of the music industry. Throughout the course, you'll be using industry standard software and hardware working on many practical projects and develop an understanding of the professional skills, work habits and attitudes expected by the industry.</a:t>
                      </a:r>
                      <a:endParaRPr lang="en-GB" sz="1100" b="1" dirty="0">
                        <a:latin typeface="Poppins" panose="00000500000000000000" pitchFamily="2" charset="0"/>
                        <a:cs typeface="Poppins" panose="00000500000000000000" pitchFamily="2" charset="0"/>
                      </a:endParaRPr>
                    </a:p>
                    <a:p>
                      <a:pPr lvl="0" algn="l">
                        <a:lnSpc>
                          <a:spcPct val="100000"/>
                        </a:lnSpc>
                        <a:spcBef>
                          <a:spcPts val="0"/>
                        </a:spcBef>
                        <a:spcAft>
                          <a:spcPts val="0"/>
                        </a:spcAft>
                        <a:buNone/>
                      </a:pPr>
                      <a:endParaRPr lang="en-GB" sz="1100" b="1"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You'll develop an understanding of various aspects of the creative industries and the music industry</a:t>
                      </a:r>
                      <a:endParaRPr lang="en-GB" sz="1100" b="1"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Radio interviewing techniques, how to promote a business and an introduction to marketing </a:t>
                      </a:r>
                      <a:endParaRPr lang="en-GB" sz="1100" b="1"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Arranging and managing events in the music industry</a:t>
                      </a:r>
                      <a:endParaRPr lang="en-GB" sz="1100" b="1" dirty="0">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538051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12</a:t>
            </a:fld>
            <a:endParaRPr lang="en-US"/>
          </a:p>
        </p:txBody>
      </p:sp>
      <p:sp>
        <p:nvSpPr>
          <p:cNvPr id="3" name="Title 2"/>
          <p:cNvSpPr>
            <a:spLocks noGrp="1"/>
          </p:cNvSpPr>
          <p:nvPr>
            <p:ph type="title"/>
          </p:nvPr>
        </p:nvSpPr>
        <p:spPr>
          <a:xfrm>
            <a:off x="1047718" y="1684336"/>
            <a:ext cx="5882169" cy="1621619"/>
          </a:xfrm>
        </p:spPr>
        <p:txBody>
          <a:bodyPr/>
          <a:lstStyle/>
          <a:p>
            <a:r>
              <a:rPr lang="en-US" dirty="0"/>
              <a:t>Introduction to Robotics and Automation</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SCIENCE AND TECH</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01711" y="3507432"/>
            <a:ext cx="5123044" cy="3754874"/>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Centre devised accredited award at SCQF Level 5</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Motherwell Campus 2 afternoons per week</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4s in English and Maths, or a qualification to this standard in a craft or technology subject.</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If you demonstrate a keen interest and aptitude for engineering skills, you may be considered for this course.</a:t>
            </a:r>
            <a:endParaRPr lang="en-GB" sz="1400" b="1"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The qualifications gained on completion of this course will provide you with an opportunity to focus on areas of further study. Depending on your qualifications, progression to a range of Engineering programmes</a:t>
            </a:r>
          </a:p>
          <a:p>
            <a:pPr marL="285750" indent="-285750">
              <a:buFont typeface="Arial" panose="020B0604020202020204" pitchFamily="34" charset="0"/>
              <a:buChar char="•"/>
            </a:pPr>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endParaRPr lang="en-GB" sz="1400" dirty="0"/>
          </a:p>
        </p:txBody>
      </p:sp>
      <p:graphicFrame>
        <p:nvGraphicFramePr>
          <p:cNvPr id="10" name="Table 9"/>
          <p:cNvGraphicFramePr>
            <a:graphicFrameLocks noGrp="1"/>
          </p:cNvGraphicFramePr>
          <p:nvPr>
            <p:extLst>
              <p:ext uri="{D42A27DB-BD31-4B8C-83A1-F6EECF244321}">
                <p14:modId xmlns:p14="http://schemas.microsoft.com/office/powerpoint/2010/main" val="768133153"/>
              </p:ext>
            </p:extLst>
          </p:nvPr>
        </p:nvGraphicFramePr>
        <p:xfrm>
          <a:off x="6532655" y="1684336"/>
          <a:ext cx="5378158" cy="3925380"/>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will introduce learners to Advanced Manufacturing Technologies used in a modern manufacturing industry.  The course focuses on the practical exploration of these technologies and will provide learners with an understanding of Manufacturing approaches for any industry.</a:t>
                      </a:r>
                    </a:p>
                    <a:p>
                      <a:pPr>
                        <a:lnSpc>
                          <a:spcPct val="107000"/>
                        </a:lnSpc>
                        <a:spcAft>
                          <a:spcPts val="0"/>
                        </a:spcAft>
                      </a:pPr>
                      <a:r>
                        <a:rPr lang="en-GB" sz="1100" dirty="0">
                          <a:effectLst/>
                          <a:latin typeface="Poppins" panose="00000500000000000000" pitchFamily="2" charset="0"/>
                          <a:cs typeface="Poppins" panose="00000500000000000000" pitchFamily="2" charset="0"/>
                        </a:rPr>
                        <a:t>Learners will gain an appreciation of recently developed Advanced Manufacturing Technologies, such as rapid prototyping and collaborative robots.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Finally, learners will be equipped with knowledge and understanding of the main elements of robotic systems and the factors influencing their selection for general industrial applications.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The course covers theory, practice and includes. Subjects include: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3D Printing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Computer Aided Design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Robotics (Collaborative Robots)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Pneumatics and Hydraulics</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53589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13</a:t>
            </a:fld>
            <a:endParaRPr lang="en-US"/>
          </a:p>
        </p:txBody>
      </p:sp>
      <p:sp>
        <p:nvSpPr>
          <p:cNvPr id="3" name="Title 2"/>
          <p:cNvSpPr>
            <a:spLocks noGrp="1"/>
          </p:cNvSpPr>
          <p:nvPr>
            <p:ph type="title"/>
          </p:nvPr>
        </p:nvSpPr>
        <p:spPr>
          <a:xfrm>
            <a:off x="1047718" y="1684336"/>
            <a:ext cx="5882169" cy="1621619"/>
          </a:xfrm>
        </p:spPr>
        <p:txBody>
          <a:bodyPr/>
          <a:lstStyle/>
          <a:p>
            <a:r>
              <a:rPr lang="en-US" dirty="0"/>
              <a:t>Skills for Work in Engineering</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SCIENCE AND TECH</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47718" y="3058858"/>
            <a:ext cx="5238063" cy="3754874"/>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SQA Stand-alone units</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5</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Motherwell Campus</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Blended</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4s in English and Maths, or a qualification to this standard in a craft or technology subject.</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If you demonstrate a keen interest and aptitude for engineering skills, you may be considered for this course.</a:t>
            </a:r>
            <a:endParaRPr lang="en-GB" sz="1400" b="1"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Whilst at school you could gain 2 National 5’s You would be accepted onto a number of L5 Courses. They would range from Electrical, Mechanical and Manufacturing but with many more options available.</a:t>
            </a:r>
          </a:p>
          <a:p>
            <a:pPr marL="285750" indent="-285750">
              <a:buFont typeface="Arial" panose="020B0604020202020204" pitchFamily="34" charset="0"/>
              <a:buChar char="•"/>
            </a:pPr>
            <a:endParaRPr lang="en-GB" sz="1400" dirty="0"/>
          </a:p>
        </p:txBody>
      </p:sp>
      <p:graphicFrame>
        <p:nvGraphicFramePr>
          <p:cNvPr id="10" name="Table 9"/>
          <p:cNvGraphicFramePr>
            <a:graphicFrameLocks noGrp="1"/>
          </p:cNvGraphicFramePr>
          <p:nvPr>
            <p:extLst>
              <p:ext uri="{D42A27DB-BD31-4B8C-83A1-F6EECF244321}">
                <p14:modId xmlns:p14="http://schemas.microsoft.com/office/powerpoint/2010/main" val="2493017927"/>
              </p:ext>
            </p:extLst>
          </p:nvPr>
        </p:nvGraphicFramePr>
        <p:xfrm>
          <a:off x="6503900" y="1685818"/>
          <a:ext cx="5378158" cy="2745888"/>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is course could be sponsored by a renewables company, with a unique insight into the renewables industry. This course will aim to enhance your employability skills. You will be encouraged to develop teamwork and practical skills. A key feature of this course is the emphasis on experiential learning.</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Energy: an introduction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Domestic wind turbine systems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Domestic solar hot water systems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Employability and careers </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772985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14</a:t>
            </a:fld>
            <a:endParaRPr lang="en-US"/>
          </a:p>
        </p:txBody>
      </p:sp>
      <p:sp>
        <p:nvSpPr>
          <p:cNvPr id="3" name="Title 2"/>
          <p:cNvSpPr>
            <a:spLocks noGrp="1"/>
          </p:cNvSpPr>
          <p:nvPr>
            <p:ph type="title"/>
          </p:nvPr>
        </p:nvSpPr>
        <p:spPr>
          <a:xfrm>
            <a:off x="1047718" y="1684336"/>
            <a:ext cx="5882169" cy="1621619"/>
          </a:xfrm>
        </p:spPr>
        <p:txBody>
          <a:bodyPr/>
          <a:lstStyle/>
          <a:p>
            <a:r>
              <a:rPr lang="en-GB" dirty="0"/>
              <a:t>Swap to Engineering and Technology</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SCIENCE AND TECH</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47718" y="3058858"/>
            <a:ext cx="5238063" cy="2893100"/>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SQA Stand-alone units</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Motherwell Campus</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Blended</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Achieved National 5, preferably in English, maths, craft design and technology and/or science</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In 5th year of school on starting the course</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Interested in learning about the industry</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Capable of working at level 6 (Higher)</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Excellent school attendance record</a:t>
            </a:r>
            <a:endParaRPr lang="en-GB" sz="1400" b="1"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Degree programme study</a:t>
            </a:r>
            <a:endParaRPr lang="en-GB" sz="1400" dirty="0"/>
          </a:p>
        </p:txBody>
      </p:sp>
      <p:graphicFrame>
        <p:nvGraphicFramePr>
          <p:cNvPr id="10" name="Table 9"/>
          <p:cNvGraphicFramePr>
            <a:graphicFrameLocks noGrp="1"/>
          </p:cNvGraphicFramePr>
          <p:nvPr>
            <p:extLst>
              <p:ext uri="{D42A27DB-BD31-4B8C-83A1-F6EECF244321}">
                <p14:modId xmlns:p14="http://schemas.microsoft.com/office/powerpoint/2010/main" val="540291407"/>
              </p:ext>
            </p:extLst>
          </p:nvPr>
        </p:nvGraphicFramePr>
        <p:xfrm>
          <a:off x="6745439" y="1679310"/>
          <a:ext cx="5378158" cy="3925380"/>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 will be taught a mixture of discrete science subjects along with core essential skills in Mathematics, ICT and Communications. At the end of the course you will be provided with a SWAP Profile and Grade Profile this will be used by Universities and Colleges as entry for many higher education programmes.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qualifications gained on completion of this course will provide you with an opportunity to focus on areas of further study. Progression to many Engineering programmes. As a Scottish Wider Access Programme (SWAP) Science student you will be in the position to apply to many degree programmes in the West of Scotland and beyond. Successful students with a positive team progression reference can also remain at college progressing on to HNC/HND level courses.</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The course covers theory, practice and includes. Subjects include: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Engineering systems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Mechanical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Electrical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Manufacturing engineering</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89295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15</a:t>
            </a:fld>
            <a:endParaRPr lang="en-US"/>
          </a:p>
        </p:txBody>
      </p:sp>
      <p:sp>
        <p:nvSpPr>
          <p:cNvPr id="3" name="Title 2"/>
          <p:cNvSpPr>
            <a:spLocks noGrp="1"/>
          </p:cNvSpPr>
          <p:nvPr>
            <p:ph type="title"/>
          </p:nvPr>
        </p:nvSpPr>
        <p:spPr>
          <a:xfrm>
            <a:off x="1036239" y="1732822"/>
            <a:ext cx="5080654" cy="1621619"/>
          </a:xfrm>
        </p:spPr>
        <p:txBody>
          <a:bodyPr/>
          <a:lstStyle/>
          <a:p>
            <a:r>
              <a:rPr lang="en-US" dirty="0"/>
              <a:t>Introduction to </a:t>
            </a:r>
            <a:r>
              <a:rPr lang="en-US"/>
              <a:t>Medical Studies</a:t>
            </a:r>
            <a:r>
              <a:rPr lang="en-US">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SCIENCE AND TECH</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36239" y="3056274"/>
            <a:ext cx="4748815" cy="3539430"/>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Advanced Biological Science</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7/8</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per week at Coatbridge</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An A/B pass in Higher Biology or Human Biology</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Progression to HNC/HND Applied Science</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Progression to HNC Bioscience</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Progression to 1st or 2nd year Bachelor of Science degree programmes (other Higher or </a:t>
            </a:r>
            <a:r>
              <a:rPr lang="en-GB" sz="1400" dirty="0" err="1">
                <a:latin typeface="Poppins" panose="00000500000000000000" pitchFamily="2" charset="0"/>
                <a:cs typeface="Poppins" panose="00000500000000000000" pitchFamily="2" charset="0"/>
              </a:rPr>
              <a:t>Adv</a:t>
            </a:r>
            <a:r>
              <a:rPr lang="en-GB" sz="1400" dirty="0">
                <a:latin typeface="Poppins" panose="00000500000000000000" pitchFamily="2" charset="0"/>
                <a:cs typeface="Poppins" panose="00000500000000000000" pitchFamily="2" charset="0"/>
              </a:rPr>
              <a:t> Higher qualifications will be required)</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Progression to junior technician employment within the Life Science Industry Sector.</a:t>
            </a:r>
          </a:p>
          <a:p>
            <a:pPr marL="285750" indent="-285750">
              <a:buFont typeface="Arial" panose="020B0604020202020204" pitchFamily="34" charset="0"/>
              <a:buChar char="•"/>
            </a:pPr>
            <a:endParaRPr lang="en-GB" sz="1400" dirty="0"/>
          </a:p>
        </p:txBody>
      </p:sp>
      <p:graphicFrame>
        <p:nvGraphicFramePr>
          <p:cNvPr id="10" name="Table 9"/>
          <p:cNvGraphicFramePr>
            <a:graphicFrameLocks noGrp="1"/>
          </p:cNvGraphicFramePr>
          <p:nvPr>
            <p:extLst>
              <p:ext uri="{D42A27DB-BD31-4B8C-83A1-F6EECF244321}">
                <p14:modId xmlns:p14="http://schemas.microsoft.com/office/powerpoint/2010/main" val="573891165"/>
              </p:ext>
            </p:extLst>
          </p:nvPr>
        </p:nvGraphicFramePr>
        <p:xfrm>
          <a:off x="6483079" y="1905350"/>
          <a:ext cx="5378158" cy="3109934"/>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principal aim of the programme is to give students that aspire to work within the fields of Medicine, Veterinary Medicine and Dentistry some </a:t>
                      </a:r>
                      <a:r>
                        <a:rPr lang="en-GB" sz="1100" dirty="0" err="1">
                          <a:effectLst/>
                          <a:latin typeface="Poppins" panose="00000500000000000000" pitchFamily="2" charset="0"/>
                          <a:cs typeface="Poppins" panose="00000500000000000000" pitchFamily="2" charset="0"/>
                        </a:rPr>
                        <a:t>additionality</a:t>
                      </a:r>
                      <a:r>
                        <a:rPr lang="en-GB" sz="1100" dirty="0">
                          <a:effectLst/>
                          <a:latin typeface="Poppins" panose="00000500000000000000" pitchFamily="2" charset="0"/>
                          <a:cs typeface="Poppins" panose="00000500000000000000" pitchFamily="2" charset="0"/>
                        </a:rPr>
                        <a:t> and advancement in the Biological Sciences. This course will be a great addition to any students who are studying Advanced Highers in Chemistry and Biology to give the competitive edge over traditional applicants. We will use your already developed expertise in the sciences and add value to your qualifications and CV.</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DNA and Genetics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Human Body Structure and Function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Cell Biology</a:t>
                      </a: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4168907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16</a:t>
            </a:fld>
            <a:endParaRPr lang="en-US"/>
          </a:p>
        </p:txBody>
      </p:sp>
      <p:sp>
        <p:nvSpPr>
          <p:cNvPr id="3" name="Title 2"/>
          <p:cNvSpPr>
            <a:spLocks noGrp="1"/>
          </p:cNvSpPr>
          <p:nvPr>
            <p:ph type="title"/>
          </p:nvPr>
        </p:nvSpPr>
        <p:spPr>
          <a:xfrm>
            <a:off x="1119277" y="1777093"/>
            <a:ext cx="5035346" cy="1621619"/>
          </a:xfrm>
        </p:spPr>
        <p:txBody>
          <a:bodyPr/>
          <a:lstStyle/>
          <a:p>
            <a:r>
              <a:rPr lang="en-US" dirty="0"/>
              <a:t>Make-up Artistry: An Introduction</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VCA</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19277" y="3113782"/>
            <a:ext cx="4084074" cy="2954655"/>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Progression Award in Cosmetology</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4</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x afternoons per week in school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A keen interest in Make-up and creative flair</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Introduction to Make up Artistry (SCQF Level 5), NCGA Hairdressing (SCQF Level 5) or NCGA Beauty Care and Make-up (SCQF Level 5).</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859708078"/>
              </p:ext>
            </p:extLst>
          </p:nvPr>
        </p:nvGraphicFramePr>
        <p:xfrm>
          <a:off x="6762084" y="1188625"/>
          <a:ext cx="5021739" cy="4001601"/>
        </p:xfrm>
        <a:graphic>
          <a:graphicData uri="http://schemas.openxmlformats.org/drawingml/2006/table">
            <a:tbl>
              <a:tblPr firstRow="1" firstCol="1" bandRow="1">
                <a:tableStyleId>{5C22544A-7EE6-4342-B048-85BDC9FD1C3A}</a:tableStyleId>
              </a:tblPr>
              <a:tblGrid>
                <a:gridCol w="5021739">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is an ideal starting point for candidates wishing to pursue a career in make-up artistry. A make-up artist must be skilled in using a variety of make-up products, tools and equipment to apply makeup designs therefore this course provides you with the opportunity to develop foundation knowledge and skills in make-up application for a number of different purposes.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To become a good make-up artist you must not only be skilled in the art of applying make-up you must also be skilled in the art of communication as a career in Make-up Artistry will mean working closely with many individuals, such as models, photographers, hairstylists, directors, production teams and camera crews. This course will enable you to develop a range of effective communication skills</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Mandatory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Introduction to the Hair and Beauty Sector (2 Credits)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Presenting a Professional Image in a Salon (2 Credits)</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3807521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17</a:t>
            </a:fld>
            <a:endParaRPr lang="en-US"/>
          </a:p>
        </p:txBody>
      </p:sp>
      <p:sp>
        <p:nvSpPr>
          <p:cNvPr id="3" name="Title 2"/>
          <p:cNvSpPr>
            <a:spLocks noGrp="1"/>
          </p:cNvSpPr>
          <p:nvPr>
            <p:ph type="title"/>
          </p:nvPr>
        </p:nvSpPr>
        <p:spPr>
          <a:xfrm>
            <a:off x="1144997" y="1636539"/>
            <a:ext cx="5080654" cy="1621619"/>
          </a:xfrm>
        </p:spPr>
        <p:txBody>
          <a:bodyPr/>
          <a:lstStyle/>
          <a:p>
            <a:r>
              <a:rPr lang="en-GB" dirty="0"/>
              <a:t>Fitness Health &amp; Exercise: An Introduction</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SPORT AND PHYSICAL</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44997" y="3487961"/>
            <a:ext cx="4748815" cy="267765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Candidate will gain a blend of SQA recognised units and NCL based experiences</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3</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ea typeface="Open Sans"/>
                <a:cs typeface="Poppins" panose="00000500000000000000" pitchFamily="2" charset="0"/>
              </a:rPr>
              <a:t>1 session per week</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Ravenscraig Sport Facility or Broadwood or school</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No formal qualifications are required however candidates must demonstrate a keen interest in Sport, Exercise &amp; Fitness.</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Potential entry to Level 4 Access to Sport and Fitness course</a:t>
            </a:r>
            <a:endParaRPr lang="en-GB" sz="1400" dirty="0">
              <a:latin typeface="Poppins" panose="00000500000000000000" pitchFamily="2" charset="0"/>
              <a:ea typeface="Open Sans"/>
              <a:cs typeface="Poppins" panose="00000500000000000000" pitchFamily="2"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598545156"/>
              </p:ext>
            </p:extLst>
          </p:nvPr>
        </p:nvGraphicFramePr>
        <p:xfrm>
          <a:off x="6306164" y="1737536"/>
          <a:ext cx="5378158" cy="3207830"/>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introduces the student to a range of physical activities and develops his/her knowledge and skills through active participation.  At SCQF 3, the focus is on practical delivery allowing the candidate to benefit from a range of facilities and equipment.  Measuring the candidate’s own personal fitness is established and monitored throughout these units whilst allowing each individual to develop teamwork skills and promote mutual respect through sport and exercise.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Physical Education: An Activity Approach</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Sporting Activity: Association Football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Sporting Activity: Handball</a:t>
                      </a:r>
                    </a:p>
                    <a:p>
                      <a:pPr marL="171450" lvl="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Any other sport</a:t>
                      </a:r>
                    </a:p>
                    <a:p>
                      <a:pPr marL="171450" indent="-171450">
                        <a:lnSpc>
                          <a:spcPct val="107000"/>
                        </a:lnSpc>
                        <a:spcAft>
                          <a:spcPts val="0"/>
                        </a:spcAft>
                        <a:buFont typeface="Arial" panose="020B0604020202020204" pitchFamily="34" charset="0"/>
                        <a:buChar char="•"/>
                      </a:pPr>
                      <a:endParaRPr lang="en-GB" sz="1100" dirty="0">
                        <a:effectLst/>
                      </a:endParaRP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266801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18</a:t>
            </a:fld>
            <a:endParaRPr lang="en-US"/>
          </a:p>
        </p:txBody>
      </p:sp>
      <p:sp>
        <p:nvSpPr>
          <p:cNvPr id="3" name="Title 2"/>
          <p:cNvSpPr>
            <a:spLocks noGrp="1"/>
          </p:cNvSpPr>
          <p:nvPr>
            <p:ph type="title"/>
          </p:nvPr>
        </p:nvSpPr>
        <p:spPr>
          <a:xfrm>
            <a:off x="1116242" y="1705018"/>
            <a:ext cx="5080654" cy="1621619"/>
          </a:xfrm>
        </p:spPr>
        <p:txBody>
          <a:bodyPr/>
          <a:lstStyle/>
          <a:p>
            <a:r>
              <a:rPr lang="en-US" dirty="0"/>
              <a:t>Introduction to Sport and Recreation</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SPORT AND PHYSICAL</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57876" y="3548796"/>
            <a:ext cx="4748815" cy="310854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Skills for Work Sport and Recreation</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5</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per week </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err="1">
                <a:latin typeface="Poppins" panose="00000500000000000000" pitchFamily="2" charset="0"/>
                <a:cs typeface="Poppins" panose="00000500000000000000" pitchFamily="2" charset="0"/>
              </a:rPr>
              <a:t>Ravenscraig</a:t>
            </a:r>
            <a:r>
              <a:rPr lang="en-GB" sz="1400" dirty="0">
                <a:latin typeface="Poppins" panose="00000500000000000000" pitchFamily="2" charset="0"/>
                <a:cs typeface="Poppins" panose="00000500000000000000" pitchFamily="2" charset="0"/>
              </a:rPr>
              <a:t> Sport Facility/appropriate school sites</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No formal qualifications are required however candidates must demonstrate a keen interest in Sport, Exercise &amp; Fitness.</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Potential entry to Level 5 NQ Sport and Fitness course Or entry to Level 6 Higher NQ Sport and Fitness (with additional qualifications)</a:t>
            </a:r>
          </a:p>
          <a:p>
            <a:pPr marL="285750" indent="-285750">
              <a:buFont typeface="Arial" panose="020B0604020202020204" pitchFamily="34" charset="0"/>
              <a:buChar char="•"/>
            </a:pPr>
            <a:endParaRPr lang="en-GB" sz="1400" dirty="0">
              <a:latin typeface="Poppins" panose="00000500000000000000" pitchFamily="2" charset="0"/>
              <a:cs typeface="Poppins" panose="00000500000000000000" pitchFamily="2"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886672042"/>
              </p:ext>
            </p:extLst>
          </p:nvPr>
        </p:nvGraphicFramePr>
        <p:xfrm>
          <a:off x="6376034" y="559883"/>
          <a:ext cx="5378158" cy="5534597"/>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Course content covers the main practical activities involved in carrying out a supportive role in sport and recreation environments: sourcing information about career pathways, identifying and reviewing skills and experiences; assisting with planning, setting up and delivering activity sessions; dealing effectively and courteously with clients; assisting with emergency procedures; assisting with setting up, dismantling and checking equipment and resources; helping to plan and review a training programme; and establishing good practice in identifying and reviewing goals. The Course also covers health and safety legislation and risk assessment.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All candidates should be able to demonstrate Core skills to Level 4 or 5. Although there is a substantial practical element to this award, some written and verbal explanation, in line with SCQF Level 5 is required.</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At National 5, candidates will learn about: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assisting with planning, setting up and delivering activity sessions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assisting with setting up, dismantling and checking equipment and resources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assisting with accident and emergency procedures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dealing effectively and courteously with clients, staff and others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helping to plan and review a personal training programme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establishing good practice in identifying and reviewing personal goals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sourcing information about career pathways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identifying and reviewing skills and experiences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Candidates will develop relevant vocational skills and a variety of employability skills in the context of a sport and recreation setting.</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3638915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19</a:t>
            </a:fld>
            <a:endParaRPr lang="en-US"/>
          </a:p>
        </p:txBody>
      </p:sp>
      <p:sp>
        <p:nvSpPr>
          <p:cNvPr id="3" name="Title 2"/>
          <p:cNvSpPr>
            <a:spLocks noGrp="1"/>
          </p:cNvSpPr>
          <p:nvPr>
            <p:ph type="title"/>
          </p:nvPr>
        </p:nvSpPr>
        <p:spPr>
          <a:xfrm>
            <a:off x="1107431" y="1636539"/>
            <a:ext cx="5080654" cy="1621619"/>
          </a:xfrm>
        </p:spPr>
        <p:txBody>
          <a:bodyPr/>
          <a:lstStyle/>
          <a:p>
            <a:r>
              <a:rPr lang="en-US" dirty="0"/>
              <a:t>Football Performance</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SPORT AND PHYSICAL</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46665" y="2964805"/>
            <a:ext cx="4748815" cy="310854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Skills for Work Sport and Recreation</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5</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per week </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err="1">
                <a:latin typeface="Poppins" panose="00000500000000000000" pitchFamily="2" charset="0"/>
                <a:cs typeface="Poppins" panose="00000500000000000000" pitchFamily="2" charset="0"/>
              </a:rPr>
              <a:t>Broadwood</a:t>
            </a:r>
            <a:r>
              <a:rPr lang="en-GB" sz="1400" dirty="0">
                <a:latin typeface="Poppins" panose="00000500000000000000" pitchFamily="2" charset="0"/>
                <a:cs typeface="Poppins" panose="00000500000000000000" pitchFamily="2" charset="0"/>
              </a:rPr>
              <a:t> Stadium/</a:t>
            </a:r>
            <a:r>
              <a:rPr lang="en-GB" sz="1400" dirty="0" err="1">
                <a:latin typeface="Poppins" panose="00000500000000000000" pitchFamily="2" charset="0"/>
                <a:cs typeface="Poppins" panose="00000500000000000000" pitchFamily="2" charset="0"/>
              </a:rPr>
              <a:t>Ravenscraig</a:t>
            </a:r>
            <a:r>
              <a:rPr lang="en-GB" sz="1400" dirty="0">
                <a:latin typeface="Poppins" panose="00000500000000000000" pitchFamily="2" charset="0"/>
                <a:cs typeface="Poppins" panose="00000500000000000000" pitchFamily="2" charset="0"/>
              </a:rPr>
              <a:t> Sport Facility/Appropriate school site</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Pupils must be working towards National 5 qualifications in 5 subjects, a PE qualification would be desirable. An interest and ability in football is essential</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full time courses at </a:t>
            </a:r>
            <a:r>
              <a:rPr lang="en-GB" sz="1400" dirty="0" err="1">
                <a:latin typeface="Poppins" panose="00000500000000000000" pitchFamily="2" charset="0"/>
                <a:cs typeface="Poppins" panose="00000500000000000000" pitchFamily="2" charset="0"/>
              </a:rPr>
              <a:t>Broadwood</a:t>
            </a:r>
            <a:r>
              <a:rPr lang="en-GB" sz="1400" dirty="0">
                <a:latin typeface="Poppins" panose="00000500000000000000" pitchFamily="2" charset="0"/>
                <a:cs typeface="Poppins" panose="00000500000000000000" pitchFamily="2" charset="0"/>
              </a:rPr>
              <a:t> Campus (Cumbernauld) in Football Performance, Higher Football Performance, HNC Football Performance or the generic Sport and Fitness awards </a:t>
            </a:r>
          </a:p>
        </p:txBody>
      </p:sp>
      <p:graphicFrame>
        <p:nvGraphicFramePr>
          <p:cNvPr id="10" name="Table 9"/>
          <p:cNvGraphicFramePr>
            <a:graphicFrameLocks noGrp="1"/>
          </p:cNvGraphicFramePr>
          <p:nvPr>
            <p:extLst>
              <p:ext uri="{D42A27DB-BD31-4B8C-83A1-F6EECF244321}">
                <p14:modId xmlns:p14="http://schemas.microsoft.com/office/powerpoint/2010/main" val="259373056"/>
              </p:ext>
            </p:extLst>
          </p:nvPr>
        </p:nvGraphicFramePr>
        <p:xfrm>
          <a:off x="6567160" y="1188625"/>
          <a:ext cx="5378158" cy="4289426"/>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is designed around the Skills for Work Sport and Recreation Group Award at National 5 level where individuals with a keen interest in sport, and in particular Football, will be educated in coaching, fitness and employability whilst participating in practical football sessions.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 must also have a level of Football ability that will allow you to perform to your best when attending college. Playing for the school team, local boys club and in particular a Pro Youth team would be advantageous. You will be required to participate in a practical training session (performance interview) prior to being offered a place on the course to determine your ability and fitness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Pupils that want to improve their football ability whilst undertaking a sport course should consider this programme. Pupils will learn how to structure individual skill development sessions to enhance their own performance as well as how group training sessions develop them within a team setting. They will learn how to perform fitness testing and complete programmes to make them stronger, quicker and better all-round athletes. Employability and daily duties will give an insight into the tasks involved when working in sport and also the career paths they could take.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4282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2</a:t>
            </a:fld>
            <a:endParaRPr lang="en-US"/>
          </a:p>
        </p:txBody>
      </p:sp>
      <p:sp>
        <p:nvSpPr>
          <p:cNvPr id="3" name="Title 2"/>
          <p:cNvSpPr>
            <a:spLocks noGrp="1"/>
          </p:cNvSpPr>
          <p:nvPr>
            <p:ph type="title"/>
          </p:nvPr>
        </p:nvSpPr>
        <p:spPr>
          <a:xfrm>
            <a:off x="1113054" y="1636539"/>
            <a:ext cx="4511369" cy="1621619"/>
          </a:xfrm>
        </p:spPr>
        <p:txBody>
          <a:bodyPr/>
          <a:lstStyle/>
          <a:p>
            <a:r>
              <a:rPr lang="en-US" dirty="0"/>
              <a:t>Certificate of Work Readiness</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bIns="45720" rtlCol="0" anchor="ctr"/>
          <a:lstStyle/>
          <a:p>
            <a:pPr algn="ctr"/>
            <a:r>
              <a:rPr lang="en-US" sz="900" dirty="0">
                <a:latin typeface="Poppins Medium"/>
                <a:ea typeface="Montserrat" charset="0"/>
                <a:cs typeface="Poppins Medium"/>
              </a:rPr>
              <a:t>ACCESS &amp; PROGRESSION</a:t>
            </a:r>
            <a:endParaRPr lang="en-US" sz="900" dirty="0">
              <a:latin typeface="Poppins Medium" pitchFamily="2" charset="77"/>
              <a:ea typeface="Montserrat" charset="0"/>
              <a:cs typeface="Poppins Medium" pitchFamily="2" charset="77"/>
            </a:endParaRP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36215" y="2869918"/>
            <a:ext cx="4084074" cy="3385542"/>
          </a:xfrm>
          <a:prstGeom prst="rect">
            <a:avLst/>
          </a:prstGeom>
          <a:noFill/>
        </p:spPr>
        <p:txBody>
          <a:bodyPr wrap="square" rtlCol="0">
            <a:spAutoFit/>
          </a:bodyPr>
          <a:lstStyle/>
          <a:p>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Certificate of Work Readiness Award</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4</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1 day a week on all campuses/1 day a week work placement</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Pupils should be studying at National 4 level in other subjects.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Developed to help young people get into work.  Successful completion of this award offers improved job prospects and transferable skills that can be applied in the workplace or FE setting.</a:t>
            </a:r>
            <a:endParaRPr lang="en-GB" dirty="0"/>
          </a:p>
          <a:p>
            <a:pPr marL="285750" indent="-285750">
              <a:buFont typeface="Arial" panose="020B0604020202020204" pitchFamily="34" charset="0"/>
              <a:buChar char="•"/>
            </a:pP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4142257585"/>
              </p:ext>
            </p:extLst>
          </p:nvPr>
        </p:nvGraphicFramePr>
        <p:xfrm>
          <a:off x="6534177" y="1636539"/>
          <a:ext cx="5378158" cy="3419552"/>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90564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Certificate of Work Readiness is for S5 or S6 school leavers who are ready for a work experience placement while working toward an accredited qualification, but require some guided support.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certificate includes an employer assessed work experience placement, providing a meaningful qualification and a credible standard employers trust.</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818272">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lvl="0" indent="-171450">
                        <a:lnSpc>
                          <a:spcPct val="107000"/>
                        </a:lnSpc>
                        <a:spcAft>
                          <a:spcPts val="0"/>
                        </a:spcAft>
                        <a:buFont typeface="Wingdings"/>
                        <a:buChar char="§"/>
                      </a:pPr>
                      <a:r>
                        <a:rPr lang="en-GB" sz="1100" dirty="0">
                          <a:effectLst/>
                        </a:rPr>
                        <a:t>Responsibilities of Employment </a:t>
                      </a:r>
                    </a:p>
                    <a:p>
                      <a:pPr marL="171450" lvl="0" indent="-171450">
                        <a:lnSpc>
                          <a:spcPct val="107000"/>
                        </a:lnSpc>
                        <a:spcAft>
                          <a:spcPts val="0"/>
                        </a:spcAft>
                        <a:buFont typeface="Wingdings"/>
                        <a:buChar char="§"/>
                      </a:pPr>
                      <a:r>
                        <a:rPr lang="en-GB" sz="1100" dirty="0">
                          <a:effectLst/>
                        </a:rPr>
                        <a:t>Dealing with work situations </a:t>
                      </a:r>
                    </a:p>
                    <a:p>
                      <a:pPr marL="171450" lvl="0" indent="-171450">
                        <a:lnSpc>
                          <a:spcPct val="107000"/>
                        </a:lnSpc>
                        <a:spcAft>
                          <a:spcPts val="0"/>
                        </a:spcAft>
                        <a:buFont typeface="Wingdings"/>
                        <a:buChar char="§"/>
                      </a:pPr>
                      <a:r>
                        <a:rPr lang="en-GB" sz="1100" dirty="0">
                          <a:effectLst/>
                        </a:rPr>
                        <a:t>Skills for Customer Care </a:t>
                      </a:r>
                    </a:p>
                    <a:p>
                      <a:pPr marL="171450" lvl="0" indent="-171450">
                        <a:lnSpc>
                          <a:spcPct val="107000"/>
                        </a:lnSpc>
                        <a:spcAft>
                          <a:spcPts val="0"/>
                        </a:spcAft>
                        <a:buFont typeface="Wingdings"/>
                        <a:buChar char="§"/>
                      </a:pPr>
                      <a:r>
                        <a:rPr lang="en-GB" sz="1100" dirty="0">
                          <a:effectLst/>
                        </a:rPr>
                        <a:t>Personal Development: Self and Work</a:t>
                      </a:r>
                    </a:p>
                    <a:p>
                      <a:pPr marL="171450" lvl="0" indent="-171450">
                        <a:lnSpc>
                          <a:spcPct val="107000"/>
                        </a:lnSpc>
                        <a:spcAft>
                          <a:spcPts val="0"/>
                        </a:spcAft>
                        <a:buFont typeface="Wingdings"/>
                        <a:buChar char="§"/>
                      </a:pPr>
                      <a:r>
                        <a:rPr lang="en-GB" sz="1100" dirty="0">
                          <a:effectLst/>
                        </a:rPr>
                        <a:t>Skills Development Scotland customized unit:</a:t>
                      </a:r>
                      <a:r>
                        <a:rPr lang="en-GB" sz="1100" baseline="0" dirty="0">
                          <a:effectLst/>
                        </a:rPr>
                        <a:t> </a:t>
                      </a:r>
                      <a:r>
                        <a:rPr lang="en-GB" sz="1100" dirty="0">
                          <a:effectLst/>
                        </a:rPr>
                        <a:t>Practical Work Place Skills </a:t>
                      </a: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124221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20</a:t>
            </a:fld>
            <a:endParaRPr lang="en-US" dirty="0"/>
          </a:p>
        </p:txBody>
      </p:sp>
      <p:sp>
        <p:nvSpPr>
          <p:cNvPr id="3" name="Title 2"/>
          <p:cNvSpPr>
            <a:spLocks noGrp="1"/>
          </p:cNvSpPr>
          <p:nvPr>
            <p:ph type="title"/>
          </p:nvPr>
        </p:nvSpPr>
        <p:spPr>
          <a:xfrm>
            <a:off x="1026239" y="1559699"/>
            <a:ext cx="5584725" cy="1621619"/>
          </a:xfrm>
        </p:spPr>
        <p:txBody>
          <a:bodyPr/>
          <a:lstStyle/>
          <a:p>
            <a:r>
              <a:rPr lang="en-GB" dirty="0"/>
              <a:t>Fitness Health &amp; Exercise: An Introduction to Exercise and Fitness</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SPORT AND PHYSICAL</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26239" y="3838769"/>
            <a:ext cx="4748815" cy="3108543"/>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Candidate will gain the National Progression Award in Exercise and Fitness Leadership from SQA on passing the course</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per week </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Broadwood Sports Campus/or appropriate schools premises</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Pupils must be working towards National 5 qualifications in 5 subjects, a PE qualification would be desirable.</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Potential entry to Level 6 NQ Sport and Fitness course Or HNC Fitness Health and Exercise (with additional qualifications at Higher Level)</a:t>
            </a:r>
          </a:p>
        </p:txBody>
      </p:sp>
      <p:graphicFrame>
        <p:nvGraphicFramePr>
          <p:cNvPr id="10" name="Table 9"/>
          <p:cNvGraphicFramePr>
            <a:graphicFrameLocks noGrp="1"/>
          </p:cNvGraphicFramePr>
          <p:nvPr>
            <p:extLst>
              <p:ext uri="{D42A27DB-BD31-4B8C-83A1-F6EECF244321}">
                <p14:modId xmlns:p14="http://schemas.microsoft.com/office/powerpoint/2010/main" val="3017459442"/>
              </p:ext>
            </p:extLst>
          </p:nvPr>
        </p:nvGraphicFramePr>
        <p:xfrm>
          <a:off x="6610964" y="1636539"/>
          <a:ext cx="5378158" cy="3284051"/>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will develop your knowledge of what is required to work in the fitness</a:t>
                      </a:r>
                      <a:r>
                        <a:rPr lang="en-GB" sz="1100" baseline="0" dirty="0">
                          <a:effectLst/>
                          <a:latin typeface="Poppins" panose="00000500000000000000" pitchFamily="2" charset="0"/>
                          <a:cs typeface="Poppins" panose="00000500000000000000" pitchFamily="2" charset="0"/>
                        </a:rPr>
                        <a:t> industry as a Personal Trainer or Fitness Instructor. The </a:t>
                      </a:r>
                      <a:r>
                        <a:rPr lang="en-GB" sz="1100" dirty="0">
                          <a:effectLst/>
                          <a:latin typeface="Poppins" panose="00000500000000000000" pitchFamily="2" charset="0"/>
                          <a:cs typeface="Poppins" panose="00000500000000000000" pitchFamily="2" charset="0"/>
                        </a:rPr>
                        <a:t>blend of fitness-related units will allow practical and theory</a:t>
                      </a:r>
                      <a:r>
                        <a:rPr lang="en-GB" sz="1100" baseline="0" dirty="0">
                          <a:effectLst/>
                          <a:latin typeface="Poppins" panose="00000500000000000000" pitchFamily="2" charset="0"/>
                          <a:cs typeface="Poppins" panose="00000500000000000000" pitchFamily="2" charset="0"/>
                        </a:rPr>
                        <a:t> to be integrated to enhance learner understanding of industry requirements. The course</a:t>
                      </a:r>
                      <a:r>
                        <a:rPr lang="en-GB" sz="1100" dirty="0">
                          <a:effectLst/>
                          <a:latin typeface="Poppins" panose="00000500000000000000" pitchFamily="2" charset="0"/>
                          <a:cs typeface="Poppins" panose="00000500000000000000" pitchFamily="2" charset="0"/>
                        </a:rPr>
                        <a:t> can be an ideal progression route into</a:t>
                      </a:r>
                      <a:r>
                        <a:rPr lang="en-GB" sz="1100" baseline="0" dirty="0">
                          <a:effectLst/>
                          <a:latin typeface="Poppins" panose="00000500000000000000" pitchFamily="2" charset="0"/>
                          <a:cs typeface="Poppins" panose="00000500000000000000" pitchFamily="2" charset="0"/>
                        </a:rPr>
                        <a:t> NQ6 Sport and Fitness </a:t>
                      </a:r>
                      <a:r>
                        <a:rPr lang="en-GB" sz="1100" dirty="0">
                          <a:effectLst/>
                          <a:latin typeface="Poppins" panose="00000500000000000000" pitchFamily="2" charset="0"/>
                          <a:cs typeface="Poppins" panose="00000500000000000000" pitchFamily="2" charset="0"/>
                        </a:rPr>
                        <a:t>or the HNC Fitness Health and Exercise programme.</a:t>
                      </a:r>
                      <a:r>
                        <a:rPr lang="en-GB" sz="1100" baseline="0" dirty="0">
                          <a:effectLst/>
                          <a:latin typeface="Poppins" panose="00000500000000000000" pitchFamily="2" charset="0"/>
                          <a:cs typeface="Poppins" panose="00000500000000000000" pitchFamily="2" charset="0"/>
                        </a:rPr>
                        <a:t> </a:t>
                      </a: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endParaRP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The course covers</a:t>
                      </a:r>
                      <a:r>
                        <a:rPr lang="en-GB" sz="1100" baseline="0" dirty="0">
                          <a:effectLst/>
                          <a:latin typeface="Poppins" panose="00000500000000000000" pitchFamily="2" charset="0"/>
                          <a:cs typeface="Poppins" panose="00000500000000000000" pitchFamily="2" charset="0"/>
                        </a:rPr>
                        <a:t> various aspect of fitness such as how to develop cardiovascular endurance as well as how to design and deliver circuits whilst refining technical performance in free weight exercises </a:t>
                      </a: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677879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21</a:t>
            </a:fld>
            <a:endParaRPr lang="en-US" dirty="0"/>
          </a:p>
        </p:txBody>
      </p:sp>
      <p:sp>
        <p:nvSpPr>
          <p:cNvPr id="3" name="Title 2"/>
          <p:cNvSpPr>
            <a:spLocks noGrp="1"/>
          </p:cNvSpPr>
          <p:nvPr>
            <p:ph type="title"/>
          </p:nvPr>
        </p:nvSpPr>
        <p:spPr>
          <a:xfrm>
            <a:off x="1081736" y="1697207"/>
            <a:ext cx="5080654" cy="1621619"/>
          </a:xfrm>
        </p:spPr>
        <p:txBody>
          <a:bodyPr/>
          <a:lstStyle/>
          <a:p>
            <a:r>
              <a:rPr lang="en-US" dirty="0"/>
              <a:t>Introduction to Sports Coaching</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SPORT AND PHYSICAL</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81736" y="3048500"/>
            <a:ext cx="5080654" cy="3539430"/>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Professional Development Award in Sports Coaching </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7</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per week </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Broadwood Stadium / Appropriate schools site</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Students must be studying at Higher level to access the PDA which is a SCQF L7 and have a breadth of high level National 5 qualifications, possibly Higher qualifications if taken in 5</a:t>
            </a:r>
            <a:r>
              <a:rPr lang="en-GB" sz="1400" baseline="30000" dirty="0">
                <a:latin typeface="Poppins" panose="00000500000000000000" pitchFamily="2" charset="0"/>
                <a:cs typeface="Poppins" panose="00000500000000000000" pitchFamily="2" charset="0"/>
              </a:rPr>
              <a:t>th</a:t>
            </a:r>
            <a:r>
              <a:rPr lang="en-GB" sz="1400" dirty="0">
                <a:latin typeface="Poppins" panose="00000500000000000000" pitchFamily="2" charset="0"/>
                <a:cs typeface="Poppins" panose="00000500000000000000" pitchFamily="2" charset="0"/>
              </a:rPr>
              <a:t> year.</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Students must be able to volunteer as a coach out with the school or college environment to gather evidence to pass.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The PDA in Sports Coaching may allow students to progress into the HNC in Sports Coaching as a full time student at the college.</a:t>
            </a:r>
          </a:p>
        </p:txBody>
      </p:sp>
      <p:graphicFrame>
        <p:nvGraphicFramePr>
          <p:cNvPr id="10" name="Table 9"/>
          <p:cNvGraphicFramePr>
            <a:graphicFrameLocks noGrp="1"/>
          </p:cNvGraphicFramePr>
          <p:nvPr>
            <p:extLst>
              <p:ext uri="{D42A27DB-BD31-4B8C-83A1-F6EECF244321}">
                <p14:modId xmlns:p14="http://schemas.microsoft.com/office/powerpoint/2010/main" val="3439050249"/>
              </p:ext>
            </p:extLst>
          </p:nvPr>
        </p:nvGraphicFramePr>
        <p:xfrm>
          <a:off x="6494518" y="1754291"/>
          <a:ext cx="5378158" cy="3104663"/>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Student will learn about coaching, how to structure sessions, enhance delivery methods, different groups they may work with, what their coaching role is about, what their coaching philosophy is and use a reflective practice approach to improve their coaching practice.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Students must be able to access coaching opportunities out with the school or college environment, therefore a coaching placement is vital to success on this course as evidence of your coaching practice is required to pass this award.</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Three units make up the PDA, all based on developing the coach in areas such as: Knowing Coaching, Knowing Others and Knowing yourself, all of which are based on </a:t>
                      </a:r>
                      <a:r>
                        <a:rPr lang="en-GB" sz="1100" dirty="0" err="1">
                          <a:effectLst/>
                          <a:latin typeface="Poppins" panose="00000500000000000000" pitchFamily="2" charset="0"/>
                          <a:cs typeface="Poppins" panose="00000500000000000000" pitchFamily="2" charset="0"/>
                        </a:rPr>
                        <a:t>sportscotland’s</a:t>
                      </a:r>
                      <a:r>
                        <a:rPr lang="en-GB" sz="1100" dirty="0">
                          <a:effectLst/>
                          <a:latin typeface="Poppins" panose="00000500000000000000" pitchFamily="2" charset="0"/>
                          <a:cs typeface="Poppins" panose="00000500000000000000" pitchFamily="2" charset="0"/>
                        </a:rPr>
                        <a:t> Effective Coaching Map.</a:t>
                      </a: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167862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22</a:t>
            </a:fld>
            <a:endParaRPr lang="en-US"/>
          </a:p>
        </p:txBody>
      </p:sp>
      <p:sp>
        <p:nvSpPr>
          <p:cNvPr id="3" name="Title 2"/>
          <p:cNvSpPr>
            <a:spLocks noGrp="1"/>
          </p:cNvSpPr>
          <p:nvPr>
            <p:ph type="title"/>
          </p:nvPr>
        </p:nvSpPr>
        <p:spPr>
          <a:xfrm>
            <a:off x="1109145" y="1636539"/>
            <a:ext cx="5080654" cy="1621619"/>
          </a:xfrm>
        </p:spPr>
        <p:txBody>
          <a:bodyPr/>
          <a:lstStyle/>
          <a:p>
            <a:r>
              <a:rPr lang="en-US" dirty="0"/>
              <a:t>Computer Aided </a:t>
            </a:r>
            <a:r>
              <a:rPr lang="en-US" dirty="0" err="1"/>
              <a:t>Draughting</a:t>
            </a:r>
            <a:r>
              <a:rPr lang="en-US" dirty="0"/>
              <a:t> and</a:t>
            </a:r>
            <a:br>
              <a:rPr lang="en-US" dirty="0"/>
            </a:br>
            <a:r>
              <a:rPr lang="en-US" dirty="0"/>
              <a:t>Design</a:t>
            </a:r>
            <a:r>
              <a:rPr lang="en-US" dirty="0">
                <a:solidFill>
                  <a:srgbClr val="DB2E2E"/>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SCIENCE &amp; TECH</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09145" y="3595909"/>
            <a:ext cx="4748815" cy="2677656"/>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Higher National Certificate</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7</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online and one day a week on campus</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Motherwell </a:t>
            </a:r>
            <a:r>
              <a:rPr lang="en-GB" sz="1400">
                <a:latin typeface="Poppins" panose="00000500000000000000" pitchFamily="2" charset="0"/>
                <a:cs typeface="Poppins" panose="00000500000000000000" pitchFamily="2" charset="0"/>
              </a:rPr>
              <a:t>and Cumbernauld</a:t>
            </a:r>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1 Higher, would be advantageous to have Nat 5 Design for Manufacture or Graphical Communications</a:t>
            </a:r>
            <a:endParaRPr lang="en-GB" sz="1400" dirty="0">
              <a:solidFill>
                <a:srgbClr val="FF0000"/>
              </a:solidFill>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HND at New College Lanarkshire before moving on to a guaranteed 3</a:t>
            </a:r>
            <a:r>
              <a:rPr lang="en-GB" sz="1400" baseline="30000" dirty="0">
                <a:latin typeface="Poppins" panose="00000500000000000000" pitchFamily="2" charset="0"/>
                <a:cs typeface="Poppins" panose="00000500000000000000" pitchFamily="2" charset="0"/>
              </a:rPr>
              <a:t>rd</a:t>
            </a:r>
            <a:r>
              <a:rPr lang="en-GB" sz="1400" dirty="0">
                <a:latin typeface="Poppins" panose="00000500000000000000" pitchFamily="2" charset="0"/>
                <a:cs typeface="Poppins" panose="00000500000000000000" pitchFamily="2" charset="0"/>
              </a:rPr>
              <a:t> year degree place at UWS</a:t>
            </a:r>
          </a:p>
          <a:p>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1217893390"/>
              </p:ext>
            </p:extLst>
          </p:nvPr>
        </p:nvGraphicFramePr>
        <p:xfrm>
          <a:off x="6436209" y="297518"/>
          <a:ext cx="5378158" cy="5898650"/>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2144720">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is designed to give you the practical skills and knowledge to</a:t>
                      </a:r>
                    </a:p>
                    <a:p>
                      <a:pPr>
                        <a:lnSpc>
                          <a:spcPct val="107000"/>
                        </a:lnSpc>
                        <a:spcAft>
                          <a:spcPts val="0"/>
                        </a:spcAft>
                      </a:pPr>
                      <a:r>
                        <a:rPr lang="en-GB" sz="1100" dirty="0">
                          <a:effectLst/>
                          <a:latin typeface="Poppins" panose="00000500000000000000" pitchFamily="2" charset="0"/>
                          <a:cs typeface="Poppins" panose="00000500000000000000" pitchFamily="2" charset="0"/>
                        </a:rPr>
                        <a:t>become a successful draughtsperson/designer in the industry of your</a:t>
                      </a:r>
                    </a:p>
                    <a:p>
                      <a:pPr>
                        <a:lnSpc>
                          <a:spcPct val="107000"/>
                        </a:lnSpc>
                        <a:spcAft>
                          <a:spcPts val="0"/>
                        </a:spcAft>
                      </a:pPr>
                      <a:r>
                        <a:rPr lang="en-GB" sz="1100" dirty="0">
                          <a:effectLst/>
                          <a:latin typeface="Poppins" panose="00000500000000000000" pitchFamily="2" charset="0"/>
                          <a:cs typeface="Poppins" panose="00000500000000000000" pitchFamily="2" charset="0"/>
                        </a:rPr>
                        <a:t>choosing. Some of the skills you will develop include: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2D </a:t>
                      </a:r>
                      <a:r>
                        <a:rPr lang="en-GB" sz="1100" dirty="0" err="1">
                          <a:effectLst/>
                          <a:latin typeface="Poppins" panose="00000500000000000000" pitchFamily="2" charset="0"/>
                          <a:cs typeface="Poppins" panose="00000500000000000000" pitchFamily="2" charset="0"/>
                        </a:rPr>
                        <a:t>draughting</a:t>
                      </a:r>
                      <a:r>
                        <a:rPr lang="en-GB" sz="1100" dirty="0">
                          <a:effectLst/>
                          <a:latin typeface="Poppins" panose="00000500000000000000" pitchFamily="2" charset="0"/>
                          <a:cs typeface="Poppins" panose="00000500000000000000" pitchFamily="2" charset="0"/>
                        </a:rPr>
                        <a:t> to British International standards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Knowledge of the design process working through live team projects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3D software packages used in the engineering, manufacturing and</a:t>
                      </a:r>
                      <a:r>
                        <a:rPr lang="en-GB" sz="1100" baseline="0" dirty="0">
                          <a:effectLst/>
                          <a:latin typeface="Poppins" panose="00000500000000000000" pitchFamily="2" charset="0"/>
                          <a:cs typeface="Poppins" panose="00000500000000000000" pitchFamily="2" charset="0"/>
                        </a:rPr>
                        <a:t> </a:t>
                      </a:r>
                      <a:r>
                        <a:rPr lang="en-GB" sz="1100" dirty="0">
                          <a:effectLst/>
                          <a:latin typeface="Poppins" panose="00000500000000000000" pitchFamily="2" charset="0"/>
                          <a:cs typeface="Poppins" panose="00000500000000000000" pitchFamily="2" charset="0"/>
                        </a:rPr>
                        <a:t>construction industries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3D Printing and Scanning technologies and visualisation software</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knowledge and skills you will develop will focus on: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Autodesk Inventor</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Fusion (Cloud Based CAD)</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Revit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AutoCAD</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 Engineering </a:t>
                      </a:r>
                      <a:r>
                        <a:rPr lang="en-GB" sz="1100" dirty="0" err="1">
                          <a:effectLst/>
                          <a:latin typeface="Poppins" panose="00000500000000000000" pitchFamily="2" charset="0"/>
                          <a:cs typeface="Poppins" panose="00000500000000000000" pitchFamily="2" charset="0"/>
                        </a:rPr>
                        <a:t>draughting</a:t>
                      </a:r>
                      <a:r>
                        <a:rPr lang="en-GB" sz="1100" dirty="0">
                          <a:effectLst/>
                          <a:latin typeface="Poppins" panose="00000500000000000000" pitchFamily="2" charset="0"/>
                          <a:cs typeface="Poppins" panose="00000500000000000000" pitchFamily="2" charset="0"/>
                        </a:rPr>
                        <a:t> principles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Architectural </a:t>
                      </a:r>
                      <a:r>
                        <a:rPr lang="en-GB" sz="1100" dirty="0" err="1">
                          <a:effectLst/>
                          <a:latin typeface="Poppins" panose="00000500000000000000" pitchFamily="2" charset="0"/>
                          <a:cs typeface="Poppins" panose="00000500000000000000" pitchFamily="2" charset="0"/>
                        </a:rPr>
                        <a:t>draughting</a:t>
                      </a:r>
                      <a:r>
                        <a:rPr lang="en-GB" sz="1100" dirty="0">
                          <a:effectLst/>
                          <a:latin typeface="Poppins" panose="00000500000000000000" pitchFamily="2" charset="0"/>
                          <a:cs typeface="Poppins" panose="00000500000000000000" pitchFamily="2" charset="0"/>
                        </a:rPr>
                        <a:t> principles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Construction detailing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Product Design process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3D modelling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3D printing and scanning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Visualisation and rendering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Microsoft Office suite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 will be given the opportunity to showcase your skills and knowledge as you</a:t>
                      </a:r>
                      <a:r>
                        <a:rPr lang="en-GB" sz="1100" baseline="0" dirty="0">
                          <a:effectLst/>
                          <a:latin typeface="Poppins" panose="00000500000000000000" pitchFamily="2" charset="0"/>
                          <a:cs typeface="Poppins" panose="00000500000000000000" pitchFamily="2" charset="0"/>
                        </a:rPr>
                        <a:t> </a:t>
                      </a:r>
                      <a:r>
                        <a:rPr lang="en-GB" sz="1100" dirty="0">
                          <a:effectLst/>
                          <a:latin typeface="Poppins" panose="00000500000000000000" pitchFamily="2" charset="0"/>
                          <a:cs typeface="Poppins" panose="00000500000000000000" pitchFamily="2" charset="0"/>
                        </a:rPr>
                        <a:t>study the HNC with the completion of an end of year design project.</a:t>
                      </a:r>
                    </a:p>
                    <a:p>
                      <a:pPr>
                        <a:lnSpc>
                          <a:spcPct val="107000"/>
                        </a:lnSpc>
                        <a:spcAft>
                          <a:spcPts val="0"/>
                        </a:spcAft>
                      </a:pPr>
                      <a:r>
                        <a:rPr lang="en-GB" sz="1100" dirty="0">
                          <a:effectLst/>
                          <a:latin typeface="Poppins" panose="00000500000000000000" pitchFamily="2" charset="0"/>
                          <a:cs typeface="Poppins" panose="00000500000000000000" pitchFamily="2" charset="0"/>
                        </a:rPr>
                        <a:t>Opportunities are also available to work on real-life projects and take on</a:t>
                      </a:r>
                    </a:p>
                    <a:p>
                      <a:pPr>
                        <a:lnSpc>
                          <a:spcPct val="107000"/>
                        </a:lnSpc>
                        <a:spcAft>
                          <a:spcPts val="0"/>
                        </a:spcAft>
                      </a:pPr>
                      <a:r>
                        <a:rPr lang="en-GB" sz="1100" dirty="0">
                          <a:effectLst/>
                          <a:latin typeface="Poppins" panose="00000500000000000000" pitchFamily="2" charset="0"/>
                          <a:cs typeface="Poppins" panose="00000500000000000000" pitchFamily="2" charset="0"/>
                        </a:rPr>
                        <a:t>vendor qualifications such as Autodesk Certified User and professional exams.</a:t>
                      </a:r>
                    </a:p>
                    <a:p>
                      <a:pPr marL="171450" indent="-171450">
                        <a:lnSpc>
                          <a:spcPct val="107000"/>
                        </a:lnSpc>
                        <a:spcAft>
                          <a:spcPts val="0"/>
                        </a:spcAft>
                        <a:buFont typeface="Arial" panose="020B0604020202020204" pitchFamily="34" charset="0"/>
                        <a:buChar char="•"/>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927838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23</a:t>
            </a:fld>
            <a:endParaRPr lang="en-US"/>
          </a:p>
        </p:txBody>
      </p:sp>
      <p:sp>
        <p:nvSpPr>
          <p:cNvPr id="3" name="Title 2"/>
          <p:cNvSpPr>
            <a:spLocks noGrp="1"/>
          </p:cNvSpPr>
          <p:nvPr>
            <p:ph type="title"/>
          </p:nvPr>
        </p:nvSpPr>
        <p:spPr>
          <a:xfrm>
            <a:off x="1076796" y="1697568"/>
            <a:ext cx="5080654" cy="1621619"/>
          </a:xfrm>
        </p:spPr>
        <p:txBody>
          <a:bodyPr/>
          <a:lstStyle/>
          <a:p>
            <a:r>
              <a:rPr lang="en-US" dirty="0"/>
              <a:t>Construction Management</a:t>
            </a:r>
            <a:r>
              <a:rPr lang="en-US" dirty="0">
                <a:solidFill>
                  <a:srgbClr val="DB2E2E"/>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CONSTRCUTION</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76796" y="3112482"/>
            <a:ext cx="4748815" cy="2677656"/>
          </a:xfrm>
          <a:prstGeom prst="rect">
            <a:avLst/>
          </a:prstGeom>
          <a:noFill/>
        </p:spPr>
        <p:txBody>
          <a:bodyPr wrap="square" lIns="91440" tIns="45720" rIns="91440" bIns="45720" rtlCol="0" anchor="t">
            <a:spAutoFit/>
          </a:bodyPr>
          <a:lstStyle/>
          <a:p>
            <a:pPr marL="285750" indent="-285750">
              <a:buFont typeface="Arial"/>
              <a:buChar char="•"/>
            </a:pPr>
            <a:r>
              <a:rPr lang="en-GB" sz="1400" dirty="0"/>
              <a:t>Higher National Certificate</a:t>
            </a:r>
            <a:endParaRPr lang="en-US">
              <a:ea typeface="Open Sans"/>
              <a:cs typeface="Open Sans"/>
            </a:endParaRPr>
          </a:p>
          <a:p>
            <a:pPr marL="285750" indent="-285750">
              <a:buFont typeface="Arial"/>
              <a:buChar char="•"/>
            </a:pPr>
            <a:r>
              <a:rPr lang="en-GB" sz="1400" dirty="0"/>
              <a:t>SCQF Level 7</a:t>
            </a:r>
            <a:endParaRPr lang="en-GB" sz="1400" dirty="0">
              <a:ea typeface="Open Sans"/>
              <a:cs typeface="Open Sans"/>
            </a:endParaRPr>
          </a:p>
          <a:p>
            <a:pPr marL="285750" indent="-285750">
              <a:buFont typeface="Arial"/>
              <a:buChar char="•"/>
            </a:pPr>
            <a:r>
              <a:rPr lang="en-GB" sz="1400" dirty="0"/>
              <a:t>2 afternoons online and one day a week on Motherwell campus</a:t>
            </a:r>
            <a:endParaRPr lang="en-GB" sz="1400" dirty="0">
              <a:ea typeface="Open Sans"/>
              <a:cs typeface="Open Sans"/>
            </a:endParaRPr>
          </a:p>
          <a:p>
            <a:pPr marL="285750" indent="-285750">
              <a:buFont typeface="Arial"/>
              <a:buChar char="•"/>
            </a:pPr>
            <a:r>
              <a:rPr lang="en-GB" sz="1400" b="1" dirty="0"/>
              <a:t>Entrance requirements</a:t>
            </a:r>
            <a:r>
              <a:rPr lang="en-GB" sz="1400" dirty="0"/>
              <a:t>:</a:t>
            </a:r>
            <a:r>
              <a:rPr lang="en-GB" sz="1400" dirty="0">
                <a:ea typeface="+mn-lt"/>
                <a:cs typeface="+mn-lt"/>
              </a:rPr>
              <a:t> One Higher and it is advantageous to have National 5 Graphical Communications or Design for Manufacture</a:t>
            </a:r>
            <a:endParaRPr lang="en-GB" dirty="0">
              <a:ea typeface="Open Sans"/>
              <a:cs typeface="Open Sans"/>
            </a:endParaRPr>
          </a:p>
          <a:p>
            <a:pPr marL="285750" indent="-285750">
              <a:buFont typeface="Arial"/>
              <a:buChar char="•"/>
            </a:pPr>
            <a:r>
              <a:rPr lang="en-GB" sz="1400" b="1" dirty="0"/>
              <a:t>Progression: </a:t>
            </a:r>
            <a:r>
              <a:rPr lang="en-GB" sz="1400" dirty="0"/>
              <a:t>HND at New College Lanarkshire before moving on to a guaranteed 3rd year degree place at UWS</a:t>
            </a:r>
            <a:endParaRPr lang="en-GB" sz="1400">
              <a:ea typeface="Open Sans"/>
              <a:cs typeface="Open Sans"/>
            </a:endParaRPr>
          </a:p>
          <a:p>
            <a:pPr marL="285750" indent="-285750">
              <a:buFont typeface="Arial" panose="020B0604020202020204" pitchFamily="34" charset="0"/>
              <a:buChar char="•"/>
            </a:pPr>
            <a:endParaRPr lang="en-GB" sz="1400" b="1" dirty="0"/>
          </a:p>
          <a:p>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1171257598"/>
              </p:ext>
            </p:extLst>
          </p:nvPr>
        </p:nvGraphicFramePr>
        <p:xfrm>
          <a:off x="6302128" y="789338"/>
          <a:ext cx="5378158" cy="5713984"/>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is designed to give you the practical skills and knowledge to</a:t>
                      </a:r>
                    </a:p>
                    <a:p>
                      <a:pPr>
                        <a:lnSpc>
                          <a:spcPct val="107000"/>
                        </a:lnSpc>
                        <a:spcAft>
                          <a:spcPts val="0"/>
                        </a:spcAft>
                      </a:pPr>
                      <a:r>
                        <a:rPr lang="en-GB" sz="1100" dirty="0">
                          <a:effectLst/>
                          <a:latin typeface="Poppins" panose="00000500000000000000" pitchFamily="2" charset="0"/>
                          <a:cs typeface="Poppins" panose="00000500000000000000" pitchFamily="2" charset="0"/>
                        </a:rPr>
                        <a:t>become a successful manager in the industry of your choice. Some of the</a:t>
                      </a:r>
                    </a:p>
                    <a:p>
                      <a:pPr>
                        <a:lnSpc>
                          <a:spcPct val="107000"/>
                        </a:lnSpc>
                        <a:spcAft>
                          <a:spcPts val="0"/>
                        </a:spcAft>
                      </a:pPr>
                      <a:r>
                        <a:rPr lang="en-GB" sz="1100" dirty="0">
                          <a:effectLst/>
                          <a:latin typeface="Poppins" panose="00000500000000000000" pitchFamily="2" charset="0"/>
                          <a:cs typeface="Poppins" panose="00000500000000000000" pitchFamily="2" charset="0"/>
                        </a:rPr>
                        <a:t>skills you will develop include: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Construction Materials and Specifications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Building Measurement and Cost Studies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Building Science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Construction Technology: Industrial/Commercial Superstructure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Building Services: An Introduction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2D CAD (Computer Aided Design)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Health and Safety in Construction</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knowledge and skills you will develop will focus on: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Standard Forms of Construction Contracts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Construction Site Surveying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Construction Planning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Building Services in Large Buildings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Site Administration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Construction Technology: Substructure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Mathematics for the Built Environment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Structural Mechanics</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As part of the course, you will showcase your skills and knowledge gained</a:t>
                      </a:r>
                    </a:p>
                    <a:p>
                      <a:pPr>
                        <a:lnSpc>
                          <a:spcPct val="107000"/>
                        </a:lnSpc>
                        <a:spcAft>
                          <a:spcPts val="0"/>
                        </a:spcAft>
                      </a:pPr>
                      <a:r>
                        <a:rPr lang="en-GB" sz="1100" dirty="0">
                          <a:effectLst/>
                          <a:latin typeface="Poppins" panose="00000500000000000000" pitchFamily="2" charset="0"/>
                          <a:cs typeface="Poppins" panose="00000500000000000000" pitchFamily="2" charset="0"/>
                        </a:rPr>
                        <a:t>with the completion of an end of year Graded Unit project.</a:t>
                      </a:r>
                    </a:p>
                    <a:p>
                      <a:pPr>
                        <a:lnSpc>
                          <a:spcPct val="107000"/>
                        </a:lnSpc>
                        <a:spcAft>
                          <a:spcPts val="0"/>
                        </a:spcAft>
                      </a:pPr>
                      <a:r>
                        <a:rPr lang="en-GB" sz="1100" dirty="0">
                          <a:effectLst/>
                          <a:latin typeface="Poppins" panose="00000500000000000000" pitchFamily="2" charset="0"/>
                          <a:cs typeface="Poppins" panose="00000500000000000000" pitchFamily="2" charset="0"/>
                        </a:rPr>
                        <a:t>Throughout your studies, you will be given the opportunity to work on </a:t>
                      </a:r>
                      <a:r>
                        <a:rPr lang="en-GB" sz="1100" dirty="0" err="1">
                          <a:effectLst/>
                          <a:latin typeface="Poppins" panose="00000500000000000000" pitchFamily="2" charset="0"/>
                          <a:cs typeface="Poppins" panose="00000500000000000000" pitchFamily="2" charset="0"/>
                        </a:rPr>
                        <a:t>reallife</a:t>
                      </a: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projects and undertake additional bolt-on qualifications in Health and</a:t>
                      </a:r>
                    </a:p>
                    <a:p>
                      <a:pPr>
                        <a:lnSpc>
                          <a:spcPct val="107000"/>
                        </a:lnSpc>
                        <a:spcAft>
                          <a:spcPts val="0"/>
                        </a:spcAft>
                      </a:pPr>
                      <a:r>
                        <a:rPr lang="en-GB" sz="1100" dirty="0">
                          <a:effectLst/>
                          <a:latin typeface="Poppins" panose="00000500000000000000" pitchFamily="2" charset="0"/>
                          <a:cs typeface="Poppins" panose="00000500000000000000" pitchFamily="2" charset="0"/>
                        </a:rPr>
                        <a:t>Safety and the Site Managers Training Scheme award.</a:t>
                      </a:r>
                    </a:p>
                    <a:p>
                      <a:pPr marL="171450" indent="-171450">
                        <a:lnSpc>
                          <a:spcPct val="107000"/>
                        </a:lnSpc>
                        <a:spcAft>
                          <a:spcPts val="0"/>
                        </a:spcAft>
                        <a:buFont typeface="Arial" panose="020B0604020202020204" pitchFamily="34" charset="0"/>
                        <a:buChar char="•"/>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90157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24</a:t>
            </a:fld>
            <a:endParaRPr lang="en-US"/>
          </a:p>
        </p:txBody>
      </p:sp>
      <p:sp>
        <p:nvSpPr>
          <p:cNvPr id="3" name="Title 2"/>
          <p:cNvSpPr>
            <a:spLocks noGrp="1"/>
          </p:cNvSpPr>
          <p:nvPr>
            <p:ph type="title"/>
          </p:nvPr>
        </p:nvSpPr>
        <p:spPr>
          <a:xfrm>
            <a:off x="1075985" y="1636539"/>
            <a:ext cx="5080654" cy="1621619"/>
          </a:xfrm>
        </p:spPr>
        <p:txBody>
          <a:bodyPr/>
          <a:lstStyle/>
          <a:p>
            <a:r>
              <a:rPr lang="en-US" dirty="0"/>
              <a:t>Automotive</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AUTO</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79570" y="3042750"/>
            <a:ext cx="4748815"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a:cs typeface="Poppins"/>
              </a:rPr>
              <a:t>Skills for Work award in Automotive Skills </a:t>
            </a:r>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a:cs typeface="Poppins"/>
              </a:rPr>
              <a:t>Work Based Challenge Unit</a:t>
            </a:r>
          </a:p>
          <a:p>
            <a:pPr marL="285750" indent="-285750">
              <a:buFont typeface="Arial" panose="020B0604020202020204" pitchFamily="34" charset="0"/>
              <a:buChar char="•"/>
            </a:pPr>
            <a:r>
              <a:rPr lang="en-GB" sz="1400" dirty="0">
                <a:latin typeface="Poppins"/>
                <a:cs typeface="Poppins"/>
              </a:rPr>
              <a:t>SCQF Level 4</a:t>
            </a:r>
          </a:p>
          <a:p>
            <a:pPr marL="285750" indent="-285750">
              <a:buFont typeface="Arial,Sans-Serif" panose="020B0604020202020204" pitchFamily="34" charset="0"/>
              <a:buChar char="•"/>
            </a:pPr>
            <a:r>
              <a:rPr lang="en-GB" sz="1400" b="1" dirty="0">
                <a:latin typeface="Open Sans"/>
                <a:ea typeface="Open Sans"/>
                <a:cs typeface="Open Sans"/>
              </a:rPr>
              <a:t>Entrance</a:t>
            </a:r>
            <a:r>
              <a:rPr lang="en-GB" sz="1400" b="1" dirty="0">
                <a:ea typeface="+mn-lt"/>
                <a:cs typeface="+mn-lt"/>
              </a:rPr>
              <a:t> requirements: </a:t>
            </a:r>
            <a:r>
              <a:rPr lang="en-GB" sz="1400" dirty="0">
                <a:ea typeface="+mn-lt"/>
                <a:cs typeface="+mn-lt"/>
              </a:rPr>
              <a:t>A keen interest in the automotive industry and the drive to succeed are essential. </a:t>
            </a:r>
            <a:endParaRPr lang="en-US" sz="1400" dirty="0">
              <a:ea typeface="+mn-lt"/>
              <a:cs typeface="+mn-lt"/>
            </a:endParaRPr>
          </a:p>
          <a:p>
            <a:pPr marL="285750" indent="-285750">
              <a:buFont typeface="Arial,Sans-Serif" panose="020B0604020202020204" pitchFamily="34" charset="0"/>
              <a:buChar char="•"/>
            </a:pPr>
            <a:r>
              <a:rPr lang="en-GB" sz="1400" b="1" dirty="0">
                <a:ea typeface="+mn-lt"/>
                <a:cs typeface="+mn-lt"/>
              </a:rPr>
              <a:t>Progression: </a:t>
            </a:r>
            <a:r>
              <a:rPr lang="en-GB" sz="1400" dirty="0">
                <a:ea typeface="+mn-lt"/>
                <a:cs typeface="+mn-lt"/>
              </a:rPr>
              <a:t>College or direct application to apprenticeship</a:t>
            </a:r>
            <a:endParaRPr lang="en-GB" dirty="0"/>
          </a:p>
          <a:p>
            <a:pPr marL="285750" indent="-285750">
              <a:buFont typeface="Arial" panose="020B0604020202020204" pitchFamily="34" charset="0"/>
              <a:buChar char="•"/>
            </a:pPr>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259751668"/>
              </p:ext>
            </p:extLst>
          </p:nvPr>
        </p:nvGraphicFramePr>
        <p:xfrm>
          <a:off x="6524840" y="1134128"/>
          <a:ext cx="5378158" cy="5181093"/>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You’ll gain a Foundation Apprenticeship in Automotive at SCQF Level 4, which is the same level of learning as a National 4.</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includes: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Skills for Work award in Automotive Skills (SCQF Level 4)</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 Based Challenge Unit (SCQF Level 4)</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Your Skills for Work award will cover:</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The car</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The garage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The technician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Vehicle modification</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You will use the skills and knowledge you develop in your Skills for Work Award to successfully complete the work-based challenge unit. You will:</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 closely with an employer</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Deliver your project to a real-life client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Develop an understanding of the automotive industry</a:t>
                      </a:r>
                    </a:p>
                    <a:p>
                      <a:pPr marL="171450" indent="-171450">
                        <a:lnSpc>
                          <a:spcPct val="107000"/>
                        </a:lnSpc>
                        <a:spcAft>
                          <a:spcPts val="0"/>
                        </a:spcAft>
                        <a:buFont typeface="Arial" panose="020B0604020202020204" pitchFamily="34" charset="0"/>
                        <a:buChar char="•"/>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400444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25</a:t>
            </a:fld>
            <a:endParaRPr lang="en-US"/>
          </a:p>
        </p:txBody>
      </p:sp>
      <p:sp>
        <p:nvSpPr>
          <p:cNvPr id="3" name="Title 2"/>
          <p:cNvSpPr>
            <a:spLocks noGrp="1"/>
          </p:cNvSpPr>
          <p:nvPr>
            <p:ph type="title"/>
          </p:nvPr>
        </p:nvSpPr>
        <p:spPr>
          <a:xfrm>
            <a:off x="1047782" y="1774047"/>
            <a:ext cx="5080654" cy="1621619"/>
          </a:xfrm>
        </p:spPr>
        <p:txBody>
          <a:bodyPr/>
          <a:lstStyle/>
          <a:p>
            <a:r>
              <a:rPr lang="en-US" dirty="0"/>
              <a:t>Construction</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CONSTRUCTION</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47782" y="2994356"/>
            <a:ext cx="4748815" cy="181588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a:cs typeface="Poppins"/>
              </a:rPr>
              <a:t>Skills for Work award in Construction Skills </a:t>
            </a:r>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Work Based Challenge Unit</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4/5</a:t>
            </a:r>
          </a:p>
          <a:p>
            <a:pPr marL="285750" indent="-285750">
              <a:buFont typeface="Arial" panose="020B0604020202020204" pitchFamily="34" charset="0"/>
              <a:buChar char="•"/>
            </a:pPr>
            <a:r>
              <a:rPr lang="en-GB" sz="1400" b="1" dirty="0">
                <a:latin typeface="Poppins"/>
                <a:cs typeface="Poppins"/>
              </a:rPr>
              <a:t>Entrance requirements</a:t>
            </a:r>
            <a:r>
              <a:rPr lang="en-GB" sz="1400" dirty="0">
                <a:latin typeface="Poppins"/>
                <a:cs typeface="Poppins"/>
              </a:rPr>
              <a:t>: a keen interest in the construction industry</a:t>
            </a:r>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b="1" dirty="0">
                <a:latin typeface="Poppins"/>
                <a:cs typeface="Poppins"/>
              </a:rPr>
              <a:t>Progression: </a:t>
            </a:r>
            <a:r>
              <a:rPr lang="en-GB" sz="1400" dirty="0">
                <a:latin typeface="Poppins"/>
                <a:cs typeface="Poppins"/>
              </a:rPr>
              <a:t>an apprenticeship or progression on to a college course</a:t>
            </a:r>
            <a:endParaRPr lang="en-GB" sz="1400" b="1"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4026171285"/>
              </p:ext>
            </p:extLst>
          </p:nvPr>
        </p:nvGraphicFramePr>
        <p:xfrm>
          <a:off x="6455364" y="1085028"/>
          <a:ext cx="5378158" cy="4996434"/>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You’ll gain a Foundation Apprenticeship in Construction at either SCQF Level 4 or 5, which is the same level of learning as a National 4 or National 5.</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includes: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National Progression Award in Construction Skills (SCQF Level 4 or 5)</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 Based Challenge Unit (SCQF Level 4 or 5)</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Your National Progression Award will cover a variety of units and may include:</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Built environment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3D modelling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Carpentry and bench joinery</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Painting and decorating</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You will use the skills and knowledge you develop in your National Progression Award to successfully complete the work-based challenge unit. You will:</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Work closely with an employer</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Deliver your project to a real-life client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Develop an understanding of the construction sector</a:t>
                      </a:r>
                    </a:p>
                    <a:p>
                      <a:pPr marL="171450" indent="-171450">
                        <a:lnSpc>
                          <a:spcPct val="107000"/>
                        </a:lnSpc>
                        <a:spcAft>
                          <a:spcPts val="0"/>
                        </a:spcAft>
                        <a:buFont typeface="Arial" panose="020B0604020202020204" pitchFamily="34" charset="0"/>
                        <a:buChar char="•"/>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207240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26</a:t>
            </a:fld>
            <a:endParaRPr lang="en-US"/>
          </a:p>
        </p:txBody>
      </p:sp>
      <p:sp>
        <p:nvSpPr>
          <p:cNvPr id="3" name="Title 2"/>
          <p:cNvSpPr>
            <a:spLocks noGrp="1"/>
          </p:cNvSpPr>
          <p:nvPr>
            <p:ph type="title"/>
          </p:nvPr>
        </p:nvSpPr>
        <p:spPr>
          <a:xfrm>
            <a:off x="1069904" y="1697207"/>
            <a:ext cx="5080654" cy="1621619"/>
          </a:xfrm>
        </p:spPr>
        <p:txBody>
          <a:bodyPr/>
          <a:lstStyle/>
          <a:p>
            <a:r>
              <a:rPr lang="en-US" dirty="0"/>
              <a:t>Hospitality</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HOSPITALITY</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69904" y="3318826"/>
            <a:ext cx="4748815" cy="2246769"/>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Skills for Work award in Automotive Skills </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Work Based Challenge Unit</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4/5</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A keen interest in the hospitality industry and the drive to succeed are essential.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a:cs typeface="Poppins"/>
              </a:rPr>
              <a:t>an apprenticeship or progression on to a college course</a:t>
            </a:r>
            <a:endParaRPr lang="en-GB" sz="1400" b="1"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endParaRPr lang="en-GB" sz="1400" b="1"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3377306144"/>
              </p:ext>
            </p:extLst>
          </p:nvPr>
        </p:nvGraphicFramePr>
        <p:xfrm>
          <a:off x="6407593" y="1188625"/>
          <a:ext cx="5378158" cy="5001705"/>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You’ll gain a Foundation Apprenticeship in Hospitality at either SCQF level 4 or 5, which is the same level of learning as a National 4 or National 5.</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includes: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Skills for Work award (</a:t>
                      </a:r>
                      <a:r>
                        <a:rPr lang="en-GB" sz="1100" dirty="0" err="1">
                          <a:effectLst/>
                          <a:latin typeface="Poppins" panose="00000500000000000000" pitchFamily="2" charset="0"/>
                          <a:cs typeface="Poppins" panose="00000500000000000000" pitchFamily="2" charset="0"/>
                        </a:rPr>
                        <a:t>SfW</a:t>
                      </a:r>
                      <a:r>
                        <a:rPr lang="en-GB" sz="1100" dirty="0">
                          <a:effectLst/>
                          <a:latin typeface="Poppins" panose="00000500000000000000" pitchFamily="2" charset="0"/>
                          <a:cs typeface="Poppins" panose="00000500000000000000" pitchFamily="2" charset="0"/>
                        </a:rPr>
                        <a:t>) in Hospitality at SCQF Level 4 or SCQF level 5</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Work Based Challenge Skills unit at SCQF Level 4 or SCQF Level 5</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Your Skills for Work award will cover:</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Working in the professional kitchen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Working front of house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Working in the hospitality industry</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Events</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You will use the skills and knowledge you develop in your Skills for Work award to design and deliver a project. You will:</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 closely with an employer</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Deliver you project to a real-life client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Develop an understanding of the hospitality sector</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176051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27</a:t>
            </a:fld>
            <a:endParaRPr lang="en-US"/>
          </a:p>
        </p:txBody>
      </p:sp>
      <p:sp>
        <p:nvSpPr>
          <p:cNvPr id="3" name="Title 2"/>
          <p:cNvSpPr>
            <a:spLocks noGrp="1"/>
          </p:cNvSpPr>
          <p:nvPr>
            <p:ph type="title"/>
          </p:nvPr>
        </p:nvSpPr>
        <p:spPr>
          <a:xfrm>
            <a:off x="1110491" y="1850887"/>
            <a:ext cx="5080654" cy="1621619"/>
          </a:xfrm>
        </p:spPr>
        <p:txBody>
          <a:bodyPr/>
          <a:lstStyle/>
          <a:p>
            <a:r>
              <a:rPr lang="en-US" dirty="0"/>
              <a:t>Creative and Digital Media</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VCA</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10491" y="3255534"/>
            <a:ext cx="4748815" cy="3108543"/>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Progression Award in Creative and Social Media</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online and one day a week on campus</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Motherwell and Coatbridge</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A keen interest in photography, digital design or film making.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NQ Film &amp; </a:t>
            </a:r>
            <a:r>
              <a:rPr lang="en-GB" sz="1400" dirty="0" err="1">
                <a:latin typeface="Poppins" panose="00000500000000000000" pitchFamily="2" charset="0"/>
                <a:cs typeface="Poppins" panose="00000500000000000000" pitchFamily="2" charset="0"/>
              </a:rPr>
              <a:t>Photogrpahy</a:t>
            </a:r>
            <a:endParaRPr lang="en-GB" sz="1400" dirty="0">
              <a:latin typeface="Poppins" panose="00000500000000000000" pitchFamily="2" charset="0"/>
              <a:cs typeface="Poppins" panose="00000500000000000000" pitchFamily="2" charset="0"/>
            </a:endParaRP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HNC Television Production (with 2 Highers)</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HNC Animation</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HNC Photography</a:t>
            </a:r>
          </a:p>
          <a:p>
            <a:pPr marL="285750" indent="-285750">
              <a:buFont typeface="Arial" panose="020B0604020202020204" pitchFamily="34" charset="0"/>
              <a:buChar char="•"/>
            </a:pPr>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3891588726"/>
              </p:ext>
            </p:extLst>
          </p:nvPr>
        </p:nvGraphicFramePr>
        <p:xfrm>
          <a:off x="6542093" y="2036087"/>
          <a:ext cx="5378158" cy="3104663"/>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Creative Digital Media (CDM) brings together a range of creative roles where interactive media storytelling bleeds into the world of commerce.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Creating digital content enables marketing, advertising or information gathering and in turn, produces a vast amount of job roles within the Creative Industries. Pupils will learn hard technical skills such as camera work, lighting, editing and sound as well as the important soft skills such as working in a team and managing to a deadline.</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Photography</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Filmmaking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Digital Media Production.   </a:t>
                      </a:r>
                    </a:p>
                    <a:p>
                      <a:pPr marL="171450" indent="-171450">
                        <a:lnSpc>
                          <a:spcPct val="107000"/>
                        </a:lnSpc>
                        <a:spcAft>
                          <a:spcPts val="0"/>
                        </a:spcAft>
                        <a:buFont typeface="Arial" panose="020B0604020202020204" pitchFamily="34" charset="0"/>
                        <a:buChar char="•"/>
                      </a:pPr>
                      <a:endParaRPr lang="en-GB" sz="1100" dirty="0">
                        <a:effectLst/>
                      </a:endParaRPr>
                    </a:p>
                    <a:p>
                      <a:pPr marL="171450" indent="-171450">
                        <a:lnSpc>
                          <a:spcPct val="107000"/>
                        </a:lnSpc>
                        <a:spcAft>
                          <a:spcPts val="0"/>
                        </a:spcAft>
                        <a:buFont typeface="Arial" panose="020B0604020202020204" pitchFamily="34" charset="0"/>
                        <a:buChar char="•"/>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3284483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28</a:t>
            </a:fld>
            <a:endParaRPr lang="en-US"/>
          </a:p>
        </p:txBody>
      </p:sp>
      <p:sp>
        <p:nvSpPr>
          <p:cNvPr id="3" name="Title 2"/>
          <p:cNvSpPr>
            <a:spLocks noGrp="1"/>
          </p:cNvSpPr>
          <p:nvPr>
            <p:ph type="title"/>
          </p:nvPr>
        </p:nvSpPr>
        <p:spPr>
          <a:xfrm>
            <a:off x="1121993" y="2058501"/>
            <a:ext cx="5080654" cy="1621619"/>
          </a:xfrm>
        </p:spPr>
        <p:txBody>
          <a:bodyPr/>
          <a:lstStyle/>
          <a:p>
            <a:r>
              <a:rPr lang="en-US" dirty="0"/>
              <a:t>Engineering</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SCIENCE &amp; TECH</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21993" y="2887682"/>
            <a:ext cx="4748815" cy="3970318"/>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online and one day a week on campus</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Essential -Nat 5 Mathematics, Nat 5 English </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Desirable – Nat 5 Physics, Nat 5 Design for Manufacture, Nat 5 Graphical Communication</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Successful completion of the Foundation Apprenticeship will provide opportunity to progress on to HNC Mechanical Engineering, HNC Electrical Engineering, HNC Engineering Systems or HNC Computer Aided </a:t>
            </a:r>
            <a:r>
              <a:rPr lang="en-GB" sz="1400" dirty="0" err="1">
                <a:latin typeface="Poppins" panose="00000500000000000000" pitchFamily="2" charset="0"/>
                <a:cs typeface="Poppins" panose="00000500000000000000" pitchFamily="2" charset="0"/>
              </a:rPr>
              <a:t>Draughting</a:t>
            </a:r>
            <a:r>
              <a:rPr lang="en-GB" sz="1400" dirty="0">
                <a:latin typeface="Poppins" panose="00000500000000000000" pitchFamily="2" charset="0"/>
                <a:cs typeface="Poppins" panose="00000500000000000000" pitchFamily="2" charset="0"/>
              </a:rPr>
              <a:t> and Design at college and support entry to university to study a related degree.  The Foundation Apprenticeship is a good stepping stone to support progression on to a Modern or Graduate Apprenticeship.</a:t>
            </a:r>
          </a:p>
          <a:p>
            <a:pPr marL="285750" indent="-285750">
              <a:buFont typeface="Arial" panose="020B0604020202020204" pitchFamily="34" charset="0"/>
              <a:buChar char="•"/>
            </a:pPr>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355659197"/>
              </p:ext>
            </p:extLst>
          </p:nvPr>
        </p:nvGraphicFramePr>
        <p:xfrm>
          <a:off x="6388254" y="244111"/>
          <a:ext cx="5378158" cy="5893372"/>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You’ll gain a Foundation Apprenticeship in Engineering, which is the same level of learning as an SQA Higher (SCQF level 6).</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includes: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National Certificate (NC) in an Engineering Discipline at SCQF level 6, for example: Engineering Systems, Mechanical Engineering, Electrical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Core units of an SVQ in Performing Engineering Operations at SCQF level 5</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 placement experience/industry challenge</a:t>
                      </a:r>
                    </a:p>
                    <a:p>
                      <a:pPr marL="171450" indent="-171450">
                        <a:lnSpc>
                          <a:spcPct val="107000"/>
                        </a:lnSpc>
                        <a:spcAft>
                          <a:spcPts val="0"/>
                        </a:spcAft>
                        <a:buFont typeface="Arial" panose="020B0604020202020204" pitchFamily="34" charset="0"/>
                        <a:buChar char="•"/>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topics you learn as part of your National Certificate will depend on the area of engineering you choose to study. These include: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Engineering Systems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Mechanical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Aeronautical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Electrical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Fabrication and Welding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Manufacturing Engineering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Measurement and Control Engineering</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To achieve your SVQ units, you’ll be assessed as part of your work placement. You’ll learn how to:</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Comply with statutory regulations and organisational safety requirements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Use and interpret engineering data and documentation</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 efficiently and effectively in engineering</a:t>
                      </a:r>
                    </a:p>
                    <a:p>
                      <a:pPr>
                        <a:lnSpc>
                          <a:spcPct val="107000"/>
                        </a:lnSpc>
                        <a:spcAft>
                          <a:spcPts val="0"/>
                        </a:spcAft>
                      </a:pPr>
                      <a:endParaRPr lang="en-GB" sz="1100" dirty="0">
                        <a:effectLst/>
                      </a:endParaRPr>
                    </a:p>
                    <a:p>
                      <a:pPr marL="171450" indent="-171450">
                        <a:lnSpc>
                          <a:spcPct val="107000"/>
                        </a:lnSpc>
                        <a:spcAft>
                          <a:spcPts val="0"/>
                        </a:spcAft>
                        <a:buFont typeface="Arial" panose="020B0604020202020204" pitchFamily="34" charset="0"/>
                        <a:buChar char="•"/>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3888806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29</a:t>
            </a:fld>
            <a:endParaRPr lang="en-US"/>
          </a:p>
        </p:txBody>
      </p:sp>
      <p:sp>
        <p:nvSpPr>
          <p:cNvPr id="3" name="Title 2"/>
          <p:cNvSpPr>
            <a:spLocks noGrp="1"/>
          </p:cNvSpPr>
          <p:nvPr>
            <p:ph type="title"/>
          </p:nvPr>
        </p:nvSpPr>
        <p:spPr>
          <a:xfrm>
            <a:off x="1109981" y="1705401"/>
            <a:ext cx="5080654" cy="1621619"/>
          </a:xfrm>
        </p:spPr>
        <p:txBody>
          <a:bodyPr/>
          <a:lstStyle/>
          <a:p>
            <a:r>
              <a:rPr lang="en-US" dirty="0"/>
              <a:t>Social Services: Children and Young People</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Dental, Health and Social Care</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09981" y="4001767"/>
            <a:ext cx="4748815" cy="2893100"/>
          </a:xfrm>
          <a:prstGeom prst="rect">
            <a:avLst/>
          </a:prstGeom>
          <a:noFill/>
        </p:spPr>
        <p:txBody>
          <a:bodyPr wrap="square" lIns="91440" tIns="45720" rIns="91440" bIns="45720" rtlCol="0" anchor="t">
            <a:spAutoFit/>
          </a:bodyPr>
          <a:lstStyle/>
          <a:p>
            <a:pPr marL="285750" indent="-285750">
              <a:buFont typeface="Arial"/>
              <a:buChar char="•"/>
            </a:pPr>
            <a:r>
              <a:rPr lang="en-GB" sz="1400" dirty="0">
                <a:latin typeface="Poppins" panose="00000500000000000000" pitchFamily="2" charset="0"/>
                <a:cs typeface="Poppins" panose="00000500000000000000" pitchFamily="2" charset="0"/>
              </a:rPr>
              <a:t>SCQF Level 6</a:t>
            </a:r>
            <a:endParaRPr lang="en-US" dirty="0">
              <a:ea typeface="Open Sans"/>
              <a:cs typeface="Open Sans"/>
            </a:endParaRPr>
          </a:p>
          <a:p>
            <a:pPr marL="285750" indent="-285750">
              <a:buFont typeface="Arial"/>
              <a:buChar char="•"/>
            </a:pPr>
            <a:r>
              <a:rPr lang="en-GB" sz="1400" dirty="0">
                <a:latin typeface="Poppins" panose="00000500000000000000" pitchFamily="2" charset="0"/>
                <a:cs typeface="Poppins" panose="00000500000000000000" pitchFamily="2" charset="0"/>
              </a:rPr>
              <a:t>2 afternoons online and one day a week on campus</a:t>
            </a:r>
          </a:p>
          <a:p>
            <a:pPr marL="285750" indent="-285750">
              <a:buFont typeface="Arial"/>
              <a:buChar char="•"/>
            </a:pPr>
            <a:r>
              <a:rPr lang="en-GB" sz="1400" b="1" dirty="0">
                <a:latin typeface="Poppins" panose="00000500000000000000" pitchFamily="2" charset="0"/>
                <a:ea typeface="+mn-lt"/>
                <a:cs typeface="Poppins" panose="00000500000000000000" pitchFamily="2" charset="0"/>
              </a:rPr>
              <a:t>Entrance requirements</a:t>
            </a:r>
            <a:r>
              <a:rPr lang="en-GB" sz="1400" dirty="0">
                <a:latin typeface="Poppins" panose="00000500000000000000" pitchFamily="2" charset="0"/>
                <a:ea typeface="+mn-lt"/>
                <a:cs typeface="Poppins" panose="00000500000000000000" pitchFamily="2" charset="0"/>
              </a:rPr>
              <a:t> 2 National 5's, one of which must be English and also a competency in Maths</a:t>
            </a:r>
          </a:p>
          <a:p>
            <a:pPr marL="285750" indent="-285750">
              <a:buFont typeface="Arial"/>
              <a:buChar char="•"/>
            </a:pPr>
            <a:r>
              <a:rPr lang="en-GB" sz="1400" b="1" dirty="0">
                <a:latin typeface="Poppins" panose="00000500000000000000" pitchFamily="2" charset="0"/>
                <a:ea typeface="+mn-lt"/>
                <a:cs typeface="Poppins" panose="00000500000000000000" pitchFamily="2" charset="0"/>
              </a:rPr>
              <a:t>Progression: </a:t>
            </a:r>
            <a:r>
              <a:rPr lang="en-GB" sz="1400" dirty="0">
                <a:latin typeface="Poppins" panose="00000500000000000000" pitchFamily="2" charset="0"/>
                <a:ea typeface="+mn-lt"/>
                <a:cs typeface="Poppins" panose="00000500000000000000" pitchFamily="2" charset="0"/>
              </a:rPr>
              <a:t>A Level 6 course, or with additional qualifications progression to  HNC in Childhood Practice or HNC Additional Support Needs or employment</a:t>
            </a:r>
            <a:endParaRPr lang="en-US" sz="1400" dirty="0">
              <a:latin typeface="Poppins" panose="00000500000000000000" pitchFamily="2" charset="0"/>
              <a:ea typeface="+mn-lt"/>
              <a:cs typeface="Poppins" panose="00000500000000000000" pitchFamily="2" charset="0"/>
            </a:endParaRPr>
          </a:p>
          <a:p>
            <a:pPr marL="285750" indent="-285750">
              <a:buFont typeface="Arial" panose="020B0604020202020204" pitchFamily="34" charset="0"/>
              <a:buChar char="•"/>
            </a:pPr>
            <a:endParaRPr lang="en-US" sz="1400" dirty="0">
              <a:ea typeface="+mn-lt"/>
              <a:cs typeface="+mn-lt"/>
            </a:endParaRPr>
          </a:p>
          <a:p>
            <a:pPr marL="285750" indent="-285750">
              <a:buFont typeface="Arial" panose="020B0604020202020204" pitchFamily="34" charset="0"/>
              <a:buChar char="•"/>
            </a:pPr>
            <a:endParaRPr lang="en-GB" sz="1400" b="1" dirty="0">
              <a:solidFill>
                <a:srgbClr val="FF0000"/>
              </a:solidFill>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2422077202"/>
              </p:ext>
            </p:extLst>
          </p:nvPr>
        </p:nvGraphicFramePr>
        <p:xfrm>
          <a:off x="6360242" y="367126"/>
          <a:ext cx="5378158" cy="5534597"/>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You’ll gain a Foundation Apprenticeship in Social Services (Children and Young People), which is the same level of learning as an SQA Higher (SCQF level 6).</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includes: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National Progression Award (NPA) in Social Services (Children and Young People) at SCQF level 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Core units of an SVQ in Social Services (Children and Young People) at SCQF level 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work placement</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For your National Progression Award, your topics will be:</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Safeguarding of Children and Young People</a:t>
                      </a: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Play for Children and Young People</a:t>
                      </a: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Communication with Children and Young People</a:t>
                      </a: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Development of Children and Young People</a:t>
                      </a: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Promote the Wellbeing and Safety of Children and Young People</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To achieve your SVQ units, you’ll be assessed as part of your work placement. You’ll learn how to:</a:t>
                      </a: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Support effective communication</a:t>
                      </a: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Support the health and safety of yourself and individuals</a:t>
                      </a: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Develop your own knowledge and practice</a:t>
                      </a: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Support the safeguarding of children</a:t>
                      </a:r>
                    </a:p>
                    <a:p>
                      <a:pPr marL="0" indent="0">
                        <a:lnSpc>
                          <a:spcPct val="107000"/>
                        </a:lnSpc>
                        <a:spcAft>
                          <a:spcPts val="0"/>
                        </a:spcAft>
                        <a:buFont typeface="Arial" panose="020B0604020202020204" pitchFamily="34" charset="0"/>
                        <a:buNone/>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306333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3</a:t>
            </a:fld>
            <a:endParaRPr lang="en-US" dirty="0"/>
          </a:p>
        </p:txBody>
      </p:sp>
      <p:sp>
        <p:nvSpPr>
          <p:cNvPr id="3" name="Title 2"/>
          <p:cNvSpPr>
            <a:spLocks noGrp="1"/>
          </p:cNvSpPr>
          <p:nvPr>
            <p:ph type="title"/>
          </p:nvPr>
        </p:nvSpPr>
        <p:spPr>
          <a:xfrm>
            <a:off x="1189521" y="1121183"/>
            <a:ext cx="4225589" cy="1621619"/>
          </a:xfrm>
        </p:spPr>
        <p:txBody>
          <a:bodyPr/>
          <a:lstStyle/>
          <a:p>
            <a:r>
              <a:rPr lang="en-US" dirty="0"/>
              <a:t>Automotive </a:t>
            </a:r>
            <a:br>
              <a:rPr lang="en-US" dirty="0"/>
            </a:br>
            <a:r>
              <a:rPr lang="en-US" dirty="0"/>
              <a:t>Skills</a:t>
            </a:r>
            <a:r>
              <a:rPr lang="en-US" dirty="0">
                <a:solidFill>
                  <a:schemeClr val="accent1"/>
                </a:solidFill>
              </a:rPr>
              <a:t>.</a:t>
            </a:r>
          </a:p>
        </p:txBody>
      </p:sp>
      <p:sp>
        <p:nvSpPr>
          <p:cNvPr id="5" name="Rectangle 4"/>
          <p:cNvSpPr/>
          <p:nvPr/>
        </p:nvSpPr>
        <p:spPr>
          <a:xfrm>
            <a:off x="1713220" y="524933"/>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1600" dirty="0">
                <a:latin typeface="Poppins Medium" pitchFamily="2" charset="77"/>
                <a:ea typeface="Montserrat" charset="0"/>
                <a:cs typeface="Poppins Medium" pitchFamily="2" charset="77"/>
              </a:rPr>
              <a:t>Automotive</a:t>
            </a:r>
            <a:endParaRPr lang="en-US" sz="900" dirty="0">
              <a:latin typeface="Poppins Medium" pitchFamily="2" charset="77"/>
              <a:ea typeface="Montserrat" charset="0"/>
              <a:cs typeface="Poppins Medium" pitchFamily="2" charset="77"/>
            </a:endParaRPr>
          </a:p>
        </p:txBody>
      </p:sp>
      <p:sp>
        <p:nvSpPr>
          <p:cNvPr id="6" name="Right Triangle 5"/>
          <p:cNvSpPr/>
          <p:nvPr/>
        </p:nvSpPr>
        <p:spPr>
          <a:xfrm flipV="1">
            <a:off x="2816356" y="819166"/>
            <a:ext cx="185056" cy="129427"/>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89521" y="2742802"/>
            <a:ext cx="4087586" cy="2308324"/>
          </a:xfrm>
          <a:prstGeom prst="rect">
            <a:avLst/>
          </a:prstGeom>
          <a:noFill/>
        </p:spPr>
        <p:txBody>
          <a:bodyPr wrap="square" rtlCol="0">
            <a:spAutoFit/>
          </a:bodyPr>
          <a:lstStyle/>
          <a:p>
            <a:pPr marL="285750" indent="-285750">
              <a:buFont typeface="Arial" panose="020B0604020202020204" pitchFamily="34" charset="0"/>
              <a:buChar char="•"/>
            </a:pPr>
            <a:r>
              <a:rPr lang="en-GB" sz="1600" dirty="0">
                <a:latin typeface="Poppins" panose="00000500000000000000" pitchFamily="2" charset="0"/>
                <a:cs typeface="Poppins" panose="00000500000000000000" pitchFamily="2" charset="0"/>
              </a:rPr>
              <a:t>National Progression Award in Automotive Skills </a:t>
            </a:r>
          </a:p>
          <a:p>
            <a:pPr marL="285750" indent="-285750">
              <a:buFont typeface="Arial" panose="020B0604020202020204" pitchFamily="34" charset="0"/>
              <a:buChar char="•"/>
            </a:pPr>
            <a:r>
              <a:rPr lang="en-GB" sz="1600" dirty="0">
                <a:latin typeface="Poppins" panose="00000500000000000000" pitchFamily="2" charset="0"/>
                <a:cs typeface="Poppins" panose="00000500000000000000" pitchFamily="2" charset="0"/>
              </a:rPr>
              <a:t>SCQF Level 4</a:t>
            </a:r>
          </a:p>
          <a:p>
            <a:pPr marL="285750" indent="-285750">
              <a:buFont typeface="Arial" panose="020B0604020202020204" pitchFamily="34" charset="0"/>
              <a:buChar char="•"/>
            </a:pPr>
            <a:r>
              <a:rPr lang="en-GB" sz="1600" dirty="0">
                <a:latin typeface="Poppins" panose="00000500000000000000" pitchFamily="2" charset="0"/>
                <a:cs typeface="Poppins" panose="00000500000000000000" pitchFamily="2" charset="0"/>
              </a:rPr>
              <a:t>3 x double periods per week in school </a:t>
            </a:r>
          </a:p>
          <a:p>
            <a:pPr marL="285750" indent="-285750">
              <a:buFont typeface="Arial" panose="020B0604020202020204" pitchFamily="34" charset="0"/>
              <a:buChar char="•"/>
            </a:pPr>
            <a:r>
              <a:rPr lang="en-GB" sz="1600" b="1" dirty="0">
                <a:latin typeface="Poppins" panose="00000500000000000000" pitchFamily="2" charset="0"/>
                <a:cs typeface="Poppins" panose="00000500000000000000" pitchFamily="2" charset="0"/>
              </a:rPr>
              <a:t>Entrance requirements: </a:t>
            </a:r>
            <a:r>
              <a:rPr lang="en-GB" sz="1600" dirty="0">
                <a:latin typeface="Poppins" panose="00000500000000000000" pitchFamily="2" charset="0"/>
                <a:cs typeface="Poppins" panose="00000500000000000000" pitchFamily="2" charset="0"/>
              </a:rPr>
              <a:t>A keen interest in the automotive industry and the drive to succeed are essential. </a:t>
            </a:r>
          </a:p>
          <a:p>
            <a:pPr marL="285750" indent="-285750">
              <a:buFont typeface="Arial" panose="020B0604020202020204" pitchFamily="34" charset="0"/>
              <a:buChar char="•"/>
            </a:pPr>
            <a:r>
              <a:rPr lang="en-GB" sz="1600" b="1" dirty="0">
                <a:latin typeface="Poppins" panose="00000500000000000000" pitchFamily="2" charset="0"/>
                <a:cs typeface="Poppins" panose="00000500000000000000" pitchFamily="2" charset="0"/>
              </a:rPr>
              <a:t>Progression: </a:t>
            </a:r>
            <a:r>
              <a:rPr lang="en-GB" sz="1600" dirty="0">
                <a:latin typeface="Poppins" panose="00000500000000000000" pitchFamily="2" charset="0"/>
                <a:cs typeface="Poppins" panose="00000500000000000000" pitchFamily="2" charset="0"/>
              </a:rPr>
              <a:t>College or direct application to apprenticeship</a:t>
            </a:r>
            <a:endParaRPr lang="en-GB" sz="2000" dirty="0">
              <a:latin typeface="Poppins" panose="00000500000000000000" pitchFamily="2" charset="0"/>
              <a:cs typeface="Poppins" panose="00000500000000000000" pitchFamily="2"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685427250"/>
              </p:ext>
            </p:extLst>
          </p:nvPr>
        </p:nvGraphicFramePr>
        <p:xfrm>
          <a:off x="5673902" y="1121183"/>
          <a:ext cx="5853270" cy="1980324"/>
        </p:xfrm>
        <a:graphic>
          <a:graphicData uri="http://schemas.openxmlformats.org/drawingml/2006/table">
            <a:tbl>
              <a:tblPr firstRow="1" firstCol="1" bandRow="1">
                <a:tableStyleId>{5C22544A-7EE6-4342-B048-85BDC9FD1C3A}</a:tableStyleId>
              </a:tblPr>
              <a:tblGrid>
                <a:gridCol w="5853270">
                  <a:extLst>
                    <a:ext uri="{9D8B030D-6E8A-4147-A177-3AD203B41FA5}">
                      <a16:colId xmlns:a16="http://schemas.microsoft.com/office/drawing/2014/main" val="876830436"/>
                    </a:ext>
                  </a:extLst>
                </a:gridCol>
              </a:tblGrid>
              <a:tr h="1980324">
                <a:tc>
                  <a:txBody>
                    <a:bodyPr/>
                    <a:lstStyle/>
                    <a:p>
                      <a:pPr marL="0" marR="0" lvl="0" indent="0" algn="l" defTabSz="914318" rtl="0" eaLnBrk="1" fontAlgn="auto" latinLnBrk="0" hangingPunct="1">
                        <a:lnSpc>
                          <a:spcPct val="107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 </a:t>
                      </a:r>
                      <a:r>
                        <a:rPr lang="en-GB" sz="1100" b="1" kern="1200" dirty="0">
                          <a:solidFill>
                            <a:schemeClr val="lt1"/>
                          </a:solidFill>
                          <a:effectLst/>
                          <a:latin typeface="Poppins" panose="00000500000000000000" pitchFamily="2" charset="0"/>
                          <a:ea typeface="+mn-ea"/>
                          <a:cs typeface="Poppins" panose="00000500000000000000" pitchFamily="2" charset="0"/>
                        </a:rPr>
                        <a:t>Course</a:t>
                      </a:r>
                      <a:r>
                        <a:rPr lang="en-GB" sz="1100" b="1" kern="1200" baseline="0" dirty="0">
                          <a:solidFill>
                            <a:schemeClr val="lt1"/>
                          </a:solidFill>
                          <a:effectLst/>
                          <a:latin typeface="Poppins" panose="00000500000000000000" pitchFamily="2" charset="0"/>
                          <a:ea typeface="+mn-ea"/>
                          <a:cs typeface="Poppins" panose="00000500000000000000" pitchFamily="2" charset="0"/>
                        </a:rPr>
                        <a:t> Outline</a:t>
                      </a:r>
                      <a:r>
                        <a:rPr lang="en-GB" sz="1100" b="1" kern="1200" dirty="0">
                          <a:solidFill>
                            <a:schemeClr val="lt1"/>
                          </a:solidFill>
                          <a:effectLst/>
                          <a:latin typeface="Poppins" panose="00000500000000000000" pitchFamily="2" charset="0"/>
                          <a:ea typeface="+mn-ea"/>
                          <a:cs typeface="Poppins" panose="00000500000000000000" pitchFamily="2" charset="0"/>
                        </a:rPr>
                        <a:t> </a:t>
                      </a:r>
                    </a:p>
                    <a:p>
                      <a:pPr marL="0" marR="0" lvl="0" indent="0" algn="l" defTabSz="914318" rtl="0" eaLnBrk="1" fontAlgn="auto" latinLnBrk="0" hangingPunct="1">
                        <a:lnSpc>
                          <a:spcPct val="107000"/>
                        </a:lnSpc>
                        <a:spcBef>
                          <a:spcPts val="0"/>
                        </a:spcBef>
                        <a:spcAft>
                          <a:spcPts val="0"/>
                        </a:spcAft>
                        <a:buClrTx/>
                        <a:buSzTx/>
                        <a:buFontTx/>
                        <a:buNone/>
                        <a:tabLst/>
                        <a:defRPr/>
                      </a:pPr>
                      <a:endParaRPr lang="en-GB" sz="1100" b="1" kern="1200" dirty="0">
                        <a:solidFill>
                          <a:schemeClr val="lt1"/>
                        </a:solidFill>
                        <a:effectLst/>
                        <a:latin typeface="Poppins" panose="00000500000000000000" pitchFamily="2" charset="0"/>
                        <a:ea typeface="+mn-ea"/>
                        <a:cs typeface="Poppins" panose="00000500000000000000" pitchFamily="2" charset="0"/>
                      </a:endParaRPr>
                    </a:p>
                    <a:p>
                      <a:pPr marL="0" marR="0" lvl="0" indent="0" algn="l" defTabSz="914318" rtl="0" eaLnBrk="1" fontAlgn="auto" latinLnBrk="0" hangingPunct="1">
                        <a:lnSpc>
                          <a:spcPct val="107000"/>
                        </a:lnSpc>
                        <a:spcBef>
                          <a:spcPts val="0"/>
                        </a:spcBef>
                        <a:spcAft>
                          <a:spcPts val="0"/>
                        </a:spcAft>
                        <a:buClrTx/>
                        <a:buSzTx/>
                        <a:buFontTx/>
                        <a:buNone/>
                        <a:tabLst/>
                        <a:defRPr/>
                      </a:pPr>
                      <a:r>
                        <a:rPr lang="en-GB" sz="1100" b="1" kern="1200" dirty="0">
                          <a:solidFill>
                            <a:schemeClr val="lt1"/>
                          </a:solidFill>
                          <a:effectLst/>
                          <a:latin typeface="Poppins" panose="00000500000000000000" pitchFamily="2" charset="0"/>
                          <a:ea typeface="+mn-ea"/>
                          <a:cs typeface="Poppins" panose="00000500000000000000" pitchFamily="2" charset="0"/>
                        </a:rPr>
                        <a:t>This qualification is designed to engage and motivate young people who are interested in learning about the motor industry.</a:t>
                      </a:r>
                    </a:p>
                    <a:p>
                      <a:pPr marL="0" marR="0" lvl="0" indent="0" algn="l" defTabSz="914318" rtl="0" eaLnBrk="1" fontAlgn="auto" latinLnBrk="0" hangingPunct="1">
                        <a:lnSpc>
                          <a:spcPct val="107000"/>
                        </a:lnSpc>
                        <a:spcBef>
                          <a:spcPts val="0"/>
                        </a:spcBef>
                        <a:spcAft>
                          <a:spcPts val="0"/>
                        </a:spcAft>
                        <a:buClrTx/>
                        <a:buSzTx/>
                        <a:buFontTx/>
                        <a:buNone/>
                        <a:tabLst/>
                        <a:defRPr/>
                      </a:pPr>
                      <a:endParaRPr lang="en-GB" sz="1100" b="1" kern="1200" dirty="0">
                        <a:solidFill>
                          <a:schemeClr val="lt1"/>
                        </a:solidFill>
                        <a:effectLst/>
                        <a:latin typeface="Poppins" panose="00000500000000000000" pitchFamily="2" charset="0"/>
                        <a:ea typeface="+mn-ea"/>
                        <a:cs typeface="Poppins" panose="00000500000000000000" pitchFamily="2" charset="0"/>
                      </a:endParaRPr>
                    </a:p>
                    <a:p>
                      <a:pPr marL="0" marR="0" lvl="0" indent="0" algn="l" defTabSz="914318" rtl="0" eaLnBrk="1" fontAlgn="auto" latinLnBrk="0" hangingPunct="1">
                        <a:lnSpc>
                          <a:spcPct val="107000"/>
                        </a:lnSpc>
                        <a:spcBef>
                          <a:spcPts val="0"/>
                        </a:spcBef>
                        <a:spcAft>
                          <a:spcPts val="0"/>
                        </a:spcAft>
                        <a:buClrTx/>
                        <a:buSzTx/>
                        <a:buFontTx/>
                        <a:buNone/>
                        <a:tabLst/>
                        <a:defRPr/>
                      </a:pPr>
                      <a:r>
                        <a:rPr lang="en-GB" sz="1100" b="1" kern="1200" dirty="0">
                          <a:solidFill>
                            <a:schemeClr val="lt1"/>
                          </a:solidFill>
                          <a:effectLst/>
                          <a:latin typeface="Poppins" panose="00000500000000000000" pitchFamily="2" charset="0"/>
                          <a:ea typeface="+mn-ea"/>
                          <a:cs typeface="Poppins" panose="00000500000000000000" pitchFamily="2" charset="0"/>
                        </a:rPr>
                        <a:t>The course is aimed at learners who prefer and respond to 'hands-on' learning.  Therefore they each have a practical approach to assessment and include many visual questioning techniques which will stimulate and interest learners. </a:t>
                      </a:r>
                      <a:endParaRPr lang="en-GB" sz="1100" b="1"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bl>
          </a:graphicData>
        </a:graphic>
      </p:graphicFrame>
      <p:graphicFrame>
        <p:nvGraphicFramePr>
          <p:cNvPr id="8" name="Table 7">
            <a:extLst>
              <a:ext uri="{FF2B5EF4-FFF2-40B4-BE49-F238E27FC236}">
                <a16:creationId xmlns:a16="http://schemas.microsoft.com/office/drawing/2014/main" id="{16250985-FE39-4C64-B2BF-1AD2212329F0}"/>
              </a:ext>
            </a:extLst>
          </p:cNvPr>
          <p:cNvGraphicFramePr>
            <a:graphicFrameLocks noGrp="1"/>
          </p:cNvGraphicFramePr>
          <p:nvPr>
            <p:extLst>
              <p:ext uri="{D42A27DB-BD31-4B8C-83A1-F6EECF244321}">
                <p14:modId xmlns:p14="http://schemas.microsoft.com/office/powerpoint/2010/main" val="3004291415"/>
              </p:ext>
            </p:extLst>
          </p:nvPr>
        </p:nvGraphicFramePr>
        <p:xfrm>
          <a:off x="5673902" y="3101507"/>
          <a:ext cx="5853270" cy="2378158"/>
        </p:xfrm>
        <a:graphic>
          <a:graphicData uri="http://schemas.openxmlformats.org/drawingml/2006/table">
            <a:tbl>
              <a:tblPr firstRow="1" firstCol="1" bandRow="1">
                <a:tableStyleId>{5C22544A-7EE6-4342-B048-85BDC9FD1C3A}</a:tableStyleId>
              </a:tblPr>
              <a:tblGrid>
                <a:gridCol w="5853270">
                  <a:extLst>
                    <a:ext uri="{9D8B030D-6E8A-4147-A177-3AD203B41FA5}">
                      <a16:colId xmlns:a16="http://schemas.microsoft.com/office/drawing/2014/main" val="876830436"/>
                    </a:ext>
                  </a:extLst>
                </a:gridCol>
              </a:tblGrid>
              <a:tr h="2378158">
                <a:tc>
                  <a:txBody>
                    <a:bodyPr/>
                    <a:lstStyle/>
                    <a:p>
                      <a:pPr marL="0" marR="0" lvl="0" indent="0" algn="l" defTabSz="914318" rtl="0" eaLnBrk="1" fontAlgn="auto" latinLnBrk="0" hangingPunct="1">
                        <a:lnSpc>
                          <a:spcPct val="107000"/>
                        </a:lnSpc>
                        <a:spcBef>
                          <a:spcPts val="0"/>
                        </a:spcBef>
                        <a:spcAft>
                          <a:spcPts val="0"/>
                        </a:spcAft>
                        <a:buClrTx/>
                        <a:buSzTx/>
                        <a:buFontTx/>
                        <a:buNone/>
                        <a:tabLst/>
                        <a:defRPr/>
                      </a:pPr>
                      <a:r>
                        <a:rPr lang="en-GB" sz="1100" b="1" kern="1200" dirty="0">
                          <a:solidFill>
                            <a:schemeClr val="lt1"/>
                          </a:solidFill>
                          <a:effectLst/>
                          <a:latin typeface="Poppins" panose="00000500000000000000" pitchFamily="2" charset="0"/>
                          <a:ea typeface="+mn-ea"/>
                          <a:cs typeface="Poppins" panose="00000500000000000000" pitchFamily="2" charset="0"/>
                        </a:rPr>
                        <a:t>  Course</a:t>
                      </a:r>
                      <a:r>
                        <a:rPr lang="en-GB" sz="1100" b="1" kern="1200" baseline="0" dirty="0">
                          <a:solidFill>
                            <a:schemeClr val="lt1"/>
                          </a:solidFill>
                          <a:effectLst/>
                          <a:latin typeface="Poppins" panose="00000500000000000000" pitchFamily="2" charset="0"/>
                          <a:ea typeface="+mn-ea"/>
                          <a:cs typeface="Poppins" panose="00000500000000000000" pitchFamily="2" charset="0"/>
                        </a:rPr>
                        <a:t> Content</a:t>
                      </a:r>
                      <a:endParaRPr lang="en-GB" sz="1100" b="1" kern="1200" dirty="0">
                        <a:solidFill>
                          <a:schemeClr val="lt1"/>
                        </a:solidFill>
                        <a:effectLst/>
                        <a:latin typeface="Poppins" panose="00000500000000000000" pitchFamily="2" charset="0"/>
                        <a:ea typeface="+mn-ea"/>
                        <a:cs typeface="Poppins" panose="00000500000000000000" pitchFamily="2" charset="0"/>
                      </a:endParaRPr>
                    </a:p>
                    <a:p>
                      <a:pPr marL="0" marR="0" lvl="0" indent="0" algn="l" defTabSz="914318" rtl="0" eaLnBrk="1" fontAlgn="auto" latinLnBrk="0" hangingPunct="1">
                        <a:lnSpc>
                          <a:spcPct val="107000"/>
                        </a:lnSpc>
                        <a:spcBef>
                          <a:spcPts val="0"/>
                        </a:spcBef>
                        <a:spcAft>
                          <a:spcPts val="0"/>
                        </a:spcAft>
                        <a:buClrTx/>
                        <a:buSzTx/>
                        <a:buFontTx/>
                        <a:buNone/>
                        <a:tabLst/>
                        <a:defRPr/>
                      </a:pPr>
                      <a:endParaRPr lang="en-GB" sz="1100" b="1" kern="1200" dirty="0">
                        <a:solidFill>
                          <a:schemeClr val="lt1"/>
                        </a:solidFill>
                        <a:effectLst/>
                        <a:latin typeface="Poppins" panose="00000500000000000000" pitchFamily="2" charset="0"/>
                        <a:ea typeface="+mn-ea"/>
                        <a:cs typeface="Poppins" panose="00000500000000000000" pitchFamily="2" charset="0"/>
                      </a:endParaRPr>
                    </a:p>
                    <a:p>
                      <a:r>
                        <a:rPr lang="en-GB" sz="1100" b="1" kern="1200" dirty="0">
                          <a:solidFill>
                            <a:schemeClr val="lt1"/>
                          </a:solidFill>
                          <a:effectLst/>
                          <a:latin typeface="Poppins" panose="00000500000000000000" pitchFamily="2" charset="0"/>
                          <a:ea typeface="+mn-ea"/>
                          <a:cs typeface="Poppins" panose="00000500000000000000" pitchFamily="2" charset="0"/>
                        </a:rPr>
                        <a:t>• Routine Cooling and Lubrication Systems Check </a:t>
                      </a:r>
                    </a:p>
                    <a:p>
                      <a:r>
                        <a:rPr lang="en-GB" sz="1100" b="1" kern="1200" dirty="0">
                          <a:solidFill>
                            <a:schemeClr val="lt1"/>
                          </a:solidFill>
                          <a:effectLst/>
                          <a:latin typeface="Poppins" panose="00000500000000000000" pitchFamily="2" charset="0"/>
                          <a:ea typeface="+mn-ea"/>
                          <a:cs typeface="Poppins" panose="00000500000000000000" pitchFamily="2" charset="0"/>
                        </a:rPr>
                        <a:t>• Introduction to Vehicle Lighting System Maintenance </a:t>
                      </a:r>
                    </a:p>
                    <a:p>
                      <a:r>
                        <a:rPr lang="en-GB" sz="1100" b="1" kern="1200" dirty="0">
                          <a:solidFill>
                            <a:schemeClr val="lt1"/>
                          </a:solidFill>
                          <a:effectLst/>
                          <a:latin typeface="Poppins" panose="00000500000000000000" pitchFamily="2" charset="0"/>
                          <a:ea typeface="+mn-ea"/>
                          <a:cs typeface="Poppins" panose="00000500000000000000" pitchFamily="2" charset="0"/>
                        </a:rPr>
                        <a:t>• Routine Vehicle Checks </a:t>
                      </a:r>
                    </a:p>
                    <a:p>
                      <a:r>
                        <a:rPr lang="en-GB" sz="1100" b="1" kern="1200" dirty="0">
                          <a:solidFill>
                            <a:schemeClr val="lt1"/>
                          </a:solidFill>
                          <a:effectLst/>
                          <a:latin typeface="Poppins" panose="00000500000000000000" pitchFamily="2" charset="0"/>
                          <a:ea typeface="+mn-ea"/>
                          <a:cs typeface="Poppins" panose="00000500000000000000" pitchFamily="2" charset="0"/>
                        </a:rPr>
                        <a:t>• Routine Wheel &amp; Tyre Checks </a:t>
                      </a:r>
                    </a:p>
                    <a:p>
                      <a:r>
                        <a:rPr lang="en-GB" sz="1100" b="1" kern="1200" dirty="0">
                          <a:solidFill>
                            <a:schemeClr val="lt1"/>
                          </a:solidFill>
                          <a:effectLst/>
                          <a:latin typeface="Poppins" panose="00000500000000000000" pitchFamily="2" charset="0"/>
                          <a:ea typeface="+mn-ea"/>
                          <a:cs typeface="Poppins" panose="00000500000000000000" pitchFamily="2" charset="0"/>
                        </a:rPr>
                        <a:t>• Routine Braking System Checks </a:t>
                      </a:r>
                    </a:p>
                    <a:p>
                      <a:r>
                        <a:rPr lang="en-GB" sz="1100" b="1" kern="1200" dirty="0">
                          <a:solidFill>
                            <a:schemeClr val="lt1"/>
                          </a:solidFill>
                          <a:effectLst/>
                          <a:latin typeface="Poppins" panose="00000500000000000000" pitchFamily="2" charset="0"/>
                          <a:ea typeface="+mn-ea"/>
                          <a:cs typeface="Poppins" panose="00000500000000000000" pitchFamily="2" charset="0"/>
                        </a:rPr>
                        <a:t>• Introduction to Light Vehicle Steering &amp; Suspension </a:t>
                      </a:r>
                    </a:p>
                    <a:p>
                      <a:r>
                        <a:rPr lang="en-GB" sz="1100" b="1" kern="1200" dirty="0">
                          <a:solidFill>
                            <a:schemeClr val="lt1"/>
                          </a:solidFill>
                          <a:effectLst/>
                          <a:latin typeface="Poppins" panose="00000500000000000000" pitchFamily="2" charset="0"/>
                          <a:ea typeface="+mn-ea"/>
                          <a:cs typeface="Poppins" panose="00000500000000000000" pitchFamily="2" charset="0"/>
                        </a:rPr>
                        <a:t>• Routine Vehicle Maintenance Processes and Procedures </a:t>
                      </a:r>
                    </a:p>
                    <a:p>
                      <a:r>
                        <a:rPr lang="en-GB" sz="1100" b="1" kern="1200" dirty="0">
                          <a:solidFill>
                            <a:schemeClr val="lt1"/>
                          </a:solidFill>
                          <a:effectLst/>
                          <a:latin typeface="Poppins" panose="00000500000000000000" pitchFamily="2" charset="0"/>
                          <a:ea typeface="+mn-ea"/>
                          <a:cs typeface="Poppins" panose="00000500000000000000" pitchFamily="2" charset="0"/>
                        </a:rPr>
                        <a:t>• Vehicle Valeting Interior </a:t>
                      </a:r>
                    </a:p>
                    <a:p>
                      <a:r>
                        <a:rPr lang="en-GB" sz="1100" b="1" kern="1200" dirty="0">
                          <a:solidFill>
                            <a:schemeClr val="lt1"/>
                          </a:solidFill>
                          <a:effectLst/>
                          <a:latin typeface="Poppins" panose="00000500000000000000" pitchFamily="2" charset="0"/>
                          <a:ea typeface="+mn-ea"/>
                          <a:cs typeface="Poppins" panose="00000500000000000000" pitchFamily="2" charset="0"/>
                        </a:rPr>
                        <a:t>• Vehicle Valeting Exterior </a:t>
                      </a:r>
                      <a:endParaRPr lang="en-GB" sz="1100" b="1"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bl>
          </a:graphicData>
        </a:graphic>
      </p:graphicFrame>
    </p:spTree>
    <p:extLst>
      <p:ext uri="{BB962C8B-B14F-4D97-AF65-F5344CB8AC3E}">
        <p14:creationId xmlns:p14="http://schemas.microsoft.com/office/powerpoint/2010/main" val="2700588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30</a:t>
            </a:fld>
            <a:endParaRPr lang="en-US"/>
          </a:p>
        </p:txBody>
      </p:sp>
      <p:sp>
        <p:nvSpPr>
          <p:cNvPr id="3" name="Title 2"/>
          <p:cNvSpPr>
            <a:spLocks noGrp="1"/>
          </p:cNvSpPr>
          <p:nvPr>
            <p:ph type="title"/>
          </p:nvPr>
        </p:nvSpPr>
        <p:spPr>
          <a:xfrm>
            <a:off x="1109981" y="1777093"/>
            <a:ext cx="5080654" cy="1621619"/>
          </a:xfrm>
        </p:spPr>
        <p:txBody>
          <a:bodyPr/>
          <a:lstStyle/>
          <a:p>
            <a:r>
              <a:rPr lang="en-US" dirty="0"/>
              <a:t>Social Services and Health Care</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Education and Counselling</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09981" y="3398712"/>
            <a:ext cx="4748815" cy="289310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online and one day a week on campus</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2 National 5 qualifications, one of which must be English and a competency in Maths</a:t>
            </a:r>
          </a:p>
          <a:p>
            <a:pPr marL="285750" indent="-285750">
              <a:buFont typeface="Arial" panose="020B0604020202020204" pitchFamily="34" charset="0"/>
              <a:buChar char="•"/>
            </a:pPr>
            <a:r>
              <a:rPr lang="en-GB" sz="1400" b="1" dirty="0">
                <a:latin typeface="Poppins" panose="00000500000000000000" pitchFamily="2" charset="0"/>
                <a:ea typeface="+mn-lt"/>
                <a:cs typeface="Poppins" panose="00000500000000000000" pitchFamily="2" charset="0"/>
              </a:rPr>
              <a:t>Progression:</a:t>
            </a:r>
            <a:r>
              <a:rPr lang="en-GB" sz="1400" dirty="0">
                <a:latin typeface="Poppins" panose="00000500000000000000" pitchFamily="2" charset="0"/>
                <a:ea typeface="+mn-lt"/>
                <a:cs typeface="Poppins" panose="00000500000000000000" pitchFamily="2" charset="0"/>
              </a:rPr>
              <a:t> some students secure employment within the Care sector.  You can also progress to HNC Healthcare Practice or HNC Social Services as well as other Higher Education programmes within the college.</a:t>
            </a:r>
          </a:p>
          <a:p>
            <a:pPr marL="285750" indent="-285750">
              <a:buFont typeface="Arial" panose="020B0604020202020204" pitchFamily="34" charset="0"/>
              <a:buChar char="•"/>
            </a:pPr>
            <a:endParaRPr lang="en-GB" sz="1400" dirty="0">
              <a:ea typeface="+mn-lt"/>
              <a:cs typeface="+mn-lt"/>
            </a:endParaRPr>
          </a:p>
        </p:txBody>
      </p:sp>
      <p:graphicFrame>
        <p:nvGraphicFramePr>
          <p:cNvPr id="10" name="Table 9"/>
          <p:cNvGraphicFramePr>
            <a:graphicFrameLocks noGrp="1"/>
          </p:cNvGraphicFramePr>
          <p:nvPr>
            <p:extLst>
              <p:ext uri="{D42A27DB-BD31-4B8C-83A1-F6EECF244321}">
                <p14:modId xmlns:p14="http://schemas.microsoft.com/office/powerpoint/2010/main" val="1610979776"/>
              </p:ext>
            </p:extLst>
          </p:nvPr>
        </p:nvGraphicFramePr>
        <p:xfrm>
          <a:off x="6367616" y="525124"/>
          <a:ext cx="5378158" cy="5534597"/>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You’ll gain a Foundation Apprenticeship in Social Services and Healthcare, which is the same level of learning as an SQA Higher (SCQF level 6).</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includes: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National Progression Award (NPA) in Social Services and Healthcare at SCQF level 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Core units of an SVQ in Social Services and Healthcare at SCQF level 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work placement</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People are at the heart of healthcare and social services. If you have a passion for improving lives and helping others, a career in this rewarding field could be for you.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A Foundation Apprenticeship in Social Services and Healthcare helps you prepare for a wide range of different care roles, such as: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Adult or children's nurse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Care assistant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Care home manager</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Residential support worker</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Social worker</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Over 161,000 people are currently employed by NHS Scotland. The number of jobs are still growing, and there are great opportunities for progression, too.</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892823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31</a:t>
            </a:fld>
            <a:endParaRPr lang="en-US"/>
          </a:p>
        </p:txBody>
      </p:sp>
      <p:sp>
        <p:nvSpPr>
          <p:cNvPr id="3" name="Title 2"/>
          <p:cNvSpPr>
            <a:spLocks noGrp="1"/>
          </p:cNvSpPr>
          <p:nvPr>
            <p:ph type="title"/>
          </p:nvPr>
        </p:nvSpPr>
        <p:spPr>
          <a:xfrm>
            <a:off x="1077279" y="1693516"/>
            <a:ext cx="5080654" cy="1621619"/>
          </a:xfrm>
        </p:spPr>
        <p:txBody>
          <a:bodyPr/>
          <a:lstStyle/>
          <a:p>
            <a:r>
              <a:rPr lang="en-US" dirty="0"/>
              <a:t>Software Development</a:t>
            </a:r>
            <a:r>
              <a:rPr lang="en-US" dirty="0">
                <a:solidFill>
                  <a:srgbClr val="DB2E2E"/>
                </a:solidFill>
              </a:rPr>
              <a:t>.</a:t>
            </a:r>
            <a:br>
              <a:rPr lang="en-US" dirty="0">
                <a:solidFill>
                  <a:srgbClr val="DB2E2E"/>
                </a:solidFill>
              </a:rPr>
            </a:br>
            <a:endParaRPr lang="en-US" dirty="0">
              <a:solidFill>
                <a:srgbClr val="DB2E2E"/>
              </a:solidFill>
            </a:endParaRP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COMPUTING</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14019" y="2926338"/>
            <a:ext cx="4748815" cy="4401205"/>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online and one day a week on campus</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Working towards relevant National Qualifications ( Computer Science, Maths, Sciences) or Equivalent NPAs at Levels 5 and/or recommendation from Pupil Support Teacher </a:t>
            </a:r>
            <a:endParaRPr lang="en-GB" sz="1400" dirty="0">
              <a:solidFill>
                <a:srgbClr val="DB2E2E"/>
              </a:solidFill>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A guaranteed place on HNC Computing at NCL.</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A Modern Apprenticeship in IT and Telecoms, </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A Graduate Apprenticeship in IT: Software Development.</a:t>
            </a:r>
          </a:p>
          <a:p>
            <a:pPr marL="742915" lvl="1"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Articulation to a university degree programme (with other relevant qualifications)</a:t>
            </a:r>
          </a:p>
          <a:p>
            <a:pPr marL="285750" indent="-285750">
              <a:buFont typeface="Arial" panose="020B0604020202020204" pitchFamily="34" charset="0"/>
              <a:buChar char="•"/>
            </a:pPr>
            <a:endParaRPr lang="en-GB" sz="1400" b="1" dirty="0">
              <a:solidFill>
                <a:srgbClr val="DB2E2E"/>
              </a:solidFill>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endParaRPr lang="en-GB" sz="1400" b="1" dirty="0"/>
          </a:p>
        </p:txBody>
      </p:sp>
      <p:graphicFrame>
        <p:nvGraphicFramePr>
          <p:cNvPr id="10" name="Table 9"/>
          <p:cNvGraphicFramePr>
            <a:graphicFrameLocks noGrp="1"/>
          </p:cNvGraphicFramePr>
          <p:nvPr>
            <p:extLst>
              <p:ext uri="{D42A27DB-BD31-4B8C-83A1-F6EECF244321}">
                <p14:modId xmlns:p14="http://schemas.microsoft.com/office/powerpoint/2010/main" val="4231289041"/>
              </p:ext>
            </p:extLst>
          </p:nvPr>
        </p:nvGraphicFramePr>
        <p:xfrm>
          <a:off x="6485603" y="572287"/>
          <a:ext cx="5378158" cy="5539867"/>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endParaRPr lang="en-GB" sz="1100" dirty="0">
                        <a:effectLst/>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You’ll gain a Foundation Apprenticeship in IT: Software Development, which is the same level of learning as an SQA Higher (SCQF level 6).</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includes: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National Progression Award (NPA) in Software Development at SCQF level 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Core units of a Diploma for IT &amp; Telecommunications Professionals at SCQF level 6</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 work placement</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For your National Progression Award, your topics will be: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Computing Applications: Development</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Computing: Authoring a Website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Software Design and Development</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In S6, you’ll work in a hands-on, practical way as part of your work placement, towards achieving the five units of your Diploma:</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Data Modelling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Investigating and Defining Customer Requirements for IT and Telecoms Systems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Health and Safety in IT and Telecom</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Personal Effectiveness</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And one of the following: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Event Driven Computer Programming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Procedural Programming</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Object Oriented Computer Programming</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54470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4</a:t>
            </a:fld>
            <a:endParaRPr lang="en-US"/>
          </a:p>
        </p:txBody>
      </p:sp>
      <p:sp>
        <p:nvSpPr>
          <p:cNvPr id="3" name="Title 2"/>
          <p:cNvSpPr>
            <a:spLocks noGrp="1"/>
          </p:cNvSpPr>
          <p:nvPr>
            <p:ph type="title"/>
          </p:nvPr>
        </p:nvSpPr>
        <p:spPr>
          <a:xfrm>
            <a:off x="1096273" y="1636539"/>
            <a:ext cx="4229100" cy="1621619"/>
          </a:xfrm>
        </p:spPr>
        <p:txBody>
          <a:bodyPr/>
          <a:lstStyle/>
          <a:p>
            <a:r>
              <a:rPr lang="en-US" dirty="0"/>
              <a:t>Introduction to Legal Studies</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BUSINESS</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96273" y="3194296"/>
            <a:ext cx="4084074" cy="2800767"/>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Progression Award in Legal Studies</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Online or on campus (Motherwell)</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Three relevant National 5 passes including English.</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Completion of the NPA along with one Higher in a Social subject will allow progression to the HNC Legal Services at New College Lanarkshire.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2769505987"/>
              </p:ext>
            </p:extLst>
          </p:nvPr>
        </p:nvGraphicFramePr>
        <p:xfrm>
          <a:off x="6459885" y="281460"/>
          <a:ext cx="5378158" cy="6080691"/>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23214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r>
                        <a:rPr lang="en-GB" sz="1100" dirty="0">
                          <a:effectLst/>
                          <a:latin typeface="Poppins" panose="00000500000000000000" pitchFamily="2" charset="0"/>
                          <a:cs typeface="Poppins" panose="00000500000000000000" pitchFamily="2" charset="0"/>
                        </a:rPr>
                        <a:t> </a:t>
                      </a:r>
                    </a:p>
                    <a:p>
                      <a:pPr>
                        <a:lnSpc>
                          <a:spcPct val="107000"/>
                        </a:lnSpc>
                        <a:spcAft>
                          <a:spcPts val="0"/>
                        </a:spcAft>
                      </a:pPr>
                      <a:r>
                        <a:rPr lang="en-GB" sz="1100" dirty="0">
                          <a:effectLst/>
                          <a:latin typeface="Poppins" panose="00000500000000000000" pitchFamily="2" charset="0"/>
                          <a:cs typeface="Poppins" panose="00000500000000000000" pitchFamily="2" charset="0"/>
                        </a:rPr>
                        <a:t>The National Progression Award in Legal Studies provides candidates with the basic legal skills and knowledge required for further study and/or employment where a basic understanding of the law may enhance career prospects.  The award consists of two mandatory units which are part of the NC in Legal Services.  This award would be of particular value to candidates in their final year of schooling who are seeking to broaden their understanding of law and society, perhaps with a view to studying Scots law at college or university.</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r h="1818272">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Candidates achieving the NPA in Legal Studies will complete two mandatory units (three SQA credits) at SCQF level 6:</a:t>
                      </a:r>
                    </a:p>
                    <a:p>
                      <a:pPr>
                        <a:lnSpc>
                          <a:spcPct val="107000"/>
                        </a:lnSpc>
                        <a:spcAft>
                          <a:spcPts val="0"/>
                        </a:spcAft>
                      </a:pPr>
                      <a:r>
                        <a:rPr lang="en-GB" sz="1100" dirty="0">
                          <a:effectLst/>
                          <a:latin typeface="Poppins" panose="00000500000000000000" pitchFamily="2" charset="0"/>
                          <a:cs typeface="Poppins" panose="00000500000000000000" pitchFamily="2" charset="0"/>
                        </a:rPr>
                        <a:t> </a:t>
                      </a:r>
                    </a:p>
                    <a:p>
                      <a:pPr>
                        <a:lnSpc>
                          <a:spcPct val="107000"/>
                        </a:lnSpc>
                        <a:spcAft>
                          <a:spcPts val="0"/>
                        </a:spcAft>
                      </a:pPr>
                      <a:r>
                        <a:rPr lang="en-GB" sz="1100" dirty="0">
                          <a:effectLst/>
                          <a:latin typeface="Poppins" panose="00000500000000000000" pitchFamily="2" charset="0"/>
                          <a:cs typeface="Poppins" panose="00000500000000000000" pitchFamily="2" charset="0"/>
                        </a:rPr>
                        <a:t>Scots Law: An Introduction</a:t>
                      </a:r>
                    </a:p>
                    <a:p>
                      <a:pPr>
                        <a:lnSpc>
                          <a:spcPct val="107000"/>
                        </a:lnSpc>
                        <a:spcAft>
                          <a:spcPts val="0"/>
                        </a:spcAft>
                      </a:pPr>
                      <a:r>
                        <a:rPr lang="en-GB" sz="1100" dirty="0">
                          <a:effectLst/>
                          <a:latin typeface="Poppins" panose="00000500000000000000" pitchFamily="2" charset="0"/>
                          <a:cs typeface="Poppins" panose="00000500000000000000" pitchFamily="2" charset="0"/>
                        </a:rPr>
                        <a:t> </a:t>
                      </a:r>
                    </a:p>
                    <a:p>
                      <a:pPr>
                        <a:lnSpc>
                          <a:spcPct val="107000"/>
                        </a:lnSpc>
                        <a:spcAft>
                          <a:spcPts val="0"/>
                        </a:spcAft>
                      </a:pPr>
                      <a:r>
                        <a:rPr lang="en-GB" sz="1100" dirty="0">
                          <a:effectLst/>
                          <a:latin typeface="Poppins" panose="00000500000000000000" pitchFamily="2" charset="0"/>
                          <a:cs typeface="Poppins" panose="00000500000000000000" pitchFamily="2" charset="0"/>
                        </a:rPr>
                        <a:t>This unit provides a broad knowledge and understanding of Scots law including the sources of law and how new law is made.  You will learn about the differences between the criminal law and the civil law and about the structure, jurisdiction and appeals of both the civil and the criminal courts.  You will develop knowledge and understanding of the system of criminal prosecution in Scotland, about the tribunal system, and about the roles, appointments and responsibilities of the legal profession.</a:t>
                      </a:r>
                    </a:p>
                    <a:p>
                      <a:pPr>
                        <a:lnSpc>
                          <a:spcPct val="107000"/>
                        </a:lnSpc>
                        <a:spcAft>
                          <a:spcPts val="0"/>
                        </a:spcAft>
                      </a:pPr>
                      <a:r>
                        <a:rPr lang="en-GB" sz="1100" dirty="0">
                          <a:effectLst/>
                          <a:latin typeface="Poppins" panose="00000500000000000000" pitchFamily="2" charset="0"/>
                          <a:cs typeface="Poppins" panose="00000500000000000000" pitchFamily="2" charset="0"/>
                        </a:rPr>
                        <a:t> </a:t>
                      </a:r>
                    </a:p>
                    <a:p>
                      <a:pPr>
                        <a:lnSpc>
                          <a:spcPct val="107000"/>
                        </a:lnSpc>
                        <a:spcAft>
                          <a:spcPts val="0"/>
                        </a:spcAft>
                      </a:pPr>
                      <a:r>
                        <a:rPr lang="en-GB" sz="1100" dirty="0">
                          <a:effectLst/>
                          <a:latin typeface="Poppins" panose="00000500000000000000" pitchFamily="2" charset="0"/>
                          <a:cs typeface="Poppins" panose="00000500000000000000" pitchFamily="2" charset="0"/>
                        </a:rPr>
                        <a:t>Crime in Society</a:t>
                      </a:r>
                    </a:p>
                    <a:p>
                      <a:pPr>
                        <a:lnSpc>
                          <a:spcPct val="107000"/>
                        </a:lnSpc>
                        <a:spcAft>
                          <a:spcPts val="0"/>
                        </a:spcAft>
                      </a:pPr>
                      <a:r>
                        <a:rPr lang="en-GB" sz="1100" dirty="0">
                          <a:effectLst/>
                          <a:latin typeface="Poppins" panose="00000500000000000000" pitchFamily="2" charset="0"/>
                          <a:cs typeface="Poppins" panose="00000500000000000000" pitchFamily="2" charset="0"/>
                        </a:rPr>
                        <a:t> </a:t>
                      </a:r>
                    </a:p>
                    <a:p>
                      <a:pPr>
                        <a:lnSpc>
                          <a:spcPct val="107000"/>
                        </a:lnSpc>
                        <a:spcAft>
                          <a:spcPts val="0"/>
                        </a:spcAft>
                      </a:pPr>
                      <a:r>
                        <a:rPr lang="en-GB" sz="1100" dirty="0">
                          <a:effectLst/>
                          <a:latin typeface="Poppins" panose="00000500000000000000" pitchFamily="2" charset="0"/>
                          <a:cs typeface="Poppins" panose="00000500000000000000" pitchFamily="2" charset="0"/>
                        </a:rPr>
                        <a:t>This unit enables you to explain what constitutes a crime in Scotland and the main principles involved in prosecution of crime and to explore the nature of crime and its effects on the individual and the community.  It encourages you to reflect on crime and become aware of its implications.</a:t>
                      </a:r>
                    </a:p>
                    <a:p>
                      <a:pPr>
                        <a:lnSpc>
                          <a:spcPct val="107000"/>
                        </a:lnSpc>
                        <a:spcAft>
                          <a:spcPts val="0"/>
                        </a:spcAft>
                      </a:pPr>
                      <a:r>
                        <a:rPr lang="en-GB" sz="1100" dirty="0">
                          <a:effectLst/>
                          <a:latin typeface="Poppins" panose="00000500000000000000" pitchFamily="2" charset="0"/>
                          <a:cs typeface="Poppins" panose="00000500000000000000" pitchFamily="2" charset="0"/>
                        </a:rPr>
                        <a:t> </a:t>
                      </a: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555229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5</a:t>
            </a:fld>
            <a:endParaRPr lang="en-US"/>
          </a:p>
        </p:txBody>
      </p:sp>
      <p:sp>
        <p:nvSpPr>
          <p:cNvPr id="3" name="Title 2"/>
          <p:cNvSpPr>
            <a:spLocks noGrp="1"/>
          </p:cNvSpPr>
          <p:nvPr>
            <p:ph type="title"/>
          </p:nvPr>
        </p:nvSpPr>
        <p:spPr>
          <a:xfrm>
            <a:off x="1151653" y="1636539"/>
            <a:ext cx="4968977" cy="1621619"/>
          </a:xfrm>
        </p:spPr>
        <p:txBody>
          <a:bodyPr/>
          <a:lstStyle/>
          <a:p>
            <a:r>
              <a:rPr lang="en-GB" dirty="0"/>
              <a:t>The Wonder of AI &amp; the Cloud </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COMPUTING</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51653" y="3258158"/>
            <a:ext cx="4084074" cy="2031325"/>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Centre devised qualification in partnership with Microsoft</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Online</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a:t>
            </a:r>
            <a:r>
              <a:rPr lang="en-GB" sz="1400" dirty="0">
                <a:latin typeface="Poppins" panose="00000500000000000000" pitchFamily="2" charset="0"/>
                <a:cs typeface="Poppins" panose="00000500000000000000" pitchFamily="2" charset="0"/>
              </a:rPr>
              <a:t> National 5 Computing Science OR NPA Cyber Security (Level 5)</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HNC Computing or HNC Cyber Security, </a:t>
            </a:r>
            <a:endParaRPr lang="en-GB" dirty="0">
              <a:latin typeface="Poppins" panose="00000500000000000000" pitchFamily="2" charset="0"/>
              <a:cs typeface="Poppins" panose="00000500000000000000" pitchFamily="2"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396808668"/>
              </p:ext>
            </p:extLst>
          </p:nvPr>
        </p:nvGraphicFramePr>
        <p:xfrm>
          <a:off x="6551430" y="726253"/>
          <a:ext cx="5378158" cy="5239161"/>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1045417">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160 hour course will give students a breadth of  knowledge of Cloud Computing, covering cloud services, Artificial Intelligence, Data in the Cloud and Spreadsheets</a:t>
                      </a:r>
                    </a:p>
                    <a:p>
                      <a:pPr>
                        <a:lnSpc>
                          <a:spcPct val="107000"/>
                        </a:lnSpc>
                        <a:spcAft>
                          <a:spcPts val="0"/>
                        </a:spcAft>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4176044">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qualification aims to provide: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This course introduces Azure and the Microsoft services students can use to create cloud computing solutions: it provides foundational level knowledge on Azure concepts; core Azure services; core solutions and management tools; general security and network security; governance, privacy, and compliance features; Azure cost management and service level agreements.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Artificial Intelligence (AI) will define the next generation of software solutions and unlocks the potential to create amazing applications that improve life for everyone. This course introduces AI and the Microsoft services students can use to create AI solutions.</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Learners will be able to identify and describe core data concepts such as relational, non-relational, big data &amp; analytics, and how this technology is implemented, through cloud data-solutions with Microsoft Azure.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following</a:t>
                      </a:r>
                      <a:r>
                        <a:rPr lang="en-GB" sz="1100" baseline="0" dirty="0">
                          <a:effectLst/>
                          <a:latin typeface="Poppins" panose="00000500000000000000" pitchFamily="2" charset="0"/>
                          <a:cs typeface="Poppins" panose="00000500000000000000" pitchFamily="2" charset="0"/>
                        </a:rPr>
                        <a:t> areas will be studied as part of this course:</a:t>
                      </a:r>
                    </a:p>
                    <a:p>
                      <a:pPr marL="228600" indent="-228600">
                        <a:lnSpc>
                          <a:spcPct val="107000"/>
                        </a:lnSpc>
                        <a:spcAft>
                          <a:spcPts val="0"/>
                        </a:spcAft>
                        <a:buFont typeface="+mj-lt"/>
                        <a:buAutoNum type="arabicPeriod"/>
                      </a:pPr>
                      <a:r>
                        <a:rPr lang="en-GB" sz="1100" dirty="0">
                          <a:effectLst/>
                          <a:latin typeface="Poppins" panose="00000500000000000000" pitchFamily="2" charset="0"/>
                          <a:cs typeface="Poppins" panose="00000500000000000000" pitchFamily="2" charset="0"/>
                        </a:rPr>
                        <a:t>MS Tech Resilience 				</a:t>
                      </a:r>
                    </a:p>
                    <a:p>
                      <a:pPr marL="228600" indent="-228600">
                        <a:lnSpc>
                          <a:spcPct val="107000"/>
                        </a:lnSpc>
                        <a:spcAft>
                          <a:spcPts val="0"/>
                        </a:spcAft>
                        <a:buFont typeface="+mj-lt"/>
                        <a:buAutoNum type="arabicPeriod"/>
                      </a:pPr>
                      <a:r>
                        <a:rPr lang="en-GB" sz="1100" dirty="0">
                          <a:effectLst/>
                          <a:latin typeface="Poppins" panose="00000500000000000000" pitchFamily="2" charset="0"/>
                          <a:cs typeface="Poppins" panose="00000500000000000000" pitchFamily="2" charset="0"/>
                        </a:rPr>
                        <a:t>Taking first steps with Python			</a:t>
                      </a:r>
                    </a:p>
                    <a:p>
                      <a:pPr marL="228600" indent="-228600">
                        <a:lnSpc>
                          <a:spcPct val="107000"/>
                        </a:lnSpc>
                        <a:spcAft>
                          <a:spcPts val="0"/>
                        </a:spcAft>
                        <a:buFont typeface="+mj-lt"/>
                        <a:buAutoNum type="arabicPeriod"/>
                      </a:pPr>
                      <a:r>
                        <a:rPr lang="en-GB" sz="1100" dirty="0">
                          <a:effectLst/>
                          <a:latin typeface="Poppins" panose="00000500000000000000" pitchFamily="2" charset="0"/>
                          <a:cs typeface="Poppins" panose="00000500000000000000" pitchFamily="2" charset="0"/>
                        </a:rPr>
                        <a:t>Microsoft Azure AI Fundamentals - AI 900		</a:t>
                      </a:r>
                    </a:p>
                    <a:p>
                      <a:pPr marL="228600" indent="-228600">
                        <a:lnSpc>
                          <a:spcPct val="107000"/>
                        </a:lnSpc>
                        <a:spcAft>
                          <a:spcPts val="0"/>
                        </a:spcAft>
                        <a:buFont typeface="+mj-lt"/>
                        <a:buAutoNum type="arabicPeriod"/>
                      </a:pPr>
                      <a:r>
                        <a:rPr lang="en-GB" sz="1100" dirty="0">
                          <a:effectLst/>
                          <a:latin typeface="Poppins" panose="00000500000000000000" pitchFamily="2" charset="0"/>
                          <a:cs typeface="Poppins" panose="00000500000000000000" pitchFamily="2" charset="0"/>
                        </a:rPr>
                        <a:t>Microsoft Azure Fundamentals - AZ 900		 </a:t>
                      </a:r>
                    </a:p>
                    <a:p>
                      <a:pPr marL="228600" indent="-228600">
                        <a:lnSpc>
                          <a:spcPct val="107000"/>
                        </a:lnSpc>
                        <a:spcAft>
                          <a:spcPts val="0"/>
                        </a:spcAft>
                        <a:buFont typeface="+mj-lt"/>
                        <a:buAutoNum type="arabicPeriod"/>
                      </a:pPr>
                      <a:r>
                        <a:rPr lang="en-GB" sz="1100" dirty="0">
                          <a:effectLst/>
                          <a:latin typeface="Poppins" panose="00000500000000000000" pitchFamily="2" charset="0"/>
                          <a:cs typeface="Poppins" panose="00000500000000000000" pitchFamily="2" charset="0"/>
                        </a:rPr>
                        <a:t>Microsoft Azure Data Fundamentals - DP 900		</a:t>
                      </a:r>
                    </a:p>
                    <a:p>
                      <a:pPr marL="228600" indent="-228600">
                        <a:lnSpc>
                          <a:spcPct val="107000"/>
                        </a:lnSpc>
                        <a:spcAft>
                          <a:spcPts val="0"/>
                        </a:spcAft>
                        <a:buFont typeface="+mj-lt"/>
                        <a:buAutoNum type="arabicPeriod"/>
                      </a:pPr>
                      <a:r>
                        <a:rPr lang="en-GB" sz="1100" dirty="0">
                          <a:effectLst/>
                          <a:latin typeface="Poppins" panose="00000500000000000000" pitchFamily="2" charset="0"/>
                          <a:cs typeface="Poppins" panose="00000500000000000000" pitchFamily="2" charset="0"/>
                        </a:rPr>
                        <a:t>Microsoft Office Specialist - Excel 	</a:t>
                      </a:r>
                      <a:r>
                        <a:rPr lang="en-GB" sz="1100" dirty="0">
                          <a:effectLst/>
                        </a:rPr>
                        <a:t>	</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671540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6</a:t>
            </a:fld>
            <a:endParaRPr lang="en-US"/>
          </a:p>
        </p:txBody>
      </p:sp>
      <p:sp>
        <p:nvSpPr>
          <p:cNvPr id="3" name="Title 2"/>
          <p:cNvSpPr>
            <a:spLocks noGrp="1"/>
          </p:cNvSpPr>
          <p:nvPr>
            <p:ph type="title"/>
          </p:nvPr>
        </p:nvSpPr>
        <p:spPr>
          <a:xfrm>
            <a:off x="1130779" y="1636539"/>
            <a:ext cx="4968977" cy="1621619"/>
          </a:xfrm>
        </p:spPr>
        <p:txBody>
          <a:bodyPr/>
          <a:lstStyle/>
          <a:p>
            <a:r>
              <a:rPr lang="en-US" dirty="0"/>
              <a:t>Construction Skills</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a:latin typeface="Poppins Medium" pitchFamily="2" charset="77"/>
                <a:ea typeface="Montserrat" charset="0"/>
                <a:cs typeface="Poppins Medium" pitchFamily="2" charset="77"/>
              </a:rPr>
              <a:t>CONSTRUCTION</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36215" y="2918250"/>
            <a:ext cx="4084074" cy="1815882"/>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Progression Award in Construction Skills </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4/5</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3 x double periods per week in school or on campus</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None</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College or direct application to apprenticeship</a:t>
            </a:r>
            <a:endParaRPr lang="en-GB" dirty="0">
              <a:latin typeface="Poppins" panose="00000500000000000000" pitchFamily="2" charset="0"/>
              <a:cs typeface="Poppins" panose="00000500000000000000" pitchFamily="2"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415814901"/>
              </p:ext>
            </p:extLst>
          </p:nvPr>
        </p:nvGraphicFramePr>
        <p:xfrm>
          <a:off x="6194320" y="2039787"/>
          <a:ext cx="5378158" cy="2028338"/>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Introduction to varying craft trades and employability – Mostly practical in nature.</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3x practical trades with possible employability included.</a:t>
                      </a: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3699389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dirty="0" smtClean="0"/>
              <a:pPr/>
              <a:t>7</a:t>
            </a:fld>
            <a:endParaRPr lang="en-US"/>
          </a:p>
        </p:txBody>
      </p:sp>
      <p:sp>
        <p:nvSpPr>
          <p:cNvPr id="3" name="Title 2"/>
          <p:cNvSpPr>
            <a:spLocks noGrp="1"/>
          </p:cNvSpPr>
          <p:nvPr>
            <p:ph type="title"/>
          </p:nvPr>
        </p:nvSpPr>
        <p:spPr>
          <a:xfrm>
            <a:off x="1130779" y="1636539"/>
            <a:ext cx="4968977" cy="1621619"/>
          </a:xfrm>
        </p:spPr>
        <p:txBody>
          <a:bodyPr/>
          <a:lstStyle/>
          <a:p>
            <a:r>
              <a:rPr lang="en-US" dirty="0"/>
              <a:t>Dental Studies</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DHSC</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036215" y="2918250"/>
            <a:ext cx="4084074" cy="3108543"/>
          </a:xfrm>
          <a:prstGeom prst="rect">
            <a:avLst/>
          </a:prstGeom>
          <a:noFill/>
        </p:spPr>
        <p:txBody>
          <a:bodyPr wrap="square" rtlCol="0">
            <a:spAutoFit/>
          </a:bodyPr>
          <a:lstStyle/>
          <a:p>
            <a:pPr marL="285750" indent="-285750">
              <a:buFont typeface="Arial" panose="020B0604020202020204" pitchFamily="34" charset="0"/>
              <a:buChar char="•"/>
            </a:pPr>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6</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afternoons per week in Coatbridge Campus and one double period virtually</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Three National 5s or equivalent, one of which should be English (A-C).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Modern apprenticeship employment opportunities as a student dental nurse plus articulation onto the HNC in Dental. Long term career prospects are as a dental practice manager, dental radiographer, health promotion officer or dental hygienist/dental therapist. </a:t>
            </a:r>
            <a:endParaRPr lang="en-GB" dirty="0">
              <a:latin typeface="Poppins" panose="00000500000000000000" pitchFamily="2" charset="0"/>
              <a:cs typeface="Poppins" panose="00000500000000000000" pitchFamily="2"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02325296"/>
              </p:ext>
            </p:extLst>
          </p:nvPr>
        </p:nvGraphicFramePr>
        <p:xfrm>
          <a:off x="6194320" y="2039787"/>
          <a:ext cx="5378158" cy="3207830"/>
        </p:xfrm>
        <a:graphic>
          <a:graphicData uri="http://schemas.openxmlformats.org/drawingml/2006/table">
            <a:tbl>
              <a:tblPr firstRow="1" firstCol="1" bandRow="1">
                <a:tableStyleId>{5C22544A-7EE6-4342-B048-85BDC9FD1C3A}</a:tableStyleId>
              </a:tblPr>
              <a:tblGrid>
                <a:gridCol w="5378158">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course will provide the foundation knowledge, employability skills and expertise to enable the learner to gain employment as a student dental nurse within a variety of dental settings. Learners will attend the Coatbridge Campus for one day per week and will gain ‘hand’s on’ experience via simulated learning within state-of-the art clinical teaching rooms. The theory which underpins the role of a student dental nurse will also be delivered at the campus and this consists of specialist modules which are continually assessed. </a:t>
                      </a: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Dentistry: Conservative Dentistry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Dentistry: Decontamination and Cross Infection Control within the Dental Environment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Dentistry: Health and Safety within a Dental Surgery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Dentistry: Oral Diseases, Signs, Symptoms, Causes, Prevention and Treatment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5712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8</a:t>
            </a:fld>
            <a:endParaRPr lang="en-US"/>
          </a:p>
        </p:txBody>
      </p:sp>
      <p:sp>
        <p:nvSpPr>
          <p:cNvPr id="3" name="Title 2"/>
          <p:cNvSpPr>
            <a:spLocks noGrp="1"/>
          </p:cNvSpPr>
          <p:nvPr>
            <p:ph type="title"/>
          </p:nvPr>
        </p:nvSpPr>
        <p:spPr>
          <a:xfrm>
            <a:off x="1119277" y="1777093"/>
            <a:ext cx="5431048" cy="1621619"/>
          </a:xfrm>
        </p:spPr>
        <p:txBody>
          <a:bodyPr/>
          <a:lstStyle/>
          <a:p>
            <a:r>
              <a:rPr lang="en-GB" dirty="0"/>
              <a:t>Early Education and Childcare Skills for Work</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EDUCATION AND COUNSELLING</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13054" y="3691386"/>
            <a:ext cx="5166975" cy="3170099"/>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Skills for Work Award</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4/5</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2 x afternoons per week in school/online</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p>
          <a:p>
            <a:pPr marL="742915" lvl="1"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L4: </a:t>
            </a:r>
            <a:r>
              <a:rPr lang="en-GB" sz="1400" dirty="0">
                <a:latin typeface="Poppins" panose="00000500000000000000" pitchFamily="2" charset="0"/>
                <a:cs typeface="Poppins" panose="00000500000000000000" pitchFamily="2" charset="0"/>
              </a:rPr>
              <a:t>working towards or have gained a minimum of at least 3 National 4 subjects, one of which should be English. </a:t>
            </a:r>
          </a:p>
          <a:p>
            <a:pPr marL="742915" lvl="1"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L5: </a:t>
            </a:r>
            <a:r>
              <a:rPr lang="en-GB" sz="1400" dirty="0">
                <a:latin typeface="Poppins" panose="00000500000000000000" pitchFamily="2" charset="0"/>
                <a:cs typeface="Poppins" panose="00000500000000000000" pitchFamily="2" charset="0"/>
              </a:rPr>
              <a:t>Candidates should be working towards or have gained a minimum of at least 3 National 5 subjects, one of which should be English. </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Further study or Career options would include Child Minding, Hospital Play Specialist, Play Worker/Assistant, Nanny or Early Years Practitioner.</a:t>
            </a:r>
            <a:endParaRPr lang="en-GB" sz="1400" dirty="0"/>
          </a:p>
          <a:p>
            <a:pPr marL="285750" indent="-285750">
              <a:buFont typeface="Arial" panose="020B0604020202020204" pitchFamily="34" charset="0"/>
              <a:buChar char="•"/>
            </a:pP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532562192"/>
              </p:ext>
            </p:extLst>
          </p:nvPr>
        </p:nvGraphicFramePr>
        <p:xfrm>
          <a:off x="6750582" y="245471"/>
          <a:ext cx="5021739" cy="5903913"/>
        </p:xfrm>
        <a:graphic>
          <a:graphicData uri="http://schemas.openxmlformats.org/drawingml/2006/table">
            <a:tbl>
              <a:tblPr firstRow="1" firstCol="1" bandRow="1">
                <a:tableStyleId>{5C22544A-7EE6-4342-B048-85BDC9FD1C3A}</a:tableStyleId>
              </a:tblPr>
              <a:tblGrid>
                <a:gridCol w="5021739">
                  <a:extLst>
                    <a:ext uri="{9D8B030D-6E8A-4147-A177-3AD203B41FA5}">
                      <a16:colId xmlns:a16="http://schemas.microsoft.com/office/drawing/2014/main" val="876830436"/>
                    </a:ext>
                  </a:extLst>
                </a:gridCol>
              </a:tblGrid>
              <a:tr h="571791">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This is an introductory qualification that develops the skills, knowledge, and attitudes needed for work in the Early Education and Childcare sector. Learners will be introduced to children’s development from 0-16 years of age. Learners will explore the sequences and patterns of development and how they interrelate with each other. Learners will research health needs of children and the ways in which various factors may impact upon the development of the child.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Learners will develop an understanding of how children benefit from a range of play opportunities; through planning, participation and review of a wide range of different types of play experiences. </a:t>
                      </a:r>
                    </a:p>
                    <a:p>
                      <a:pPr>
                        <a:lnSpc>
                          <a:spcPct val="107000"/>
                        </a:lnSpc>
                        <a:spcAft>
                          <a:spcPts val="0"/>
                        </a:spcAft>
                      </a:pPr>
                      <a:r>
                        <a:rPr lang="en-GB" sz="1100" dirty="0">
                          <a:effectLst/>
                          <a:latin typeface="Poppins" panose="00000500000000000000" pitchFamily="2" charset="0"/>
                          <a:cs typeface="Poppins" panose="00000500000000000000" pitchFamily="2" charset="0"/>
                        </a:rPr>
                        <a:t>Different career options within the sector will be investigated, along with the skills, qualities and qualifications necessary to gain employment.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The specific needs of babies and children in relation to care and feeding will be explored. Practical activities will be incorporated within the course to consolidate learning </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1181473138"/>
                  </a:ext>
                </a:extLst>
              </a:tr>
              <a:tr h="1323996">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Content</a:t>
                      </a:r>
                    </a:p>
                    <a:p>
                      <a:pPr>
                        <a:lnSpc>
                          <a:spcPct val="107000"/>
                        </a:lnSpc>
                        <a:spcAft>
                          <a:spcPts val="0"/>
                        </a:spcAft>
                      </a:pPr>
                      <a:endParaRPr lang="en-GB" sz="1100" dirty="0">
                        <a:effectLst/>
                        <a:latin typeface="Poppins" panose="00000500000000000000" pitchFamily="2" charset="0"/>
                        <a:cs typeface="Poppins" panose="00000500000000000000" pitchFamily="2" charset="0"/>
                      </a:endParaRPr>
                    </a:p>
                    <a:p>
                      <a:pPr>
                        <a:lnSpc>
                          <a:spcPct val="107000"/>
                        </a:lnSpc>
                        <a:spcAft>
                          <a:spcPts val="0"/>
                        </a:spcAft>
                      </a:pPr>
                      <a:r>
                        <a:rPr lang="en-GB" sz="1100" dirty="0">
                          <a:effectLst/>
                          <a:latin typeface="Poppins" panose="00000500000000000000" pitchFamily="2" charset="0"/>
                          <a:cs typeface="Poppins" panose="00000500000000000000" pitchFamily="2" charset="0"/>
                        </a:rPr>
                        <a:t>L4</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Child Development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Play in Early Learning and Childcare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Working in Early Learning &amp; Childcare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Maintenance of a Safe Environment for Children </a:t>
                      </a:r>
                    </a:p>
                    <a:p>
                      <a:pPr marL="171450" indent="-171450">
                        <a:lnSpc>
                          <a:spcPct val="107000"/>
                        </a:lnSpc>
                        <a:spcAft>
                          <a:spcPts val="0"/>
                        </a:spcAft>
                        <a:buFont typeface="Arial" panose="020B0604020202020204" pitchFamily="34" charset="0"/>
                        <a:buChar char="•"/>
                      </a:pP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r>
                        <a:rPr lang="en-GB" sz="1100" dirty="0">
                          <a:effectLst/>
                          <a:latin typeface="Poppins" panose="00000500000000000000" pitchFamily="2" charset="0"/>
                          <a:cs typeface="Poppins" panose="00000500000000000000" pitchFamily="2" charset="0"/>
                        </a:rPr>
                        <a:t>L5</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Development and Wellbeing of Children and Young People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Play in Early Learning and Childcare </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Working in Early Learning and Childcare</a:t>
                      </a:r>
                    </a:p>
                    <a:p>
                      <a:pPr marL="171450" indent="-171450">
                        <a:lnSpc>
                          <a:spcPct val="107000"/>
                        </a:lnSpc>
                        <a:spcAft>
                          <a:spcPts val="0"/>
                        </a:spcAft>
                        <a:buFont typeface="Arial" panose="020B0604020202020204" pitchFamily="34" charset="0"/>
                        <a:buChar char="•"/>
                      </a:pPr>
                      <a:r>
                        <a:rPr lang="en-GB" sz="1100" dirty="0">
                          <a:effectLst/>
                          <a:latin typeface="Poppins" panose="00000500000000000000" pitchFamily="2" charset="0"/>
                          <a:cs typeface="Poppins" panose="00000500000000000000" pitchFamily="2" charset="0"/>
                        </a:rPr>
                        <a:t>Contemporary </a:t>
                      </a:r>
                      <a:r>
                        <a:rPr lang="en-GB" sz="1100">
                          <a:effectLst/>
                          <a:latin typeface="Poppins" panose="00000500000000000000" pitchFamily="2" charset="0"/>
                          <a:cs typeface="Poppins" panose="00000500000000000000" pitchFamily="2" charset="0"/>
                        </a:rPr>
                        <a:t>Families </a:t>
                      </a:r>
                      <a:endParaRPr lang="en-GB" sz="1100" dirty="0">
                        <a:effectLst/>
                        <a:latin typeface="Poppins" panose="00000500000000000000" pitchFamily="2" charset="0"/>
                        <a:cs typeface="Poppins" panose="00000500000000000000" pitchFamily="2" charset="0"/>
                      </a:endParaRPr>
                    </a:p>
                    <a:p>
                      <a:pPr mar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269090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9</a:t>
            </a:fld>
            <a:endParaRPr lang="en-US"/>
          </a:p>
        </p:txBody>
      </p:sp>
      <p:sp>
        <p:nvSpPr>
          <p:cNvPr id="3" name="Title 2"/>
          <p:cNvSpPr>
            <a:spLocks noGrp="1"/>
          </p:cNvSpPr>
          <p:nvPr>
            <p:ph type="title"/>
          </p:nvPr>
        </p:nvSpPr>
        <p:spPr>
          <a:xfrm>
            <a:off x="1139959" y="1636539"/>
            <a:ext cx="4747753" cy="1621619"/>
          </a:xfrm>
        </p:spPr>
        <p:txBody>
          <a:bodyPr/>
          <a:lstStyle/>
          <a:p>
            <a:r>
              <a:rPr lang="en-GB" dirty="0"/>
              <a:t>Beauty skills with Hair, Beauty and Make-up</a:t>
            </a:r>
            <a:r>
              <a:rPr lang="en-US" dirty="0">
                <a:solidFill>
                  <a:schemeClr val="accent1"/>
                </a:solidFill>
              </a:rPr>
              <a:t>.</a:t>
            </a:r>
          </a:p>
        </p:txBody>
      </p:sp>
      <p:sp>
        <p:nvSpPr>
          <p:cNvPr id="5" name="Rectangle 4"/>
          <p:cNvSpPr/>
          <p:nvPr/>
        </p:nvSpPr>
        <p:spPr>
          <a:xfrm>
            <a:off x="1866900" y="1188625"/>
            <a:ext cx="1288192"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dirty="0">
                <a:latin typeface="Poppins Medium" pitchFamily="2" charset="77"/>
                <a:ea typeface="Montserrat" charset="0"/>
                <a:cs typeface="Poppins Medium" pitchFamily="2" charset="77"/>
              </a:rPr>
              <a:t>HBB</a:t>
            </a:r>
          </a:p>
        </p:txBody>
      </p:sp>
      <p:sp>
        <p:nvSpPr>
          <p:cNvPr id="6" name="Right Triangle 5"/>
          <p:cNvSpPr/>
          <p:nvPr/>
        </p:nvSpPr>
        <p:spPr>
          <a:xfrm flipV="1">
            <a:off x="3001412"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p:cNvSpPr txBox="1"/>
          <p:nvPr/>
        </p:nvSpPr>
        <p:spPr>
          <a:xfrm>
            <a:off x="1139959" y="3576562"/>
            <a:ext cx="5411432" cy="317009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National Progression Award in Beauty skills with Hair, Beauty and Make-up: Personal Care and Appearance </a:t>
            </a: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SCQF Level 4/5</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ea typeface="+mn-lt"/>
                <a:cs typeface="Poppins" panose="00000500000000000000" pitchFamily="2" charset="0"/>
              </a:rPr>
              <a:t>4 to 6 hours per week in 2hour slots/ or one slot of 4/6</a:t>
            </a:r>
            <a:endParaRPr lang="en-GB" sz="1400" dirty="0">
              <a:solidFill>
                <a:srgbClr val="FF0000"/>
              </a:solidFill>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ea typeface="+mn-lt"/>
                <a:cs typeface="Poppins" panose="00000500000000000000" pitchFamily="2" charset="0"/>
              </a:rPr>
              <a:t>Motherwell/Coatbridge/Cumbernauld/Appropriate salon places in school</a:t>
            </a: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Entrance requirements: </a:t>
            </a:r>
            <a:r>
              <a:rPr lang="en-GB" sz="1400" dirty="0">
                <a:latin typeface="Poppins" panose="00000500000000000000" pitchFamily="2" charset="0"/>
                <a:cs typeface="Poppins" panose="00000500000000000000" pitchFamily="2" charset="0"/>
              </a:rPr>
              <a:t>Working towards National 4 qualifications with good communication skills, the ability to work independently and as part of a team, and a keen interest in beauty is essential </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r>
              <a:rPr lang="en-GB" sz="1400" b="1" dirty="0">
                <a:latin typeface="Poppins" panose="00000500000000000000" pitchFamily="2" charset="0"/>
                <a:cs typeface="Poppins" panose="00000500000000000000" pitchFamily="2" charset="0"/>
              </a:rPr>
              <a:t>Progression: </a:t>
            </a:r>
            <a:r>
              <a:rPr lang="en-GB" sz="1400" dirty="0">
                <a:latin typeface="Poppins" panose="00000500000000000000" pitchFamily="2" charset="0"/>
                <a:cs typeface="Poppins" panose="00000500000000000000" pitchFamily="2" charset="0"/>
              </a:rPr>
              <a:t>further study in SVQ Level 2 in Beauty at SCQF level 6 and 7.</a:t>
            </a:r>
            <a:endParaRPr lang="en-GB" sz="1400" dirty="0">
              <a:latin typeface="Poppins" panose="00000500000000000000" pitchFamily="2" charset="0"/>
              <a:ea typeface="Open Sans"/>
              <a:cs typeface="Poppins" panose="00000500000000000000" pitchFamily="2" charset="0"/>
            </a:endParaRP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036739330"/>
              </p:ext>
            </p:extLst>
          </p:nvPr>
        </p:nvGraphicFramePr>
        <p:xfrm>
          <a:off x="7022224" y="1097493"/>
          <a:ext cx="4893468" cy="5029258"/>
        </p:xfrm>
        <a:graphic>
          <a:graphicData uri="http://schemas.openxmlformats.org/drawingml/2006/table">
            <a:tbl>
              <a:tblPr firstRow="1" firstCol="1" bandRow="1">
                <a:tableStyleId>{5C22544A-7EE6-4342-B048-85BDC9FD1C3A}</a:tableStyleId>
              </a:tblPr>
              <a:tblGrid>
                <a:gridCol w="4893468">
                  <a:extLst>
                    <a:ext uri="{9D8B030D-6E8A-4147-A177-3AD203B41FA5}">
                      <a16:colId xmlns:a16="http://schemas.microsoft.com/office/drawing/2014/main" val="876830436"/>
                    </a:ext>
                  </a:extLst>
                </a:gridCol>
              </a:tblGrid>
              <a:tr h="2569765">
                <a:tc>
                  <a:txBody>
                    <a:bodyPr/>
                    <a:lstStyle/>
                    <a:p>
                      <a:pPr>
                        <a:lnSpc>
                          <a:spcPct val="107000"/>
                        </a:lnSpc>
                        <a:spcAft>
                          <a:spcPts val="0"/>
                        </a:spcAft>
                      </a:pPr>
                      <a:r>
                        <a:rPr lang="en-GB" sz="1100" dirty="0">
                          <a:effectLst/>
                          <a:latin typeface="Poppins" panose="00000500000000000000" pitchFamily="2" charset="0"/>
                          <a:cs typeface="Poppins" panose="00000500000000000000" pitchFamily="2" charset="0"/>
                        </a:rPr>
                        <a:t>Course Outline</a:t>
                      </a:r>
                    </a:p>
                    <a:p>
                      <a:pPr lvl="0" algn="l">
                        <a:lnSpc>
                          <a:spcPct val="100000"/>
                        </a:lnSpc>
                        <a:spcBef>
                          <a:spcPts val="0"/>
                        </a:spcBef>
                        <a:spcAft>
                          <a:spcPts val="0"/>
                        </a:spcAft>
                        <a:buNone/>
                      </a:pPr>
                      <a:endParaRPr lang="en-GB" sz="1100" b="1" i="0" u="none" strike="noStrike" noProof="0" dirty="0">
                        <a:effectLst/>
                        <a:latin typeface="Poppins" panose="00000500000000000000" pitchFamily="2" charset="0"/>
                        <a:cs typeface="Poppins" panose="00000500000000000000" pitchFamily="2" charset="0"/>
                      </a:endParaRPr>
                    </a:p>
                    <a:p>
                      <a:pPr lvl="0" algn="l">
                        <a:lnSpc>
                          <a:spcPct val="100000"/>
                        </a:lnSpc>
                        <a:spcBef>
                          <a:spcPts val="0"/>
                        </a:spcBef>
                        <a:spcAft>
                          <a:spcPts val="0"/>
                        </a:spcAft>
                        <a:buNone/>
                      </a:pPr>
                      <a:r>
                        <a:rPr lang="en-GB" sz="1100" b="1" i="0" u="none" strike="noStrike" noProof="0" dirty="0">
                          <a:effectLst/>
                          <a:latin typeface="Poppins" panose="00000500000000000000" pitchFamily="2" charset="0"/>
                          <a:cs typeface="Poppins" panose="00000500000000000000" pitchFamily="2" charset="0"/>
                        </a:rPr>
                        <a:t>This combined programme enables pupils to develop basic beauty techniques and skills in conjunction with gaining knowledge and understanding of the importance of appropriate personal care and appearance and to develop skills that will be beneficial in the promotion of appearance and wellbeing.  Pupils will be encouraged to raise their awareness of the range of factors that affect personal care and appearance.</a:t>
                      </a:r>
                      <a:endParaRPr lang="en-GB" dirty="0">
                        <a:latin typeface="Poppins" panose="00000500000000000000" pitchFamily="2" charset="0"/>
                        <a:cs typeface="Poppins" panose="00000500000000000000" pitchFamily="2" charset="0"/>
                      </a:endParaRPr>
                    </a:p>
                    <a:p>
                      <a:pPr lvl="0" algn="l">
                        <a:lnSpc>
                          <a:spcPct val="100000"/>
                        </a:lnSpc>
                        <a:spcBef>
                          <a:spcPts val="0"/>
                        </a:spcBef>
                        <a:spcAft>
                          <a:spcPts val="0"/>
                        </a:spcAft>
                        <a:buNone/>
                      </a:pPr>
                      <a:endParaRPr lang="en-GB" sz="1100" b="1" i="0" u="none" strike="noStrike" noProof="0" dirty="0">
                        <a:effectLst/>
                        <a:latin typeface="Poppins" panose="00000500000000000000" pitchFamily="2" charset="0"/>
                        <a:cs typeface="Poppins" panose="00000500000000000000" pitchFamily="2" charset="0"/>
                      </a:endParaRPr>
                    </a:p>
                    <a:p>
                      <a:pPr lvl="0" algn="l">
                        <a:lnSpc>
                          <a:spcPct val="100000"/>
                        </a:lnSpc>
                        <a:spcBef>
                          <a:spcPts val="0"/>
                        </a:spcBef>
                        <a:spcAft>
                          <a:spcPts val="0"/>
                        </a:spcAft>
                        <a:buNone/>
                      </a:pPr>
                      <a:r>
                        <a:rPr lang="en-GB" sz="1100" b="1" i="0" u="none" strike="noStrike" noProof="0" dirty="0">
                          <a:effectLst/>
                          <a:latin typeface="Poppins" panose="00000500000000000000" pitchFamily="2" charset="0"/>
                          <a:cs typeface="Poppins" panose="00000500000000000000" pitchFamily="2" charset="0"/>
                        </a:rPr>
                        <a:t>Practical elements of the course will be carried out and assessed in a realistic working environment while the evidence for the theoretical elements will be the collation of a portfolio and open book written assignments. </a:t>
                      </a:r>
                      <a:endParaRPr lang="en-GB" dirty="0">
                        <a:latin typeface="Poppins" panose="00000500000000000000" pitchFamily="2" charset="0"/>
                        <a:cs typeface="Poppins" panose="00000500000000000000" pitchFamily="2" charset="0"/>
                      </a:endParaRPr>
                    </a:p>
                    <a:p>
                      <a:pPr lvl="0">
                        <a:lnSpc>
                          <a:spcPct val="107000"/>
                        </a:lnSpc>
                        <a:spcAft>
                          <a:spcPts val="0"/>
                        </a:spcAft>
                        <a:buNone/>
                      </a:pPr>
                      <a:endParaRPr lang="en-GB" sz="1100" dirty="0">
                        <a:effectLst/>
                      </a:endParaRPr>
                    </a:p>
                    <a:p>
                      <a:pPr>
                        <a:lnSpc>
                          <a:spcPct val="107000"/>
                        </a:lnSpc>
                        <a:spcAft>
                          <a:spcPts val="0"/>
                        </a:spcAft>
                      </a:pPr>
                      <a:endParaRPr lang="en-GB" sz="1100" dirty="0">
                        <a:effectLst/>
                      </a:endParaRPr>
                    </a:p>
                  </a:txBody>
                  <a:tcPr marL="18872" marR="18872" marT="0" marB="0"/>
                </a:tc>
                <a:extLst>
                  <a:ext uri="{0D108BD9-81ED-4DB2-BD59-A6C34878D82A}">
                    <a16:rowId xmlns:a16="http://schemas.microsoft.com/office/drawing/2014/main" val="1181473138"/>
                  </a:ext>
                </a:extLst>
              </a:tr>
              <a:tr h="2459493">
                <a:tc>
                  <a:txBody>
                    <a:bodyPr/>
                    <a:lstStyle/>
                    <a:p>
                      <a:pPr>
                        <a:lnSpc>
                          <a:spcPct val="107000"/>
                        </a:lnSpc>
                        <a:spcAft>
                          <a:spcPts val="0"/>
                        </a:spcAft>
                      </a:pPr>
                      <a:endParaRPr lang="en-GB" sz="1100" dirty="0">
                        <a:effectLst/>
                      </a:endParaRPr>
                    </a:p>
                    <a:p>
                      <a:pPr lvl="0" algn="l">
                        <a:lnSpc>
                          <a:spcPct val="100000"/>
                        </a:lnSpc>
                        <a:spcBef>
                          <a:spcPts val="0"/>
                        </a:spcBef>
                        <a:spcAft>
                          <a:spcPts val="0"/>
                        </a:spcAft>
                        <a:buNone/>
                      </a:pPr>
                      <a:r>
                        <a:rPr lang="en-GB" sz="1100" b="1" i="0" u="none" strike="noStrike" noProof="0" dirty="0">
                          <a:effectLst/>
                          <a:latin typeface="Poppins" panose="00000500000000000000" pitchFamily="2" charset="0"/>
                          <a:cs typeface="Poppins" panose="00000500000000000000" pitchFamily="2" charset="0"/>
                        </a:rPr>
                        <a:t>Course Content</a:t>
                      </a:r>
                      <a:endParaRPr lang="en-GB" dirty="0">
                        <a:latin typeface="Poppins" panose="00000500000000000000" pitchFamily="2" charset="0"/>
                        <a:cs typeface="Poppins" panose="00000500000000000000" pitchFamily="2" charset="0"/>
                      </a:endParaRPr>
                    </a:p>
                    <a:p>
                      <a:pPr lvl="0" algn="l">
                        <a:lnSpc>
                          <a:spcPct val="100000"/>
                        </a:lnSpc>
                        <a:spcBef>
                          <a:spcPts val="0"/>
                        </a:spcBef>
                        <a:spcAft>
                          <a:spcPts val="0"/>
                        </a:spcAft>
                        <a:buNone/>
                      </a:pPr>
                      <a:endParaRPr lang="en-GB" sz="1100" b="1" i="0" u="none" strike="noStrike" noProof="0" dirty="0">
                        <a:effectLst/>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NPA Beauty skills award</a:t>
                      </a:r>
                      <a:endParaRPr lang="en-GB"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Beauty Skills: An Introduction </a:t>
                      </a:r>
                      <a:endParaRPr lang="en-GB"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Cosmetology: Make-up Artistry - Practical Skills</a:t>
                      </a:r>
                      <a:endParaRPr lang="en-GB"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Creative Nail Finishes to Hand and Foot</a:t>
                      </a:r>
                      <a:endParaRPr lang="en-GB"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Hair, Beauty and Make-up: Personal Care and Appearance (In conjunction with NPA to achieve this unit pupils will Investigate the factors which contribute to personal care and appearance for employment</a:t>
                      </a:r>
                      <a:endParaRPr lang="en-GB"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Develop skills and techniques for personal care and appearance for employment</a:t>
                      </a:r>
                      <a:endParaRPr lang="en-GB" dirty="0">
                        <a:latin typeface="Poppins" panose="00000500000000000000" pitchFamily="2" charset="0"/>
                        <a:cs typeface="Poppins" panose="00000500000000000000" pitchFamily="2" charset="0"/>
                      </a:endParaRPr>
                    </a:p>
                    <a:p>
                      <a:pPr marL="171450" lvl="0" indent="-171450" algn="l">
                        <a:lnSpc>
                          <a:spcPct val="100000"/>
                        </a:lnSpc>
                        <a:spcBef>
                          <a:spcPts val="0"/>
                        </a:spcBef>
                        <a:spcAft>
                          <a:spcPts val="0"/>
                        </a:spcAft>
                        <a:buFont typeface="Arial"/>
                        <a:buChar char="•"/>
                      </a:pPr>
                      <a:r>
                        <a:rPr lang="en-GB" sz="1100" b="1" i="0" u="none" strike="noStrike" noProof="0" dirty="0">
                          <a:effectLst/>
                          <a:latin typeface="Poppins" panose="00000500000000000000" pitchFamily="2" charset="0"/>
                          <a:cs typeface="Poppins" panose="00000500000000000000" pitchFamily="2" charset="0"/>
                        </a:rPr>
                        <a:t>Review own personal care and appearance.</a:t>
                      </a:r>
                      <a:endParaRPr lang="en-GB" dirty="0">
                        <a:latin typeface="Poppins" panose="00000500000000000000" pitchFamily="2" charset="0"/>
                        <a:cs typeface="Poppins" panose="00000500000000000000" pitchFamily="2" charset="0"/>
                      </a:endParaRPr>
                    </a:p>
                    <a:p>
                      <a:pPr marL="0" lv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p>
                      <a:pPr marL="0" lvl="0" indent="0">
                        <a:lnSpc>
                          <a:spcPct val="107000"/>
                        </a:lnSpc>
                        <a:spcAft>
                          <a:spcPts val="0"/>
                        </a:spcAft>
                        <a:buFont typeface="Arial" panose="020B0604020202020204" pitchFamily="34" charset="0"/>
                        <a:buNone/>
                      </a:pPr>
                      <a:endParaRPr lang="en-GB" sz="1100" dirty="0">
                        <a:effectLst/>
                        <a:latin typeface="Poppins" panose="00000500000000000000" pitchFamily="2" charset="0"/>
                        <a:cs typeface="Poppins" panose="00000500000000000000" pitchFamily="2" charset="0"/>
                      </a:endParaRPr>
                    </a:p>
                  </a:txBody>
                  <a:tcPr marL="18872" marR="18872" marT="0" marB="0"/>
                </a:tc>
                <a:extLst>
                  <a:ext uri="{0D108BD9-81ED-4DB2-BD59-A6C34878D82A}">
                    <a16:rowId xmlns:a16="http://schemas.microsoft.com/office/drawing/2014/main" val="2934097989"/>
                  </a:ext>
                </a:extLst>
              </a:tr>
            </a:tbl>
          </a:graphicData>
        </a:graphic>
      </p:graphicFrame>
    </p:spTree>
    <p:extLst>
      <p:ext uri="{BB962C8B-B14F-4D97-AF65-F5344CB8AC3E}">
        <p14:creationId xmlns:p14="http://schemas.microsoft.com/office/powerpoint/2010/main" val="1498245768"/>
      </p:ext>
    </p:extLst>
  </p:cSld>
  <p:clrMapOvr>
    <a:masterClrMapping/>
  </p:clrMapOvr>
</p:sld>
</file>

<file path=ppt/theme/theme1.xml><?xml version="1.0" encoding="utf-8"?>
<a:theme xmlns:a="http://schemas.openxmlformats.org/drawingml/2006/main" name="B&amp;D-Powerpoint Template_16x9">
  <a:themeElements>
    <a:clrScheme name="NCL">
      <a:dk1>
        <a:srgbClr val="1F1F1F"/>
      </a:dk1>
      <a:lt1>
        <a:srgbClr val="FFFFFF"/>
      </a:lt1>
      <a:dk2>
        <a:srgbClr val="202020"/>
      </a:dk2>
      <a:lt2>
        <a:srgbClr val="FFFFFF"/>
      </a:lt2>
      <a:accent1>
        <a:srgbClr val="DA2E2E"/>
      </a:accent1>
      <a:accent2>
        <a:srgbClr val="DA2E2E"/>
      </a:accent2>
      <a:accent3>
        <a:srgbClr val="C9D2FD"/>
      </a:accent3>
      <a:accent4>
        <a:srgbClr val="5E78FA"/>
      </a:accent4>
      <a:accent5>
        <a:srgbClr val="0420AB"/>
      </a:accent5>
      <a:accent6>
        <a:srgbClr val="021572"/>
      </a:accent6>
      <a:hlink>
        <a:srgbClr val="DA2E2E"/>
      </a:hlink>
      <a:folHlink>
        <a:srgbClr val="BFBFB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4E1D66EE030543AAF45EF8B2DDE906" ma:contentTypeVersion="4" ma:contentTypeDescription="Create a new document." ma:contentTypeScope="" ma:versionID="be7d604b6edb3e7b9696901f930a84a3">
  <xsd:schema xmlns:xsd="http://www.w3.org/2001/XMLSchema" xmlns:xs="http://www.w3.org/2001/XMLSchema" xmlns:p="http://schemas.microsoft.com/office/2006/metadata/properties" xmlns:ns2="8b1dcc93-a347-4815-b5e7-f216465e162e" xmlns:ns3="cceb7fb9-ca80-4a96-9e3b-a2c2787e89a0" targetNamespace="http://schemas.microsoft.com/office/2006/metadata/properties" ma:root="true" ma:fieldsID="e51e7d83d9ebc16c650c60afd18a1a2c" ns2:_="" ns3:_="">
    <xsd:import namespace="8b1dcc93-a347-4815-b5e7-f216465e162e"/>
    <xsd:import namespace="cceb7fb9-ca80-4a96-9e3b-a2c2787e89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1dcc93-a347-4815-b5e7-f216465e16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ceb7fb9-ca80-4a96-9e3b-a2c2787e89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3FFEE3-8E29-45E0-A7DA-249EEC40A439}">
  <ds:schemaRefs>
    <ds:schemaRef ds:uri="8b1dcc93-a347-4815-b5e7-f216465e162e"/>
    <ds:schemaRef ds:uri="cceb7fb9-ca80-4a96-9e3b-a2c2787e89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26D3BA-1701-46C5-8C0C-81D5F4A6420A}">
  <ds:schemaRefs>
    <ds:schemaRef ds:uri="http://schemas.microsoft.com/sharepoint/v3/contenttype/forms"/>
  </ds:schemaRefs>
</ds:datastoreItem>
</file>

<file path=customXml/itemProps3.xml><?xml version="1.0" encoding="utf-8"?>
<ds:datastoreItem xmlns:ds="http://schemas.openxmlformats.org/officeDocument/2006/customXml" ds:itemID="{A074690E-AE1A-4A7F-BAEE-A2AEF998ADEA}">
  <ds:schemaRef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purl.org/dc/dcmitype/"/>
    <ds:schemaRef ds:uri="http://schemas.openxmlformats.org/package/2006/metadata/core-properties"/>
    <ds:schemaRef ds:uri="cceb7fb9-ca80-4a96-9e3b-a2c2787e89a0"/>
    <ds:schemaRef ds:uri="8b1dcc93-a347-4815-b5e7-f216465e162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507</TotalTime>
  <Words>6602</Words>
  <Application>Microsoft Office PowerPoint</Application>
  <PresentationFormat>Widescreen</PresentationFormat>
  <Paragraphs>758</Paragraphs>
  <Slides>31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2" baseType="lpstr">
      <vt:lpstr>Arial</vt:lpstr>
      <vt:lpstr>Arial,Sans-Serif</vt:lpstr>
      <vt:lpstr>Calibri</vt:lpstr>
      <vt:lpstr>Montserrat Medium</vt:lpstr>
      <vt:lpstr>Open Sans</vt:lpstr>
      <vt:lpstr>Poppins</vt:lpstr>
      <vt:lpstr>Poppins Light</vt:lpstr>
      <vt:lpstr>Poppins Medium</vt:lpstr>
      <vt:lpstr>Wingdings</vt:lpstr>
      <vt:lpstr>B&amp;D-Powerpoint Template_16x9</vt:lpstr>
      <vt:lpstr>Bitmap Image</vt:lpstr>
      <vt:lpstr>PowerPoint Presentation</vt:lpstr>
      <vt:lpstr>Certificate of Work Readiness.</vt:lpstr>
      <vt:lpstr>Automotive  Skills.</vt:lpstr>
      <vt:lpstr>Introduction to Legal Studies.</vt:lpstr>
      <vt:lpstr>The Wonder of AI &amp; the Cloud .</vt:lpstr>
      <vt:lpstr>Construction Skills.</vt:lpstr>
      <vt:lpstr>Dental Studies.</vt:lpstr>
      <vt:lpstr>Early Education and Childcare Skills for Work.</vt:lpstr>
      <vt:lpstr>Beauty skills with Hair, Beauty and Make-up.</vt:lpstr>
      <vt:lpstr>Introduction to Criminology.</vt:lpstr>
      <vt:lpstr>Working in the Music Industry</vt:lpstr>
      <vt:lpstr>Introduction to Robotics and Automation. </vt:lpstr>
      <vt:lpstr>Skills for Work in Engineering. </vt:lpstr>
      <vt:lpstr>Swap to Engineering and Technology. </vt:lpstr>
      <vt:lpstr>Introduction to Medical Studies. </vt:lpstr>
      <vt:lpstr>Make-up Artistry: An Introduction.</vt:lpstr>
      <vt:lpstr>Fitness Health &amp; Exercise: An Introduction. </vt:lpstr>
      <vt:lpstr>Introduction to Sport and Recreation. </vt:lpstr>
      <vt:lpstr>Football Performance. </vt:lpstr>
      <vt:lpstr>Fitness Health &amp; Exercise: An Introduction to Exercise and Fitness. </vt:lpstr>
      <vt:lpstr>Introduction to Sports Coaching. </vt:lpstr>
      <vt:lpstr>Computer Aided Draughting and Design.</vt:lpstr>
      <vt:lpstr>Construction Management.</vt:lpstr>
      <vt:lpstr>Automotive. </vt:lpstr>
      <vt:lpstr>Construction. </vt:lpstr>
      <vt:lpstr>Hospitality. </vt:lpstr>
      <vt:lpstr>Creative and Digital Media. </vt:lpstr>
      <vt:lpstr>Engineering. </vt:lpstr>
      <vt:lpstr>Social Services: Children and Young People. </vt:lpstr>
      <vt:lpstr>Social Services and Health Care. </vt:lpstr>
      <vt:lpstr>Software Development.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Dublin_Design</dc:creator>
  <cp:lastModifiedBy>Caroline MacIver</cp:lastModifiedBy>
  <cp:revision>157</cp:revision>
  <cp:lastPrinted>2017-03-09T03:48:56Z</cp:lastPrinted>
  <dcterms:created xsi:type="dcterms:W3CDTF">2016-11-10T06:07:03Z</dcterms:created>
  <dcterms:modified xsi:type="dcterms:W3CDTF">2022-02-09T16:11:27Z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0x010100694E1D66EE030543AAF45EF8B2DDE906</vt:lpwstr>
  </property>
</Properties>
</file>