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8" r:id="rId3"/>
    <p:sldId id="291" r:id="rId4"/>
    <p:sldId id="259" r:id="rId5"/>
    <p:sldId id="284" r:id="rId6"/>
    <p:sldId id="287" r:id="rId7"/>
    <p:sldId id="288" r:id="rId8"/>
    <p:sldId id="282" r:id="rId9"/>
    <p:sldId id="29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iha Ahmed" initials="SA" lastIdx="5" clrIdx="0">
    <p:extLst>
      <p:ext uri="{19B8F6BF-5375-455C-9EA6-DF929625EA0E}">
        <p15:presenceInfo xmlns:p15="http://schemas.microsoft.com/office/powerpoint/2012/main" userId="S::SamihaA@unicef.org.uk::e17a8e59-00b4-457a-a0fe-d80fc61b74a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64" autoAdjust="0"/>
    <p:restoredTop sz="73549" autoAdjust="0"/>
  </p:normalViewPr>
  <p:slideViewPr>
    <p:cSldViewPr snapToGrid="0">
      <p:cViewPr varScale="1">
        <p:scale>
          <a:sx n="52" d="100"/>
          <a:sy n="52" d="100"/>
        </p:scale>
        <p:origin x="24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449C9-D475-483E-9C49-4376C1DEE041}" type="datetimeFigureOut">
              <a:rPr lang="en-GB" smtClean="0"/>
              <a:t>10/06/2021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A3810-DFA5-40D2-B767-B1575A413EBE}" type="slidenum">
              <a:rPr lang="en-GB" smtClean="0"/>
              <a:t>‹#›</a:t>
            </a:fld>
            <a:endParaRPr lang="en-GB"/>
          </a:p>
        </p:txBody>
      </p:sp>
    </p:spTree>
    <p:extLst>
      <p:ext uri="{BB962C8B-B14F-4D97-AF65-F5344CB8AC3E}">
        <p14:creationId xmlns:p14="http://schemas.microsoft.com/office/powerpoint/2010/main" val="3276056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UNICEF/</a:t>
            </a:r>
            <a:r>
              <a:rPr lang="en-GB" b="0" i="0" dirty="0">
                <a:solidFill>
                  <a:srgbClr val="999999"/>
                </a:solidFill>
                <a:effectLst/>
                <a:latin typeface="Open Sans" panose="020B0606030504020204" pitchFamily="34" charset="0"/>
              </a:rPr>
              <a:t>Canaj/Magnum Photos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999999"/>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999999"/>
                </a:solidFill>
                <a:effectLst/>
                <a:latin typeface="Open Sans" panose="020B0606030504020204" pitchFamily="34" charset="0"/>
              </a:rPr>
              <a:t>A young girl at a new temporary accommodation facility on the Greek island of Lesvos. She lived in Moria camp with her mother for ten months before it burned down on 9 September 2020. They then lived on the street for five days before being relocated to the new camp. </a:t>
            </a:r>
          </a:p>
          <a:p>
            <a:r>
              <a:rPr lang="en-GB" b="0" i="0" dirty="0">
                <a:solidFill>
                  <a:srgbClr val="999999"/>
                </a:solidFill>
                <a:effectLst/>
                <a:latin typeface="Open Sans" panose="020B0606030504020204" pitchFamily="34" charset="0"/>
              </a:rPr>
              <a:t>They are travelling from Afghanistan to Switzerland, where they will join her father who is an asylum seeker.</a:t>
            </a:r>
            <a:br>
              <a:rPr lang="en-GB" dirty="0"/>
            </a:b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1</a:t>
            </a:fld>
            <a:endParaRPr lang="en-GB"/>
          </a:p>
        </p:txBody>
      </p:sp>
    </p:spTree>
    <p:extLst>
      <p:ext uri="{BB962C8B-B14F-4D97-AF65-F5344CB8AC3E}">
        <p14:creationId xmlns:p14="http://schemas.microsoft.com/office/powerpoint/2010/main" val="4171771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a:t>
            </a:r>
            <a:r>
              <a:rPr lang="en-GB" b="0" i="0" dirty="0">
                <a:solidFill>
                  <a:srgbClr val="999999"/>
                </a:solidFill>
                <a:effectLst/>
                <a:latin typeface="Open Sans" panose="020B0606030504020204" pitchFamily="34" charset="0"/>
              </a:rPr>
              <a:t>Mohsin</a:t>
            </a:r>
          </a:p>
          <a:p>
            <a:endParaRPr lang="en-GB" dirty="0"/>
          </a:p>
          <a:p>
            <a:r>
              <a:rPr lang="en-GB" b="0" i="0" dirty="0">
                <a:solidFill>
                  <a:srgbClr val="999999"/>
                </a:solidFill>
                <a:effectLst/>
                <a:latin typeface="Open Sans" panose="020B0606030504020204" pitchFamily="34" charset="0"/>
              </a:rPr>
              <a:t>On Tuesday 23 March 2021 in Bangladesh, Rohingya children stand in the remains of their Multi-Purpose Adolescent Centre devasted in yesterday's fire in Cox's Bazar. Thousands of homes have been destroyed upending the lives of Rohingya families and children living in the refugee camps.</a:t>
            </a: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4</a:t>
            </a:fld>
            <a:endParaRPr lang="en-GB"/>
          </a:p>
        </p:txBody>
      </p:sp>
    </p:spTree>
    <p:extLst>
      <p:ext uri="{BB962C8B-B14F-4D97-AF65-F5344CB8AC3E}">
        <p14:creationId xmlns:p14="http://schemas.microsoft.com/office/powerpoint/2010/main" val="421013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mj-lt"/>
              <a:buNone/>
            </a:pPr>
            <a:br>
              <a:rPr lang="en-GB" sz="18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rPr>
            </a:b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6</a:t>
            </a:fld>
            <a:endParaRPr lang="en-GB"/>
          </a:p>
        </p:txBody>
      </p:sp>
    </p:spTree>
    <p:extLst>
      <p:ext uri="{BB962C8B-B14F-4D97-AF65-F5344CB8AC3E}">
        <p14:creationId xmlns:p14="http://schemas.microsoft.com/office/powerpoint/2010/main" val="3731325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EFFA3810-DFA5-40D2-B767-B1575A413EBE}" type="slidenum">
              <a:rPr lang="en-GB" smtClean="0"/>
              <a:t>7</a:t>
            </a:fld>
            <a:endParaRPr lang="en-GB"/>
          </a:p>
        </p:txBody>
      </p:sp>
    </p:spTree>
    <p:extLst>
      <p:ext uri="{BB962C8B-B14F-4D97-AF65-F5344CB8AC3E}">
        <p14:creationId xmlns:p14="http://schemas.microsoft.com/office/powerpoint/2010/main" val="3288348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100" i="0" dirty="0">
                <a:effectLst/>
                <a:latin typeface="Arial" panose="020B0604020202020204" pitchFamily="34" charset="0"/>
                <a:ea typeface="Calibri" panose="020F0502020204030204" pitchFamily="34" charset="0"/>
              </a:rPr>
              <a:t>UNICEF</a:t>
            </a:r>
            <a:r>
              <a:rPr lang="en-GB" sz="1600" b="0" i="0" dirty="0">
                <a:solidFill>
                  <a:srgbClr val="999999"/>
                </a:solidFill>
                <a:effectLst/>
                <a:latin typeface="Open Sans" panose="020B0606030504020204" pitchFamily="34" charset="0"/>
              </a:rPr>
              <a:t>/Kabuye</a:t>
            </a:r>
          </a:p>
          <a:p>
            <a:endParaRPr lang="en-GB" sz="1600" b="0" i="0" dirty="0">
              <a:solidFill>
                <a:srgbClr val="999999"/>
              </a:solidFill>
              <a:effectLst/>
              <a:latin typeface="Open Sans" panose="020B0606030504020204" pitchFamily="34" charset="0"/>
              <a:ea typeface="Calibri" panose="020F0502020204030204" pitchFamily="34" charset="0"/>
            </a:endParaRPr>
          </a:p>
          <a:p>
            <a:r>
              <a:rPr lang="en-GB" sz="1600" b="0" i="0" dirty="0">
                <a:solidFill>
                  <a:srgbClr val="999999"/>
                </a:solidFill>
                <a:effectLst/>
                <a:latin typeface="Open Sans" panose="020B0606030504020204" pitchFamily="34" charset="0"/>
              </a:rPr>
              <a:t>Children play at the ECD centre in Busheka, Isingiro District, Uganda. The centre is run by Right to Play, which works to improve learning outcomes and develop critical life skills in disadvantaged children and youth in refugee settlements and host communities using play-based approaches. It has partnered with UNICEF under the framework of the National Integrated Early Childhood Development (NiECD) program to include integration of play-based approaches into early childhood development.</a:t>
            </a:r>
            <a:endParaRPr lang="en-GB" sz="1100" i="0" dirty="0">
              <a:effectLst/>
              <a:latin typeface="Arial" panose="020B060402020202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FFA3810-DFA5-40D2-B767-B1575A413EBE}" type="slidenum">
              <a:rPr lang="en-GB" smtClean="0"/>
              <a:t>8</a:t>
            </a:fld>
            <a:endParaRPr lang="en-GB"/>
          </a:p>
        </p:txBody>
      </p:sp>
    </p:spTree>
    <p:extLst>
      <p:ext uri="{BB962C8B-B14F-4D97-AF65-F5344CB8AC3E}">
        <p14:creationId xmlns:p14="http://schemas.microsoft.com/office/powerpoint/2010/main" val="140241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130629"/>
            <a:ext cx="12424313" cy="6986112"/>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pic>
        <p:nvPicPr>
          <p:cNvPr id="3" name="Picture 2" descr="A picture containing grass, tree, outdoor, person&#10;&#10;Description automatically generated">
            <a:extLst>
              <a:ext uri="{FF2B5EF4-FFF2-40B4-BE49-F238E27FC236}">
                <a16:creationId xmlns:a16="http://schemas.microsoft.com/office/drawing/2014/main" id="{41036701-3FE6-425C-BFD2-AA7EE59D1D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8943"/>
            <a:ext cx="8654893"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6285" y="0"/>
            <a:ext cx="12228285" cy="6875887"/>
          </a:xfrm>
          <a:prstGeom prst="rect">
            <a:avLst/>
          </a:prstGeom>
        </p:spPr>
      </p:pic>
    </p:spTree>
    <p:extLst>
      <p:ext uri="{BB962C8B-B14F-4D97-AF65-F5344CB8AC3E}">
        <p14:creationId xmlns:p14="http://schemas.microsoft.com/office/powerpoint/2010/main" val="3981265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lice single title blue dash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A1285B-6221-419C-A454-834FF378DA4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17887"/>
            <a:ext cx="8671257" cy="6875887"/>
          </a:xfrm>
          <a:prstGeom prst="rect">
            <a:avLst/>
          </a:prstGeom>
        </p:spPr>
      </p:pic>
      <p:pic>
        <p:nvPicPr>
          <p:cNvPr id="2" name="Picture 1">
            <a:extLst>
              <a:ext uri="{FF2B5EF4-FFF2-40B4-BE49-F238E27FC236}">
                <a16:creationId xmlns:a16="http://schemas.microsoft.com/office/drawing/2014/main" id="{0B337550-7FA5-46A2-9401-52CC649EA380}"/>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0" y="2279"/>
            <a:ext cx="8645825" cy="6855721"/>
          </a:xfrm>
          <a:prstGeom prst="rect">
            <a:avLst/>
          </a:prstGeom>
        </p:spPr>
      </p:pic>
      <p:pic>
        <p:nvPicPr>
          <p:cNvPr id="4" name="Picture 3">
            <a:extLst>
              <a:ext uri="{FF2B5EF4-FFF2-40B4-BE49-F238E27FC236}">
                <a16:creationId xmlns:a16="http://schemas.microsoft.com/office/drawing/2014/main" id="{B38B13C9-7CAC-48CF-8D2D-79D8065942E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1139"/>
            <a:ext cx="12192000" cy="6855721"/>
          </a:xfrm>
          <a:prstGeom prst="rect">
            <a:avLst/>
          </a:prstGeom>
        </p:spPr>
      </p:pic>
    </p:spTree>
    <p:extLst>
      <p:ext uri="{BB962C8B-B14F-4D97-AF65-F5344CB8AC3E}">
        <p14:creationId xmlns:p14="http://schemas.microsoft.com/office/powerpoint/2010/main" val="298011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lice single title blue dash with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B13C9-7CAC-48CF-8D2D-79D8065942E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2279"/>
            <a:ext cx="10283581" cy="6855721"/>
          </a:xfrm>
          <a:prstGeom prst="rect">
            <a:avLst/>
          </a:prstGeom>
        </p:spPr>
      </p:pic>
      <p:pic>
        <p:nvPicPr>
          <p:cNvPr id="6" name="Picture 5">
            <a:extLst>
              <a:ext uri="{FF2B5EF4-FFF2-40B4-BE49-F238E27FC236}">
                <a16:creationId xmlns:a16="http://schemas.microsoft.com/office/drawing/2014/main" id="{E5589083-5247-4537-8573-97F1A86DDC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5721"/>
          </a:xfrm>
          <a:prstGeom prst="rect">
            <a:avLst/>
          </a:prstGeom>
        </p:spPr>
      </p:pic>
    </p:spTree>
    <p:extLst>
      <p:ext uri="{BB962C8B-B14F-4D97-AF65-F5344CB8AC3E}">
        <p14:creationId xmlns:p14="http://schemas.microsoft.com/office/powerpoint/2010/main" val="4233750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lice single title blue dash with ima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89083-5247-4537-8573-97F1A86DDC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140961" cy="6855721"/>
          </a:xfrm>
          <a:prstGeom prst="rect">
            <a:avLst/>
          </a:prstGeom>
        </p:spPr>
      </p:pic>
      <p:pic>
        <p:nvPicPr>
          <p:cNvPr id="5" name="Picture 4">
            <a:extLst>
              <a:ext uri="{FF2B5EF4-FFF2-40B4-BE49-F238E27FC236}">
                <a16:creationId xmlns:a16="http://schemas.microsoft.com/office/drawing/2014/main" id="{1B847EBD-E072-453F-81ED-C1FBF4B25F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5721"/>
          </a:xfrm>
          <a:prstGeom prst="rect">
            <a:avLst/>
          </a:prstGeom>
        </p:spPr>
      </p:pic>
    </p:spTree>
    <p:extLst>
      <p:ext uri="{BB962C8B-B14F-4D97-AF65-F5344CB8AC3E}">
        <p14:creationId xmlns:p14="http://schemas.microsoft.com/office/powerpoint/2010/main" val="3450602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slice single title blue dash with imag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13DEF3-C3B1-41B7-ADF7-C91253FBA1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9635383" cy="6855721"/>
          </a:xfrm>
          <a:prstGeom prst="rect">
            <a:avLst/>
          </a:prstGeom>
        </p:spPr>
      </p:pic>
      <p:pic>
        <p:nvPicPr>
          <p:cNvPr id="7" name="Picture 6">
            <a:extLst>
              <a:ext uri="{FF2B5EF4-FFF2-40B4-BE49-F238E27FC236}">
                <a16:creationId xmlns:a16="http://schemas.microsoft.com/office/drawing/2014/main" id="{8D74FD49-A10C-468A-8864-3F7607C7656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5721"/>
          </a:xfrm>
          <a:prstGeom prst="rect">
            <a:avLst/>
          </a:prstGeom>
        </p:spPr>
      </p:pic>
    </p:spTree>
    <p:extLst>
      <p:ext uri="{BB962C8B-B14F-4D97-AF65-F5344CB8AC3E}">
        <p14:creationId xmlns:p14="http://schemas.microsoft.com/office/powerpoint/2010/main" val="2134070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525" y="-311150"/>
            <a:ext cx="12192000" cy="812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825151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775403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110041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2516"/>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87867" y="778933"/>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87867" y="1532467"/>
            <a:ext cx="6163733" cy="3170099"/>
          </a:xfrm>
          <a:prstGeom prst="rect">
            <a:avLst/>
          </a:prstGeom>
          <a:noFill/>
        </p:spPr>
        <p:txBody>
          <a:bodyPr wrap="square" rtlCol="0">
            <a:spAutoFit/>
          </a:bodyPr>
          <a:lstStyle/>
          <a:p>
            <a:pPr algn="l"/>
            <a:r>
              <a:rPr lang="en-GB" sz="200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2000" dirty="0">
              <a:solidFill>
                <a:schemeClr val="bg1"/>
              </a:solidFill>
              <a:latin typeface="Arial" panose="020B0604020202020204" pitchFamily="34" charset="0"/>
              <a:cs typeface="Arial" panose="020B0604020202020204" pitchFamily="34" charset="0"/>
            </a:endParaRPr>
          </a:p>
          <a:p>
            <a:pPr algn="l"/>
            <a:r>
              <a:rPr lang="en-GB" sz="2000" dirty="0">
                <a:solidFill>
                  <a:schemeClr val="bg1"/>
                </a:solidFill>
                <a:latin typeface="Arial" panose="020B0604020202020204" pitchFamily="34" charset="0"/>
                <a:cs typeface="Arial" panose="020B0604020202020204" pitchFamily="34" charset="0"/>
              </a:rPr>
              <a:t>Please </a:t>
            </a:r>
            <a:r>
              <a:rPr lang="en-GB" sz="2000" b="1" dirty="0">
                <a:solidFill>
                  <a:srgbClr val="FFFF00"/>
                </a:solidFill>
                <a:latin typeface="Arial" panose="020B0604020202020204" pitchFamily="34" charset="0"/>
                <a:cs typeface="Arial" panose="020B0604020202020204" pitchFamily="34" charset="0"/>
              </a:rPr>
              <a:t>edit out non-relevant slides or tasks </a:t>
            </a:r>
            <a:r>
              <a:rPr lang="en-GB" sz="2000" dirty="0">
                <a:solidFill>
                  <a:schemeClr val="bg1"/>
                </a:solidFill>
                <a:latin typeface="Arial" panose="020B0604020202020204" pitchFamily="34" charset="0"/>
                <a:cs typeface="Arial" panose="020B0604020202020204" pitchFamily="34" charset="0"/>
              </a:rPr>
              <a:t>before sharing with students. </a:t>
            </a:r>
          </a:p>
          <a:p>
            <a:pPr algn="l"/>
            <a:r>
              <a:rPr lang="en-GB" sz="2000" dirty="0">
                <a:solidFill>
                  <a:schemeClr val="bg1"/>
                </a:solidFill>
                <a:latin typeface="Arial" panose="020B0604020202020204" pitchFamily="34" charset="0"/>
                <a:cs typeface="Arial" panose="020B0604020202020204" pitchFamily="34" charset="0"/>
              </a:rPr>
              <a:t>Please check the content works for your learners and feel free to add any content that would make the material more relevant to your setting. </a:t>
            </a:r>
          </a:p>
        </p:txBody>
      </p:sp>
    </p:spTree>
    <p:extLst>
      <p:ext uri="{BB962C8B-B14F-4D97-AF65-F5344CB8AC3E}">
        <p14:creationId xmlns:p14="http://schemas.microsoft.com/office/powerpoint/2010/main" val="860051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6768839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354713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y questions">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555359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8885C0-C289-40BC-B7D3-40146D5AF7D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2475" cy="6858000"/>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3271945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and object 2">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0024681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1620659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373697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A group of people sitting on a bench posing for the camera&#10;&#10;Description automatically generated">
            <a:extLst>
              <a:ext uri="{FF2B5EF4-FFF2-40B4-BE49-F238E27FC236}">
                <a16:creationId xmlns:a16="http://schemas.microsoft.com/office/drawing/2014/main" id="{07C208A0-A92D-4420-B31C-6D26B7882A2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525" y="0"/>
            <a:ext cx="12192000" cy="6858000"/>
          </a:xfrm>
          <a:prstGeom prst="rect">
            <a:avLst/>
          </a:prstGeom>
        </p:spPr>
      </p:pic>
      <p:sp>
        <p:nvSpPr>
          <p:cNvPr id="3" name="Title 1">
            <a:extLst>
              <a:ext uri="{FF2B5EF4-FFF2-40B4-BE49-F238E27FC236}">
                <a16:creationId xmlns:a16="http://schemas.microsoft.com/office/drawing/2014/main" id="{8888F5E4-CC18-4282-B6B0-29C91EAE1ED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a:t>Click to edit title</a:t>
            </a:r>
            <a:endParaRPr lang="en-GB"/>
          </a:p>
        </p:txBody>
      </p:sp>
    </p:spTree>
    <p:extLst>
      <p:ext uri="{BB962C8B-B14F-4D97-AF65-F5344CB8AC3E}">
        <p14:creationId xmlns:p14="http://schemas.microsoft.com/office/powerpoint/2010/main" val="422062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01600"/>
            <a:ext cx="12374926" cy="6958342"/>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5871"/>
            <a:ext cx="12293600" cy="6912613"/>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101600"/>
            <a:ext cx="12377163" cy="6959600"/>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10/06/2021</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93" r:id="rId2"/>
    <p:sldLayoutId id="2147483694" r:id="rId3"/>
    <p:sldLayoutId id="2147483650" r:id="rId4"/>
    <p:sldLayoutId id="2147483651" r:id="rId5"/>
    <p:sldLayoutId id="2147483653" r:id="rId6"/>
    <p:sldLayoutId id="2147483654" r:id="rId7"/>
    <p:sldLayoutId id="2147483655" r:id="rId8"/>
    <p:sldLayoutId id="2147483658" r:id="rId9"/>
    <p:sldLayoutId id="2147483666" r:id="rId10"/>
    <p:sldLayoutId id="2147483659" r:id="rId11"/>
    <p:sldLayoutId id="2147483691" r:id="rId12"/>
    <p:sldLayoutId id="2147483692" r:id="rId13"/>
    <p:sldLayoutId id="2147483695" r:id="rId14"/>
    <p:sldLayoutId id="2147483697" r:id="rId15"/>
    <p:sldLayoutId id="2147483696" r:id="rId16"/>
    <p:sldLayoutId id="2147483662" r:id="rId17"/>
    <p:sldLayoutId id="2147483663" r:id="rId18"/>
    <p:sldLayoutId id="2147483665" r:id="rId19"/>
    <p:sldLayoutId id="2147483664" r:id="rId20"/>
    <p:sldLayoutId id="2147483656" r:id="rId21"/>
    <p:sldLayoutId id="2147483657" r:id="rId22"/>
    <p:sldLayoutId id="2147483661" r:id="rId23"/>
    <p:sldLayoutId id="2147483671" r:id="rId24"/>
    <p:sldLayoutId id="2147483672" r:id="rId25"/>
    <p:sldLayoutId id="2147483674" r:id="rId26"/>
    <p:sldLayoutId id="2147483673" r:id="rId27"/>
    <p:sldLayoutId id="2147483675" r:id="rId28"/>
    <p:sldLayoutId id="2147483682" r:id="rId29"/>
    <p:sldLayoutId id="2147483689" r:id="rId30"/>
    <p:sldLayoutId id="2147483690"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hyperlink" Target="https://youtu.be/PdTjoU0qH5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8.xml"/><Relationship Id="rId5" Type="http://schemas.openxmlformats.org/officeDocument/2006/relationships/image" Target="../media/image33.sv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3.xml"/><Relationship Id="rId7" Type="http://schemas.openxmlformats.org/officeDocument/2006/relationships/hyperlink" Target="https://www.youtube.com/watch?v=NM3n3dZzw_w" TargetMode="External"/><Relationship Id="rId2" Type="http://schemas.openxmlformats.org/officeDocument/2006/relationships/slideLayout" Target="../slideLayouts/slideLayout19.xml"/><Relationship Id="rId1" Type="http://schemas.openxmlformats.org/officeDocument/2006/relationships/video" Target="https://www.youtube.com/embed/NM3n3dZzw_w?feature=oembed" TargetMode="External"/><Relationship Id="rId6" Type="http://schemas.openxmlformats.org/officeDocument/2006/relationships/hyperlink" Target="https://www.unicef.org/protection/family-separation-during-crisis" TargetMode="External"/><Relationship Id="rId5" Type="http://schemas.openxmlformats.org/officeDocument/2006/relationships/hyperlink" Target="https://www.youtube.com/watch?v=NHJnFEQ7AU0" TargetMode="External"/><Relationship Id="rId4" Type="http://schemas.openxmlformats.org/officeDocument/2006/relationships/hyperlink" Target="https://www.unhcr.org/uk/teaching-about-refugees.html#words"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youtube.com/watch?v=z_YbgOZYrOc." TargetMode="External"/><Relationship Id="rId3" Type="http://schemas.openxmlformats.org/officeDocument/2006/relationships/notesSlide" Target="../notesSlides/notesSlide4.xml"/><Relationship Id="rId7" Type="http://schemas.openxmlformats.org/officeDocument/2006/relationships/hyperlink" Target="https://www.youtube.com/watch?v=s8VhhOE1Iyw" TargetMode="External"/><Relationship Id="rId2" Type="http://schemas.openxmlformats.org/officeDocument/2006/relationships/slideLayout" Target="../slideLayouts/slideLayout20.xml"/><Relationship Id="rId1" Type="http://schemas.openxmlformats.org/officeDocument/2006/relationships/video" Target="https://www.youtube.com/embed/z_YbgOZYrOc?feature=oembed" TargetMode="External"/><Relationship Id="rId6" Type="http://schemas.openxmlformats.org/officeDocument/2006/relationships/hyperlink" Target="https://www.walkwithamal.org/about-us/little-amal/" TargetMode="External"/><Relationship Id="rId5" Type="http://schemas.openxmlformats.org/officeDocument/2006/relationships/hyperlink" Target="https://www.unicef.org/migrant-refugee-internally-displaced-children" TargetMode="External"/><Relationship Id="rId4" Type="http://schemas.openxmlformats.org/officeDocument/2006/relationships/hyperlink" Target="https://www.youtube.com/watch?v=vn0dMWdctxE&amp;t=525s" TargetMode="External"/><Relationship Id="rId9" Type="http://schemas.openxmlformats.org/officeDocument/2006/relationships/image" Target="../media/image3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DAD213B5-B222-4833-A3FF-0B003A0874CE}"/>
              </a:ext>
            </a:extLst>
          </p:cNvPr>
          <p:cNvSpPr txBox="1"/>
          <p:nvPr/>
        </p:nvSpPr>
        <p:spPr>
          <a:xfrm rot="16200000">
            <a:off x="9859789"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UNICEF/Canaj/Magnum Photos</a:t>
            </a:r>
          </a:p>
        </p:txBody>
      </p:sp>
    </p:spTree>
    <p:extLst>
      <p:ext uri="{BB962C8B-B14F-4D97-AF65-F5344CB8AC3E}">
        <p14:creationId xmlns:p14="http://schemas.microsoft.com/office/powerpoint/2010/main" val="3123001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30831" y="390179"/>
            <a:ext cx="9061065" cy="584775"/>
          </a:xfrm>
          <a:prstGeom prst="rect">
            <a:avLst/>
          </a:prstGeom>
          <a:noFill/>
        </p:spPr>
        <p:txBody>
          <a:bodyPr wrap="square" rtlCol="0">
            <a:spAutoFit/>
          </a:bodyPr>
          <a:lstStyle/>
          <a:p>
            <a:r>
              <a:rPr lang="en-GB" sz="3200" dirty="0">
                <a:solidFill>
                  <a:schemeClr val="bg1"/>
                </a:solidFill>
                <a:latin typeface="Univers Next Pro Condensed" panose="020B0906030202020203" pitchFamily="34" charset="0"/>
              </a:rPr>
              <a:t>INTRODUCING WORLD REFUGEE DAY</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781" y="1416618"/>
            <a:ext cx="5761821" cy="400110"/>
          </a:xfrm>
          <a:prstGeom prst="rect">
            <a:avLst/>
          </a:prstGeom>
          <a:noFill/>
        </p:spPr>
        <p:txBody>
          <a:bodyPr wrap="square" rtlCol="0">
            <a:spAutoFit/>
          </a:bodyPr>
          <a:lstStyle/>
          <a:p>
            <a:pPr algn="l"/>
            <a:r>
              <a:rPr lang="en-GB" sz="2000" dirty="0">
                <a:latin typeface="Arial" panose="020B0604020202020204" pitchFamily="34" charset="0"/>
                <a:cs typeface="Arial" panose="020B0604020202020204" pitchFamily="34" charset="0"/>
              </a:rPr>
              <a:t>Jilly introduces World Refugee Day</a:t>
            </a:r>
          </a:p>
        </p:txBody>
      </p:sp>
      <p:sp>
        <p:nvSpPr>
          <p:cNvPr id="9" name="TextBox 8">
            <a:extLst>
              <a:ext uri="{FF2B5EF4-FFF2-40B4-BE49-F238E27FC236}">
                <a16:creationId xmlns:a16="http://schemas.microsoft.com/office/drawing/2014/main" id="{8BEE89B7-C84A-4093-BFB0-C1D9D6D178B8}"/>
              </a:ext>
            </a:extLst>
          </p:cNvPr>
          <p:cNvSpPr txBox="1"/>
          <p:nvPr/>
        </p:nvSpPr>
        <p:spPr>
          <a:xfrm>
            <a:off x="2133951" y="5856082"/>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4"/>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7406640" y="974954"/>
            <a:ext cx="4672546" cy="3970318"/>
          </a:xfrm>
          <a:prstGeom prst="rect">
            <a:avLst/>
          </a:prstGeom>
          <a:noFill/>
        </p:spPr>
        <p:txBody>
          <a:bodyPr wrap="square" rtlCol="0">
            <a:spAutoFit/>
          </a:bodyPr>
          <a:lstStyle/>
          <a:p>
            <a:pPr algn="r"/>
            <a:r>
              <a:rPr lang="en-GB" b="1" dirty="0">
                <a:solidFill>
                  <a:schemeClr val="bg1"/>
                </a:solidFill>
                <a:latin typeface="Arial" panose="020B0604020202020204" pitchFamily="34" charset="0"/>
                <a:ea typeface="+mn-lt"/>
                <a:cs typeface="Arial" panose="020B0604020202020204" pitchFamily="34" charset="0"/>
              </a:rPr>
              <a:t>World Refugee Day </a:t>
            </a:r>
            <a:r>
              <a:rPr lang="en-GB" dirty="0">
                <a:solidFill>
                  <a:schemeClr val="bg1"/>
                </a:solidFill>
                <a:latin typeface="Arial" panose="020B0604020202020204" pitchFamily="34" charset="0"/>
                <a:ea typeface="+mn-lt"/>
                <a:cs typeface="Arial" panose="020B0604020202020204" pitchFamily="34" charset="0"/>
              </a:rPr>
              <a:t>has been recognised by the United Nations since 2001. </a:t>
            </a:r>
          </a:p>
          <a:p>
            <a:pPr algn="r"/>
            <a:endParaRPr lang="en-GB" dirty="0">
              <a:solidFill>
                <a:schemeClr val="bg1"/>
              </a:solidFill>
              <a:latin typeface="Arial" panose="020B0604020202020204" pitchFamily="34" charset="0"/>
              <a:ea typeface="+mn-lt"/>
              <a:cs typeface="Arial" panose="020B0604020202020204" pitchFamily="34" charset="0"/>
            </a:endParaRPr>
          </a:p>
          <a:p>
            <a:pPr algn="r"/>
            <a:r>
              <a:rPr lang="en-GB" dirty="0">
                <a:solidFill>
                  <a:schemeClr val="bg1"/>
                </a:solidFill>
                <a:latin typeface="Arial" panose="020B0604020202020204" pitchFamily="34" charset="0"/>
                <a:ea typeface="+mn-lt"/>
                <a:cs typeface="Arial" panose="020B0604020202020204" pitchFamily="34" charset="0"/>
              </a:rPr>
              <a:t>A refugee is someone who has had to flee their home because their lives were in danger in their home country. There are many different reasons for this and we will explore some of them in the activities coming up. World Refugee Day is on 20th June 2021 and helps to raise awareness of the lives and experiences of refugees. </a:t>
            </a:r>
          </a:p>
          <a:p>
            <a:pPr algn="r"/>
            <a:endParaRPr lang="en-GB" dirty="0">
              <a:solidFill>
                <a:schemeClr val="bg1"/>
              </a:solidFill>
              <a:latin typeface="Arial" panose="020B0604020202020204" pitchFamily="34" charset="0"/>
              <a:ea typeface="+mn-lt"/>
              <a:cs typeface="Arial" panose="020B0604020202020204" pitchFamily="34" charset="0"/>
            </a:endParaRPr>
          </a:p>
          <a:p>
            <a:pPr algn="r"/>
            <a:r>
              <a:rPr lang="en-GB" dirty="0">
                <a:solidFill>
                  <a:schemeClr val="bg1"/>
                </a:solidFill>
                <a:latin typeface="Arial" panose="020B0604020202020204" pitchFamily="34" charset="0"/>
                <a:ea typeface="+mn-lt"/>
                <a:cs typeface="Arial" panose="020B0604020202020204" pitchFamily="34" charset="0"/>
              </a:rPr>
              <a:t>This year’s theme is </a:t>
            </a:r>
            <a:r>
              <a:rPr lang="en-GB" b="1" i="1" dirty="0">
                <a:solidFill>
                  <a:schemeClr val="bg1"/>
                </a:solidFill>
                <a:latin typeface="Arial" panose="020B0604020202020204" pitchFamily="34" charset="0"/>
                <a:ea typeface="+mn-lt"/>
                <a:cs typeface="Arial" panose="020B0604020202020204" pitchFamily="34" charset="0"/>
              </a:rPr>
              <a:t>‘Together we heal, learn and shine.’</a:t>
            </a:r>
            <a:endParaRPr lang="en-GB" b="1" i="1" dirty="0">
              <a:solidFill>
                <a:schemeClr val="bg1"/>
              </a:solidFill>
              <a:latin typeface="Arial" panose="020B0604020202020204" pitchFamily="34" charset="0"/>
              <a:cs typeface="Arial" panose="020B0604020202020204" pitchFamily="34" charset="0"/>
            </a:endParaRPr>
          </a:p>
        </p:txBody>
      </p:sp>
      <p:pic>
        <p:nvPicPr>
          <p:cNvPr id="2" name="AoW- WRD v2">
            <a:hlinkClick r:id="" action="ppaction://media"/>
            <a:extLst>
              <a:ext uri="{FF2B5EF4-FFF2-40B4-BE49-F238E27FC236}">
                <a16:creationId xmlns:a16="http://schemas.microsoft.com/office/drawing/2014/main" id="{69F057FF-144D-42E7-B69A-B90AA097D6F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1618" y="2431372"/>
            <a:ext cx="4591886" cy="2582936"/>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AEF5C3-7BB0-4EE6-A558-3B7861290B02}"/>
              </a:ext>
            </a:extLst>
          </p:cNvPr>
          <p:cNvSpPr txBox="1"/>
          <p:nvPr/>
        </p:nvSpPr>
        <p:spPr>
          <a:xfrm>
            <a:off x="111676" y="342515"/>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LINKED UNCRC ARTICLES</a:t>
            </a:r>
          </a:p>
        </p:txBody>
      </p:sp>
      <p:sp>
        <p:nvSpPr>
          <p:cNvPr id="3" name="TextBox 2">
            <a:extLst>
              <a:ext uri="{FF2B5EF4-FFF2-40B4-BE49-F238E27FC236}">
                <a16:creationId xmlns:a16="http://schemas.microsoft.com/office/drawing/2014/main" id="{E66FCEEE-95E3-4CE8-977F-0821AEAD3A1F}"/>
              </a:ext>
            </a:extLst>
          </p:cNvPr>
          <p:cNvSpPr txBox="1"/>
          <p:nvPr/>
        </p:nvSpPr>
        <p:spPr>
          <a:xfrm>
            <a:off x="7405366" y="438263"/>
            <a:ext cx="4554070" cy="5286575"/>
          </a:xfrm>
          <a:prstGeom prst="rect">
            <a:avLst/>
          </a:prstGeom>
          <a:noFill/>
        </p:spPr>
        <p:txBody>
          <a:bodyPr wrap="square" rtlCol="0">
            <a:spAutoFit/>
          </a:bodyPr>
          <a:lstStyle/>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On </a:t>
            </a: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World Refugee Day </a:t>
            </a:r>
            <a:r>
              <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Article 22 and Article 10 are particularly important:</a:t>
            </a:r>
          </a:p>
          <a:p>
            <a:pPr marL="0" marR="0" lvl="0" indent="0" algn="r" defTabSz="914400" rtl="0" eaLnBrk="1" fontAlgn="auto" latinLnBrk="0" hangingPunct="1">
              <a:lnSpc>
                <a:spcPct val="90000"/>
              </a:lnSpc>
              <a:spcBef>
                <a:spcPts val="1000"/>
              </a:spcBef>
              <a:spcAft>
                <a:spcPts val="0"/>
              </a:spcAft>
              <a:buClr>
                <a:srgbClr val="00AEEF"/>
              </a:buClr>
              <a:buSzTx/>
              <a:buFont typeface="Wingdings" panose="05000000000000000000" pitchFamily="2" charset="2"/>
              <a:buNone/>
              <a:tabLst/>
              <a:defRPr/>
            </a:pPr>
            <a:endParaRPr kumimoji="0" lang="en-GB" sz="16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Article 22 (refugee children) </a:t>
            </a:r>
          </a:p>
          <a:p>
            <a:pPr marL="0" indent="0" algn="r">
              <a:buNone/>
            </a:pPr>
            <a:r>
              <a:rPr lang="en-GB" sz="1600" dirty="0">
                <a:solidFill>
                  <a:schemeClr val="bg1"/>
                </a:solidFill>
                <a:latin typeface="Arial" panose="020B0604020202020204" pitchFamily="34" charset="0"/>
                <a:cs typeface="Arial" panose="020B0604020202020204" pitchFamily="34" charset="0"/>
              </a:rPr>
              <a:t>If a child is seeking refugee or has refugee status, governments must provide them with appropriate protection and assistance to help them enjoy all the rights in the Convention. Governments must help refugee children who are separated from their parents to be reunited with them.</a:t>
            </a: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endParaRPr lang="en-GB" sz="1600" dirty="0">
              <a:solidFill>
                <a:schemeClr val="bg1"/>
              </a:solidFill>
              <a:latin typeface="Arial" panose="020B0604020202020204" pitchFamily="34" charset="0"/>
              <a:cs typeface="Arial" panose="020B0604020202020204" pitchFamily="34" charset="0"/>
            </a:endParaRPr>
          </a:p>
          <a:p>
            <a:pPr marL="0" indent="0" algn="r">
              <a:buNone/>
            </a:pPr>
            <a:r>
              <a:rPr lang="en-GB" sz="1600" b="1" dirty="0">
                <a:solidFill>
                  <a:schemeClr val="bg1"/>
                </a:solidFill>
                <a:latin typeface="Arial" panose="020B0604020202020204" pitchFamily="34" charset="0"/>
                <a:cs typeface="Arial" panose="020B0604020202020204" pitchFamily="34" charset="0"/>
              </a:rPr>
              <a:t>Article 10 (family reunification)</a:t>
            </a:r>
          </a:p>
          <a:p>
            <a:pPr marL="0" indent="0" algn="r">
              <a:buNone/>
            </a:pPr>
            <a:r>
              <a:rPr lang="en-GB" sz="1600" dirty="0">
                <a:solidFill>
                  <a:schemeClr val="bg1"/>
                </a:solidFill>
                <a:latin typeface="Arial" panose="020B0604020202020204" pitchFamily="34" charset="0"/>
                <a:cs typeface="Arial" panose="020B0604020202020204" pitchFamily="34" charset="0"/>
              </a:rPr>
              <a:t>Governments must respond quickly and sympathetically if a child or their parents apply to live together in the same country. If a child’s parents live apart in different countries, the child has a right to visit and keep in contact with both of them.</a:t>
            </a:r>
          </a:p>
          <a:p>
            <a:pPr marL="0" indent="0" algn="r">
              <a:buNone/>
            </a:pPr>
            <a:endParaRPr lang="en-GB" sz="140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C54C2AD1-8926-4964-9DD9-28F67B97632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252486" y="1850502"/>
            <a:ext cx="2232106" cy="2976141"/>
          </a:xfrm>
          <a:prstGeom prst="rect">
            <a:avLst/>
          </a:prstGeom>
        </p:spPr>
      </p:pic>
      <p:pic>
        <p:nvPicPr>
          <p:cNvPr id="10" name="Graphic 9">
            <a:extLst>
              <a:ext uri="{FF2B5EF4-FFF2-40B4-BE49-F238E27FC236}">
                <a16:creationId xmlns:a16="http://schemas.microsoft.com/office/drawing/2014/main" id="{67454F59-F7ED-43F0-B85D-9A42B65A6A8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0509" y="1850502"/>
            <a:ext cx="2232106" cy="2976141"/>
          </a:xfrm>
          <a:prstGeom prst="rect">
            <a:avLst/>
          </a:prstGeom>
        </p:spPr>
      </p:pic>
    </p:spTree>
    <p:extLst>
      <p:ext uri="{BB962C8B-B14F-4D97-AF65-F5344CB8AC3E}">
        <p14:creationId xmlns:p14="http://schemas.microsoft.com/office/powerpoint/2010/main" val="330559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0" y="431766"/>
            <a:ext cx="9400854" cy="584775"/>
          </a:xfrm>
          <a:prstGeom prst="rect">
            <a:avLst/>
          </a:prstGeom>
          <a:noFill/>
        </p:spPr>
        <p:txBody>
          <a:bodyPr wrap="square" rtlCol="0">
            <a:spAutoFit/>
          </a:bodyPr>
          <a:lstStyle/>
          <a:p>
            <a:r>
              <a:rPr lang="en-GB" sz="3200" dirty="0">
                <a:solidFill>
                  <a:schemeClr val="bg1"/>
                </a:solidFill>
                <a:latin typeface="Univers Next Pro Condensed" panose="020B0906030202020203" pitchFamily="34" charset="0"/>
              </a:rPr>
              <a:t>EXPLORING WORLD REFUGEE DAY</a:t>
            </a:r>
          </a:p>
        </p:txBody>
      </p:sp>
      <p:sp>
        <p:nvSpPr>
          <p:cNvPr id="5" name="TextBox 4">
            <a:extLst>
              <a:ext uri="{FF2B5EF4-FFF2-40B4-BE49-F238E27FC236}">
                <a16:creationId xmlns:a16="http://schemas.microsoft.com/office/drawing/2014/main" id="{13227B2E-B5C9-407F-BBFD-D529411BB157}"/>
              </a:ext>
            </a:extLst>
          </p:cNvPr>
          <p:cNvSpPr txBox="1"/>
          <p:nvPr/>
        </p:nvSpPr>
        <p:spPr>
          <a:xfrm>
            <a:off x="7271264" y="1208204"/>
            <a:ext cx="4259179" cy="2862322"/>
          </a:xfrm>
          <a:prstGeom prst="rect">
            <a:avLst/>
          </a:prstGeom>
          <a:noFill/>
        </p:spPr>
        <p:txBody>
          <a:bodyPr wrap="square" rtlCol="0">
            <a:spAutoFit/>
          </a:bodyPr>
          <a:lstStyle/>
          <a:p>
            <a:pPr algn="l"/>
            <a:endParaRPr lang="en-GB" sz="3600" dirty="0">
              <a:solidFill>
                <a:schemeClr val="bg1"/>
              </a:solidFill>
              <a:latin typeface="Univers Next Pro Condensed" panose="020B0906030202020203" pitchFamily="34" charset="0"/>
            </a:endParaRPr>
          </a:p>
          <a:p>
            <a:pPr algn="r"/>
            <a:endParaRPr lang="en-GB" sz="2400" b="1" dirty="0">
              <a:solidFill>
                <a:schemeClr val="bg1"/>
              </a:solidFill>
              <a:latin typeface="Univers Next Pro Condensed" panose="020B0906030202020203" pitchFamily="34" charset="0"/>
            </a:endParaRPr>
          </a:p>
          <a:p>
            <a:pPr marL="0" indent="0" algn="r">
              <a:buNone/>
            </a:pPr>
            <a:r>
              <a:rPr lang="en-GB" sz="2400" b="1" dirty="0">
                <a:solidFill>
                  <a:schemeClr val="bg1"/>
                </a:solidFill>
                <a:latin typeface="Arial" panose="020B0604020202020204" pitchFamily="34" charset="0"/>
                <a:cs typeface="Arial" panose="020B0604020202020204" pitchFamily="34" charset="0"/>
              </a:rPr>
              <a:t>Why might some children have to leave their homes and their country to try and </a:t>
            </a:r>
            <a:r>
              <a:rPr lang="en-GB" sz="2400" b="1" dirty="0">
                <a:solidFill>
                  <a:srgbClr val="FFFF00"/>
                </a:solidFill>
                <a:latin typeface="Arial" panose="020B0604020202020204" pitchFamily="34" charset="0"/>
                <a:cs typeface="Arial" panose="020B0604020202020204" pitchFamily="34" charset="0"/>
              </a:rPr>
              <a:t>find safety</a:t>
            </a:r>
            <a:r>
              <a:rPr lang="en-GB" sz="2400" b="1" dirty="0">
                <a:solidFill>
                  <a:schemeClr val="bg1"/>
                </a:solidFill>
                <a:latin typeface="Arial" panose="020B0604020202020204" pitchFamily="34" charset="0"/>
                <a:cs typeface="Arial" panose="020B0604020202020204" pitchFamily="34" charset="0"/>
              </a:rPr>
              <a:t> in another country?</a:t>
            </a:r>
          </a:p>
        </p:txBody>
      </p:sp>
      <p:sp>
        <p:nvSpPr>
          <p:cNvPr id="4" name="TextBox 3">
            <a:extLst>
              <a:ext uri="{FF2B5EF4-FFF2-40B4-BE49-F238E27FC236}">
                <a16:creationId xmlns:a16="http://schemas.microsoft.com/office/drawing/2014/main" id="{475F511E-A4D6-4513-A86C-D3D367E49F66}"/>
              </a:ext>
            </a:extLst>
          </p:cNvPr>
          <p:cNvSpPr txBox="1"/>
          <p:nvPr/>
        </p:nvSpPr>
        <p:spPr>
          <a:xfrm>
            <a:off x="144519" y="6481249"/>
            <a:ext cx="4102769"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400" dirty="0">
                <a:solidFill>
                  <a:schemeClr val="bg1"/>
                </a:solidFill>
                <a:latin typeface="Arial" panose="020B0604020202020204" pitchFamily="34" charset="0"/>
                <a:cs typeface="Arial" panose="020B0604020202020204" pitchFamily="34" charset="0"/>
              </a:rPr>
              <a:t>UNICEF/Mohsin</a:t>
            </a:r>
          </a:p>
        </p:txBody>
      </p:sp>
    </p:spTree>
    <p:extLst>
      <p:ext uri="{BB962C8B-B14F-4D97-AF65-F5344CB8AC3E}">
        <p14:creationId xmlns:p14="http://schemas.microsoft.com/office/powerpoint/2010/main" val="3686444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497823" y="1745048"/>
            <a:ext cx="11694177" cy="4285362"/>
          </a:xfrm>
        </p:spPr>
        <p:txBody>
          <a:bodyPr vert="horz" lIns="91440" tIns="180000" rIns="91440" bIns="45720" rtlCol="0" anchor="t">
            <a:normAutofit fontScale="40000" lnSpcReduction="20000"/>
          </a:bodyPr>
          <a:lstStyle/>
          <a:p>
            <a:r>
              <a:rPr lang="en-GB" sz="4400" dirty="0">
                <a:latin typeface="Arial" panose="020B0604020202020204" pitchFamily="34" charset="0"/>
                <a:cs typeface="Arial" panose="020B0604020202020204" pitchFamily="34" charset="0"/>
              </a:rPr>
              <a:t>There may be war and conflict in the country they used to live in</a:t>
            </a:r>
          </a:p>
          <a:p>
            <a:r>
              <a:rPr lang="en-GB" sz="4400" dirty="0">
                <a:latin typeface="Arial" panose="020B0604020202020204" pitchFamily="34" charset="0"/>
                <a:cs typeface="Arial" panose="020B0604020202020204" pitchFamily="34" charset="0"/>
              </a:rPr>
              <a:t>There may be a lack of food and/or clean water</a:t>
            </a:r>
          </a:p>
          <a:p>
            <a:r>
              <a:rPr lang="en-GB" sz="4400" dirty="0">
                <a:latin typeface="Arial" panose="020B0604020202020204" pitchFamily="34" charset="0"/>
                <a:cs typeface="Arial" panose="020B0604020202020204" pitchFamily="34" charset="0"/>
              </a:rPr>
              <a:t>There could have been a natural disaster such as a flood or an earthquake</a:t>
            </a:r>
          </a:p>
          <a:p>
            <a:r>
              <a:rPr lang="en-GB" sz="4400" dirty="0">
                <a:latin typeface="Arial" panose="020B0604020202020204" pitchFamily="34" charset="0"/>
                <a:cs typeface="Arial" panose="020B0604020202020204" pitchFamily="34" charset="0"/>
              </a:rPr>
              <a:t>Climate change could have impacted their home and family’s livelihood</a:t>
            </a:r>
          </a:p>
          <a:p>
            <a:r>
              <a:rPr lang="en-GB" sz="4400" dirty="0">
                <a:latin typeface="Arial" panose="020B0604020202020204" pitchFamily="34" charset="0"/>
                <a:cs typeface="Arial" panose="020B0604020202020204" pitchFamily="34" charset="0"/>
              </a:rPr>
              <a:t>They may have been treated unfairly because of their religious beliefs</a:t>
            </a:r>
          </a:p>
          <a:p>
            <a:r>
              <a:rPr lang="en-GB" sz="4400" dirty="0">
                <a:latin typeface="Arial" panose="020B0604020202020204" pitchFamily="34" charset="0"/>
                <a:cs typeface="Arial" panose="020B0604020202020204" pitchFamily="34" charset="0"/>
              </a:rPr>
              <a:t>They could have faced persecution because of their race or ethnicity</a:t>
            </a:r>
          </a:p>
          <a:p>
            <a:r>
              <a:rPr lang="en-GB" sz="4400" dirty="0">
                <a:latin typeface="Arial" panose="020B0604020202020204" pitchFamily="34" charset="0"/>
                <a:cs typeface="Arial" panose="020B0604020202020204" pitchFamily="34" charset="0"/>
              </a:rPr>
              <a:t>They could have faced persecution because of their family’s political beliefs</a:t>
            </a:r>
          </a:p>
          <a:p>
            <a:pPr marL="0" indent="0">
              <a:buNone/>
            </a:pPr>
            <a:endParaRPr lang="en-GB" sz="4400" dirty="0">
              <a:latin typeface="Arial" panose="020B0604020202020204" pitchFamily="34" charset="0"/>
              <a:cs typeface="Arial" panose="020B0604020202020204" pitchFamily="34" charset="0"/>
            </a:endParaRPr>
          </a:p>
          <a:p>
            <a:pPr marL="0" indent="0">
              <a:buNone/>
            </a:pPr>
            <a:r>
              <a:rPr lang="en-GB" sz="4400" dirty="0">
                <a:latin typeface="Arial" panose="020B0604020202020204" pitchFamily="34" charset="0"/>
                <a:cs typeface="Arial" panose="020B0604020202020204" pitchFamily="34" charset="0"/>
              </a:rPr>
              <a:t>Did you get any of these? What other answers did you have?</a:t>
            </a:r>
          </a:p>
          <a:p>
            <a:endParaRPr lang="en-GB" sz="4400" dirty="0">
              <a:latin typeface="Arial"/>
              <a:cs typeface="Arial"/>
            </a:endParaRPr>
          </a:p>
          <a:p>
            <a:endParaRPr lang="en-GB" dirty="0">
              <a:cs typeface="Calibri" panose="020F0502020204030204"/>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lstStyle/>
          <a:p>
            <a:r>
              <a:rPr lang="en-GB"/>
              <a:t>How many of these did you get?</a:t>
            </a:r>
          </a:p>
        </p:txBody>
      </p:sp>
    </p:spTree>
    <p:extLst>
      <p:ext uri="{BB962C8B-B14F-4D97-AF65-F5344CB8AC3E}">
        <p14:creationId xmlns:p14="http://schemas.microsoft.com/office/powerpoint/2010/main" val="160682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B92E7-3C95-4628-917E-762990BA365E}"/>
              </a:ext>
            </a:extLst>
          </p:cNvPr>
          <p:cNvSpPr txBox="1"/>
          <p:nvPr/>
        </p:nvSpPr>
        <p:spPr>
          <a:xfrm>
            <a:off x="19801" y="1564968"/>
            <a:ext cx="4773872"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It’s easy to get confused about the terminology used to describe people who are forced to leave their homes. Watch these </a:t>
            </a: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hlinkClick r:id="rId4"/>
              </a:rPr>
              <a:t>animations</a:t>
            </a: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that explain some of the words used to describe displaced people.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50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50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After watching, you might like to write a poem called ‘Words Matter’ to show what you have learnt or create a handy guide to help people understand the difference between words such as refugee, asylum seeker, internally displaced person and migrant.</a:t>
            </a:r>
          </a:p>
        </p:txBody>
      </p:sp>
      <p:sp>
        <p:nvSpPr>
          <p:cNvPr id="4" name="TextBox 3">
            <a:extLst>
              <a:ext uri="{FF2B5EF4-FFF2-40B4-BE49-F238E27FC236}">
                <a16:creationId xmlns:a16="http://schemas.microsoft.com/office/drawing/2014/main" id="{1232ECBE-FC1D-43E0-AF25-319A44147B7E}"/>
              </a:ext>
            </a:extLst>
          </p:cNvPr>
          <p:cNvSpPr txBox="1"/>
          <p:nvPr/>
        </p:nvSpPr>
        <p:spPr>
          <a:xfrm>
            <a:off x="7578437" y="4277313"/>
            <a:ext cx="4482384" cy="2308324"/>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Find out what the UK government is doing to </a:t>
            </a:r>
            <a:r>
              <a:rPr lang="en-GB" sz="1600" b="1" dirty="0">
                <a:highlight>
                  <a:srgbClr val="00ACE9"/>
                </a:highlight>
                <a:latin typeface="Arial" panose="020B0604020202020204" pitchFamily="34" charset="0"/>
                <a:cs typeface="Arial" panose="020B0604020202020204" pitchFamily="34" charset="0"/>
              </a:rPr>
              <a:t>help refugee children</a:t>
            </a:r>
            <a:r>
              <a:rPr lang="en-GB" sz="1600" b="1" dirty="0">
                <a:latin typeface="Arial" panose="020B0604020202020204" pitchFamily="34" charset="0"/>
                <a:cs typeface="Arial" panose="020B0604020202020204" pitchFamily="34" charset="0"/>
              </a:rPr>
              <a:t> be reunited with their parents. </a:t>
            </a:r>
          </a:p>
          <a:p>
            <a:pPr algn="ctr"/>
            <a:endParaRPr lang="en-GB" sz="1600" b="1"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There are different views about government policy, in light of Articles 10 and 22, what do you think about the UK government’s stance on refugees? You could even write to your local MP to express your views.</a:t>
            </a:r>
          </a:p>
        </p:txBody>
      </p:sp>
      <p:sp>
        <p:nvSpPr>
          <p:cNvPr id="10" name="TextBox 9">
            <a:extLst>
              <a:ext uri="{FF2B5EF4-FFF2-40B4-BE49-F238E27FC236}">
                <a16:creationId xmlns:a16="http://schemas.microsoft.com/office/drawing/2014/main" id="{E4C992FA-C820-41A7-B94E-C93124DA8F1C}"/>
              </a:ext>
            </a:extLst>
          </p:cNvPr>
          <p:cNvSpPr txBox="1"/>
          <p:nvPr/>
        </p:nvSpPr>
        <p:spPr>
          <a:xfrm>
            <a:off x="221673" y="4383549"/>
            <a:ext cx="7065817" cy="2308324"/>
          </a:xfrm>
          <a:prstGeom prst="rect">
            <a:avLst/>
          </a:prstGeom>
          <a:noFill/>
        </p:spPr>
        <p:txBody>
          <a:bodyPr wrap="square" rtlCol="0">
            <a:spAutoFit/>
          </a:bodyPr>
          <a:lstStyle/>
          <a:p>
            <a:pPr algn="ctr">
              <a:buNone/>
            </a:pP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Article 10 says that governments must help children separated from their parents be reunited. </a:t>
            </a:r>
            <a:r>
              <a:rPr lang="en-GB" sz="1600" dirty="0">
                <a:effectLst/>
                <a:latin typeface="Arial" panose="020B0604020202020204" pitchFamily="34" charset="0"/>
                <a:ea typeface="Arial" panose="020B0604020202020204" pitchFamily="34" charset="0"/>
                <a:cs typeface="Times New Roman" panose="02020603050405020304" pitchFamily="18" charset="0"/>
              </a:rPr>
              <a:t>Watch this </a:t>
            </a:r>
            <a:r>
              <a:rPr lang="en-GB" sz="1600" dirty="0">
                <a:effectLst/>
                <a:latin typeface="Arial" panose="020B0604020202020204" pitchFamily="34" charset="0"/>
                <a:ea typeface="Arial" panose="020B0604020202020204" pitchFamily="34" charset="0"/>
                <a:cs typeface="Times New Roman" panose="02020603050405020304" pitchFamily="18" charset="0"/>
                <a:hlinkClick r:id="rId5"/>
              </a:rPr>
              <a:t>video</a:t>
            </a:r>
            <a:r>
              <a:rPr lang="en-GB" sz="1600" dirty="0">
                <a:effectLst/>
                <a:latin typeface="Arial" panose="020B0604020202020204" pitchFamily="34" charset="0"/>
                <a:ea typeface="Arial" panose="020B0604020202020204" pitchFamily="34" charset="0"/>
                <a:cs typeface="Times New Roman" panose="02020603050405020304" pitchFamily="18" charset="0"/>
              </a:rPr>
              <a:t> about the work UNICEF is doing in South Sudan to reunite children separated from their parents because of the conflict there. Before you watch it, think about a time when you were temporarily lost as a child, perhaps lost in a shop, or on the beach. Now imagine what it must be like to be separated in a time of war. </a:t>
            </a:r>
          </a:p>
          <a:p>
            <a:pPr algn="ctr">
              <a:buNone/>
            </a:pPr>
            <a:r>
              <a:rPr lang="en-GB" sz="1600" dirty="0">
                <a:effectLst/>
                <a:latin typeface="Arial" panose="020B0604020202020204" pitchFamily="34" charset="0"/>
                <a:ea typeface="Arial" panose="020B0604020202020204" pitchFamily="34" charset="0"/>
                <a:cs typeface="Times New Roman" panose="02020603050405020304" pitchFamily="18" charset="0"/>
              </a:rPr>
              <a:t> </a:t>
            </a:r>
          </a:p>
          <a:p>
            <a:pPr algn="ctr">
              <a:buNone/>
            </a:pPr>
            <a:r>
              <a:rPr lang="en-GB" sz="1600" dirty="0">
                <a:effectLst/>
                <a:latin typeface="Arial" panose="020B0604020202020204" pitchFamily="34" charset="0"/>
                <a:ea typeface="Arial" panose="020B0604020202020204" pitchFamily="34" charset="0"/>
                <a:cs typeface="Times New Roman" panose="02020603050405020304" pitchFamily="18" charset="0"/>
              </a:rPr>
              <a:t>You can find out more about UNICEF’S work to reunite children here:    </a:t>
            </a:r>
            <a:r>
              <a:rPr lang="en-GB" sz="1600" u="sng" dirty="0">
                <a:solidFill>
                  <a:srgbClr val="0563C1"/>
                </a:solidFill>
                <a:effectLst/>
                <a:latin typeface="Arial" panose="020B0604020202020204" pitchFamily="34" charset="0"/>
                <a:ea typeface="Arial" panose="020B0604020202020204" pitchFamily="34" charset="0"/>
                <a:cs typeface="Times New Roman" panose="02020603050405020304" pitchFamily="18" charset="0"/>
                <a:hlinkClick r:id="rId6"/>
              </a:rPr>
              <a:t>https://www.unicef.org/protection/family-separation-during-crisis</a:t>
            </a:r>
            <a:endParaRPr lang="en-GB" sz="1600" dirty="0">
              <a:latin typeface="Arial"/>
              <a:cs typeface="Arial"/>
            </a:endParaRPr>
          </a:p>
        </p:txBody>
      </p:sp>
      <p:sp>
        <p:nvSpPr>
          <p:cNvPr id="9" name="TextBox 8">
            <a:extLst>
              <a:ext uri="{FF2B5EF4-FFF2-40B4-BE49-F238E27FC236}">
                <a16:creationId xmlns:a16="http://schemas.microsoft.com/office/drawing/2014/main" id="{CF97A7C8-C60E-4D4A-A065-3803C04661B3}"/>
              </a:ext>
            </a:extLst>
          </p:cNvPr>
          <p:cNvSpPr txBox="1"/>
          <p:nvPr/>
        </p:nvSpPr>
        <p:spPr>
          <a:xfrm>
            <a:off x="9042399" y="1664713"/>
            <a:ext cx="2875797" cy="2308324"/>
          </a:xfrm>
          <a:prstGeom prst="rect">
            <a:avLst/>
          </a:prstGeom>
          <a:noFill/>
        </p:spPr>
        <p:txBody>
          <a:bodyPr wrap="square" rtlCol="0">
            <a:spAutoFit/>
          </a:bodyPr>
          <a:lstStyle/>
          <a:p>
            <a:pPr algn="ctr">
              <a:buNone/>
            </a:pP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In 2020 there were 26 million refugees across the world. 68% of them came from just 5 countries – Syria, Venezuela, Afghanistan, South Sudan and Myanmar. To find out where refugees go watch this </a:t>
            </a: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hlinkClick r:id="rId7"/>
              </a:rPr>
              <a:t>video</a:t>
            </a:r>
            <a:r>
              <a:rPr lang="en-GB" sz="16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Share what you find out with your class.</a:t>
            </a:r>
            <a:endParaRPr lang="en-GB" sz="1600" dirty="0">
              <a:latin typeface="Arial"/>
              <a:cs typeface="Arial"/>
            </a:endParaRPr>
          </a:p>
        </p:txBody>
      </p:sp>
      <p:pic>
        <p:nvPicPr>
          <p:cNvPr id="6" name="Online Media 5" title="Where do Refugees go?">
            <a:hlinkClick r:id="" action="ppaction://media"/>
            <a:extLst>
              <a:ext uri="{FF2B5EF4-FFF2-40B4-BE49-F238E27FC236}">
                <a16:creationId xmlns:a16="http://schemas.microsoft.com/office/drawing/2014/main" id="{F9B0AC07-A683-4E18-982B-9C725A27C909}"/>
              </a:ext>
            </a:extLst>
          </p:cNvPr>
          <p:cNvPicPr>
            <a:picLocks noRot="1" noChangeAspect="1"/>
          </p:cNvPicPr>
          <p:nvPr>
            <a:videoFile r:link="rId1"/>
          </p:nvPr>
        </p:nvPicPr>
        <p:blipFill>
          <a:blip r:embed="rId8"/>
          <a:stretch>
            <a:fillRect/>
          </a:stretch>
        </p:blipFill>
        <p:spPr>
          <a:xfrm>
            <a:off x="5038436" y="1756901"/>
            <a:ext cx="3759200" cy="2123948"/>
          </a:xfrm>
          <a:prstGeom prst="rect">
            <a:avLst/>
          </a:prstGeom>
        </p:spPr>
      </p:pic>
    </p:spTree>
    <p:extLst>
      <p:ext uri="{BB962C8B-B14F-4D97-AF65-F5344CB8AC3E}">
        <p14:creationId xmlns:p14="http://schemas.microsoft.com/office/powerpoint/2010/main" val="242324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80F493-6501-485D-A348-28E38E3CA272}"/>
              </a:ext>
            </a:extLst>
          </p:cNvPr>
          <p:cNvSpPr txBox="1"/>
          <p:nvPr/>
        </p:nvSpPr>
        <p:spPr>
          <a:xfrm>
            <a:off x="7550728" y="4319601"/>
            <a:ext cx="4530436" cy="2446824"/>
          </a:xfrm>
          <a:prstGeom prst="rect">
            <a:avLst/>
          </a:prstGeom>
          <a:noFill/>
        </p:spPr>
        <p:txBody>
          <a:bodyPr wrap="square" rtlCol="0">
            <a:spAutoFit/>
          </a:bodyPr>
          <a:lstStyle/>
          <a:p>
            <a:pPr algn="ctr"/>
            <a:r>
              <a:rPr lang="en-GB" sz="1700" b="1" dirty="0">
                <a:latin typeface="Arial" panose="020B0604020202020204" pitchFamily="34" charset="0"/>
                <a:cs typeface="Arial" panose="020B0604020202020204" pitchFamily="34" charset="0"/>
              </a:rPr>
              <a:t>Refugee children are 5 times more likely to be out of school than other children.</a:t>
            </a:r>
          </a:p>
          <a:p>
            <a:pPr algn="ctr"/>
            <a:r>
              <a:rPr lang="en-GB" sz="1700" b="1" dirty="0">
                <a:latin typeface="Arial" panose="020B0604020202020204" pitchFamily="34" charset="0"/>
                <a:cs typeface="Arial" panose="020B0604020202020204" pitchFamily="34" charset="0"/>
              </a:rPr>
              <a:t> </a:t>
            </a:r>
          </a:p>
          <a:p>
            <a:pPr algn="ctr"/>
            <a:r>
              <a:rPr lang="en-GB" sz="1700" dirty="0">
                <a:latin typeface="Arial" panose="020B0604020202020204" pitchFamily="34" charset="0"/>
                <a:cs typeface="Arial" panose="020B0604020202020204" pitchFamily="34" charset="0"/>
              </a:rPr>
              <a:t>Watch this </a:t>
            </a:r>
            <a:r>
              <a:rPr lang="en-GB" sz="1700" dirty="0">
                <a:latin typeface="Arial" panose="020B0604020202020204" pitchFamily="34" charset="0"/>
                <a:cs typeface="Arial" panose="020B0604020202020204" pitchFamily="34" charset="0"/>
                <a:hlinkClick r:id="rId4"/>
              </a:rPr>
              <a:t>video</a:t>
            </a:r>
            <a:r>
              <a:rPr lang="en-GB" sz="1700" dirty="0">
                <a:latin typeface="Arial" panose="020B0604020202020204" pitchFamily="34" charset="0"/>
                <a:cs typeface="Arial" panose="020B0604020202020204" pitchFamily="34" charset="0"/>
              </a:rPr>
              <a:t> and </a:t>
            </a:r>
            <a:r>
              <a:rPr lang="en-GB" sz="1700" dirty="0">
                <a:latin typeface="Arial" panose="020B0604020202020204" pitchFamily="34" charset="0"/>
                <a:cs typeface="Arial" panose="020B0604020202020204" pitchFamily="34" charset="0"/>
                <a:hlinkClick r:id="rId5"/>
              </a:rPr>
              <a:t>read</a:t>
            </a:r>
            <a:r>
              <a:rPr lang="en-GB" sz="1700" dirty="0">
                <a:latin typeface="Arial" panose="020B0604020202020204" pitchFamily="34" charset="0"/>
                <a:cs typeface="Arial" panose="020B0604020202020204" pitchFamily="34" charset="0"/>
              </a:rPr>
              <a:t> about the work UNICEF is doing to help refugee children access their </a:t>
            </a:r>
            <a:r>
              <a:rPr lang="en-GB" sz="1700" dirty="0">
                <a:highlight>
                  <a:srgbClr val="00ACE9"/>
                </a:highlight>
                <a:latin typeface="Arial" panose="020B0604020202020204" pitchFamily="34" charset="0"/>
                <a:cs typeface="Arial" panose="020B0604020202020204" pitchFamily="34" charset="0"/>
              </a:rPr>
              <a:t>right to education</a:t>
            </a:r>
            <a:r>
              <a:rPr lang="en-GB" sz="1700" dirty="0">
                <a:latin typeface="Arial" panose="020B0604020202020204" pitchFamily="34" charset="0"/>
                <a:cs typeface="Arial" panose="020B0604020202020204" pitchFamily="34" charset="0"/>
              </a:rPr>
              <a:t>. </a:t>
            </a:r>
          </a:p>
          <a:p>
            <a:pPr algn="ctr"/>
            <a:endParaRPr lang="en-GB" sz="1700" b="1" dirty="0">
              <a:latin typeface="Arial" panose="020B0604020202020204" pitchFamily="34" charset="0"/>
              <a:cs typeface="Arial" panose="020B0604020202020204" pitchFamily="34" charset="0"/>
            </a:endParaRPr>
          </a:p>
          <a:p>
            <a:pPr algn="ctr"/>
            <a:r>
              <a:rPr lang="en-GB" sz="1700" dirty="0">
                <a:latin typeface="Arial" panose="020B0604020202020204" pitchFamily="34" charset="0"/>
                <a:cs typeface="Arial" panose="020B0604020202020204" pitchFamily="34" charset="0"/>
              </a:rPr>
              <a:t>How can you support refugee children to access quality education in your school?</a:t>
            </a:r>
          </a:p>
        </p:txBody>
      </p:sp>
      <p:sp>
        <p:nvSpPr>
          <p:cNvPr id="5" name="TextBox 4">
            <a:extLst>
              <a:ext uri="{FF2B5EF4-FFF2-40B4-BE49-F238E27FC236}">
                <a16:creationId xmlns:a16="http://schemas.microsoft.com/office/drawing/2014/main" id="{91EEA25C-1C99-4044-8B84-8FFE009DFEFA}"/>
              </a:ext>
            </a:extLst>
          </p:cNvPr>
          <p:cNvSpPr txBox="1"/>
          <p:nvPr/>
        </p:nvSpPr>
        <p:spPr>
          <a:xfrm>
            <a:off x="4897128" y="1684827"/>
            <a:ext cx="7184036" cy="230832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You might be interested in finding out about an extraordinary art project called </a:t>
            </a:r>
            <a:r>
              <a:rPr lang="en-GB" sz="1600" dirty="0">
                <a:solidFill>
                  <a:schemeClr val="bg1"/>
                </a:solidFill>
                <a:latin typeface="Arial" panose="020B0604020202020204" pitchFamily="34" charset="0"/>
                <a:cs typeface="Arial" panose="020B0604020202020204" pitchFamily="34" charset="0"/>
                <a:hlinkClick r:id="rId6"/>
              </a:rPr>
              <a:t>Little Amal</a:t>
            </a:r>
            <a:r>
              <a:rPr lang="en-GB" sz="1600" dirty="0">
                <a:latin typeface="Arial" panose="020B0604020202020204" pitchFamily="34" charset="0"/>
                <a:cs typeface="Arial" panose="020B0604020202020204" pitchFamily="34" charset="0"/>
              </a:rPr>
              <a:t>.  Little Amal is a giant puppet – a 3.5 metre-tall living artwork character that represents child refugees, especially those who have been separated from their families. In 2021 the puppet will walk 8,000 km across Turkey, Greece, Italy, France, Switzerland, Germany, Belgium and the UK to focus attention on the urgent needs of young refugees. </a:t>
            </a:r>
          </a:p>
          <a:p>
            <a:pPr algn="ctr"/>
            <a:endParaRPr lang="en-GB" sz="16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Can you think how you could use puppets or another type of artform to raise awareness of the lives of children forced to be refugees?</a:t>
            </a:r>
          </a:p>
        </p:txBody>
      </p:sp>
      <p:sp>
        <p:nvSpPr>
          <p:cNvPr id="8" name="TextBox 7">
            <a:extLst>
              <a:ext uri="{FF2B5EF4-FFF2-40B4-BE49-F238E27FC236}">
                <a16:creationId xmlns:a16="http://schemas.microsoft.com/office/drawing/2014/main" id="{EFC5B33C-7EBB-4D8C-B695-76B3063E56FA}"/>
              </a:ext>
            </a:extLst>
          </p:cNvPr>
          <p:cNvSpPr txBox="1"/>
          <p:nvPr/>
        </p:nvSpPr>
        <p:spPr>
          <a:xfrm>
            <a:off x="303475" y="1684827"/>
            <a:ext cx="4171543" cy="2308324"/>
          </a:xfrm>
          <a:prstGeom prst="rect">
            <a:avLst/>
          </a:prstGeom>
          <a:noFill/>
        </p:spPr>
        <p:txBody>
          <a:bodyPr wrap="square" rtlCol="0">
            <a:spAutoFit/>
          </a:bodyPr>
          <a:lstStyle/>
          <a:p>
            <a:pPr marL="0" indent="0" algn="ctr">
              <a:buNone/>
            </a:pPr>
            <a:r>
              <a:rPr lang="en-GB" b="1" dirty="0">
                <a:latin typeface="Arial"/>
                <a:cs typeface="Arial"/>
              </a:rPr>
              <a:t>The war in Syria has been ongoing for ten years. </a:t>
            </a:r>
          </a:p>
          <a:p>
            <a:pPr marL="0" indent="0" algn="ctr">
              <a:buNone/>
            </a:pPr>
            <a:endParaRPr lang="en-GB" dirty="0">
              <a:latin typeface="Arial"/>
              <a:cs typeface="Arial"/>
            </a:endParaRPr>
          </a:p>
          <a:p>
            <a:pPr marL="0" indent="0" algn="ctr">
              <a:buNone/>
            </a:pPr>
            <a:r>
              <a:rPr lang="en-GB" dirty="0">
                <a:latin typeface="Arial"/>
                <a:cs typeface="Arial"/>
              </a:rPr>
              <a:t>Watch this </a:t>
            </a:r>
            <a:r>
              <a:rPr lang="en-GB" dirty="0">
                <a:latin typeface="Arial"/>
                <a:cs typeface="Arial"/>
                <a:hlinkClick r:id="rId7"/>
              </a:rPr>
              <a:t>video</a:t>
            </a:r>
            <a:r>
              <a:rPr lang="en-GB" dirty="0">
                <a:latin typeface="Arial"/>
                <a:cs typeface="Arial"/>
              </a:rPr>
              <a:t> about Mustafa who escaped the war and now lives in Germany. </a:t>
            </a:r>
          </a:p>
          <a:p>
            <a:pPr marL="0" indent="0" algn="ctr">
              <a:buNone/>
            </a:pPr>
            <a:r>
              <a:rPr lang="en-GB" dirty="0">
                <a:latin typeface="Arial"/>
                <a:cs typeface="Arial"/>
              </a:rPr>
              <a:t>Imagine an entry in his diary, what might his thoughts be?</a:t>
            </a:r>
          </a:p>
        </p:txBody>
      </p:sp>
      <p:sp>
        <p:nvSpPr>
          <p:cNvPr id="9" name="TextBox 8">
            <a:extLst>
              <a:ext uri="{FF2B5EF4-FFF2-40B4-BE49-F238E27FC236}">
                <a16:creationId xmlns:a16="http://schemas.microsoft.com/office/drawing/2014/main" id="{5CDA73E1-D8D0-4DBD-8A74-E4CCC819649D}"/>
              </a:ext>
            </a:extLst>
          </p:cNvPr>
          <p:cNvSpPr txBox="1"/>
          <p:nvPr/>
        </p:nvSpPr>
        <p:spPr>
          <a:xfrm>
            <a:off x="110836" y="4383502"/>
            <a:ext cx="326718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solidFill>
                  <a:schemeClr val="bg1"/>
                </a:solidFill>
                <a:latin typeface="Arial" panose="020B0604020202020204" pitchFamily="34" charset="0"/>
                <a:cs typeface="Arial" panose="020B0604020202020204" pitchFamily="34" charset="0"/>
              </a:rPr>
              <a:t>This is the </a:t>
            </a:r>
            <a:r>
              <a:rPr lang="en-GB" sz="1600" dirty="0">
                <a:latin typeface="Arial" panose="020B0604020202020204" pitchFamily="34" charset="0"/>
                <a:cs typeface="Arial" panose="020B0604020202020204" pitchFamily="34" charset="0"/>
                <a:hlinkClick r:id="rId8"/>
              </a:rPr>
              <a:t>trailer</a:t>
            </a:r>
            <a:r>
              <a:rPr lang="en-GB" sz="1600" dirty="0">
                <a:latin typeface="Arial" panose="020B0604020202020204" pitchFamily="34" charset="0"/>
                <a:cs typeface="Arial" panose="020B0604020202020204" pitchFamily="34" charset="0"/>
              </a:rPr>
              <a:t> </a:t>
            </a:r>
            <a:r>
              <a:rPr lang="en-GB" sz="1600" dirty="0">
                <a:solidFill>
                  <a:schemeClr val="bg1"/>
                </a:solidFill>
                <a:latin typeface="Arial" panose="020B0604020202020204" pitchFamily="34" charset="0"/>
                <a:cs typeface="Arial" panose="020B0604020202020204" pitchFamily="34" charset="0"/>
              </a:rPr>
              <a:t>to the film Human Flow made in 2017 by the Chinese artist and filmmaker Ai Weiwei in which he wants to help people understand what being a migrant is like. Watch the trailer and talk with a partner about which part you found most memorable or moving.</a:t>
            </a:r>
          </a:p>
        </p:txBody>
      </p:sp>
      <p:pic>
        <p:nvPicPr>
          <p:cNvPr id="4" name="Online Media 3" title="Human Flow - OFFICIAL TRAILER HD">
            <a:hlinkClick r:id="" action="ppaction://media"/>
            <a:extLst>
              <a:ext uri="{FF2B5EF4-FFF2-40B4-BE49-F238E27FC236}">
                <a16:creationId xmlns:a16="http://schemas.microsoft.com/office/drawing/2014/main" id="{439EDA46-59F5-4F9D-A3C6-D7C378A372AF}"/>
              </a:ext>
            </a:extLst>
          </p:cNvPr>
          <p:cNvPicPr>
            <a:picLocks noRot="1" noChangeAspect="1"/>
          </p:cNvPicPr>
          <p:nvPr>
            <a:videoFile r:link="rId1"/>
          </p:nvPr>
        </p:nvPicPr>
        <p:blipFill>
          <a:blip r:embed="rId9"/>
          <a:stretch>
            <a:fillRect/>
          </a:stretch>
        </p:blipFill>
        <p:spPr>
          <a:xfrm>
            <a:off x="3384911" y="4388851"/>
            <a:ext cx="3867636" cy="2185214"/>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D66AC-46D6-4F8A-810F-F3415CD421FE}"/>
              </a:ext>
            </a:extLst>
          </p:cNvPr>
          <p:cNvSpPr txBox="1"/>
          <p:nvPr/>
        </p:nvSpPr>
        <p:spPr>
          <a:xfrm>
            <a:off x="165253" y="352540"/>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
        <p:nvSpPr>
          <p:cNvPr id="3" name="TextBox 2">
            <a:extLst>
              <a:ext uri="{FF2B5EF4-FFF2-40B4-BE49-F238E27FC236}">
                <a16:creationId xmlns:a16="http://schemas.microsoft.com/office/drawing/2014/main" id="{C94CE389-9D11-47DF-9821-9F9A7B430BA2}"/>
              </a:ext>
            </a:extLst>
          </p:cNvPr>
          <p:cNvSpPr txBox="1"/>
          <p:nvPr/>
        </p:nvSpPr>
        <p:spPr>
          <a:xfrm>
            <a:off x="7249886" y="627949"/>
            <a:ext cx="4676503" cy="4478149"/>
          </a:xfrm>
          <a:prstGeom prst="rect">
            <a:avLst/>
          </a:prstGeom>
          <a:noFill/>
        </p:spPr>
        <p:txBody>
          <a:bodyPr wrap="square" rtlCol="0">
            <a:spAutoFit/>
          </a:bodyPr>
          <a:lstStyle/>
          <a:p>
            <a:pPr marL="0" indent="0" algn="r">
              <a:buNone/>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year’s World Refugee Day theme is </a:t>
            </a:r>
            <a:r>
              <a:rPr lang="en-GB" sz="19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‘Together we heal, learn and shine.’</a:t>
            </a:r>
          </a:p>
          <a:p>
            <a:pPr marL="0" indent="0" algn="r">
              <a:buNone/>
            </a:pPr>
            <a:r>
              <a:rPr lang="en-GB" sz="1900" b="1" i="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p>
          <a:p>
            <a:pPr marL="0" indent="0" algn="r">
              <a:buNone/>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Spend a few minutes thinking about what that actually means. </a:t>
            </a:r>
          </a:p>
          <a:p>
            <a:pPr marL="0" indent="0" algn="r">
              <a:buNone/>
            </a:pPr>
            <a:endPar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What words or actions can help to heal a bad situation? </a:t>
            </a: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How can we learn more about the lives of other people whose experiences may be very different to ours? </a:t>
            </a: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How can all children, including refugees ‘shine’?</a:t>
            </a:r>
          </a:p>
          <a:p>
            <a:pPr marL="285750" indent="-285750" algn="r">
              <a:buFont typeface="Arial" panose="020B0604020202020204" pitchFamily="34" charset="0"/>
              <a:buChar char="•"/>
            </a:pPr>
            <a:r>
              <a:rPr lang="en-GB" sz="1900" dirty="0">
                <a:solidFill>
                  <a:schemeClr val="bg1"/>
                </a:solidFill>
                <a:effectLst/>
                <a:latin typeface="Arial" panose="020B0604020202020204" pitchFamily="34" charset="0"/>
                <a:ea typeface="Calibri" panose="020F0502020204030204" pitchFamily="34" charset="0"/>
                <a:cs typeface="Arial" panose="020B0604020202020204" pitchFamily="34" charset="0"/>
              </a:rPr>
              <a:t>We are all different but why is doing things ‘together’ really important?</a:t>
            </a:r>
          </a:p>
        </p:txBody>
      </p:sp>
      <p:sp>
        <p:nvSpPr>
          <p:cNvPr id="5" name="TextBox 4">
            <a:extLst>
              <a:ext uri="{FF2B5EF4-FFF2-40B4-BE49-F238E27FC236}">
                <a16:creationId xmlns:a16="http://schemas.microsoft.com/office/drawing/2014/main" id="{195D6B0A-9939-4137-B968-9015BE3B2155}"/>
              </a:ext>
            </a:extLst>
          </p:cNvPr>
          <p:cNvSpPr txBox="1"/>
          <p:nvPr/>
        </p:nvSpPr>
        <p:spPr>
          <a:xfrm>
            <a:off x="144519" y="6481249"/>
            <a:ext cx="4102769"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chemeClr val="bg1"/>
                </a:solidFill>
                <a:latin typeface="Arial" panose="020B0604020202020204" pitchFamily="34" charset="0"/>
                <a:cs typeface="Arial" panose="020B0604020202020204" pitchFamily="34" charset="0"/>
              </a:rPr>
              <a:t>UNICEF/Kabuye</a:t>
            </a:r>
          </a:p>
          <a:p>
            <a:pPr algn="l"/>
            <a:endParaRPr lang="en-GB" sz="1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578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F1235C51-9AF3-4F1A-BC5B-2F06F1F3DA8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2883" y="1929250"/>
            <a:ext cx="4823012" cy="4096871"/>
          </a:xfrm>
          <a:prstGeom prst="rect">
            <a:avLst/>
          </a:prstGeom>
        </p:spPr>
      </p:pic>
      <p:sp>
        <p:nvSpPr>
          <p:cNvPr id="4" name="TextBox 3">
            <a:extLst>
              <a:ext uri="{FF2B5EF4-FFF2-40B4-BE49-F238E27FC236}">
                <a16:creationId xmlns:a16="http://schemas.microsoft.com/office/drawing/2014/main" id="{91E6BAD0-FD42-455E-8253-9B829FA4B167}"/>
              </a:ext>
            </a:extLst>
          </p:cNvPr>
          <p:cNvSpPr txBox="1"/>
          <p:nvPr/>
        </p:nvSpPr>
        <p:spPr>
          <a:xfrm>
            <a:off x="7261612" y="2311044"/>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5" name="TextBox 4">
            <a:extLst>
              <a:ext uri="{FF2B5EF4-FFF2-40B4-BE49-F238E27FC236}">
                <a16:creationId xmlns:a16="http://schemas.microsoft.com/office/drawing/2014/main" id="{B443FE14-3AF9-487D-91F2-A60B00559D6F}"/>
              </a:ext>
            </a:extLst>
          </p:cNvPr>
          <p:cNvSpPr txBox="1"/>
          <p:nvPr/>
        </p:nvSpPr>
        <p:spPr>
          <a:xfrm>
            <a:off x="5665895" y="1665585"/>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6" name="Rectangle 5">
            <a:hlinkClick r:id="rId3"/>
            <a:extLst>
              <a:ext uri="{FF2B5EF4-FFF2-40B4-BE49-F238E27FC236}">
                <a16:creationId xmlns:a16="http://schemas.microsoft.com/office/drawing/2014/main" id="{3CC8E50E-F823-4370-8193-17DED4EBBAF6}"/>
              </a:ext>
            </a:extLst>
          </p:cNvPr>
          <p:cNvSpPr/>
          <p:nvPr/>
        </p:nvSpPr>
        <p:spPr>
          <a:xfrm>
            <a:off x="9924130" y="4006518"/>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sp>
        <p:nvSpPr>
          <p:cNvPr id="7" name="TextBox 6">
            <a:extLst>
              <a:ext uri="{FF2B5EF4-FFF2-40B4-BE49-F238E27FC236}">
                <a16:creationId xmlns:a16="http://schemas.microsoft.com/office/drawing/2014/main" id="{6391A449-EAA6-4116-AE34-34BADE298E62}"/>
              </a:ext>
            </a:extLst>
          </p:cNvPr>
          <p:cNvSpPr txBox="1"/>
          <p:nvPr/>
        </p:nvSpPr>
        <p:spPr>
          <a:xfrm>
            <a:off x="143234" y="334971"/>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Tree>
    <p:extLst>
      <p:ext uri="{BB962C8B-B14F-4D97-AF65-F5344CB8AC3E}">
        <p14:creationId xmlns:p14="http://schemas.microsoft.com/office/powerpoint/2010/main" val="1894811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2415</TotalTime>
  <Words>1255</Words>
  <Application>Microsoft Office PowerPoint</Application>
  <PresentationFormat>Widescreen</PresentationFormat>
  <Paragraphs>86</Paragraphs>
  <Slides>9</Slides>
  <Notes>5</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PowerPoint Presentation</vt:lpstr>
      <vt:lpstr>PowerPoint Presentation</vt:lpstr>
      <vt:lpstr>How many of these did you get?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Lesley Lennox</cp:lastModifiedBy>
  <cp:revision>94</cp:revision>
  <dcterms:created xsi:type="dcterms:W3CDTF">2021-02-11T16:57:41Z</dcterms:created>
  <dcterms:modified xsi:type="dcterms:W3CDTF">2021-06-10T12:27:49Z</dcterms:modified>
</cp:coreProperties>
</file>