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81" r:id="rId3"/>
    <p:sldId id="258" r:id="rId4"/>
    <p:sldId id="259" r:id="rId5"/>
    <p:sldId id="284" r:id="rId6"/>
    <p:sldId id="287" r:id="rId7"/>
    <p:sldId id="288" r:id="rId8"/>
    <p:sldId id="282" r:id="rId9"/>
    <p:sldId id="28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69" autoAdjust="0"/>
    <p:restoredTop sz="72605" autoAdjust="0"/>
  </p:normalViewPr>
  <p:slideViewPr>
    <p:cSldViewPr snapToGrid="0">
      <p:cViewPr varScale="1">
        <p:scale>
          <a:sx n="75" d="100"/>
          <a:sy n="75" d="100"/>
        </p:scale>
        <p:origin x="6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8A9A50-C3B6-4466-9C42-AEDCC9CC93D2}" type="datetimeFigureOut">
              <a:rPr lang="en-GB" smtClean="0"/>
              <a:t>20/05/2021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22C6E7-443B-44A6-80B5-78679CF99E6F}" type="slidenum">
              <a:rPr lang="en-GB" smtClean="0"/>
              <a:t>‹#›</a:t>
            </a:fld>
            <a:endParaRPr lang="en-GB"/>
          </a:p>
        </p:txBody>
      </p:sp>
    </p:spTree>
    <p:extLst>
      <p:ext uri="{BB962C8B-B14F-4D97-AF65-F5344CB8AC3E}">
        <p14:creationId xmlns:p14="http://schemas.microsoft.com/office/powerpoint/2010/main" val="1148792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 UK/Dawe</a:t>
            </a:r>
          </a:p>
          <a:p>
            <a:endParaRPr lang="en-GB" dirty="0"/>
          </a:p>
          <a:p>
            <a:r>
              <a:rPr lang="en-GB" dirty="0"/>
              <a:t>Students at a Gold Rights Respecting School.</a:t>
            </a:r>
          </a:p>
        </p:txBody>
      </p:sp>
      <p:sp>
        <p:nvSpPr>
          <p:cNvPr id="4" name="Slide Number Placeholder 3"/>
          <p:cNvSpPr>
            <a:spLocks noGrp="1"/>
          </p:cNvSpPr>
          <p:nvPr>
            <p:ph type="sldNum" sz="quarter" idx="5"/>
          </p:nvPr>
        </p:nvSpPr>
        <p:spPr/>
        <p:txBody>
          <a:bodyPr/>
          <a:lstStyle/>
          <a:p>
            <a:fld id="{C522C6E7-443B-44A6-80B5-78679CF99E6F}" type="slidenum">
              <a:rPr lang="en-GB" smtClean="0"/>
              <a:t>1</a:t>
            </a:fld>
            <a:endParaRPr lang="en-GB"/>
          </a:p>
        </p:txBody>
      </p:sp>
    </p:spTree>
    <p:extLst>
      <p:ext uri="{BB962C8B-B14F-4D97-AF65-F5344CB8AC3E}">
        <p14:creationId xmlns:p14="http://schemas.microsoft.com/office/powerpoint/2010/main" val="1403151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left to right:</a:t>
            </a:r>
          </a:p>
          <a:p>
            <a:endParaRPr lang="en-GB" dirty="0"/>
          </a:p>
          <a:p>
            <a:pPr marL="171450" indent="-171450">
              <a:buFont typeface="Arial" panose="020B0604020202020204" pitchFamily="34" charset="0"/>
              <a:buChar char="•"/>
            </a:pPr>
            <a:r>
              <a:rPr lang="en-GB" dirty="0"/>
              <a:t>The ChildLine logo</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Psychologist </a:t>
            </a:r>
            <a:r>
              <a:rPr lang="en-GB" dirty="0" err="1"/>
              <a:t>Lusine</a:t>
            </a:r>
            <a:r>
              <a:rPr lang="en-GB" dirty="0"/>
              <a:t> </a:t>
            </a:r>
            <a:r>
              <a:rPr lang="en-GB" dirty="0" err="1"/>
              <a:t>Aghabekyan</a:t>
            </a:r>
            <a:r>
              <a:rPr lang="en-GB" dirty="0"/>
              <a:t> is talking with a girl from Nagorno Karabakh, temporarily residing in a shelter in Armenia. Image credit Unicef/</a:t>
            </a:r>
            <a:r>
              <a:rPr lang="en-GB" dirty="0" err="1"/>
              <a:t>Mahari</a:t>
            </a: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 image to represent 'protection' from the UNICEF UK Rights Respecting Schools 'Wants and Needs' activity pack. </a:t>
            </a:r>
          </a:p>
        </p:txBody>
      </p:sp>
      <p:sp>
        <p:nvSpPr>
          <p:cNvPr id="4" name="Slide Number Placeholder 3"/>
          <p:cNvSpPr>
            <a:spLocks noGrp="1"/>
          </p:cNvSpPr>
          <p:nvPr>
            <p:ph type="sldNum" sz="quarter" idx="5"/>
          </p:nvPr>
        </p:nvSpPr>
        <p:spPr/>
        <p:txBody>
          <a:bodyPr/>
          <a:lstStyle/>
          <a:p>
            <a:fld id="{C522C6E7-443B-44A6-80B5-78679CF99E6F}" type="slidenum">
              <a:rPr lang="en-GB" smtClean="0"/>
              <a:t>2</a:t>
            </a:fld>
            <a:endParaRPr lang="en-GB"/>
          </a:p>
        </p:txBody>
      </p:sp>
    </p:spTree>
    <p:extLst>
      <p:ext uri="{BB962C8B-B14F-4D97-AF65-F5344CB8AC3E}">
        <p14:creationId xmlns:p14="http://schemas.microsoft.com/office/powerpoint/2010/main" val="19647922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FF83C7-9D7A-48E2-98A3-6C892E26C9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7012122"/>
          </a:xfrm>
          <a:prstGeom prst="rect">
            <a:avLst/>
          </a:prstGeom>
        </p:spPr>
      </p:pic>
      <p:sp>
        <p:nvSpPr>
          <p:cNvPr id="9" name="Title 1">
            <a:extLst>
              <a:ext uri="{FF2B5EF4-FFF2-40B4-BE49-F238E27FC236}">
                <a16:creationId xmlns:a16="http://schemas.microsoft.com/office/drawing/2014/main" id="{13C93F4D-416B-4633-82E4-D35FE9718B8A}"/>
              </a:ext>
            </a:extLst>
          </p:cNvPr>
          <p:cNvSpPr txBox="1">
            <a:spLocks/>
          </p:cNvSpPr>
          <p:nvPr userDrawn="1"/>
        </p:nvSpPr>
        <p:spPr>
          <a:xfrm>
            <a:off x="0" y="526350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2067"/>
            <a:ext cx="12251267"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20/05/2021</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20.jpe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5.xml"/><Relationship Id="rId7" Type="http://schemas.openxmlformats.org/officeDocument/2006/relationships/image" Target="../media/image2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hyperlink" Target="https://youtu.be/bC3CviECboI" TargetMode="Externa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5.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hyperlink" Target="https://www.unicef.org/end-violence/youth-manifesto" TargetMode="Externa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hyperlink" Target="https://www.nhs.uk/using-the-nhs/nhs-services/mental-health-services/child-and-adolescent-mental-health-services-camhs/" TargetMode="External"/><Relationship Id="rId2" Type="http://schemas.openxmlformats.org/officeDocument/2006/relationships/hyperlink" Target="https://youngminds.org.uk/about-us/" TargetMode="External"/><Relationship Id="rId1" Type="http://schemas.openxmlformats.org/officeDocument/2006/relationships/slideLayout" Target="../slideLayouts/slideLayout16.xml"/><Relationship Id="rId4" Type="http://schemas.openxmlformats.org/officeDocument/2006/relationships/hyperlink" Target="https://www.childrenscommissioner.gov.uk/2021/03/30/children-need-action-and-support-now-against-sexual-harassment-and-abus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93C82157-AD07-4FD9-B297-04B284DC039A}"/>
              </a:ext>
            </a:extLst>
          </p:cNvPr>
          <p:cNvSpPr txBox="1"/>
          <p:nvPr/>
        </p:nvSpPr>
        <p:spPr>
          <a:xfrm rot="16200000">
            <a:off x="9859789"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3123001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2DAE-A92D-4216-A7E9-7CD23CC786DF}"/>
              </a:ext>
            </a:extLst>
          </p:cNvPr>
          <p:cNvSpPr>
            <a:spLocks noGrp="1"/>
          </p:cNvSpPr>
          <p:nvPr>
            <p:ph type="ctrTitle"/>
          </p:nvPr>
        </p:nvSpPr>
        <p:spPr/>
        <p:txBody>
          <a:bodyPr/>
          <a:lstStyle/>
          <a:p>
            <a:r>
              <a:rPr lang="en-GB" dirty="0"/>
              <a:t>Guess the Article</a:t>
            </a:r>
          </a:p>
        </p:txBody>
      </p:sp>
      <p:sp>
        <p:nvSpPr>
          <p:cNvPr id="4" name="Subtitle 3">
            <a:extLst>
              <a:ext uri="{FF2B5EF4-FFF2-40B4-BE49-F238E27FC236}">
                <a16:creationId xmlns:a16="http://schemas.microsoft.com/office/drawing/2014/main" id="{71201E13-C0BC-46A3-8E76-A9DCF33947E1}"/>
              </a:ext>
            </a:extLst>
          </p:cNvPr>
          <p:cNvSpPr>
            <a:spLocks noGrp="1"/>
          </p:cNvSpPr>
          <p:nvPr>
            <p:ph type="subTitle" idx="4294967295"/>
          </p:nvPr>
        </p:nvSpPr>
        <p:spPr>
          <a:xfrm>
            <a:off x="272796" y="1294912"/>
            <a:ext cx="10867229" cy="536431"/>
          </a:xfrm>
        </p:spPr>
        <p:txBody>
          <a:bodyPr vert="horz" lIns="91440" tIns="45720" rIns="91440" bIns="45720" rtlCol="0" anchor="t">
            <a:noAutofit/>
          </a:bodyPr>
          <a:lstStyle/>
          <a:p>
            <a:pPr marL="0" indent="0">
              <a:buNone/>
            </a:pPr>
            <a:r>
              <a:rPr lang="en-GB" sz="1800" dirty="0">
                <a:solidFill>
                  <a:schemeClr val="bg1"/>
                </a:solidFill>
                <a:latin typeface="Arial"/>
                <a:cs typeface="Arial"/>
              </a:rPr>
              <a:t>These pictures provide a clue to this week’s article. </a:t>
            </a:r>
            <a:endParaRPr lang="en-GB" sz="1800" dirty="0">
              <a:solidFill>
                <a:schemeClr val="bg1"/>
              </a:solidFill>
              <a:latin typeface="Arial" panose="020B0604020202020204" pitchFamily="34" charset="0"/>
              <a:cs typeface="Arial" panose="020B0604020202020204" pitchFamily="34" charset="0"/>
            </a:endParaRPr>
          </a:p>
          <a:p>
            <a:pPr marL="0" indent="0">
              <a:buNone/>
            </a:pPr>
            <a:r>
              <a:rPr lang="en-GB" sz="1800" dirty="0">
                <a:solidFill>
                  <a:schemeClr val="bg1"/>
                </a:solidFill>
                <a:latin typeface="Arial"/>
                <a:cs typeface="Arial"/>
              </a:rPr>
              <a:t>How do these pictures help you? Can you guess how they are linked together?</a:t>
            </a:r>
          </a:p>
          <a:p>
            <a:pPr marL="0" indent="0">
              <a:buNone/>
            </a:pPr>
            <a:r>
              <a:rPr lang="en-GB" sz="1800" dirty="0">
                <a:solidFill>
                  <a:schemeClr val="bg1"/>
                </a:solidFill>
                <a:latin typeface="Arial"/>
                <a:cs typeface="Arial"/>
              </a:rPr>
              <a:t>Write down your thoughts or discuss with someone in your house. </a:t>
            </a:r>
            <a:endParaRPr lang="en-GB" sz="1800" dirty="0">
              <a:solidFill>
                <a:schemeClr val="bg1"/>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20C8BA47-74D0-4A57-946B-FE2B2DADD4AC}"/>
              </a:ext>
            </a:extLst>
          </p:cNvPr>
          <p:cNvSpPr/>
          <p:nvPr/>
        </p:nvSpPr>
        <p:spPr>
          <a:xfrm>
            <a:off x="3937520" y="5042464"/>
            <a:ext cx="1038063"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Mahari</a:t>
            </a:r>
            <a:endParaRPr lang="en-GB" sz="9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3C8CAE4-15FD-40C8-B30C-8C985C017D42}"/>
              </a:ext>
            </a:extLst>
          </p:cNvPr>
          <p:cNvSpPr/>
          <p:nvPr/>
        </p:nvSpPr>
        <p:spPr>
          <a:xfrm>
            <a:off x="272796" y="5034942"/>
            <a:ext cx="1247779" cy="3693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NSPCC/ChildLine</a:t>
            </a:r>
          </a:p>
          <a:p>
            <a:endParaRPr lang="en-GB" sz="900" dirty="0">
              <a:latin typeface="Arial" panose="020B0604020202020204" pitchFamily="34" charset="0"/>
              <a:cs typeface="Arial" panose="020B0604020202020204" pitchFamily="34" charset="0"/>
            </a:endParaRPr>
          </a:p>
        </p:txBody>
      </p:sp>
      <p:pic>
        <p:nvPicPr>
          <p:cNvPr id="5" name="Picture 4" descr="The image to represent 'protection' from the UNICEF UK Rights Respecting Schools 'Wants and Needs' activity pack. ">
            <a:extLst>
              <a:ext uri="{FF2B5EF4-FFF2-40B4-BE49-F238E27FC236}">
                <a16:creationId xmlns:a16="http://schemas.microsoft.com/office/drawing/2014/main" id="{1840DE0C-87C0-42E9-9EA4-8FE45E7612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58210" y="2601669"/>
            <a:ext cx="2783133" cy="2793715"/>
          </a:xfrm>
          <a:prstGeom prst="rect">
            <a:avLst/>
          </a:prstGeom>
        </p:spPr>
      </p:pic>
      <p:pic>
        <p:nvPicPr>
          <p:cNvPr id="7" name="Picture 6" descr="The logo for ChildLine. ">
            <a:extLst>
              <a:ext uri="{FF2B5EF4-FFF2-40B4-BE49-F238E27FC236}">
                <a16:creationId xmlns:a16="http://schemas.microsoft.com/office/drawing/2014/main" id="{3CE79EBE-6645-46FE-AFA6-D3D7859766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144" y="2607111"/>
            <a:ext cx="3264442" cy="2040276"/>
          </a:xfrm>
          <a:prstGeom prst="rect">
            <a:avLst/>
          </a:prstGeom>
        </p:spPr>
      </p:pic>
      <p:pic>
        <p:nvPicPr>
          <p:cNvPr id="9" name="Picture 8" descr="Psychologist Lusine Aghabekyan is talking with a girl from Nagorno Karabakh, temporarily residing in a shelter in Armenia.&#10;&#10;Unicef/Mahari&#10;">
            <a:extLst>
              <a:ext uri="{FF2B5EF4-FFF2-40B4-BE49-F238E27FC236}">
                <a16:creationId xmlns:a16="http://schemas.microsoft.com/office/drawing/2014/main" id="{8788C2D0-F28D-4899-BC1F-7D2ACE6205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33791" y="2615140"/>
            <a:ext cx="3640986" cy="2427324"/>
          </a:xfrm>
          <a:prstGeom prst="rect">
            <a:avLst/>
          </a:prstGeom>
        </p:spPr>
      </p:pic>
    </p:spTree>
    <p:extLst>
      <p:ext uri="{BB962C8B-B14F-4D97-AF65-F5344CB8AC3E}">
        <p14:creationId xmlns:p14="http://schemas.microsoft.com/office/powerpoint/2010/main" val="4111859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9" y="421240"/>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INTRODUCING ARTICLES 19 AND 34</a:t>
            </a:r>
          </a:p>
        </p:txBody>
      </p:sp>
      <p:sp>
        <p:nvSpPr>
          <p:cNvPr id="4" name="TextBox 3">
            <a:extLst>
              <a:ext uri="{FF2B5EF4-FFF2-40B4-BE49-F238E27FC236}">
                <a16:creationId xmlns:a16="http://schemas.microsoft.com/office/drawing/2014/main" id="{912E3953-F276-4DEC-93F8-DD02F352CBC3}"/>
              </a:ext>
            </a:extLst>
          </p:cNvPr>
          <p:cNvSpPr txBox="1"/>
          <p:nvPr/>
        </p:nvSpPr>
        <p:spPr>
          <a:xfrm>
            <a:off x="528810" y="1410158"/>
            <a:ext cx="5761821" cy="646331"/>
          </a:xfrm>
          <a:prstGeom prst="rect">
            <a:avLst/>
          </a:prstGeom>
          <a:noFill/>
        </p:spPr>
        <p:txBody>
          <a:bodyPr wrap="square" rtlCol="0">
            <a:spAutoFit/>
          </a:bodyPr>
          <a:lstStyle/>
          <a:p>
            <a:pPr algn="l"/>
            <a:r>
              <a:rPr lang="en-GB" dirty="0">
                <a:latin typeface="Arial" panose="020B0604020202020204" pitchFamily="34" charset="0"/>
                <a:cs typeface="Arial" panose="020B0604020202020204" pitchFamily="34" charset="0"/>
              </a:rPr>
              <a:t>Sarah, Head of Safeguarding at UNICEF UK introduces this pack</a:t>
            </a: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5"/>
              </a:rPr>
              <a:t>here</a:t>
            </a:r>
            <a:r>
              <a:rPr lang="en-GB" sz="1400" dirty="0">
                <a:latin typeface="Arial" panose="020B0604020202020204" pitchFamily="34" charset="0"/>
                <a:cs typeface="Arial" panose="020B0604020202020204" pitchFamily="34" charset="0"/>
              </a:rPr>
              <a:t> to watch on YouTube</a:t>
            </a:r>
          </a:p>
        </p:txBody>
      </p:sp>
      <p:sp>
        <p:nvSpPr>
          <p:cNvPr id="10" name="TextBox 9">
            <a:extLst>
              <a:ext uri="{FF2B5EF4-FFF2-40B4-BE49-F238E27FC236}">
                <a16:creationId xmlns:a16="http://schemas.microsoft.com/office/drawing/2014/main" id="{055B0AF0-4180-416E-89EA-1B8F17A07FDB}"/>
              </a:ext>
            </a:extLst>
          </p:cNvPr>
          <p:cNvSpPr txBox="1"/>
          <p:nvPr/>
        </p:nvSpPr>
        <p:spPr>
          <a:xfrm>
            <a:off x="7001833" y="2063033"/>
            <a:ext cx="4941879" cy="707886"/>
          </a:xfrm>
          <a:prstGeom prst="rect">
            <a:avLst/>
          </a:prstGeom>
          <a:noFill/>
        </p:spPr>
        <p:txBody>
          <a:bodyPr wrap="square" rtlCol="0">
            <a:spAutoFit/>
          </a:bodyPr>
          <a:lstStyle/>
          <a:p>
            <a:pPr algn="l"/>
            <a:r>
              <a:rPr lang="en-GB" sz="2000" b="1" dirty="0">
                <a:solidFill>
                  <a:schemeClr val="bg1"/>
                </a:solidFill>
                <a:latin typeface="Arial" panose="020B0604020202020204" pitchFamily="34" charset="0"/>
                <a:cs typeface="Arial" panose="020B0604020202020204" pitchFamily="34" charset="0"/>
              </a:rPr>
              <a:t>Article 19 – protection from violence,</a:t>
            </a:r>
          </a:p>
          <a:p>
            <a:pPr algn="l"/>
            <a:r>
              <a:rPr lang="en-GB" sz="2000" b="1" dirty="0">
                <a:solidFill>
                  <a:schemeClr val="bg1"/>
                </a:solidFill>
                <a:latin typeface="Arial" panose="020B0604020202020204" pitchFamily="34" charset="0"/>
                <a:cs typeface="Arial" panose="020B0604020202020204" pitchFamily="34" charset="0"/>
              </a:rPr>
              <a:t>abuse and neglect</a:t>
            </a:r>
          </a:p>
        </p:txBody>
      </p:sp>
      <p:pic>
        <p:nvPicPr>
          <p:cNvPr id="14" name="Graphic 13">
            <a:extLst>
              <a:ext uri="{FF2B5EF4-FFF2-40B4-BE49-F238E27FC236}">
                <a16:creationId xmlns:a16="http://schemas.microsoft.com/office/drawing/2014/main" id="{90856334-C6E6-4A31-BD57-CE8C5567C5A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600659" y="153780"/>
            <a:ext cx="1366463" cy="1821951"/>
          </a:xfrm>
          <a:prstGeom prst="rect">
            <a:avLst/>
          </a:prstGeom>
        </p:spPr>
      </p:pic>
      <p:pic>
        <p:nvPicPr>
          <p:cNvPr id="15" name="Graphic 14">
            <a:extLst>
              <a:ext uri="{FF2B5EF4-FFF2-40B4-BE49-F238E27FC236}">
                <a16:creationId xmlns:a16="http://schemas.microsoft.com/office/drawing/2014/main" id="{BE46D5C6-2600-4DA8-BA8D-1E8CF13AFD3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461471" y="172894"/>
            <a:ext cx="1366463" cy="1821951"/>
          </a:xfrm>
          <a:prstGeom prst="rect">
            <a:avLst/>
          </a:prstGeom>
        </p:spPr>
      </p:pic>
      <p:sp>
        <p:nvSpPr>
          <p:cNvPr id="2" name="TextBox 1">
            <a:extLst>
              <a:ext uri="{FF2B5EF4-FFF2-40B4-BE49-F238E27FC236}">
                <a16:creationId xmlns:a16="http://schemas.microsoft.com/office/drawing/2014/main" id="{1E745AAE-926C-4400-AC1B-8B539469DB6C}"/>
              </a:ext>
            </a:extLst>
          </p:cNvPr>
          <p:cNvSpPr txBox="1"/>
          <p:nvPr/>
        </p:nvSpPr>
        <p:spPr>
          <a:xfrm>
            <a:off x="7001833" y="2740097"/>
            <a:ext cx="4826101" cy="1477328"/>
          </a:xfrm>
          <a:prstGeom prst="rect">
            <a:avLst/>
          </a:prstGeom>
          <a:noFill/>
        </p:spPr>
        <p:txBody>
          <a:bodyPr wrap="square" rtlCol="0">
            <a:spAutoFit/>
          </a:bodyPr>
          <a:lstStyle/>
          <a:p>
            <a:pPr algn="l"/>
            <a:r>
              <a:rPr lang="en-GB" dirty="0">
                <a:solidFill>
                  <a:schemeClr val="bg1"/>
                </a:solidFill>
                <a:latin typeface="Arial" panose="020B0604020202020204" pitchFamily="34" charset="0"/>
                <a:cs typeface="Arial" panose="020B0604020202020204" pitchFamily="34" charset="0"/>
              </a:rPr>
              <a:t>Governments must do all they can to ensure that children are protected from all forms of violence, abuse, neglect and bad treatment by their parents or anyone else who looks after them. </a:t>
            </a:r>
          </a:p>
        </p:txBody>
      </p:sp>
      <p:sp>
        <p:nvSpPr>
          <p:cNvPr id="16" name="TextBox 15">
            <a:extLst>
              <a:ext uri="{FF2B5EF4-FFF2-40B4-BE49-F238E27FC236}">
                <a16:creationId xmlns:a16="http://schemas.microsoft.com/office/drawing/2014/main" id="{319FCD64-9EB3-4A92-8A8C-F40AB8C3B812}"/>
              </a:ext>
            </a:extLst>
          </p:cNvPr>
          <p:cNvSpPr txBox="1"/>
          <p:nvPr/>
        </p:nvSpPr>
        <p:spPr>
          <a:xfrm>
            <a:off x="6995313" y="4113078"/>
            <a:ext cx="4941879" cy="707886"/>
          </a:xfrm>
          <a:prstGeom prst="rect">
            <a:avLst/>
          </a:prstGeom>
          <a:noFill/>
        </p:spPr>
        <p:txBody>
          <a:bodyPr wrap="square" rtlCol="0">
            <a:spAutoFit/>
          </a:bodyPr>
          <a:lstStyle/>
          <a:p>
            <a:pPr algn="l"/>
            <a:r>
              <a:rPr lang="en-GB" sz="2000" b="1" dirty="0">
                <a:solidFill>
                  <a:schemeClr val="bg1"/>
                </a:solidFill>
                <a:latin typeface="Arial" panose="020B0604020202020204" pitchFamily="34" charset="0"/>
                <a:cs typeface="Arial" panose="020B0604020202020204" pitchFamily="34" charset="0"/>
              </a:rPr>
              <a:t>Article 34 – protection from sexual abuse</a:t>
            </a:r>
          </a:p>
        </p:txBody>
      </p:sp>
      <p:sp>
        <p:nvSpPr>
          <p:cNvPr id="17" name="TextBox 16">
            <a:extLst>
              <a:ext uri="{FF2B5EF4-FFF2-40B4-BE49-F238E27FC236}">
                <a16:creationId xmlns:a16="http://schemas.microsoft.com/office/drawing/2014/main" id="{527FEA21-E6D1-4299-96E0-AC987EF1933A}"/>
              </a:ext>
            </a:extLst>
          </p:cNvPr>
          <p:cNvSpPr txBox="1"/>
          <p:nvPr/>
        </p:nvSpPr>
        <p:spPr>
          <a:xfrm>
            <a:off x="6991559" y="4787115"/>
            <a:ext cx="4826101" cy="646331"/>
          </a:xfrm>
          <a:prstGeom prst="rect">
            <a:avLst/>
          </a:prstGeom>
          <a:noFill/>
        </p:spPr>
        <p:txBody>
          <a:bodyPr wrap="square" rtlCol="0">
            <a:spAutoFit/>
          </a:bodyPr>
          <a:lstStyle/>
          <a:p>
            <a:pPr algn="l"/>
            <a:r>
              <a:rPr lang="en-GB" dirty="0">
                <a:solidFill>
                  <a:schemeClr val="bg1"/>
                </a:solidFill>
                <a:latin typeface="Arial" panose="020B0604020202020204" pitchFamily="34" charset="0"/>
                <a:cs typeface="Arial" panose="020B0604020202020204" pitchFamily="34" charset="0"/>
              </a:rPr>
              <a:t>Governments must protect children from all forms of abuse and sexual exploitation. </a:t>
            </a:r>
          </a:p>
        </p:txBody>
      </p:sp>
      <p:pic>
        <p:nvPicPr>
          <p:cNvPr id="5" name="Article 19 and 34 Video">
            <a:hlinkClick r:id="" action="ppaction://media"/>
            <a:extLst>
              <a:ext uri="{FF2B5EF4-FFF2-40B4-BE49-F238E27FC236}">
                <a16:creationId xmlns:a16="http://schemas.microsoft.com/office/drawing/2014/main" id="{9589DE26-AE77-4A6C-8380-F1ECA303175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30312" y="2335760"/>
            <a:ext cx="4902107" cy="2757435"/>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3" y="349322"/>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ARTICLES 19 AND 34 </a:t>
            </a:r>
          </a:p>
        </p:txBody>
      </p:sp>
      <p:sp>
        <p:nvSpPr>
          <p:cNvPr id="5" name="TextBox 4">
            <a:extLst>
              <a:ext uri="{FF2B5EF4-FFF2-40B4-BE49-F238E27FC236}">
                <a16:creationId xmlns:a16="http://schemas.microsoft.com/office/drawing/2014/main" id="{13227B2E-B5C9-407F-BBFD-D529411BB157}"/>
              </a:ext>
            </a:extLst>
          </p:cNvPr>
          <p:cNvSpPr txBox="1"/>
          <p:nvPr/>
        </p:nvSpPr>
        <p:spPr>
          <a:xfrm>
            <a:off x="7163996" y="1672756"/>
            <a:ext cx="4638101" cy="2062103"/>
          </a:xfrm>
          <a:prstGeom prst="rect">
            <a:avLst/>
          </a:prstGeom>
          <a:noFill/>
        </p:spPr>
        <p:txBody>
          <a:bodyPr wrap="square" rtlCol="0">
            <a:spAutoFit/>
          </a:bodyPr>
          <a:lstStyle/>
          <a:p>
            <a:pPr algn="l"/>
            <a:endParaRPr lang="en-GB" sz="3600" dirty="0">
              <a:solidFill>
                <a:schemeClr val="bg1"/>
              </a:solidFill>
              <a:latin typeface="Univers Next Pro Condensed" panose="020B0906030202020203" pitchFamily="34" charset="0"/>
            </a:endParaRPr>
          </a:p>
          <a:p>
            <a:pPr algn="l"/>
            <a:endParaRPr lang="en-GB" sz="3600" dirty="0">
              <a:solidFill>
                <a:schemeClr val="bg1"/>
              </a:solidFill>
              <a:latin typeface="Univers Next Pro Condensed" panose="020B0906030202020203" pitchFamily="34" charset="0"/>
            </a:endParaRPr>
          </a:p>
          <a:p>
            <a:pPr algn="r"/>
            <a:r>
              <a:rPr lang="en-GB" sz="2800" b="1" dirty="0">
                <a:solidFill>
                  <a:schemeClr val="bg1"/>
                </a:solidFill>
                <a:latin typeface="Arial" panose="020B0604020202020204" pitchFamily="34" charset="0"/>
                <a:cs typeface="Arial" panose="020B0604020202020204" pitchFamily="34" charset="0"/>
              </a:rPr>
              <a:t>What do </a:t>
            </a:r>
            <a:r>
              <a:rPr lang="en-GB" sz="2800" b="1" dirty="0">
                <a:solidFill>
                  <a:srgbClr val="FFFF00"/>
                </a:solidFill>
                <a:latin typeface="Arial" panose="020B0604020202020204" pitchFamily="34" charset="0"/>
                <a:cs typeface="Arial" panose="020B0604020202020204" pitchFamily="34" charset="0"/>
              </a:rPr>
              <a:t>you</a:t>
            </a:r>
            <a:r>
              <a:rPr lang="en-GB" sz="2800" b="1" dirty="0">
                <a:solidFill>
                  <a:schemeClr val="bg1"/>
                </a:solidFill>
                <a:latin typeface="Arial" panose="020B0604020202020204" pitchFamily="34" charset="0"/>
                <a:cs typeface="Arial" panose="020B0604020202020204" pitchFamily="34" charset="0"/>
              </a:rPr>
              <a:t> need to feel safe and protected?</a:t>
            </a:r>
          </a:p>
        </p:txBody>
      </p:sp>
    </p:spTree>
    <p:extLst>
      <p:ext uri="{BB962C8B-B14F-4D97-AF65-F5344CB8AC3E}">
        <p14:creationId xmlns:p14="http://schemas.microsoft.com/office/powerpoint/2010/main" val="3686444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154518" y="1728932"/>
            <a:ext cx="5968881" cy="4748220"/>
          </a:xfrm>
        </p:spPr>
        <p:txBody>
          <a:bodyPr vert="horz" lIns="91440" tIns="180000" rIns="91440" bIns="45720" rtlCol="0" anchor="t">
            <a:normAutofit fontScale="40000" lnSpcReduction="20000"/>
          </a:bodyPr>
          <a:lstStyle/>
          <a:p>
            <a:r>
              <a:rPr lang="en-GB" sz="4400" dirty="0">
                <a:latin typeface="Arial" panose="020B0604020202020204" pitchFamily="34" charset="0"/>
                <a:cs typeface="Arial" panose="020B0604020202020204" pitchFamily="34" charset="0"/>
              </a:rPr>
              <a:t>To be confident that adults take your safety seriously and do all that they can to keep you safe.</a:t>
            </a:r>
          </a:p>
          <a:p>
            <a:r>
              <a:rPr lang="en-GB" sz="4400" dirty="0">
                <a:latin typeface="Arial" panose="020B0604020202020204" pitchFamily="34" charset="0"/>
                <a:cs typeface="Arial" panose="020B0604020202020204" pitchFamily="34" charset="0"/>
              </a:rPr>
              <a:t>Having a home that you feel safe and secure in.</a:t>
            </a:r>
          </a:p>
          <a:p>
            <a:r>
              <a:rPr lang="en-GB" sz="4400" dirty="0">
                <a:latin typeface="Arial" panose="020B0604020202020204" pitchFamily="34" charset="0"/>
                <a:cs typeface="Arial" panose="020B0604020202020204" pitchFamily="34" charset="0"/>
              </a:rPr>
              <a:t>To be able to talk honestly about where, when and why you might not feel safe and know that adults will work to put this right.</a:t>
            </a:r>
          </a:p>
          <a:p>
            <a:r>
              <a:rPr lang="en-GB" sz="4400" dirty="0">
                <a:latin typeface="Arial" panose="020B0604020202020204" pitchFamily="34" charset="0"/>
                <a:cs typeface="Arial" panose="020B0604020202020204" pitchFamily="34" charset="0"/>
              </a:rPr>
              <a:t>For everyone to consider what behaviours need to change so that all children and young people feel safe.</a:t>
            </a:r>
          </a:p>
          <a:p>
            <a:r>
              <a:rPr lang="en-GB" sz="4400" dirty="0">
                <a:latin typeface="Arial" panose="020B0604020202020204" pitchFamily="34" charset="0"/>
                <a:cs typeface="Arial" panose="020B0604020202020204" pitchFamily="34" charset="0"/>
              </a:rPr>
              <a:t>To know that the government prioritises children's safety and wellbeing when making decisions. </a:t>
            </a:r>
          </a:p>
          <a:p>
            <a:pPr marL="0" indent="0">
              <a:buNone/>
            </a:pPr>
            <a:endParaRPr lang="en-GB" sz="4400" dirty="0">
              <a:latin typeface="Arial"/>
              <a:cs typeface="Arial"/>
            </a:endParaRPr>
          </a:p>
          <a:p>
            <a:pPr marL="0" indent="0">
              <a:buNone/>
            </a:pPr>
            <a:r>
              <a:rPr lang="en-GB" sz="4400" dirty="0">
                <a:latin typeface="Arial"/>
                <a:cs typeface="Arial"/>
              </a:rPr>
              <a:t>What others did you think of?</a:t>
            </a:r>
          </a:p>
          <a:p>
            <a:endParaRPr lang="en-GB" dirty="0">
              <a:cs typeface="Calibri" panose="020F0502020204030204"/>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
        <p:nvSpPr>
          <p:cNvPr id="5" name="Text Placeholder 1">
            <a:extLst>
              <a:ext uri="{FF2B5EF4-FFF2-40B4-BE49-F238E27FC236}">
                <a16:creationId xmlns:a16="http://schemas.microsoft.com/office/drawing/2014/main" id="{AE6AAC5B-86ED-474D-87F2-A4B362DBB6E8}"/>
              </a:ext>
            </a:extLst>
          </p:cNvPr>
          <p:cNvSpPr txBox="1">
            <a:spLocks/>
          </p:cNvSpPr>
          <p:nvPr/>
        </p:nvSpPr>
        <p:spPr>
          <a:xfrm>
            <a:off x="6161475" y="1687836"/>
            <a:ext cx="5968881" cy="4748220"/>
          </a:xfrm>
          <a:prstGeom prst="rect">
            <a:avLst/>
          </a:prstGeom>
        </p:spPr>
        <p:txBody>
          <a:bodyPr vert="horz" lIns="91440" tIns="180000" rIns="91440" bIns="45720" rtlCol="0" anchor="t">
            <a:norm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900" dirty="0">
                <a:latin typeface="Arial" panose="020B0604020202020204" pitchFamily="34" charset="0"/>
                <a:cs typeface="Arial" panose="020B0604020202020204" pitchFamily="34" charset="0"/>
              </a:rPr>
              <a:t>Being able to talk about your emotions and feelings </a:t>
            </a:r>
          </a:p>
          <a:p>
            <a:r>
              <a:rPr lang="en-GB" sz="1900" dirty="0">
                <a:latin typeface="Arial" panose="020B0604020202020204" pitchFamily="34" charset="0"/>
                <a:cs typeface="Arial" panose="020B0604020202020204" pitchFamily="34" charset="0"/>
              </a:rPr>
              <a:t>Having the information to know how to keep safe, including online.</a:t>
            </a:r>
          </a:p>
          <a:p>
            <a:r>
              <a:rPr lang="en-GB" sz="1900" dirty="0">
                <a:latin typeface="Arial" panose="020B0604020202020204" pitchFamily="34" charset="0"/>
                <a:cs typeface="Arial" panose="020B0604020202020204" pitchFamily="34" charset="0"/>
              </a:rPr>
              <a:t>To know who to talk or what to do if you don’t feel safe. </a:t>
            </a:r>
          </a:p>
          <a:p>
            <a:r>
              <a:rPr lang="en-GB" sz="1900" dirty="0">
                <a:latin typeface="Arial" panose="020B0604020202020204" pitchFamily="34" charset="0"/>
                <a:cs typeface="Arial" panose="020B0604020202020204" pitchFamily="34" charset="0"/>
              </a:rPr>
              <a:t>Having people around you who listen to your worries or concerns. </a:t>
            </a:r>
          </a:p>
          <a:p>
            <a:r>
              <a:rPr lang="en-GB" sz="1900" dirty="0">
                <a:latin typeface="Arial" panose="020B0604020202020204" pitchFamily="34" charset="0"/>
                <a:cs typeface="Arial" panose="020B0604020202020204" pitchFamily="34" charset="0"/>
              </a:rPr>
              <a:t>Feeling you can trust adults who care for you.</a:t>
            </a:r>
          </a:p>
          <a:p>
            <a:endParaRPr lang="en-GB" dirty="0">
              <a:cs typeface="Calibri" panose="020F0502020204030204"/>
            </a:endParaRP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5207090" y="1631962"/>
            <a:ext cx="6563570" cy="2246769"/>
          </a:xfrm>
          <a:prstGeom prst="rect">
            <a:avLst/>
          </a:prstGeom>
          <a:noFill/>
        </p:spPr>
        <p:txBody>
          <a:bodyPr wrap="square" rtlCol="0">
            <a:spAutoFit/>
          </a:bodyPr>
          <a:lstStyle/>
          <a:p>
            <a:pPr algn="ctr"/>
            <a:r>
              <a:rPr lang="en-GB" sz="1750" dirty="0">
                <a:latin typeface="Arial"/>
                <a:cs typeface="Arial"/>
              </a:rPr>
              <a:t>Some governments empower schools to take measures to protect their students – this can include searching and screening pupils for dangerous or inappropriate items like drugs, alcohol, or weapons. How do you feel about this? Could this be a topic for discussion between adults and young people that forms the basis of a policy that respects students’ privacy but also keeps students safe. If so, have a go at drafting such a policy or expressing your thoughts through poetry.</a:t>
            </a:r>
            <a:endParaRPr lang="en-GB" sz="1750" i="1" dirty="0">
              <a:latin typeface="Arial"/>
              <a:cs typeface="Arial"/>
            </a:endParaRPr>
          </a:p>
        </p:txBody>
      </p:sp>
      <p:sp>
        <p:nvSpPr>
          <p:cNvPr id="3" name="TextBox 2">
            <a:extLst>
              <a:ext uri="{FF2B5EF4-FFF2-40B4-BE49-F238E27FC236}">
                <a16:creationId xmlns:a16="http://schemas.microsoft.com/office/drawing/2014/main" id="{A48B92E7-3C95-4628-917E-762990BA365E}"/>
              </a:ext>
            </a:extLst>
          </p:cNvPr>
          <p:cNvSpPr txBox="1"/>
          <p:nvPr/>
        </p:nvSpPr>
        <p:spPr>
          <a:xfrm>
            <a:off x="145711" y="1874335"/>
            <a:ext cx="4212115" cy="1754326"/>
          </a:xfrm>
          <a:prstGeom prst="rect">
            <a:avLst/>
          </a:prstGeom>
          <a:noFill/>
        </p:spPr>
        <p:txBody>
          <a:bodyPr wrap="square" rtlCol="0">
            <a:spAutoFit/>
          </a:bodyPr>
          <a:lstStyle/>
          <a:p>
            <a:pPr algn="ctr"/>
            <a:r>
              <a:rPr lang="en-GB" b="1" dirty="0">
                <a:solidFill>
                  <a:schemeClr val="bg1"/>
                </a:solidFill>
                <a:latin typeface="Arial"/>
                <a:cs typeface="Arial"/>
              </a:rPr>
              <a:t>What are the five most important things your school does to protect your rights to be safe from all kinds of harm and exploitation?  Write a list and compare your list with others in your class.</a:t>
            </a:r>
          </a:p>
        </p:txBody>
      </p:sp>
      <p:sp>
        <p:nvSpPr>
          <p:cNvPr id="4" name="TextBox 3">
            <a:extLst>
              <a:ext uri="{FF2B5EF4-FFF2-40B4-BE49-F238E27FC236}">
                <a16:creationId xmlns:a16="http://schemas.microsoft.com/office/drawing/2014/main" id="{1232ECBE-FC1D-43E0-AF25-319A44147B7E}"/>
              </a:ext>
            </a:extLst>
          </p:cNvPr>
          <p:cNvSpPr txBox="1"/>
          <p:nvPr/>
        </p:nvSpPr>
        <p:spPr>
          <a:xfrm>
            <a:off x="145711" y="4572200"/>
            <a:ext cx="7049676" cy="1754326"/>
          </a:xfrm>
          <a:prstGeom prst="rect">
            <a:avLst/>
          </a:prstGeom>
          <a:noFill/>
        </p:spPr>
        <p:txBody>
          <a:bodyPr wrap="square" rtlCol="0">
            <a:spAutoFit/>
          </a:bodyPr>
          <a:lstStyle/>
          <a:p>
            <a:pPr algn="ctr"/>
            <a:r>
              <a:rPr lang="en-GB" dirty="0">
                <a:latin typeface="Arial"/>
                <a:cs typeface="Arial"/>
              </a:rPr>
              <a:t>All the learning you do around personal, health, relationships and sex education helps you to be safe and protected from many harms including sexual exploitation. Discuss how the knowledge and skills you gain in these areas help to empower and protect you. Think about other skills and qualities you develop in school too such as confidence and self-esteem.</a:t>
            </a:r>
            <a:endParaRPr lang="en-GB" i="1" dirty="0">
              <a:latin typeface="Arial"/>
              <a:cs typeface="Arial"/>
            </a:endParaRPr>
          </a:p>
        </p:txBody>
      </p:sp>
      <p:sp>
        <p:nvSpPr>
          <p:cNvPr id="7" name="TextBox 6">
            <a:extLst>
              <a:ext uri="{FF2B5EF4-FFF2-40B4-BE49-F238E27FC236}">
                <a16:creationId xmlns:a16="http://schemas.microsoft.com/office/drawing/2014/main" id="{F499407F-876C-4F61-8256-827E3F080E75}"/>
              </a:ext>
            </a:extLst>
          </p:cNvPr>
          <p:cNvSpPr txBox="1"/>
          <p:nvPr/>
        </p:nvSpPr>
        <p:spPr>
          <a:xfrm>
            <a:off x="7563937" y="4295201"/>
            <a:ext cx="4482352" cy="2308324"/>
          </a:xfrm>
          <a:prstGeom prst="rect">
            <a:avLst/>
          </a:prstGeom>
          <a:noFill/>
        </p:spPr>
        <p:txBody>
          <a:bodyPr wrap="square">
            <a:spAutoFit/>
          </a:bodyPr>
          <a:lstStyle/>
          <a:p>
            <a:pPr algn="ctr"/>
            <a:r>
              <a:rPr lang="en-GB" sz="1600" dirty="0">
                <a:latin typeface="Arial"/>
                <a:cs typeface="Arial"/>
              </a:rPr>
              <a:t>In January 2019, UNICEF presented the </a:t>
            </a:r>
            <a:r>
              <a:rPr lang="en-GB" sz="1600" b="1" dirty="0">
                <a:highlight>
                  <a:srgbClr val="00ACE9"/>
                </a:highlight>
                <a:latin typeface="Arial"/>
                <a:cs typeface="Arial"/>
              </a:rPr>
              <a:t>#ENDviolence Youth Manifesto</a:t>
            </a:r>
            <a:r>
              <a:rPr lang="en-GB" sz="1600" b="1" dirty="0">
                <a:latin typeface="Arial"/>
                <a:cs typeface="Arial"/>
              </a:rPr>
              <a:t> </a:t>
            </a:r>
            <a:r>
              <a:rPr lang="en-GB" sz="1600" dirty="0">
                <a:latin typeface="Arial"/>
                <a:cs typeface="Arial"/>
              </a:rPr>
              <a:t>to ministers at the Education World Forum to help keep children safe in school.  </a:t>
            </a:r>
            <a:r>
              <a:rPr lang="en-GB" sz="1600" dirty="0">
                <a:latin typeface="Arial"/>
                <a:cs typeface="Arial"/>
                <a:hlinkClick r:id="rId2"/>
              </a:rPr>
              <a:t>Have a look at the manifesto.</a:t>
            </a:r>
            <a:r>
              <a:rPr lang="en-GB" sz="1600" dirty="0">
                <a:latin typeface="Arial"/>
                <a:cs typeface="Arial"/>
              </a:rPr>
              <a:t> Are there things in the manifesto that are relevant for your school or local community? Have a go at writing a manifesto to help keep young people safe at your school or in your local community.</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244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5045724" y="1728147"/>
            <a:ext cx="6907577" cy="2438616"/>
          </a:xfrm>
          <a:prstGeom prst="rect">
            <a:avLst/>
          </a:prstGeom>
          <a:noFill/>
        </p:spPr>
        <p:txBody>
          <a:bodyPr wrap="square" rtlCol="0">
            <a:spAutoFit/>
          </a:bodyPr>
          <a:lstStyle/>
          <a:p>
            <a:pPr lvl="0" algn="ctr">
              <a:lnSpc>
                <a:spcPct val="90000"/>
              </a:lnSpc>
              <a:spcAft>
                <a:spcPts val="800"/>
              </a:spcAft>
            </a:pPr>
            <a:r>
              <a:rPr lang="en-GB" sz="1800" b="1" dirty="0">
                <a:solidFill>
                  <a:schemeClr val="bg1"/>
                </a:solidFill>
                <a:effectLst/>
                <a:latin typeface="Arial" panose="020B0604020202020204" pitchFamily="34" charset="0"/>
                <a:ea typeface="Arial" panose="020B0604020202020204" pitchFamily="34" charset="0"/>
                <a:cs typeface="Arial" panose="020B0604020202020204" pitchFamily="34" charset="0"/>
              </a:rPr>
              <a:t>‘Mental health is as important to a child's safety and wellbeing as their physical health’ (NSPCC). </a:t>
            </a:r>
          </a:p>
          <a:p>
            <a:pPr lvl="0" algn="ctr">
              <a:lnSpc>
                <a:spcPct val="90000"/>
              </a:lnSpc>
              <a:spcAft>
                <a:spcPts val="800"/>
              </a:spcAft>
            </a:pPr>
            <a:r>
              <a:rPr lang="en-GB" sz="1800" dirty="0">
                <a:solidFill>
                  <a:schemeClr val="bg1"/>
                </a:solidFill>
                <a:effectLst/>
                <a:latin typeface="Arial" panose="020B0604020202020204" pitchFamily="34" charset="0"/>
                <a:ea typeface="Arial" panose="020B0604020202020204" pitchFamily="34" charset="0"/>
                <a:cs typeface="Arial" panose="020B0604020202020204" pitchFamily="34" charset="0"/>
              </a:rPr>
              <a:t>It’s not always easy for young people to speak about things that are worrying them. Consider starting a Student  Wellbeing group in your school where young people can share ideas about what helps  them to improve their mental health and to share sources of information, such as </a:t>
            </a:r>
            <a:r>
              <a:rPr lang="en-GB" sz="1800" u="sng" dirty="0">
                <a:solidFill>
                  <a:schemeClr val="bg1"/>
                </a:solidFill>
                <a:effectLst/>
                <a:latin typeface="Arial" panose="020B0604020202020204" pitchFamily="34" charset="0"/>
                <a:ea typeface="Arial" panose="020B0604020202020204" pitchFamily="34" charset="0"/>
                <a:cs typeface="Arial" panose="020B0604020202020204" pitchFamily="34" charset="0"/>
                <a:hlinkClick r:id="rId2">
                  <a:extLst>
                    <a:ext uri="{A12FA001-AC4F-418D-AE19-62706E023703}">
                      <ahyp:hlinkClr xmlns:ahyp="http://schemas.microsoft.com/office/drawing/2018/hyperlinkcolor" xmlns="" val="tx"/>
                    </a:ext>
                  </a:extLst>
                </a:hlinkClick>
              </a:rPr>
              <a:t>Young Minds</a:t>
            </a:r>
            <a:r>
              <a:rPr lang="en-GB" sz="1800" dirty="0">
                <a:solidFill>
                  <a:schemeClr val="bg1"/>
                </a:solidFill>
                <a:effectLst/>
                <a:latin typeface="Arial" panose="020B0604020202020204" pitchFamily="34" charset="0"/>
                <a:ea typeface="Arial" panose="020B0604020202020204" pitchFamily="34" charset="0"/>
                <a:cs typeface="Arial" panose="020B0604020202020204" pitchFamily="34" charset="0"/>
              </a:rPr>
              <a:t> and </a:t>
            </a:r>
            <a:r>
              <a:rPr lang="en-GB" sz="1800" u="sng" dirty="0">
                <a:solidFill>
                  <a:schemeClr val="bg1"/>
                </a:solidFill>
                <a:effectLst/>
                <a:latin typeface="Arial" panose="020B0604020202020204" pitchFamily="34" charset="0"/>
                <a:ea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CAMHS</a:t>
            </a:r>
            <a:r>
              <a:rPr lang="en-GB" sz="1800" u="sng" dirty="0">
                <a:solidFill>
                  <a:schemeClr val="bg1"/>
                </a:solidFill>
                <a:effectLst/>
                <a:latin typeface="Arial" panose="020B0604020202020204" pitchFamily="34" charset="0"/>
                <a:ea typeface="Arial" panose="020B0604020202020204" pitchFamily="34" charset="0"/>
                <a:cs typeface="Arial" panose="020B0604020202020204" pitchFamily="34" charset="0"/>
              </a:rPr>
              <a:t>,</a:t>
            </a:r>
            <a:r>
              <a:rPr lang="en-GB" sz="1800" dirty="0">
                <a:solidFill>
                  <a:schemeClr val="bg1"/>
                </a:solidFill>
                <a:effectLst/>
                <a:latin typeface="Arial" panose="020B0604020202020204" pitchFamily="34" charset="0"/>
                <a:ea typeface="Arial" panose="020B0604020202020204" pitchFamily="34" charset="0"/>
                <a:cs typeface="Arial" panose="020B0604020202020204" pitchFamily="34" charset="0"/>
              </a:rPr>
              <a:t> that aim to help with mental health problems such as depression, anxiety, self-harm and eating disorders. </a:t>
            </a:r>
            <a:endParaRPr lang="en-GB"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80F493-6501-485D-A348-28E38E3CA272}"/>
              </a:ext>
            </a:extLst>
          </p:cNvPr>
          <p:cNvSpPr txBox="1"/>
          <p:nvPr/>
        </p:nvSpPr>
        <p:spPr>
          <a:xfrm>
            <a:off x="238699" y="1729648"/>
            <a:ext cx="4212115" cy="2308324"/>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The idea of </a:t>
            </a:r>
            <a:r>
              <a:rPr lang="en-GB" b="1" dirty="0">
                <a:latin typeface="Arial" panose="020B0604020202020204" pitchFamily="34" charset="0"/>
                <a:cs typeface="Arial" panose="020B0604020202020204" pitchFamily="34" charset="0"/>
              </a:rPr>
              <a:t>consent</a:t>
            </a:r>
            <a:r>
              <a:rPr lang="en-GB" dirty="0">
                <a:latin typeface="Arial" panose="020B0604020202020204" pitchFamily="34" charset="0"/>
                <a:cs typeface="Arial" panose="020B0604020202020204" pitchFamily="34" charset="0"/>
              </a:rPr>
              <a:t> and the importance of being able to say ‘no’ may be something you have learnt about. </a:t>
            </a:r>
            <a:r>
              <a:rPr lang="en-GB" b="1" dirty="0">
                <a:latin typeface="Arial" panose="020B0604020202020204" pitchFamily="34" charset="0"/>
                <a:cs typeface="Arial" panose="020B0604020202020204" pitchFamily="34" charset="0"/>
              </a:rPr>
              <a:t>Think about all your rights – which of them relate to your understanding of consent? </a:t>
            </a:r>
            <a:r>
              <a:rPr lang="en-GB" dirty="0">
                <a:latin typeface="Arial" panose="020B0604020202020204" pitchFamily="34" charset="0"/>
                <a:cs typeface="Arial" panose="020B0604020202020204" pitchFamily="34" charset="0"/>
              </a:rPr>
              <a:t>Work on this with a partner and then share ideas in a form or class discussion.</a:t>
            </a:r>
          </a:p>
        </p:txBody>
      </p:sp>
      <p:sp>
        <p:nvSpPr>
          <p:cNvPr id="4" name="TextBox 3">
            <a:extLst>
              <a:ext uri="{FF2B5EF4-FFF2-40B4-BE49-F238E27FC236}">
                <a16:creationId xmlns:a16="http://schemas.microsoft.com/office/drawing/2014/main" id="{691EC641-DA4F-4530-9151-5ABA16A69E50}"/>
              </a:ext>
            </a:extLst>
          </p:cNvPr>
          <p:cNvSpPr txBox="1"/>
          <p:nvPr/>
        </p:nvSpPr>
        <p:spPr>
          <a:xfrm>
            <a:off x="7609668" y="4309420"/>
            <a:ext cx="4343633" cy="2336024"/>
          </a:xfrm>
          <a:prstGeom prst="rect">
            <a:avLst/>
          </a:prstGeom>
          <a:noFill/>
        </p:spPr>
        <p:txBody>
          <a:bodyPr wrap="square" rtlCol="0">
            <a:spAutoFit/>
          </a:bodyPr>
          <a:lstStyle/>
          <a:p>
            <a:pPr lvl="0" algn="ctr">
              <a:lnSpc>
                <a:spcPct val="90000"/>
              </a:lnSpc>
              <a:spcAft>
                <a:spcPts val="800"/>
              </a:spcAft>
            </a:pPr>
            <a:r>
              <a:rPr lang="en-GB" sz="1800" b="1" dirty="0">
                <a:solidFill>
                  <a:srgbClr val="000000"/>
                </a:solidFill>
                <a:effectLst/>
                <a:highlight>
                  <a:srgbClr val="00ACE9"/>
                </a:highlight>
                <a:latin typeface="Arial" panose="020B0604020202020204" pitchFamily="34" charset="0"/>
                <a:ea typeface="Arial" panose="020B0604020202020204" pitchFamily="34" charset="0"/>
                <a:cs typeface="Times New Roman" panose="02020603050405020304" pitchFamily="18" charset="0"/>
              </a:rPr>
              <a:t>Article 34 refers to protection from sexual exploitation.</a:t>
            </a:r>
            <a:r>
              <a:rPr lang="en-GB"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GB"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Sadly, this affects some children and young people all around the world including in the UK. Look up the word ‘exploitation’. </a:t>
            </a:r>
            <a:r>
              <a:rPr lang="en-GB" sz="1800" b="1" dirty="0">
                <a:solidFill>
                  <a:srgbClr val="000000"/>
                </a:solidFill>
                <a:effectLst/>
                <a:highlight>
                  <a:srgbClr val="00ACE9"/>
                </a:highlight>
                <a:latin typeface="Arial" panose="020B0604020202020204" pitchFamily="34" charset="0"/>
                <a:ea typeface="Arial" panose="020B0604020202020204" pitchFamily="34" charset="0"/>
                <a:cs typeface="Times New Roman" panose="02020603050405020304" pitchFamily="18" charset="0"/>
              </a:rPr>
              <a:t>Discuss as a class what it means</a:t>
            </a:r>
            <a:r>
              <a:rPr lang="en-GB"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GB"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and consider how different types of sexual exploitation cause harm to a child and might affect many of their other rights.</a:t>
            </a:r>
            <a:endParaRPr lang="en-GB"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EEA25C-1C99-4044-8B84-8FFE009DFEFA}"/>
              </a:ext>
            </a:extLst>
          </p:cNvPr>
          <p:cNvSpPr txBox="1"/>
          <p:nvPr/>
        </p:nvSpPr>
        <p:spPr>
          <a:xfrm>
            <a:off x="238698" y="4254020"/>
            <a:ext cx="7061003" cy="2446824"/>
          </a:xfrm>
          <a:prstGeom prst="rect">
            <a:avLst/>
          </a:prstGeom>
          <a:noFill/>
        </p:spPr>
        <p:txBody>
          <a:bodyPr wrap="square" rtlCol="0">
            <a:spAutoFit/>
          </a:bodyPr>
          <a:lstStyle/>
          <a:p>
            <a:pPr algn="ctr"/>
            <a:r>
              <a:rPr lang="en-GB" sz="1700" b="1" dirty="0">
                <a:solidFill>
                  <a:schemeClr val="bg1"/>
                </a:solidFill>
                <a:latin typeface="Arial" panose="020B0604020202020204" pitchFamily="34" charset="0"/>
                <a:cs typeface="Arial" panose="020B0604020202020204" pitchFamily="34" charset="0"/>
              </a:rPr>
              <a:t>A growing number of children and young people have revealed they have been sexually abused or harassed at school.</a:t>
            </a:r>
          </a:p>
          <a:p>
            <a:pPr algn="ctr"/>
            <a:r>
              <a:rPr lang="en-GB" sz="1700" b="1" dirty="0">
                <a:solidFill>
                  <a:schemeClr val="bg1"/>
                </a:solidFill>
                <a:latin typeface="Arial" panose="020B0604020202020204" pitchFamily="34" charset="0"/>
                <a:cs typeface="Arial" panose="020B0604020202020204" pitchFamily="34" charset="0"/>
              </a:rPr>
              <a:t> Schools should be safe places where people treat each with dignity and respect.  Abuse should never be dismissed as ‘boys being boys’ or ‘banter’ but seriously tackled. What systems are in place in your school for discussing and addressing this issue? What changes, if any, need to take place?  </a:t>
            </a:r>
            <a:r>
              <a:rPr lang="en-GB" sz="1700" b="1" dirty="0">
                <a:solidFill>
                  <a:schemeClr val="bg1"/>
                </a:solidFill>
                <a:latin typeface="Arial" panose="020B0604020202020204" pitchFamily="34" charset="0"/>
                <a:cs typeface="Arial" panose="020B0604020202020204" pitchFamily="34" charset="0"/>
                <a:hlinkClick r:id="rId4"/>
              </a:rPr>
              <a:t>Think of three key recommendations</a:t>
            </a:r>
            <a:r>
              <a:rPr lang="en-GB" sz="1700" b="1" dirty="0">
                <a:solidFill>
                  <a:schemeClr val="bg1"/>
                </a:solidFill>
                <a:latin typeface="Arial" panose="020B0604020202020204" pitchFamily="34" charset="0"/>
                <a:cs typeface="Arial" panose="020B0604020202020204" pitchFamily="34" charset="0"/>
              </a:rPr>
              <a:t> you could take to your School Council or Headteacher to ensure people are treated with dignity and respect.</a:t>
            </a:r>
          </a:p>
        </p:txBody>
      </p:sp>
    </p:spTree>
    <p:extLst>
      <p:ext uri="{BB962C8B-B14F-4D97-AF65-F5344CB8AC3E}">
        <p14:creationId xmlns:p14="http://schemas.microsoft.com/office/powerpoint/2010/main" val="4204183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66AC-46D6-4F8A-810F-F3415CD421FE}"/>
              </a:ext>
            </a:extLst>
          </p:cNvPr>
          <p:cNvSpPr txBox="1"/>
          <p:nvPr/>
        </p:nvSpPr>
        <p:spPr>
          <a:xfrm>
            <a:off x="165253" y="310787"/>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3" name="TextBox 2">
            <a:extLst>
              <a:ext uri="{FF2B5EF4-FFF2-40B4-BE49-F238E27FC236}">
                <a16:creationId xmlns:a16="http://schemas.microsoft.com/office/drawing/2014/main" id="{8C7B30EE-8314-408D-AFA1-AF315CB53D79}"/>
              </a:ext>
            </a:extLst>
          </p:cNvPr>
          <p:cNvSpPr txBox="1"/>
          <p:nvPr/>
        </p:nvSpPr>
        <p:spPr>
          <a:xfrm>
            <a:off x="7139490" y="791234"/>
            <a:ext cx="5052510" cy="4801314"/>
          </a:xfrm>
          <a:prstGeom prst="rect">
            <a:avLst/>
          </a:prstGeom>
          <a:noFill/>
        </p:spPr>
        <p:txBody>
          <a:bodyPr wrap="square" rtlCol="0">
            <a:spAutoFit/>
          </a:bodyPr>
          <a:lstStyle/>
          <a:p>
            <a:pPr marL="0" indent="0" algn="r">
              <a:buNone/>
            </a:pPr>
            <a:r>
              <a:rPr lang="en-GB" b="1" dirty="0">
                <a:solidFill>
                  <a:schemeClr val="bg1"/>
                </a:solidFill>
              </a:rPr>
              <a:t>Try to find somewhere peaceful and spend a few minutes being quiet and still … then think about these questions…</a:t>
            </a:r>
          </a:p>
          <a:p>
            <a:pPr marL="0" indent="0" algn="r">
              <a:buNone/>
            </a:pPr>
            <a:endParaRPr lang="en-GB" b="1" dirty="0">
              <a:solidFill>
                <a:schemeClr val="bg1"/>
              </a:solidFill>
            </a:endParaRPr>
          </a:p>
          <a:p>
            <a:pPr algn="r"/>
            <a:r>
              <a:rPr lang="en-GB" dirty="0">
                <a:latin typeface="Arial" panose="020B0604020202020204" pitchFamily="34" charset="0"/>
                <a:cs typeface="Arial" panose="020B0604020202020204" pitchFamily="34" charset="0"/>
              </a:rPr>
              <a:t>The International Director of UNICEF, Henrietta Fore, said recently:</a:t>
            </a:r>
          </a:p>
          <a:p>
            <a:pPr algn="r"/>
            <a:endParaRPr lang="en-GB" dirty="0">
              <a:latin typeface="Arial" panose="020B0604020202020204" pitchFamily="34" charset="0"/>
              <a:cs typeface="Arial" panose="020B0604020202020204" pitchFamily="34" charset="0"/>
            </a:endParaRPr>
          </a:p>
          <a:p>
            <a:pPr algn="r"/>
            <a:r>
              <a:rPr lang="en-GB" dirty="0">
                <a:latin typeface="Arial" panose="020B0604020202020204" pitchFamily="34" charset="0"/>
                <a:cs typeface="Arial" panose="020B0604020202020204" pitchFamily="34" charset="0"/>
              </a:rPr>
              <a:t>“Let us make 2021 the year we start to build a fairer, safer, healthier world for children.” </a:t>
            </a:r>
          </a:p>
          <a:p>
            <a:pPr algn="r"/>
            <a:endParaRPr lang="en-GB" dirty="0">
              <a:latin typeface="Arial" panose="020B0604020202020204" pitchFamily="34" charset="0"/>
              <a:cs typeface="Arial" panose="020B0604020202020204" pitchFamily="34" charset="0"/>
            </a:endParaRPr>
          </a:p>
          <a:p>
            <a:pPr algn="r"/>
            <a:r>
              <a:rPr lang="en-GB" dirty="0">
                <a:latin typeface="Arial" panose="020B0604020202020204" pitchFamily="34" charset="0"/>
                <a:cs typeface="Arial" panose="020B0604020202020204" pitchFamily="34" charset="0"/>
              </a:rPr>
              <a:t>Thinking about children in different situations across the world, think about one thing that</a:t>
            </a:r>
          </a:p>
          <a:p>
            <a:pPr algn="r"/>
            <a:r>
              <a:rPr lang="en-GB" dirty="0">
                <a:latin typeface="Arial" panose="020B0604020202020204" pitchFamily="34" charset="0"/>
                <a:cs typeface="Arial" panose="020B0604020202020204" pitchFamily="34" charset="0"/>
              </a:rPr>
              <a:t>        Governments, schools, local organisations could do to help the world be a safer place for children.  </a:t>
            </a:r>
          </a:p>
          <a:p>
            <a:pPr algn="r"/>
            <a:endParaRPr lang="en-GB" dirty="0">
              <a:latin typeface="Arial" panose="020B0604020202020204" pitchFamily="34" charset="0"/>
              <a:cs typeface="Arial" panose="020B0604020202020204" pitchFamily="34" charset="0"/>
            </a:endParaRPr>
          </a:p>
          <a:p>
            <a:pPr algn="r"/>
            <a:r>
              <a:rPr lang="en-GB" dirty="0">
                <a:latin typeface="Arial" panose="020B0604020202020204" pitchFamily="34" charset="0"/>
                <a:cs typeface="Arial" panose="020B0604020202020204" pitchFamily="34" charset="0"/>
              </a:rPr>
              <a:t>What could you do?</a:t>
            </a:r>
          </a:p>
        </p:txBody>
      </p:sp>
      <p:sp>
        <p:nvSpPr>
          <p:cNvPr id="4" name="TextBox 4">
            <a:extLst>
              <a:ext uri="{FF2B5EF4-FFF2-40B4-BE49-F238E27FC236}">
                <a16:creationId xmlns:a16="http://schemas.microsoft.com/office/drawing/2014/main" id="{93C82157-AD07-4FD9-B297-04B284DC039A}"/>
              </a:ext>
            </a:extLst>
          </p:cNvPr>
          <p:cNvSpPr txBox="1"/>
          <p:nvPr/>
        </p:nvSpPr>
        <p:spPr>
          <a:xfrm rot="16200000">
            <a:off x="-1794355"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01578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AEA0-5D6E-4002-BBDE-BFE9573DDB07}"/>
              </a:ext>
            </a:extLst>
          </p:cNvPr>
          <p:cNvSpPr>
            <a:spLocks noGrp="1"/>
          </p:cNvSpPr>
          <p:nvPr>
            <p:ph type="ctrTitle"/>
          </p:nvPr>
        </p:nvSpPr>
        <p:spPr>
          <a:xfrm>
            <a:off x="0" y="5230642"/>
            <a:ext cx="7392202" cy="1022569"/>
          </a:xfrm>
        </p:spPr>
        <p:txBody>
          <a:bodyPr/>
          <a:lstStyle/>
          <a:p>
            <a:r>
              <a:rPr lang="en-GB" dirty="0">
                <a:highlight>
                  <a:srgbClr val="00ACE9"/>
                </a:highlight>
              </a:rPr>
              <a:t>THANKYOU</a:t>
            </a:r>
          </a:p>
        </p:txBody>
      </p:sp>
      <p:sp>
        <p:nvSpPr>
          <p:cNvPr id="3" name="TextBox 4">
            <a:extLst>
              <a:ext uri="{FF2B5EF4-FFF2-40B4-BE49-F238E27FC236}">
                <a16:creationId xmlns:a16="http://schemas.microsoft.com/office/drawing/2014/main" id="{93C82157-AD07-4FD9-B297-04B284DC039A}"/>
              </a:ext>
            </a:extLst>
          </p:cNvPr>
          <p:cNvSpPr txBox="1"/>
          <p:nvPr/>
        </p:nvSpPr>
        <p:spPr>
          <a:xfrm rot="16200000">
            <a:off x="9870063" y="4585044"/>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10055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1179</TotalTime>
  <Words>1053</Words>
  <Application>Microsoft Office PowerPoint</Application>
  <PresentationFormat>Widescreen</PresentationFormat>
  <Paragraphs>68</Paragraphs>
  <Slides>9</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Arial</vt:lpstr>
      <vt:lpstr>Calibri</vt:lpstr>
      <vt:lpstr>Calibri Light</vt:lpstr>
      <vt:lpstr>Times New Roman</vt:lpstr>
      <vt:lpstr>Univers</vt:lpstr>
      <vt:lpstr>Univers Next Pro</vt:lpstr>
      <vt:lpstr>Univers Next Pro Condensed</vt:lpstr>
      <vt:lpstr>Wingdings</vt:lpstr>
      <vt:lpstr>Office Theme</vt:lpstr>
      <vt:lpstr>PowerPoint Presentation</vt:lpstr>
      <vt:lpstr>Guess the Article</vt:lpstr>
      <vt:lpstr>PowerPoint Presentation</vt:lpstr>
      <vt:lpstr>PowerPoint Presentation</vt:lpstr>
      <vt:lpstr>How many of these did you get?</vt:lpstr>
      <vt:lpstr>PowerPoint Presentation</vt:lpstr>
      <vt:lpstr>PowerPoint Presentation</vt:lpstr>
      <vt:lpstr>PowerPoint Presentation</vt:lpstr>
      <vt:lpstr>THANKYOU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Lesley Lennox</cp:lastModifiedBy>
  <cp:revision>57</cp:revision>
  <dcterms:created xsi:type="dcterms:W3CDTF">2021-02-11T16:57:41Z</dcterms:created>
  <dcterms:modified xsi:type="dcterms:W3CDTF">2021-05-20T10:29:06Z</dcterms:modified>
</cp:coreProperties>
</file>