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57DF0-9A08-47BB-AC1C-A5E52550A7A0}" v="74" dt="2020-05-12T09:12:53.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6" d="100"/>
          <a:sy n="46" d="100"/>
        </p:scale>
        <p:origin x="78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AD8E5-FD10-4747-A640-33CE3DCD19D8}"/>
              </a:ext>
            </a:extLst>
          </p:cNvPr>
          <p:cNvSpPr>
            <a:spLocks noGrp="1"/>
          </p:cNvSpPr>
          <p:nvPr>
            <p:ph type="ctrTitle"/>
          </p:nvPr>
        </p:nvSpPr>
        <p:spPr/>
        <p:txBody>
          <a:bodyPr/>
          <a:lstStyle/>
          <a:p>
            <a:r>
              <a:rPr lang="en-GB" dirty="0"/>
              <a:t>The transition from</a:t>
            </a:r>
            <a:br>
              <a:rPr lang="en-GB" dirty="0"/>
            </a:br>
            <a:r>
              <a:rPr lang="en-GB" dirty="0"/>
              <a:t>p7 – s1</a:t>
            </a:r>
          </a:p>
        </p:txBody>
      </p:sp>
      <p:sp>
        <p:nvSpPr>
          <p:cNvPr id="3" name="Subtitle 2">
            <a:extLst>
              <a:ext uri="{FF2B5EF4-FFF2-40B4-BE49-F238E27FC236}">
                <a16:creationId xmlns:a16="http://schemas.microsoft.com/office/drawing/2014/main" id="{CD0604A4-69FD-4BB8-A201-DF00FA872C06}"/>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8677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D67D-47F4-481B-A8CA-8CC48BC48410}"/>
              </a:ext>
            </a:extLst>
          </p:cNvPr>
          <p:cNvSpPr>
            <a:spLocks noGrp="1"/>
          </p:cNvSpPr>
          <p:nvPr>
            <p:ph type="title"/>
          </p:nvPr>
        </p:nvSpPr>
        <p:spPr>
          <a:xfrm>
            <a:off x="667590" y="-331053"/>
            <a:ext cx="10364451" cy="1596177"/>
          </a:xfrm>
        </p:spPr>
        <p:txBody>
          <a:bodyPr/>
          <a:lstStyle/>
          <a:p>
            <a:r>
              <a:rPr lang="en-GB" b="1" i="1" u="sng" dirty="0">
                <a:latin typeface="Arial Nova Cond Light" panose="020B0306020202020204" pitchFamily="34" charset="0"/>
              </a:rPr>
              <a:t>Friendships</a:t>
            </a:r>
          </a:p>
        </p:txBody>
      </p:sp>
      <p:sp>
        <p:nvSpPr>
          <p:cNvPr id="3" name="Content Placeholder 2">
            <a:extLst>
              <a:ext uri="{FF2B5EF4-FFF2-40B4-BE49-F238E27FC236}">
                <a16:creationId xmlns:a16="http://schemas.microsoft.com/office/drawing/2014/main" id="{E250B40B-F694-41DA-874A-65B14D137510}"/>
              </a:ext>
            </a:extLst>
          </p:cNvPr>
          <p:cNvSpPr>
            <a:spLocks noGrp="1"/>
          </p:cNvSpPr>
          <p:nvPr>
            <p:ph sz="quarter" idx="13"/>
          </p:nvPr>
        </p:nvSpPr>
        <p:spPr>
          <a:xfrm>
            <a:off x="1001697" y="1265124"/>
            <a:ext cx="10363826" cy="3424107"/>
          </a:xfrm>
        </p:spPr>
        <p:txBody>
          <a:bodyPr>
            <a:noAutofit/>
          </a:bodyPr>
          <a:lstStyle/>
          <a:p>
            <a:r>
              <a:rPr lang="en-GB" sz="2400" i="1" dirty="0">
                <a:latin typeface="Arial Nova Cond Light" panose="020B0306020202020204" pitchFamily="34" charset="0"/>
              </a:rPr>
              <a:t>One day you will eventually know everybody in your year. It may seem scary at first but the best thing you can do in high school is to make </a:t>
            </a:r>
            <a:r>
              <a:rPr lang="en-GB" sz="2400" i="1" dirty="0" smtClean="0">
                <a:latin typeface="Arial Nova Cond Light" panose="020B0306020202020204" pitchFamily="34" charset="0"/>
              </a:rPr>
              <a:t>friends. </a:t>
            </a:r>
          </a:p>
          <a:p>
            <a:r>
              <a:rPr lang="en-GB" sz="2400" i="1" dirty="0" smtClean="0">
                <a:latin typeface="Arial Nova Cond Light" panose="020B0306020202020204" pitchFamily="34" charset="0"/>
              </a:rPr>
              <a:t>The </a:t>
            </a:r>
            <a:r>
              <a:rPr lang="en-GB" sz="2400" i="1" dirty="0">
                <a:latin typeface="Arial Nova Cond Light" panose="020B0306020202020204" pitchFamily="34" charset="0"/>
              </a:rPr>
              <a:t>easiest way to make new friends is just to introduce yourself, talk to people in your class and just be nice </a:t>
            </a:r>
            <a:r>
              <a:rPr lang="en-GB" sz="2400" i="1" dirty="0" smtClean="0">
                <a:latin typeface="Arial Nova Cond Light" panose="020B0306020202020204" pitchFamily="34" charset="0"/>
              </a:rPr>
              <a:t>- people </a:t>
            </a:r>
            <a:r>
              <a:rPr lang="en-GB" sz="2400" i="1" dirty="0">
                <a:latin typeface="Arial Nova Cond Light" panose="020B0306020202020204" pitchFamily="34" charset="0"/>
              </a:rPr>
              <a:t>will start to like you if you’re kind to them and by no time you’ll have plenty of friends.</a:t>
            </a:r>
          </a:p>
        </p:txBody>
      </p:sp>
    </p:spTree>
    <p:extLst>
      <p:ext uri="{BB962C8B-B14F-4D97-AF65-F5344CB8AC3E}">
        <p14:creationId xmlns:p14="http://schemas.microsoft.com/office/powerpoint/2010/main" val="356722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C924-1A3D-4E9F-9D5D-1C145954C48F}"/>
              </a:ext>
            </a:extLst>
          </p:cNvPr>
          <p:cNvSpPr>
            <a:spLocks noGrp="1"/>
          </p:cNvSpPr>
          <p:nvPr>
            <p:ph type="title"/>
          </p:nvPr>
        </p:nvSpPr>
        <p:spPr/>
        <p:txBody>
          <a:bodyPr/>
          <a:lstStyle/>
          <a:p>
            <a:r>
              <a:rPr lang="en-GB" b="1" i="1" u="sng" dirty="0">
                <a:latin typeface="Arial Nova Cond Light" panose="020B0306020202020204" pitchFamily="34" charset="0"/>
              </a:rPr>
              <a:t>Thank you and good luck</a:t>
            </a:r>
          </a:p>
        </p:txBody>
      </p:sp>
      <p:pic>
        <p:nvPicPr>
          <p:cNvPr id="4" name="Content Placeholder 3">
            <a:extLst>
              <a:ext uri="{FF2B5EF4-FFF2-40B4-BE49-F238E27FC236}">
                <a16:creationId xmlns:a16="http://schemas.microsoft.com/office/drawing/2014/main" id="{0717049B-1788-4074-9AE3-E3D3207B64DF}"/>
              </a:ext>
            </a:extLst>
          </p:cNvPr>
          <p:cNvPicPr>
            <a:picLocks noGrp="1" noChangeAspect="1"/>
          </p:cNvPicPr>
          <p:nvPr>
            <p:ph sz="quarter" idx="13"/>
          </p:nvPr>
        </p:nvPicPr>
        <p:blipFill>
          <a:blip r:embed="rId2"/>
          <a:stretch>
            <a:fillRect/>
          </a:stretch>
        </p:blipFill>
        <p:spPr>
          <a:xfrm>
            <a:off x="4613620" y="2837546"/>
            <a:ext cx="2143125" cy="2143125"/>
          </a:xfrm>
          <a:prstGeom prst="rect">
            <a:avLst/>
          </a:prstGeom>
        </p:spPr>
      </p:pic>
    </p:spTree>
    <p:extLst>
      <p:ext uri="{BB962C8B-B14F-4D97-AF65-F5344CB8AC3E}">
        <p14:creationId xmlns:p14="http://schemas.microsoft.com/office/powerpoint/2010/main" val="337624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8000"/>
                <a:shade val="100000"/>
                <a:hueMod val="136000"/>
                <a:satMod val="160000"/>
                <a:lumMod val="105000"/>
              </a:schemeClr>
            </a:gs>
            <a:gs pos="100000">
              <a:schemeClr val="bg2">
                <a:shade val="92000"/>
                <a:satMod val="170000"/>
                <a:lumMod val="96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2C777-AEC4-4BCA-89F7-A44A8A5EC61B}"/>
              </a:ext>
            </a:extLst>
          </p:cNvPr>
          <p:cNvSpPr>
            <a:spLocks noGrp="1"/>
          </p:cNvSpPr>
          <p:nvPr>
            <p:ph type="title"/>
          </p:nvPr>
        </p:nvSpPr>
        <p:spPr>
          <a:xfrm>
            <a:off x="913774" y="-260714"/>
            <a:ext cx="10364451" cy="1596177"/>
          </a:xfrm>
        </p:spPr>
        <p:txBody>
          <a:bodyPr>
            <a:normAutofit/>
          </a:bodyPr>
          <a:lstStyle/>
          <a:p>
            <a:r>
              <a:rPr lang="en-GB" b="1" i="1" u="sng" dirty="0">
                <a:latin typeface="Arial Nova Cond Light" panose="020B0604020202020204" pitchFamily="34" charset="0"/>
              </a:rPr>
              <a:t>Layout Of The School</a:t>
            </a:r>
          </a:p>
        </p:txBody>
      </p:sp>
      <p:sp>
        <p:nvSpPr>
          <p:cNvPr id="3" name="Content Placeholder 2">
            <a:extLst>
              <a:ext uri="{FF2B5EF4-FFF2-40B4-BE49-F238E27FC236}">
                <a16:creationId xmlns:a16="http://schemas.microsoft.com/office/drawing/2014/main" id="{E6C51997-ADB8-40CF-A958-DE25BE6FD247}"/>
              </a:ext>
            </a:extLst>
          </p:cNvPr>
          <p:cNvSpPr>
            <a:spLocks noGrp="1"/>
          </p:cNvSpPr>
          <p:nvPr>
            <p:ph sz="quarter" idx="13"/>
          </p:nvPr>
        </p:nvSpPr>
        <p:spPr>
          <a:xfrm>
            <a:off x="913774" y="1335463"/>
            <a:ext cx="6096626" cy="5170845"/>
          </a:xfrm>
        </p:spPr>
        <p:txBody>
          <a:bodyPr>
            <a:normAutofit fontScale="92500" lnSpcReduction="10000"/>
          </a:bodyPr>
          <a:lstStyle/>
          <a:p>
            <a:pPr>
              <a:lnSpc>
                <a:spcPct val="110000"/>
              </a:lnSpc>
            </a:pPr>
            <a:r>
              <a:rPr lang="en-GB" i="1" dirty="0">
                <a:latin typeface="Arial Nova Cond Light" panose="020B0306020202020204" pitchFamily="34" charset="0"/>
              </a:rPr>
              <a:t>At first you might not be able to get around the school for a while as it is a big change of scenery from what you are used to. </a:t>
            </a:r>
            <a:endParaRPr lang="en-GB" i="1" dirty="0" smtClean="0">
              <a:latin typeface="Arial Nova Cond Light" panose="020B0306020202020204" pitchFamily="34" charset="0"/>
            </a:endParaRPr>
          </a:p>
          <a:p>
            <a:pPr>
              <a:lnSpc>
                <a:spcPct val="110000"/>
              </a:lnSpc>
            </a:pPr>
            <a:r>
              <a:rPr lang="en-GB" i="1" dirty="0" smtClean="0">
                <a:latin typeface="Arial Nova Cond Light" panose="020B0306020202020204" pitchFamily="34" charset="0"/>
              </a:rPr>
              <a:t>For </a:t>
            </a:r>
            <a:r>
              <a:rPr lang="en-GB" i="1" dirty="0">
                <a:latin typeface="Arial Nova Cond Light" panose="020B0306020202020204" pitchFamily="34" charset="0"/>
              </a:rPr>
              <a:t>the first week you will have a senior guide show you around and take you from class to class. Once you know your way around it is hard to forget, </a:t>
            </a:r>
            <a:endParaRPr lang="en-GB" i="1" dirty="0" smtClean="0">
              <a:latin typeface="Arial Nova Cond Light" panose="020B0306020202020204" pitchFamily="34" charset="0"/>
            </a:endParaRPr>
          </a:p>
          <a:p>
            <a:pPr>
              <a:lnSpc>
                <a:spcPct val="110000"/>
              </a:lnSpc>
            </a:pPr>
            <a:r>
              <a:rPr lang="en-GB" i="1" dirty="0" smtClean="0">
                <a:latin typeface="Arial Nova Cond Light" panose="020B0306020202020204" pitchFamily="34" charset="0"/>
              </a:rPr>
              <a:t>my </a:t>
            </a:r>
            <a:r>
              <a:rPr lang="en-GB" i="1" dirty="0">
                <a:latin typeface="Arial Nova Cond Light" panose="020B0306020202020204" pitchFamily="34" charset="0"/>
              </a:rPr>
              <a:t>tip is to learn where all the stairs are and which corridor they take you to. Then to learn which subjects are on what Floor. </a:t>
            </a:r>
            <a:endParaRPr lang="en-GB" i="1" dirty="0" smtClean="0">
              <a:latin typeface="Arial Nova Cond Light" panose="020B0306020202020204" pitchFamily="34" charset="0"/>
            </a:endParaRPr>
          </a:p>
          <a:p>
            <a:pPr>
              <a:lnSpc>
                <a:spcPct val="110000"/>
              </a:lnSpc>
            </a:pPr>
            <a:r>
              <a:rPr lang="en-GB" i="1" dirty="0" smtClean="0">
                <a:latin typeface="Arial Nova Cond Light" panose="020B0306020202020204" pitchFamily="34" charset="0"/>
              </a:rPr>
              <a:t>Don’t </a:t>
            </a:r>
            <a:r>
              <a:rPr lang="en-GB" i="1" dirty="0">
                <a:latin typeface="Arial Nova Cond Light" panose="020B0306020202020204" pitchFamily="34" charset="0"/>
              </a:rPr>
              <a:t>worry too much about getting lost on the first few weeks as your teachers will understand.</a:t>
            </a:r>
          </a:p>
        </p:txBody>
      </p:sp>
      <p:pic>
        <p:nvPicPr>
          <p:cNvPr id="4" name="Picture 3">
            <a:extLst>
              <a:ext uri="{FF2B5EF4-FFF2-40B4-BE49-F238E27FC236}">
                <a16:creationId xmlns:a16="http://schemas.microsoft.com/office/drawing/2014/main" id="{A4F6F37C-E4A3-4D6F-93B3-67232628A4C0}"/>
              </a:ext>
            </a:extLst>
          </p:cNvPr>
          <p:cNvPicPr>
            <a:picLocks noChangeAspect="1"/>
          </p:cNvPicPr>
          <p:nvPr/>
        </p:nvPicPr>
        <p:blipFill rotWithShape="1">
          <a:blip r:embed="rId2"/>
          <a:srcRect l="21391" r="11639" b="-3"/>
          <a:stretch/>
        </p:blipFill>
        <p:spPr>
          <a:xfrm>
            <a:off x="7783758" y="1335462"/>
            <a:ext cx="3874841" cy="40981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11870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1957B-FD40-4318-B46A-9DB5FDD6AFAC}"/>
              </a:ext>
            </a:extLst>
          </p:cNvPr>
          <p:cNvSpPr>
            <a:spLocks noGrp="1"/>
          </p:cNvSpPr>
          <p:nvPr>
            <p:ph type="title"/>
          </p:nvPr>
        </p:nvSpPr>
        <p:spPr>
          <a:xfrm>
            <a:off x="386237" y="-366222"/>
            <a:ext cx="10364451" cy="1596177"/>
          </a:xfrm>
        </p:spPr>
        <p:txBody>
          <a:bodyPr/>
          <a:lstStyle/>
          <a:p>
            <a:r>
              <a:rPr lang="en-GB" b="1" i="1" u="sng" dirty="0">
                <a:latin typeface="Arial Nova Cond Light" panose="020B0306020202020204" pitchFamily="34" charset="0"/>
              </a:rPr>
              <a:t>Subjects</a:t>
            </a:r>
          </a:p>
        </p:txBody>
      </p:sp>
      <p:sp>
        <p:nvSpPr>
          <p:cNvPr id="3" name="Content Placeholder 2">
            <a:extLst>
              <a:ext uri="{FF2B5EF4-FFF2-40B4-BE49-F238E27FC236}">
                <a16:creationId xmlns:a16="http://schemas.microsoft.com/office/drawing/2014/main" id="{BE399A95-3A51-4298-939E-33240AA62DE1}"/>
              </a:ext>
            </a:extLst>
          </p:cNvPr>
          <p:cNvSpPr>
            <a:spLocks noGrp="1"/>
          </p:cNvSpPr>
          <p:nvPr>
            <p:ph sz="quarter" idx="13"/>
          </p:nvPr>
        </p:nvSpPr>
        <p:spPr>
          <a:xfrm>
            <a:off x="931359" y="1229955"/>
            <a:ext cx="10363826" cy="4432291"/>
          </a:xfrm>
        </p:spPr>
        <p:txBody>
          <a:bodyPr>
            <a:normAutofit/>
          </a:bodyPr>
          <a:lstStyle/>
          <a:p>
            <a:pPr marL="0" indent="0">
              <a:buNone/>
            </a:pPr>
            <a:r>
              <a:rPr lang="en-GB" i="1" dirty="0">
                <a:latin typeface="Arial Nova Cond Light" panose="020B0306020202020204" pitchFamily="34" charset="0"/>
              </a:rPr>
              <a:t>In first year you will study almost all the main subjects taught at Airdrie academy. These subjects will include: </a:t>
            </a:r>
          </a:p>
          <a:p>
            <a:r>
              <a:rPr lang="en-GB" i="1" dirty="0">
                <a:latin typeface="Arial Nova Cond Light" panose="020B0306020202020204" pitchFamily="34" charset="0"/>
              </a:rPr>
              <a:t> </a:t>
            </a:r>
            <a:r>
              <a:rPr lang="en-GB" i="1" dirty="0" err="1">
                <a:latin typeface="Arial Nova Cond Light" panose="020B0306020202020204" pitchFamily="34" charset="0"/>
              </a:rPr>
              <a:t>P.e</a:t>
            </a:r>
            <a:r>
              <a:rPr lang="en-GB" i="1" dirty="0">
                <a:latin typeface="Arial Nova Cond Light" panose="020B0306020202020204" pitchFamily="34" charset="0"/>
              </a:rPr>
              <a:t>, Music, Drama, History, Modern Studies, Geography, Fashion, Home economics and Tech </a:t>
            </a:r>
          </a:p>
          <a:p>
            <a:r>
              <a:rPr lang="en-GB" i="1" dirty="0">
                <a:latin typeface="Arial Nova Cond Light" panose="020B0306020202020204" pitchFamily="34" charset="0"/>
              </a:rPr>
              <a:t>Business Studies, Information Technology, Science, Maths and Numeracy</a:t>
            </a:r>
          </a:p>
          <a:p>
            <a:r>
              <a:rPr lang="en-GB" i="1" dirty="0">
                <a:latin typeface="Arial Nova Cond Light" panose="020B0306020202020204" pitchFamily="34" charset="0"/>
              </a:rPr>
              <a:t>English, ART and French </a:t>
            </a:r>
          </a:p>
          <a:p>
            <a:r>
              <a:rPr lang="en-GB" i="1" dirty="0">
                <a:latin typeface="Arial Nova Cond Light" panose="020B0306020202020204" pitchFamily="34" charset="0"/>
              </a:rPr>
              <a:t>When I was in first year I had a subject named Scottish studies where you take part in activities in each department based on Scotland.</a:t>
            </a:r>
          </a:p>
        </p:txBody>
      </p:sp>
    </p:spTree>
    <p:extLst>
      <p:ext uri="{BB962C8B-B14F-4D97-AF65-F5344CB8AC3E}">
        <p14:creationId xmlns:p14="http://schemas.microsoft.com/office/powerpoint/2010/main" val="1304606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1660-4D88-41D3-AD17-945E3764F1B1}"/>
              </a:ext>
            </a:extLst>
          </p:cNvPr>
          <p:cNvSpPr>
            <a:spLocks noGrp="1"/>
          </p:cNvSpPr>
          <p:nvPr>
            <p:ph type="title"/>
          </p:nvPr>
        </p:nvSpPr>
        <p:spPr>
          <a:xfrm>
            <a:off x="913149" y="-295883"/>
            <a:ext cx="10364451" cy="1596177"/>
          </a:xfrm>
        </p:spPr>
        <p:txBody>
          <a:bodyPr/>
          <a:lstStyle/>
          <a:p>
            <a:r>
              <a:rPr lang="en-GB" b="1" i="1" u="sng" dirty="0">
                <a:latin typeface="Arial Nova Cond Light" panose="020B0306020202020204" pitchFamily="34" charset="0"/>
              </a:rPr>
              <a:t>Times &amp; Periods</a:t>
            </a:r>
          </a:p>
        </p:txBody>
      </p:sp>
      <p:sp>
        <p:nvSpPr>
          <p:cNvPr id="3" name="Content Placeholder 2">
            <a:extLst>
              <a:ext uri="{FF2B5EF4-FFF2-40B4-BE49-F238E27FC236}">
                <a16:creationId xmlns:a16="http://schemas.microsoft.com/office/drawing/2014/main" id="{264FF275-D559-41E2-9B04-8B07A3FB0DD1}"/>
              </a:ext>
            </a:extLst>
          </p:cNvPr>
          <p:cNvSpPr>
            <a:spLocks noGrp="1"/>
          </p:cNvSpPr>
          <p:nvPr>
            <p:ph sz="quarter" idx="13"/>
          </p:nvPr>
        </p:nvSpPr>
        <p:spPr>
          <a:xfrm>
            <a:off x="1247882" y="1452692"/>
            <a:ext cx="10363826" cy="4068877"/>
          </a:xfrm>
        </p:spPr>
        <p:txBody>
          <a:bodyPr>
            <a:normAutofit/>
          </a:bodyPr>
          <a:lstStyle/>
          <a:p>
            <a:pPr marL="0" indent="0">
              <a:buNone/>
            </a:pPr>
            <a:r>
              <a:rPr lang="en-GB" i="1" dirty="0">
                <a:latin typeface="Arial Nova Cond Light" panose="020B0306020202020204" pitchFamily="34" charset="0"/>
              </a:rPr>
              <a:t>Each period lasts a total of 50 minutes:</a:t>
            </a:r>
          </a:p>
          <a:p>
            <a:r>
              <a:rPr lang="en-GB" i="1" dirty="0">
                <a:latin typeface="Arial Nova Cond Light" panose="020B0306020202020204" pitchFamily="34" charset="0"/>
              </a:rPr>
              <a:t>Period 1: 08:55-09:45</a:t>
            </a:r>
          </a:p>
          <a:p>
            <a:r>
              <a:rPr lang="en-GB" i="1" dirty="0">
                <a:latin typeface="Arial Nova Cond Light" panose="020B0306020202020204" pitchFamily="34" charset="0"/>
              </a:rPr>
              <a:t>Period 2: 09:45-10:35         Break: 10:35-10:50</a:t>
            </a:r>
          </a:p>
          <a:p>
            <a:r>
              <a:rPr lang="en-GB" i="1" dirty="0">
                <a:latin typeface="Arial Nova Cond Light" panose="020B0306020202020204" pitchFamily="34" charset="0"/>
              </a:rPr>
              <a:t>Period 3: 10:50-11:40</a:t>
            </a:r>
          </a:p>
          <a:p>
            <a:r>
              <a:rPr lang="en-GB" i="1" dirty="0">
                <a:latin typeface="Arial Nova Cond Light" panose="020B0306020202020204" pitchFamily="34" charset="0"/>
              </a:rPr>
              <a:t>Period 4: 11:40-12:30         Lunch: 12:30-13:15</a:t>
            </a:r>
          </a:p>
          <a:p>
            <a:r>
              <a:rPr lang="en-GB" i="1" dirty="0">
                <a:latin typeface="Arial Nova Cond Light" panose="020B0306020202020204" pitchFamily="34" charset="0"/>
              </a:rPr>
              <a:t>Period 5: 13:15-14:05</a:t>
            </a:r>
          </a:p>
          <a:p>
            <a:r>
              <a:rPr lang="en-GB" i="1" dirty="0">
                <a:latin typeface="Arial Nova Cond Light" panose="020B0306020202020204" pitchFamily="34" charset="0"/>
              </a:rPr>
              <a:t>Period 6: 14:05-14:55</a:t>
            </a:r>
          </a:p>
          <a:p>
            <a:r>
              <a:rPr lang="en-GB" i="1" dirty="0">
                <a:latin typeface="Arial Nova Cond Light" panose="020B0306020202020204" pitchFamily="34" charset="0"/>
              </a:rPr>
              <a:t>Period 7: 14:55-15:45</a:t>
            </a:r>
          </a:p>
          <a:p>
            <a:pPr marL="0" indent="0">
              <a:buNone/>
            </a:pPr>
            <a:endParaRPr lang="en-GB" i="1" dirty="0">
              <a:latin typeface="Arial Nova Cond Light" panose="020B0306020202020204" pitchFamily="34" charset="0"/>
            </a:endParaRPr>
          </a:p>
        </p:txBody>
      </p:sp>
    </p:spTree>
    <p:extLst>
      <p:ext uri="{BB962C8B-B14F-4D97-AF65-F5344CB8AC3E}">
        <p14:creationId xmlns:p14="http://schemas.microsoft.com/office/powerpoint/2010/main" val="2784976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132ED-8236-47E4-AD28-FB51B3B899EE}"/>
              </a:ext>
            </a:extLst>
          </p:cNvPr>
          <p:cNvSpPr>
            <a:spLocks noGrp="1"/>
          </p:cNvSpPr>
          <p:nvPr>
            <p:ph type="title"/>
          </p:nvPr>
        </p:nvSpPr>
        <p:spPr>
          <a:xfrm>
            <a:off x="351067" y="-348637"/>
            <a:ext cx="10364451" cy="1596177"/>
          </a:xfrm>
        </p:spPr>
        <p:txBody>
          <a:bodyPr/>
          <a:lstStyle/>
          <a:p>
            <a:r>
              <a:rPr lang="en-GB" b="1" i="1" u="sng" dirty="0">
                <a:latin typeface="Arial Nova Cond Light" panose="020B0306020202020204" pitchFamily="34" charset="0"/>
              </a:rPr>
              <a:t>Homework</a:t>
            </a:r>
          </a:p>
        </p:txBody>
      </p:sp>
      <p:sp>
        <p:nvSpPr>
          <p:cNvPr id="3" name="Content Placeholder 2">
            <a:extLst>
              <a:ext uri="{FF2B5EF4-FFF2-40B4-BE49-F238E27FC236}">
                <a16:creationId xmlns:a16="http://schemas.microsoft.com/office/drawing/2014/main" id="{CB2DF868-94A1-4C84-BD01-240AE44590EB}"/>
              </a:ext>
            </a:extLst>
          </p:cNvPr>
          <p:cNvSpPr>
            <a:spLocks noGrp="1"/>
          </p:cNvSpPr>
          <p:nvPr>
            <p:ph sz="quarter" idx="13"/>
          </p:nvPr>
        </p:nvSpPr>
        <p:spPr>
          <a:xfrm>
            <a:off x="878605" y="1247540"/>
            <a:ext cx="10363826" cy="4801568"/>
          </a:xfrm>
        </p:spPr>
        <p:txBody>
          <a:bodyPr>
            <a:normAutofit/>
          </a:bodyPr>
          <a:lstStyle/>
          <a:p>
            <a:r>
              <a:rPr lang="en-GB" i="1" dirty="0" smtClean="0">
                <a:latin typeface="Arial Nova Cond Light" panose="020B0306020202020204" pitchFamily="34" charset="0"/>
              </a:rPr>
              <a:t>There </a:t>
            </a:r>
            <a:r>
              <a:rPr lang="en-GB" i="1" dirty="0">
                <a:latin typeface="Arial Nova Cond Light" panose="020B0306020202020204" pitchFamily="34" charset="0"/>
              </a:rPr>
              <a:t>is no question you will get homework in most subjects in school.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In </a:t>
            </a:r>
            <a:r>
              <a:rPr lang="en-GB" i="1" dirty="0">
                <a:latin typeface="Arial Nova Cond Light" panose="020B0306020202020204" pitchFamily="34" charset="0"/>
              </a:rPr>
              <a:t>first year some subjects will give you a lot more homework compared to others.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At </a:t>
            </a:r>
            <a:r>
              <a:rPr lang="en-GB" i="1" dirty="0">
                <a:latin typeface="Arial Nova Cond Light" panose="020B0306020202020204" pitchFamily="34" charset="0"/>
              </a:rPr>
              <a:t>first I did not like the idea of getting homework, nobody does, but you don’t get as much as you expect to get. Obviously some days you will have more homework than others.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It </a:t>
            </a:r>
            <a:r>
              <a:rPr lang="en-GB" i="1" dirty="0">
                <a:latin typeface="Arial Nova Cond Light" panose="020B0306020202020204" pitchFamily="34" charset="0"/>
              </a:rPr>
              <a:t>is really important you do homework in High school as it helps you to learn things and when it comes to tests you have something you revise with.</a:t>
            </a:r>
          </a:p>
        </p:txBody>
      </p:sp>
    </p:spTree>
    <p:extLst>
      <p:ext uri="{BB962C8B-B14F-4D97-AF65-F5344CB8AC3E}">
        <p14:creationId xmlns:p14="http://schemas.microsoft.com/office/powerpoint/2010/main" val="21850518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79D5A-8890-49A3-BFB8-A22096017D90}"/>
              </a:ext>
            </a:extLst>
          </p:cNvPr>
          <p:cNvSpPr>
            <a:spLocks noGrp="1"/>
          </p:cNvSpPr>
          <p:nvPr>
            <p:ph type="title"/>
          </p:nvPr>
        </p:nvSpPr>
        <p:spPr>
          <a:xfrm>
            <a:off x="386236" y="-383806"/>
            <a:ext cx="10364451" cy="1596177"/>
          </a:xfrm>
        </p:spPr>
        <p:txBody>
          <a:bodyPr/>
          <a:lstStyle/>
          <a:p>
            <a:r>
              <a:rPr lang="en-GB" b="1" i="1" u="sng" dirty="0">
                <a:latin typeface="Arial Nova Cond Light" panose="020B0306020202020204" pitchFamily="34" charset="0"/>
              </a:rPr>
              <a:t>Clubs</a:t>
            </a:r>
          </a:p>
        </p:txBody>
      </p:sp>
      <p:sp>
        <p:nvSpPr>
          <p:cNvPr id="3" name="Content Placeholder 2">
            <a:extLst>
              <a:ext uri="{FF2B5EF4-FFF2-40B4-BE49-F238E27FC236}">
                <a16:creationId xmlns:a16="http://schemas.microsoft.com/office/drawing/2014/main" id="{65482847-8839-484A-97A7-95C30B80436A}"/>
              </a:ext>
            </a:extLst>
          </p:cNvPr>
          <p:cNvSpPr>
            <a:spLocks noGrp="1"/>
          </p:cNvSpPr>
          <p:nvPr>
            <p:ph sz="quarter" idx="13"/>
          </p:nvPr>
        </p:nvSpPr>
        <p:spPr>
          <a:xfrm>
            <a:off x="984112" y="1212371"/>
            <a:ext cx="10363826" cy="4485044"/>
          </a:xfrm>
        </p:spPr>
        <p:txBody>
          <a:bodyPr>
            <a:normAutofit/>
          </a:bodyPr>
          <a:lstStyle/>
          <a:p>
            <a:r>
              <a:rPr lang="en-GB" sz="2400" i="1" dirty="0">
                <a:latin typeface="Arial Nova Cond Light" panose="020B0306020202020204" pitchFamily="34" charset="0"/>
              </a:rPr>
              <a:t>There are clubs for every day of the week at lunch time and after school. </a:t>
            </a:r>
            <a:endParaRPr lang="en-GB" sz="2400" i="1" dirty="0" smtClean="0">
              <a:latin typeface="Arial Nova Cond Light" panose="020B0306020202020204" pitchFamily="34" charset="0"/>
            </a:endParaRPr>
          </a:p>
          <a:p>
            <a:r>
              <a:rPr lang="en-GB" sz="2400" i="1" dirty="0" smtClean="0">
                <a:latin typeface="Arial Nova Cond Light" panose="020B0306020202020204" pitchFamily="34" charset="0"/>
              </a:rPr>
              <a:t>There </a:t>
            </a:r>
            <a:r>
              <a:rPr lang="en-GB" sz="2400" i="1" dirty="0">
                <a:latin typeface="Arial Nova Cond Light" panose="020B0306020202020204" pitchFamily="34" charset="0"/>
              </a:rPr>
              <a:t>are clubs for everybody at Airdrie academy and teachers are constantly encouraging pupils to sign up for one as it is good for mental and physical health. It is also a good way to get to meet new friends. </a:t>
            </a:r>
            <a:endParaRPr lang="en-GB" sz="2400" i="1" dirty="0" smtClean="0">
              <a:latin typeface="Arial Nova Cond Light" panose="020B0306020202020204" pitchFamily="34" charset="0"/>
            </a:endParaRPr>
          </a:p>
          <a:p>
            <a:r>
              <a:rPr lang="en-GB" sz="2400" i="1" dirty="0" smtClean="0">
                <a:latin typeface="Arial Nova Cond Light" panose="020B0306020202020204" pitchFamily="34" charset="0"/>
              </a:rPr>
              <a:t>Clubs </a:t>
            </a:r>
            <a:r>
              <a:rPr lang="en-GB" sz="2400" i="1" dirty="0">
                <a:latin typeface="Arial Nova Cond Light" panose="020B0306020202020204" pitchFamily="34" charset="0"/>
              </a:rPr>
              <a:t>range from sports to movies to learning languages.</a:t>
            </a:r>
          </a:p>
        </p:txBody>
      </p:sp>
    </p:spTree>
    <p:extLst>
      <p:ext uri="{BB962C8B-B14F-4D97-AF65-F5344CB8AC3E}">
        <p14:creationId xmlns:p14="http://schemas.microsoft.com/office/powerpoint/2010/main" val="852279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072BE-6121-4C1E-B764-30BDCF3C01FA}"/>
              </a:ext>
            </a:extLst>
          </p:cNvPr>
          <p:cNvSpPr>
            <a:spLocks noGrp="1"/>
          </p:cNvSpPr>
          <p:nvPr>
            <p:ph type="title"/>
          </p:nvPr>
        </p:nvSpPr>
        <p:spPr>
          <a:xfrm>
            <a:off x="0" y="-436560"/>
            <a:ext cx="10364451" cy="1596177"/>
          </a:xfrm>
        </p:spPr>
        <p:txBody>
          <a:bodyPr/>
          <a:lstStyle/>
          <a:p>
            <a:r>
              <a:rPr lang="en-GB" b="1" i="1" u="sng" dirty="0">
                <a:latin typeface="Arial Nova Cond Light" panose="020B0306020202020204" pitchFamily="34" charset="0"/>
              </a:rPr>
              <a:t>Uniform</a:t>
            </a:r>
          </a:p>
        </p:txBody>
      </p:sp>
      <p:sp>
        <p:nvSpPr>
          <p:cNvPr id="3" name="Content Placeholder 2">
            <a:extLst>
              <a:ext uri="{FF2B5EF4-FFF2-40B4-BE49-F238E27FC236}">
                <a16:creationId xmlns:a16="http://schemas.microsoft.com/office/drawing/2014/main" id="{1CB28FB6-AC61-4D1B-8E3D-723F7FAC0EEA}"/>
              </a:ext>
            </a:extLst>
          </p:cNvPr>
          <p:cNvSpPr>
            <a:spLocks noGrp="1"/>
          </p:cNvSpPr>
          <p:nvPr>
            <p:ph sz="quarter" idx="13"/>
          </p:nvPr>
        </p:nvSpPr>
        <p:spPr>
          <a:xfrm>
            <a:off x="913774" y="1459524"/>
            <a:ext cx="10363826" cy="4331676"/>
          </a:xfrm>
        </p:spPr>
        <p:txBody>
          <a:bodyPr>
            <a:normAutofit/>
          </a:bodyPr>
          <a:lstStyle/>
          <a:p>
            <a:pPr marL="0" indent="0">
              <a:buNone/>
            </a:pPr>
            <a:r>
              <a:rPr lang="en-GB" i="1" dirty="0">
                <a:latin typeface="Arial Nova Cond Light" panose="020B0306020202020204" pitchFamily="34" charset="0"/>
              </a:rPr>
              <a:t>• School Blazer with Badge</a:t>
            </a:r>
          </a:p>
          <a:p>
            <a:pPr marL="0" indent="0">
              <a:buNone/>
            </a:pPr>
            <a:r>
              <a:rPr lang="en-GB" i="1" dirty="0">
                <a:latin typeface="Arial Nova Cond Light" panose="020B0306020202020204" pitchFamily="34" charset="0"/>
              </a:rPr>
              <a:t>• School Tie</a:t>
            </a:r>
          </a:p>
          <a:p>
            <a:pPr marL="0" indent="0">
              <a:buNone/>
            </a:pPr>
            <a:r>
              <a:rPr lang="en-GB" i="1" dirty="0">
                <a:latin typeface="Arial Nova Cond Light" panose="020B0306020202020204" pitchFamily="34" charset="0"/>
              </a:rPr>
              <a:t>• White or light blue shirt or blouse</a:t>
            </a:r>
          </a:p>
          <a:p>
            <a:pPr marL="0" indent="0">
              <a:buNone/>
            </a:pPr>
            <a:r>
              <a:rPr lang="en-GB" i="1" dirty="0">
                <a:latin typeface="Arial Nova Cond Light" panose="020B0306020202020204" pitchFamily="34" charset="0"/>
              </a:rPr>
              <a:t>• Black trousers or skirt</a:t>
            </a:r>
          </a:p>
          <a:p>
            <a:pPr marL="0" indent="0">
              <a:buNone/>
            </a:pPr>
            <a:r>
              <a:rPr lang="en-GB" i="1" dirty="0">
                <a:latin typeface="Arial Nova Cond Light" panose="020B0306020202020204" pitchFamily="34" charset="0"/>
              </a:rPr>
              <a:t>• Navy/black cardigan/jumper – (No Logo’s)</a:t>
            </a:r>
          </a:p>
          <a:p>
            <a:pPr marL="0" indent="0">
              <a:buNone/>
            </a:pPr>
            <a:r>
              <a:rPr lang="en-GB" i="1" dirty="0">
                <a:latin typeface="Arial Nova Cond Light" panose="020B0306020202020204" pitchFamily="34" charset="0"/>
              </a:rPr>
              <a:t>• Shoes </a:t>
            </a:r>
          </a:p>
          <a:p>
            <a:pPr marL="0" indent="0">
              <a:buNone/>
            </a:pPr>
            <a:endParaRPr lang="en-GB" i="1" dirty="0">
              <a:latin typeface="Arial Nova Cond Light" panose="020B0306020202020204" pitchFamily="34" charset="0"/>
            </a:endParaRPr>
          </a:p>
        </p:txBody>
      </p:sp>
      <p:pic>
        <p:nvPicPr>
          <p:cNvPr id="4" name="Picture 3">
            <a:extLst>
              <a:ext uri="{FF2B5EF4-FFF2-40B4-BE49-F238E27FC236}">
                <a16:creationId xmlns:a16="http://schemas.microsoft.com/office/drawing/2014/main" id="{BF122B82-C539-4159-8563-703E0C15C13D}"/>
              </a:ext>
            </a:extLst>
          </p:cNvPr>
          <p:cNvPicPr>
            <a:picLocks noChangeAspect="1"/>
          </p:cNvPicPr>
          <p:nvPr/>
        </p:nvPicPr>
        <p:blipFill>
          <a:blip r:embed="rId2"/>
          <a:stretch>
            <a:fillRect/>
          </a:stretch>
        </p:blipFill>
        <p:spPr>
          <a:xfrm>
            <a:off x="7802156" y="1973057"/>
            <a:ext cx="3012381" cy="26868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2762997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FA93C-3525-4D62-AA47-2604D7D2F014}"/>
              </a:ext>
            </a:extLst>
          </p:cNvPr>
          <p:cNvSpPr>
            <a:spLocks noGrp="1"/>
          </p:cNvSpPr>
          <p:nvPr>
            <p:ph type="title"/>
          </p:nvPr>
        </p:nvSpPr>
        <p:spPr>
          <a:xfrm>
            <a:off x="773098" y="-190375"/>
            <a:ext cx="10364451" cy="1596177"/>
          </a:xfrm>
        </p:spPr>
        <p:txBody>
          <a:bodyPr/>
          <a:lstStyle/>
          <a:p>
            <a:r>
              <a:rPr lang="en-GB" b="1" i="1" u="sng" dirty="0">
                <a:latin typeface="Arial Nova Cond Light" panose="020B0306020202020204" pitchFamily="34" charset="0"/>
              </a:rPr>
              <a:t>Break and lunch</a:t>
            </a:r>
          </a:p>
        </p:txBody>
      </p:sp>
      <p:sp>
        <p:nvSpPr>
          <p:cNvPr id="3" name="Content Placeholder 2">
            <a:extLst>
              <a:ext uri="{FF2B5EF4-FFF2-40B4-BE49-F238E27FC236}">
                <a16:creationId xmlns:a16="http://schemas.microsoft.com/office/drawing/2014/main" id="{38861ACB-E878-4A40-930F-8B6149574C0F}"/>
              </a:ext>
            </a:extLst>
          </p:cNvPr>
          <p:cNvSpPr>
            <a:spLocks noGrp="1"/>
          </p:cNvSpPr>
          <p:nvPr>
            <p:ph sz="quarter" idx="13"/>
          </p:nvPr>
        </p:nvSpPr>
        <p:spPr>
          <a:xfrm>
            <a:off x="966528" y="1405802"/>
            <a:ext cx="10363826" cy="4942244"/>
          </a:xfrm>
        </p:spPr>
        <p:txBody>
          <a:bodyPr>
            <a:normAutofit/>
          </a:bodyPr>
          <a:lstStyle/>
          <a:p>
            <a:r>
              <a:rPr lang="en-GB" i="1" dirty="0">
                <a:latin typeface="Arial Nova Cond Light" panose="020B0306020202020204" pitchFamily="34" charset="0"/>
              </a:rPr>
              <a:t>Break time falls between period 2 and 3 and lasts 15 minutes, food and drinks are available from the cafeteria at this time.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Lunch </a:t>
            </a:r>
            <a:r>
              <a:rPr lang="en-GB" i="1" dirty="0">
                <a:latin typeface="Arial Nova Cond Light" panose="020B0306020202020204" pitchFamily="34" charset="0"/>
              </a:rPr>
              <a:t>time falls between period 4 and 5 and lasts 45 minutes food is also available at the cafeteria.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Yow </a:t>
            </a:r>
            <a:r>
              <a:rPr lang="en-GB" i="1" dirty="0">
                <a:latin typeface="Arial Nova Cond Light" panose="020B0306020202020204" pitchFamily="34" charset="0"/>
              </a:rPr>
              <a:t>will not be allowed to leave the school premises for you lunch for the first couple of months, this includes going out to the van or a shop for food.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Break </a:t>
            </a:r>
            <a:r>
              <a:rPr lang="en-GB" i="1" dirty="0">
                <a:latin typeface="Arial Nova Cond Light" panose="020B0306020202020204" pitchFamily="34" charset="0"/>
              </a:rPr>
              <a:t>and lunch wont be the same way for you as it is for the rest of the school for the first couple of weeks but this is just to get you used to the ways of working.</a:t>
            </a:r>
          </a:p>
        </p:txBody>
      </p:sp>
    </p:spTree>
    <p:extLst>
      <p:ext uri="{BB962C8B-B14F-4D97-AF65-F5344CB8AC3E}">
        <p14:creationId xmlns:p14="http://schemas.microsoft.com/office/powerpoint/2010/main" val="294213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4984-2ADA-4496-94D0-D0D17E57937C}"/>
              </a:ext>
            </a:extLst>
          </p:cNvPr>
          <p:cNvSpPr>
            <a:spLocks noGrp="1"/>
          </p:cNvSpPr>
          <p:nvPr>
            <p:ph type="title"/>
          </p:nvPr>
        </p:nvSpPr>
        <p:spPr>
          <a:xfrm>
            <a:off x="913774" y="-207960"/>
            <a:ext cx="10364451" cy="1596177"/>
          </a:xfrm>
        </p:spPr>
        <p:txBody>
          <a:bodyPr/>
          <a:lstStyle/>
          <a:p>
            <a:r>
              <a:rPr lang="en-GB" b="1" i="1" u="sng" dirty="0">
                <a:latin typeface="Arial Nova Cond Light" panose="020B0306020202020204" pitchFamily="34" charset="0"/>
              </a:rPr>
              <a:t>House Identity</a:t>
            </a:r>
          </a:p>
        </p:txBody>
      </p:sp>
      <p:sp>
        <p:nvSpPr>
          <p:cNvPr id="3" name="Content Placeholder 2">
            <a:extLst>
              <a:ext uri="{FF2B5EF4-FFF2-40B4-BE49-F238E27FC236}">
                <a16:creationId xmlns:a16="http://schemas.microsoft.com/office/drawing/2014/main" id="{99B913C4-4E9F-4BEE-AE8B-D4D7581DE1DC}"/>
              </a:ext>
            </a:extLst>
          </p:cNvPr>
          <p:cNvSpPr>
            <a:spLocks noGrp="1"/>
          </p:cNvSpPr>
          <p:nvPr>
            <p:ph sz="quarter" idx="13"/>
          </p:nvPr>
        </p:nvSpPr>
        <p:spPr>
          <a:xfrm>
            <a:off x="1089620" y="1388217"/>
            <a:ext cx="10363826" cy="4731229"/>
          </a:xfrm>
        </p:spPr>
        <p:txBody>
          <a:bodyPr>
            <a:normAutofit/>
          </a:bodyPr>
          <a:lstStyle/>
          <a:p>
            <a:pPr marL="0" indent="0">
              <a:buNone/>
            </a:pPr>
            <a:r>
              <a:rPr lang="en-GB" i="1" dirty="0">
                <a:latin typeface="Arial Nova Cond Light" panose="020B0306020202020204" pitchFamily="34" charset="0"/>
              </a:rPr>
              <a:t>As you know already, you belong to one of the four houses in Airdrie Academy: </a:t>
            </a:r>
            <a:endParaRPr lang="en-GB" i="1" dirty="0" smtClean="0">
              <a:latin typeface="Arial Nova Cond Light" panose="020B0306020202020204" pitchFamily="34" charset="0"/>
            </a:endParaRPr>
          </a:p>
          <a:p>
            <a:r>
              <a:rPr lang="en-GB" i="1" dirty="0" err="1" smtClean="0">
                <a:latin typeface="Arial Nova Cond Light" panose="020B0306020202020204" pitchFamily="34" charset="0"/>
              </a:rPr>
              <a:t>Cleddans</a:t>
            </a:r>
            <a:r>
              <a:rPr lang="en-GB" i="1" dirty="0" smtClean="0">
                <a:latin typeface="Arial Nova Cond Light" panose="020B0306020202020204" pitchFamily="34" charset="0"/>
              </a:rPr>
              <a:t>-blue </a:t>
            </a:r>
          </a:p>
          <a:p>
            <a:r>
              <a:rPr lang="en-GB" i="1" dirty="0" err="1" smtClean="0">
                <a:latin typeface="Arial Nova Cond Light" panose="020B0306020202020204" pitchFamily="34" charset="0"/>
              </a:rPr>
              <a:t>Faskine</a:t>
            </a:r>
            <a:r>
              <a:rPr lang="en-GB" i="1" dirty="0" smtClean="0">
                <a:latin typeface="Arial Nova Cond Light" panose="020B0306020202020204" pitchFamily="34" charset="0"/>
              </a:rPr>
              <a:t>-yellow  </a:t>
            </a:r>
          </a:p>
          <a:p>
            <a:r>
              <a:rPr lang="en-GB" i="1" dirty="0" smtClean="0">
                <a:latin typeface="Arial Nova Cond Light" panose="020B0306020202020204" pitchFamily="34" charset="0"/>
              </a:rPr>
              <a:t>Monklands-red </a:t>
            </a:r>
            <a:endParaRPr lang="en-GB" i="1" dirty="0">
              <a:latin typeface="Arial Nova Cond Light" panose="020B0306020202020204" pitchFamily="34" charset="0"/>
            </a:endParaRPr>
          </a:p>
          <a:p>
            <a:r>
              <a:rPr lang="en-GB" i="1" dirty="0" err="1" smtClean="0">
                <a:latin typeface="Arial Nova Cond Light" panose="020B0306020202020204" pitchFamily="34" charset="0"/>
              </a:rPr>
              <a:t>rochsoles</a:t>
            </a:r>
            <a:r>
              <a:rPr lang="en-GB" i="1" dirty="0" smtClean="0">
                <a:latin typeface="Arial Nova Cond Light" panose="020B0306020202020204" pitchFamily="34" charset="0"/>
              </a:rPr>
              <a:t>-white </a:t>
            </a:r>
            <a:endParaRPr lang="en-GB" i="1" dirty="0">
              <a:latin typeface="Arial Nova Cond Light" panose="020B0306020202020204" pitchFamily="34" charset="0"/>
            </a:endParaRPr>
          </a:p>
          <a:p>
            <a:r>
              <a:rPr lang="en-GB" i="1" dirty="0" smtClean="0">
                <a:latin typeface="Arial Nova Cond Light" panose="020B0306020202020204" pitchFamily="34" charset="0"/>
              </a:rPr>
              <a:t>Each </a:t>
            </a:r>
            <a:r>
              <a:rPr lang="en-GB" i="1" dirty="0">
                <a:latin typeface="Arial Nova Cond Light" panose="020B0306020202020204" pitchFamily="34" charset="0"/>
              </a:rPr>
              <a:t>of </a:t>
            </a:r>
            <a:r>
              <a:rPr lang="en-GB" i="1" dirty="0" smtClean="0">
                <a:latin typeface="Arial Nova Cond Light" panose="020B0306020202020204" pitchFamily="34" charset="0"/>
              </a:rPr>
              <a:t>your classes </a:t>
            </a:r>
            <a:r>
              <a:rPr lang="en-GB" i="1" dirty="0">
                <a:latin typeface="Arial Nova Cond Light" panose="020B0306020202020204" pitchFamily="34" charset="0"/>
              </a:rPr>
              <a:t>is based </a:t>
            </a:r>
            <a:r>
              <a:rPr lang="en-GB" i="1" dirty="0" smtClean="0">
                <a:latin typeface="Arial Nova Cond Light" panose="020B0306020202020204" pitchFamily="34" charset="0"/>
              </a:rPr>
              <a:t>on</a:t>
            </a:r>
            <a:r>
              <a:rPr lang="en-GB" i="1" dirty="0">
                <a:latin typeface="Arial Nova Cond Light" panose="020B0306020202020204" pitchFamily="34" charset="0"/>
              </a:rPr>
              <a:t> </a:t>
            </a:r>
            <a:r>
              <a:rPr lang="en-GB" i="1" dirty="0" smtClean="0">
                <a:latin typeface="Arial Nova Cond Light" panose="020B0306020202020204" pitchFamily="34" charset="0"/>
              </a:rPr>
              <a:t>the </a:t>
            </a:r>
            <a:r>
              <a:rPr lang="en-GB" i="1" dirty="0">
                <a:latin typeface="Arial Nova Cond Light" panose="020B0306020202020204" pitchFamily="34" charset="0"/>
              </a:rPr>
              <a:t>house you are in. </a:t>
            </a:r>
            <a:endParaRPr lang="en-GB" i="1" dirty="0" smtClean="0">
              <a:latin typeface="Arial Nova Cond Light" panose="020B0306020202020204" pitchFamily="34" charset="0"/>
            </a:endParaRPr>
          </a:p>
          <a:p>
            <a:r>
              <a:rPr lang="en-GB" i="1" dirty="0" smtClean="0">
                <a:latin typeface="Arial Nova Cond Light" panose="020B0306020202020204" pitchFamily="34" charset="0"/>
              </a:rPr>
              <a:t>Each </a:t>
            </a:r>
            <a:r>
              <a:rPr lang="en-GB" i="1" dirty="0">
                <a:latin typeface="Arial Nova Cond Light" panose="020B0306020202020204" pitchFamily="34" charset="0"/>
              </a:rPr>
              <a:t>house has its own captain, vice captain and prefects who will help you throughout your years at Airdrie academy.</a:t>
            </a:r>
          </a:p>
        </p:txBody>
      </p:sp>
    </p:spTree>
    <p:extLst>
      <p:ext uri="{BB962C8B-B14F-4D97-AF65-F5344CB8AC3E}">
        <p14:creationId xmlns:p14="http://schemas.microsoft.com/office/powerpoint/2010/main" val="282055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D942AD0BE99D4391E805EB72DBFC4D" ma:contentTypeVersion="7" ma:contentTypeDescription="Create a new document." ma:contentTypeScope="" ma:versionID="c83704ce800dbb04ef92d481616afdf6">
  <xsd:schema xmlns:xsd="http://www.w3.org/2001/XMLSchema" xmlns:xs="http://www.w3.org/2001/XMLSchema" xmlns:p="http://schemas.microsoft.com/office/2006/metadata/properties" xmlns:ns3="16b18317-9d4c-48a9-a0ae-42c96221d6fa" xmlns:ns4="7878552f-f25f-48df-8fba-a7246d4a70c8" targetNamespace="http://schemas.microsoft.com/office/2006/metadata/properties" ma:root="true" ma:fieldsID="c9a8a5573a4a127a615169f85d89fca4" ns3:_="" ns4:_="">
    <xsd:import namespace="16b18317-9d4c-48a9-a0ae-42c96221d6fa"/>
    <xsd:import namespace="7878552f-f25f-48df-8fba-a7246d4a70c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18317-9d4c-48a9-a0ae-42c96221d6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78552f-f25f-48df-8fba-a7246d4a70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435196-5C76-41F4-A71A-802C97315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18317-9d4c-48a9-a0ae-42c96221d6fa"/>
    <ds:schemaRef ds:uri="7878552f-f25f-48df-8fba-a7246d4a70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85AD6-D5B6-4E6C-A960-E7AA12F70DEA}">
  <ds:schemaRefs>
    <ds:schemaRef ds:uri="http://schemas.microsoft.com/office/2006/documentManagement/types"/>
    <ds:schemaRef ds:uri="http://schemas.microsoft.com/office/infopath/2007/PartnerControls"/>
    <ds:schemaRef ds:uri="7878552f-f25f-48df-8fba-a7246d4a70c8"/>
    <ds:schemaRef ds:uri="http://purl.org/dc/elements/1.1/"/>
    <ds:schemaRef ds:uri="http://schemas.microsoft.com/office/2006/metadata/properties"/>
    <ds:schemaRef ds:uri="16b18317-9d4c-48a9-a0ae-42c96221d6fa"/>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04063DF-CD81-4AD7-8282-37726205DF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TM04033925[[fn=Droplet]]</Template>
  <TotalTime>123</TotalTime>
  <Words>711</Words>
  <Application>Microsoft Office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Nova Cond Light</vt:lpstr>
      <vt:lpstr>Tw Cen MT</vt:lpstr>
      <vt:lpstr>Droplet</vt:lpstr>
      <vt:lpstr>The transition from p7 – s1</vt:lpstr>
      <vt:lpstr>Layout Of The School</vt:lpstr>
      <vt:lpstr>Subjects</vt:lpstr>
      <vt:lpstr>Times &amp; Periods</vt:lpstr>
      <vt:lpstr>Homework</vt:lpstr>
      <vt:lpstr>Clubs</vt:lpstr>
      <vt:lpstr>Uniform</vt:lpstr>
      <vt:lpstr>Break and lunch</vt:lpstr>
      <vt:lpstr>House Identity</vt:lpstr>
      <vt:lpstr>Friendships</vt:lpstr>
      <vt:lpstr>Thank you and 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transition from p7 – s1</dc:title>
  <dc:creator>Abi Kerr</dc:creator>
  <cp:lastModifiedBy>Jo Lilly</cp:lastModifiedBy>
  <cp:revision>8</cp:revision>
  <dcterms:created xsi:type="dcterms:W3CDTF">2020-05-06T09:07:57Z</dcterms:created>
  <dcterms:modified xsi:type="dcterms:W3CDTF">2020-05-17T18:27:41Z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0x010100A3D942AD0BE99D4391E805EB72DBFC4D</vt:lpwstr>
  </property>
</Properties>
</file>