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08" r:id="rId3"/>
    <p:sldId id="262" r:id="rId4"/>
    <p:sldId id="312" r:id="rId5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3" autoAdjust="0"/>
    <p:restoredTop sz="94595" autoAdjust="0"/>
  </p:normalViewPr>
  <p:slideViewPr>
    <p:cSldViewPr>
      <p:cViewPr varScale="1">
        <p:scale>
          <a:sx n="87" d="100"/>
          <a:sy n="87" d="100"/>
        </p:scale>
        <p:origin x="16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 McManus" userId="S::gp18mcmanusadam@glowmail.org.uk::e163320d-a446-4dfb-a7ae-28e0325b2d0f" providerId="AD" clId="Web-{A360E499-D44A-489E-B488-7F8F9CF002CA}"/>
    <pc:docChg chg="modSld">
      <pc:chgData name="Adam McManus" userId="S::gp18mcmanusadam@glowmail.org.uk::e163320d-a446-4dfb-a7ae-28e0325b2d0f" providerId="AD" clId="Web-{A360E499-D44A-489E-B488-7F8F9CF002CA}" dt="2018-05-30T08:02:09.743" v="4" actId="20577"/>
      <pc:docMkLst>
        <pc:docMk/>
      </pc:docMkLst>
      <pc:sldChg chg="modSp">
        <pc:chgData name="Adam McManus" userId="S::gp18mcmanusadam@glowmail.org.uk::e163320d-a446-4dfb-a7ae-28e0325b2d0f" providerId="AD" clId="Web-{A360E499-D44A-489E-B488-7F8F9CF002CA}" dt="2018-05-30T08:02:07.587" v="2" actId="20577"/>
        <pc:sldMkLst>
          <pc:docMk/>
          <pc:sldMk cId="0" sldId="256"/>
        </pc:sldMkLst>
        <pc:spChg chg="mod">
          <ac:chgData name="Adam McManus" userId="S::gp18mcmanusadam@glowmail.org.uk::e163320d-a446-4dfb-a7ae-28e0325b2d0f" providerId="AD" clId="Web-{A360E499-D44A-489E-B488-7F8F9CF002CA}" dt="2018-05-30T08:02:07.587" v="2" actId="20577"/>
          <ac:spMkLst>
            <pc:docMk/>
            <pc:sldMk cId="0" sldId="256"/>
            <ac:spMk id="4099" creationId="{0CEEBD86-2CAC-4D1A-A5D6-782821F641F6}"/>
          </ac:spMkLst>
        </pc:spChg>
      </pc:sldChg>
    </pc:docChg>
  </pc:docChgLst>
  <pc:docChgLst>
    <pc:chgData name="Adam McManus" userId="S::gp18mcmanusadam@glowmail.org.uk::e163320d-a446-4dfb-a7ae-28e0325b2d0f" providerId="AD" clId="Web-{0AA28552-F1F6-4A0E-90D0-2354869BC0AA}"/>
    <pc:docChg chg="modSld">
      <pc:chgData name="Adam McManus" userId="S::gp18mcmanusadam@glowmail.org.uk::e163320d-a446-4dfb-a7ae-28e0325b2d0f" providerId="AD" clId="Web-{0AA28552-F1F6-4A0E-90D0-2354869BC0AA}" dt="2018-05-30T10:48:02.567" v="4" actId="20577"/>
      <pc:docMkLst>
        <pc:docMk/>
      </pc:docMkLst>
      <pc:sldChg chg="modSp">
        <pc:chgData name="Adam McManus" userId="S::gp18mcmanusadam@glowmail.org.uk::e163320d-a446-4dfb-a7ae-28e0325b2d0f" providerId="AD" clId="Web-{0AA28552-F1F6-4A0E-90D0-2354869BC0AA}" dt="2018-05-30T10:48:01.302" v="2" actId="20577"/>
        <pc:sldMkLst>
          <pc:docMk/>
          <pc:sldMk cId="0" sldId="256"/>
        </pc:sldMkLst>
        <pc:spChg chg="mod">
          <ac:chgData name="Adam McManus" userId="S::gp18mcmanusadam@glowmail.org.uk::e163320d-a446-4dfb-a7ae-28e0325b2d0f" providerId="AD" clId="Web-{0AA28552-F1F6-4A0E-90D0-2354869BC0AA}" dt="2018-05-30T10:48:01.302" v="2" actId="20577"/>
          <ac:spMkLst>
            <pc:docMk/>
            <pc:sldMk cId="0" sldId="256"/>
            <ac:spMk id="4099" creationId="{0CEEBD86-2CAC-4D1A-A5D6-782821F641F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06E6A222-74C6-4DA6-8374-283F5546EC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521A7C06-A60E-4FC1-BB8C-8DB9EB5EABD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xmlns="" id="{06F44EAB-5758-4311-98DC-FC7B6A85111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xmlns="" id="{72A0430B-3D2D-4E62-BBF2-3BF652961C7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7E0774-F0F7-4C20-B6B8-CE0E2EFDB8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031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97A00DA9-D3B2-41C8-80F8-C2A06B5E5F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3E5013F4-7C95-4E2E-BB50-7124F0AC110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02F9DB29-101F-40AE-9421-1966BC8C275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0280238B-AF58-48C5-8B78-6597B174C9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234596D0-B3C8-47A2-8879-EFAB01DB90C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B7ED5A6D-4B25-4BC0-A7CE-E8A7916FC6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6CBC88-7C2E-40E4-BB5C-E3405D6832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357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xmlns="" id="{3F4665B1-022D-4D09-8AF1-871A45094F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D71BFDC-DEC6-4B68-889A-CD001DB68BE5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ED89DDF0-47C5-4B43-A0B9-EBF5E6AF54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8E7F5590-A402-447D-A886-B3FBCEAB0C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2881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xmlns="" id="{C76F6F97-A575-4583-88C3-CCD5448B63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xmlns="" id="{9B6D44C6-E09B-451C-A7B0-FF78393B7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xmlns="" id="{E69DE208-0667-40DD-A62F-555E493E11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309DCFC-9A0A-4BA1-8A41-C6BE7D3821E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478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xmlns="" id="{C76F6F97-A575-4583-88C3-CCD5448B63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xmlns="" id="{9B6D44C6-E09B-451C-A7B0-FF78393B7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1 – Crucial that</a:t>
            </a:r>
            <a:r>
              <a:rPr lang="en-GB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we understand what we are going to! Could be that incident/call was from someone in distress</a:t>
            </a:r>
          </a:p>
          <a:p>
            <a:r>
              <a:rPr lang="en-GB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2 – Must be able to use our </a:t>
            </a:r>
            <a:r>
              <a:rPr lang="en-GB" altLang="en-US" baseline="0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vebal</a:t>
            </a:r>
            <a:r>
              <a:rPr lang="en-GB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communication to get an accurate picture of what has went on. Body language crucial also</a:t>
            </a:r>
          </a:p>
          <a:p>
            <a:r>
              <a:rPr lang="en-GB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3 – Accurate statements. Must be written </a:t>
            </a:r>
            <a:r>
              <a:rPr lang="en-GB" altLang="en-US" baseline="0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ver</a:t>
            </a:r>
            <a:r>
              <a:rPr lang="en-GB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en-US" baseline="0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batim</a:t>
            </a:r>
            <a:r>
              <a:rPr lang="en-GB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and relied on when in court!</a:t>
            </a:r>
          </a:p>
          <a:p>
            <a:r>
              <a:rPr lang="en-GB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4 – Tac </a:t>
            </a:r>
            <a:r>
              <a:rPr lang="en-GB" altLang="en-US" baseline="0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comms</a:t>
            </a:r>
            <a:r>
              <a:rPr lang="en-GB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– Verbal communication is vital also, example of offender in Kilsyth hanging from window – Female on bridge</a:t>
            </a:r>
          </a:p>
          <a:p>
            <a:r>
              <a:rPr lang="en-GB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5 – Paperwork sent to all departments are crucial as could be the </a:t>
            </a:r>
            <a:r>
              <a:rPr lang="en-GB" altLang="en-US" baseline="0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dfference</a:t>
            </a:r>
            <a:r>
              <a:rPr lang="en-GB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between a serious offender not getting remanded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xmlns="" id="{E69DE208-0667-40DD-A62F-555E493E11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309DCFC-9A0A-4BA1-8A41-C6BE7D3821E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361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xmlns="" id="{C76F6F97-A575-4583-88C3-CCD5448B63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xmlns="" id="{9B6D44C6-E09B-451C-A7B0-FF78393B7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xmlns="" id="{E69DE208-0667-40DD-A62F-555E493E11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309DCFC-9A0A-4BA1-8A41-C6BE7D3821E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646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6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14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94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01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62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54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58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11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894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358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503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7E2D8251-6ACB-4F79-90E4-2A2AAF8B1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2C3DFFD2-75D2-4BCB-A94C-277FEA4552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hc" descr="NOT PROTECTIVELY MARKED">
            <a:extLst>
              <a:ext uri="{FF2B5EF4-FFF2-40B4-BE49-F238E27FC236}">
                <a16:creationId xmlns:a16="http://schemas.microsoft.com/office/drawing/2014/main" xmlns="" id="{C30F2134-9874-4C56-A49F-0FE50B9EB9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>
              <a:defRPr/>
            </a:pPr>
            <a:r>
              <a:rPr lang="en-GB" altLang="en-US" sz="2400" dirty="0"/>
              <a:t>NOT PROTECTIVELY MARKED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xmlns="" id="{DD85AD2A-5364-4D5C-A735-3F3CA4D23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4132263"/>
            <a:ext cx="7932737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smtClean="0"/>
              <a:t>S3 Literacy Week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4099" name="Text Box 5">
            <a:extLst>
              <a:ext uri="{FF2B5EF4-FFF2-40B4-BE49-F238E27FC236}">
                <a16:creationId xmlns:a16="http://schemas.microsoft.com/office/drawing/2014/main" xmlns="" id="{0CEEBD86-2CAC-4D1A-A5D6-782821F64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5056092"/>
            <a:ext cx="7543800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anchor="t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dirty="0"/>
              <a:t>PC </a:t>
            </a:r>
            <a:r>
              <a:rPr lang="en-US" altLang="en-US" dirty="0" smtClean="0"/>
              <a:t>Adam McManus</a:t>
            </a:r>
            <a:endParaRPr lang="en-US" dirty="0"/>
          </a:p>
          <a:p>
            <a:pPr>
              <a:spcBef>
                <a:spcPct val="50000"/>
              </a:spcBef>
              <a:buNone/>
            </a:pPr>
            <a:r>
              <a:rPr lang="en-US" altLang="en-US" dirty="0">
                <a:solidFill>
                  <a:srgbClr val="FFFFFF"/>
                </a:solidFill>
                <a:cs typeface="Arial"/>
              </a:rPr>
              <a:t>School Community Police </a:t>
            </a:r>
            <a:r>
              <a:rPr lang="en-US" altLang="en-US" dirty="0" smtClean="0">
                <a:solidFill>
                  <a:srgbClr val="FFFFFF"/>
                </a:solidFill>
                <a:cs typeface="Arial"/>
              </a:rPr>
              <a:t>Officer</a:t>
            </a:r>
            <a:endParaRPr lang="en-US" altLang="en-US" dirty="0">
              <a:solidFill>
                <a:srgbClr val="FFFFFF"/>
              </a:solidFill>
              <a:cs typeface="Arial"/>
            </a:endParaRPr>
          </a:p>
          <a:p>
            <a:pPr>
              <a:spcBef>
                <a:spcPct val="50000"/>
              </a:spcBef>
              <a:buNone/>
            </a:pPr>
            <a:endParaRPr lang="en-US" altLang="en-US" dirty="0">
              <a:solidFill>
                <a:schemeClr val="tx1"/>
              </a:solidFill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B4E7D7AA-B186-4965-8F17-511E24AAEA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2800" dirty="0" smtClean="0"/>
              <a:t>What does a Police Officer do?</a:t>
            </a:r>
            <a:r>
              <a:rPr lang="en-GB" altLang="en-US" sz="2400" dirty="0"/>
              <a:t>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FC5B0952-510C-4519-AD11-9EDF9F392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FontTx/>
              <a:buNone/>
            </a:pPr>
            <a:endParaRPr lang="en-GB" altLang="en-US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GB" altLang="en-US" dirty="0" smtClean="0"/>
              <a:t>Receives report of an incident/crime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GB" altLang="en-US" dirty="0" smtClean="0"/>
              <a:t>Attends at Locus (address) to speak with Reporter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GB" altLang="en-US" dirty="0" smtClean="0"/>
              <a:t>Notes statements from all involved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GB" altLang="en-US" dirty="0" smtClean="0"/>
              <a:t>Apprehends offender – completes paperwork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GB" altLang="en-US" dirty="0" smtClean="0"/>
              <a:t>Includes Social Work reports and Criminal Reports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8044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B4E7D7AA-B186-4965-8F17-511E24AAEA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2800" dirty="0" smtClean="0"/>
              <a:t>Why is Literacy important to Police?</a:t>
            </a:r>
            <a:r>
              <a:rPr lang="en-GB" altLang="en-US" sz="2800" b="0" dirty="0"/>
              <a:t>	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061E202D-78C0-472D-8A55-5D8638A5B1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Have to interpret initial incident to Police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 smtClean="0"/>
              <a:t>Have to speak to witnesses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 smtClean="0"/>
              <a:t>Have to note accurate and detailed statements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 smtClean="0"/>
              <a:t>Have to use tactical communication to possibly talk down offender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 smtClean="0"/>
              <a:t>Reports to all departments must be clear and concise as will appear in court and be questioned</a:t>
            </a:r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D25ABEDF-7F86-47C4-9FAC-2A55060AE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algn="ctr"/>
            <a:r>
              <a:rPr lang="en-GB" altLang="en-US" dirty="0" smtClean="0"/>
              <a:t>S3 Literacy Week</a:t>
            </a:r>
            <a:endParaRPr lang="en-GB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B52715F6-B610-41DF-B113-491DAB943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pPr algn="ctr">
              <a:defRPr/>
            </a:pPr>
            <a:endParaRPr lang="en-GB" sz="2800" dirty="0"/>
          </a:p>
          <a:p>
            <a:pPr marL="0" indent="0" algn="ctr">
              <a:buNone/>
              <a:defRPr/>
            </a:pPr>
            <a:r>
              <a:rPr lang="en-GB" sz="2800" dirty="0">
                <a:cs typeface="Arial"/>
              </a:rPr>
              <a:t>Thank you very much for your time</a:t>
            </a:r>
          </a:p>
          <a:p>
            <a:pPr marL="0" indent="0" algn="ctr">
              <a:buFontTx/>
              <a:buNone/>
              <a:defRPr/>
            </a:pPr>
            <a:r>
              <a:rPr lang="en-GB" sz="8800" dirty="0"/>
              <a:t>Questions</a:t>
            </a:r>
            <a:r>
              <a:rPr lang="en-GB" sz="8800" dirty="0"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9554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</TotalTime>
  <Words>225</Words>
  <Application>Microsoft Office PowerPoint</Application>
  <PresentationFormat>On-screen Show (4:3)</PresentationFormat>
  <Paragraphs>38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ＭＳ Ｐゴシック</vt:lpstr>
      <vt:lpstr>Arial</vt:lpstr>
      <vt:lpstr>Blank Presentation</vt:lpstr>
      <vt:lpstr>PowerPoint Presentation</vt:lpstr>
      <vt:lpstr>What does a Police Officer do? </vt:lpstr>
      <vt:lpstr>Why is Literacy important to Police? </vt:lpstr>
      <vt:lpstr>S3 Literacy Week</vt:lpstr>
    </vt:vector>
  </TitlesOfParts>
  <Company>Strathclyde Police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Template Version 1.00</dc:title>
  <dc:creator>David</dc:creator>
  <cp:lastModifiedBy>Adam McManus</cp:lastModifiedBy>
  <cp:revision>118</cp:revision>
  <cp:lastPrinted>2016-10-13T15:14:43Z</cp:lastPrinted>
  <dcterms:created xsi:type="dcterms:W3CDTF">2013-03-06T10:41:04Z</dcterms:created>
  <dcterms:modified xsi:type="dcterms:W3CDTF">2018-09-11T08:59:04Z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PSOS-253-1673</vt:lpwstr>
  </property>
  <property fmtid="{D5CDD505-2E9C-101B-9397-08002B2CF9AE}" pid="3" name="_dlc_DocIdItemGuid">
    <vt:lpwstr>d9f17298-35a0-4df6-8b78-7d578a786024</vt:lpwstr>
  </property>
  <property fmtid="{D5CDD505-2E9C-101B-9397-08002B2CF9AE}" pid="4" name="_dlc_DocIdUrl">
    <vt:lpwstr>https://spi.spnet.local/policescotland/guidance/_layouts/DocIdRedir.aspx?ID=PSOS-253-1673, PSOS-253-1673</vt:lpwstr>
  </property>
  <property fmtid="{D5CDD505-2E9C-101B-9397-08002B2CF9AE}" pid="5" name="Former Force0">
    <vt:lpwstr/>
  </property>
  <property fmtid="{D5CDD505-2E9C-101B-9397-08002B2CF9AE}" pid="6" name="Impact Assessed">
    <vt:lpwstr>No</vt:lpwstr>
  </property>
  <property fmtid="{D5CDD505-2E9C-101B-9397-08002B2CF9AE}" pid="7" name="Command Area0">
    <vt:lpwstr/>
  </property>
  <property fmtid="{D5CDD505-2E9C-101B-9397-08002B2CF9AE}" pid="8" name="ol_Department">
    <vt:lpwstr>Corporate Communications</vt:lpwstr>
  </property>
  <property fmtid="{D5CDD505-2E9C-101B-9397-08002B2CF9AE}" pid="9" name="Local Authority Area0">
    <vt:lpwstr/>
  </property>
  <property fmtid="{D5CDD505-2E9C-101B-9397-08002B2CF9AE}" pid="10" name="Topic">
    <vt:lpwstr>;#Administration;#Corporate Communications;#</vt:lpwstr>
  </property>
  <property fmtid="{D5CDD505-2E9C-101B-9397-08002B2CF9AE}" pid="11" name="Description0">
    <vt:lpwstr>PowerPoint Presentation Template Version 1.00</vt:lpwstr>
  </property>
  <property fmtid="{D5CDD505-2E9C-101B-9397-08002B2CF9AE}" pid="12" name="GPMS0">
    <vt:lpwstr>Not Protectively Marked</vt:lpwstr>
  </property>
  <property fmtid="{D5CDD505-2E9C-101B-9397-08002B2CF9AE}" pid="13" name="Reference Type">
    <vt:lpwstr>Presentation</vt:lpwstr>
  </property>
  <property fmtid="{D5CDD505-2E9C-101B-9397-08002B2CF9AE}" pid="14" name="Subject0">
    <vt:lpwstr/>
  </property>
  <property fmtid="{D5CDD505-2E9C-101B-9397-08002B2CF9AE}" pid="15" name="Owning Department">
    <vt:lpwstr>Corporate Services (Corporate Communications)</vt:lpwstr>
  </property>
  <property fmtid="{D5CDD505-2E9C-101B-9397-08002B2CF9AE}" pid="16" name="Order">
    <vt:lpwstr>167300.000000000</vt:lpwstr>
  </property>
  <property fmtid="{D5CDD505-2E9C-101B-9397-08002B2CF9AE}" pid="17" name="TitusGUID">
    <vt:lpwstr>aecd1f94-47f6-4f09-9151-45e157804649</vt:lpwstr>
  </property>
  <property fmtid="{D5CDD505-2E9C-101B-9397-08002B2CF9AE}" pid="18" name="aliashTPPPT">
    <vt:lpwstr>NOT PROTECTIVELY MARKED</vt:lpwstr>
  </property>
  <property fmtid="{D5CDD505-2E9C-101B-9397-08002B2CF9AE}" pid="19" name="TPTaysideIL">
    <vt:lpwstr>NOT PROTECTIVELY MARKED</vt:lpwstr>
  </property>
  <property fmtid="{D5CDD505-2E9C-101B-9397-08002B2CF9AE}" pid="20" name="Objective-Id">
    <vt:lpwstr>A15694041</vt:lpwstr>
  </property>
  <property fmtid="{D5CDD505-2E9C-101B-9397-08002B2CF9AE}" pid="21" name="Objective-Title">
    <vt:lpwstr>ppt Edmonston</vt:lpwstr>
  </property>
  <property fmtid="{D5CDD505-2E9C-101B-9397-08002B2CF9AE}" pid="22" name="Objective-Comment">
    <vt:lpwstr/>
  </property>
  <property fmtid="{D5CDD505-2E9C-101B-9397-08002B2CF9AE}" pid="23" name="Objective-CreationStamp">
    <vt:filetime>2016-10-18T15:34:47Z</vt:filetime>
  </property>
  <property fmtid="{D5CDD505-2E9C-101B-9397-08002B2CF9AE}" pid="24" name="Objective-IsApproved">
    <vt:bool>false</vt:bool>
  </property>
  <property fmtid="{D5CDD505-2E9C-101B-9397-08002B2CF9AE}" pid="25" name="Objective-IsPublished">
    <vt:bool>true</vt:bool>
  </property>
  <property fmtid="{D5CDD505-2E9C-101B-9397-08002B2CF9AE}" pid="26" name="Objective-DatePublished">
    <vt:filetime>2016-10-18T15:34:47Z</vt:filetime>
  </property>
  <property fmtid="{D5CDD505-2E9C-101B-9397-08002B2CF9AE}" pid="27" name="Objective-ModificationStamp">
    <vt:filetime>2016-10-18T15:34:54Z</vt:filetime>
  </property>
  <property fmtid="{D5CDD505-2E9C-101B-9397-08002B2CF9AE}" pid="28" name="Objective-Owner">
    <vt:lpwstr>McDonnell, Michael M (u207831)</vt:lpwstr>
  </property>
  <property fmtid="{D5CDD505-2E9C-101B-9397-08002B2CF9AE}" pid="29" name="Objective-Path">
    <vt:lpwstr>Objective Global Folder:SG File Plan:Business and industry:Transport:Roads and road transport - Road safety:Casework: Roads and road transport - Road safety:Road Safety Scotland (RSS): Annual Seminar 2016: 2015-2020:</vt:lpwstr>
  </property>
  <property fmtid="{D5CDD505-2E9C-101B-9397-08002B2CF9AE}" pid="30" name="Objective-Parent">
    <vt:lpwstr>Road Safety Scotland (RSS): Annual Seminar 2016: 2015-2020</vt:lpwstr>
  </property>
  <property fmtid="{D5CDD505-2E9C-101B-9397-08002B2CF9AE}" pid="31" name="Objective-State">
    <vt:lpwstr>Published</vt:lpwstr>
  </property>
  <property fmtid="{D5CDD505-2E9C-101B-9397-08002B2CF9AE}" pid="32" name="Objective-Version">
    <vt:lpwstr>1.0</vt:lpwstr>
  </property>
  <property fmtid="{D5CDD505-2E9C-101B-9397-08002B2CF9AE}" pid="33" name="Objective-VersionNumber">
    <vt:i4>1</vt:i4>
  </property>
  <property fmtid="{D5CDD505-2E9C-101B-9397-08002B2CF9AE}" pid="34" name="Objective-VersionComment">
    <vt:lpwstr>First version</vt:lpwstr>
  </property>
  <property fmtid="{D5CDD505-2E9C-101B-9397-08002B2CF9AE}" pid="35" name="Objective-FileNumber">
    <vt:lpwstr/>
  </property>
  <property fmtid="{D5CDD505-2E9C-101B-9397-08002B2CF9AE}" pid="36" name="Objective-Classification">
    <vt:lpwstr>[Inherited - OFFICIAL]</vt:lpwstr>
  </property>
  <property fmtid="{D5CDD505-2E9C-101B-9397-08002B2CF9AE}" pid="37" name="Objective-Caveats">
    <vt:lpwstr/>
  </property>
  <property fmtid="{D5CDD505-2E9C-101B-9397-08002B2CF9AE}" pid="38" name="Objective-Date of Original [system]">
    <vt:lpwstr/>
  </property>
  <property fmtid="{D5CDD505-2E9C-101B-9397-08002B2CF9AE}" pid="39" name="Objective-Date Received [system]">
    <vt:lpwstr/>
  </property>
  <property fmtid="{D5CDD505-2E9C-101B-9397-08002B2CF9AE}" pid="40" name="Objective-SG Web Publication - Category [system]">
    <vt:lpwstr/>
  </property>
  <property fmtid="{D5CDD505-2E9C-101B-9397-08002B2CF9AE}" pid="41" name="Objective-SG Web Publication - Category 2 Classification [system]">
    <vt:lpwstr/>
  </property>
</Properties>
</file>