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60" r:id="rId4"/>
    <p:sldId id="258" r:id="rId5"/>
    <p:sldId id="261" r:id="rId6"/>
    <p:sldId id="262" r:id="rId7"/>
    <p:sldId id="263" r:id="rId8"/>
    <p:sldId id="264" r:id="rId9"/>
    <p:sldId id="268" r:id="rId10"/>
    <p:sldId id="269" r:id="rId11"/>
    <p:sldId id="270" r:id="rId12"/>
    <p:sldId id="27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5" autoAdjust="0"/>
    <p:restoredTop sz="85613" autoAdjust="0"/>
  </p:normalViewPr>
  <p:slideViewPr>
    <p:cSldViewPr>
      <p:cViewPr varScale="1">
        <p:scale>
          <a:sx n="62" d="100"/>
          <a:sy n="62" d="100"/>
        </p:scale>
        <p:origin x="582"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E51972-9EAB-4F83-B887-B596CB08EE88}" type="datetimeFigureOut">
              <a:rPr lang="en-GB" smtClean="0"/>
              <a:t>11/05/2018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0E25B8-5C12-45CD-B566-82202E38B87E}" type="slidenum">
              <a:rPr lang="en-GB" smtClean="0"/>
              <a:t>‹#›</a:t>
            </a:fld>
            <a:endParaRPr lang="en-GB"/>
          </a:p>
        </p:txBody>
      </p:sp>
    </p:spTree>
    <p:extLst>
      <p:ext uri="{BB962C8B-B14F-4D97-AF65-F5344CB8AC3E}">
        <p14:creationId xmlns:p14="http://schemas.microsoft.com/office/powerpoint/2010/main" val="2227563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Discuss with class – feedback and decide on</a:t>
            </a:r>
            <a:r>
              <a:rPr lang="en-GB" baseline="0" dirty="0" smtClean="0"/>
              <a:t> 10. Complete “Top 10 UNCRC Articles” and submit one per class.</a:t>
            </a:r>
            <a:endParaRPr lang="en-GB" dirty="0"/>
          </a:p>
        </p:txBody>
      </p:sp>
      <p:sp>
        <p:nvSpPr>
          <p:cNvPr id="4" name="Slide Number Placeholder 3"/>
          <p:cNvSpPr>
            <a:spLocks noGrp="1"/>
          </p:cNvSpPr>
          <p:nvPr>
            <p:ph type="sldNum" sz="quarter" idx="10"/>
          </p:nvPr>
        </p:nvSpPr>
        <p:spPr/>
        <p:txBody>
          <a:bodyPr/>
          <a:lstStyle/>
          <a:p>
            <a:fld id="{400E25B8-5C12-45CD-B566-82202E38B87E}" type="slidenum">
              <a:rPr lang="en-GB" smtClean="0"/>
              <a:t>9</a:t>
            </a:fld>
            <a:endParaRPr lang="en-GB"/>
          </a:p>
        </p:txBody>
      </p:sp>
    </p:spTree>
    <p:extLst>
      <p:ext uri="{BB962C8B-B14F-4D97-AF65-F5344CB8AC3E}">
        <p14:creationId xmlns:p14="http://schemas.microsoft.com/office/powerpoint/2010/main" val="2856049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00E25B8-5C12-45CD-B566-82202E38B87E}" type="slidenum">
              <a:rPr lang="en-GB" smtClean="0"/>
              <a:t>11</a:t>
            </a:fld>
            <a:endParaRPr lang="en-GB"/>
          </a:p>
        </p:txBody>
      </p:sp>
    </p:spTree>
    <p:extLst>
      <p:ext uri="{BB962C8B-B14F-4D97-AF65-F5344CB8AC3E}">
        <p14:creationId xmlns:p14="http://schemas.microsoft.com/office/powerpoint/2010/main" val="179979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blogs.glowscotland.org.uk/nl/airdrieacademy/category/rights-respecting-school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blogs.glowscotland.org.uk/nl/airdrieacademy/category/rights-respecting-school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38200" y="2458508"/>
            <a:ext cx="7772400" cy="1470025"/>
          </a:xfrm>
        </p:spPr>
        <p:txBody>
          <a:bodyPr/>
          <a:lstStyle/>
          <a:p>
            <a:r>
              <a:rPr lang="en-GB" b="1" dirty="0" smtClean="0"/>
              <a:t>Rights Respecting Schools</a:t>
            </a:r>
            <a:endParaRPr lang="en-GB" b="1" dirty="0"/>
          </a:p>
        </p:txBody>
      </p:sp>
      <p:sp>
        <p:nvSpPr>
          <p:cNvPr id="5" name="Subtitle 4"/>
          <p:cNvSpPr>
            <a:spLocks noGrp="1"/>
          </p:cNvSpPr>
          <p:nvPr>
            <p:ph type="subTitle" idx="1"/>
          </p:nvPr>
        </p:nvSpPr>
        <p:spPr>
          <a:xfrm>
            <a:off x="1524000" y="3886199"/>
            <a:ext cx="6400800" cy="1752600"/>
          </a:xfrm>
        </p:spPr>
        <p:txBody>
          <a:bodyPr/>
          <a:lstStyle/>
          <a:p>
            <a:r>
              <a:rPr lang="en-GB" dirty="0" smtClean="0"/>
              <a:t>Airdrie Academy</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152400"/>
            <a:ext cx="2806368" cy="2296119"/>
          </a:xfrm>
          <a:prstGeom prst="rect">
            <a:avLst/>
          </a:prstGeom>
        </p:spPr>
      </p:pic>
      <p:pic>
        <p:nvPicPr>
          <p:cNvPr id="6" name="Picture 5" descr="Image result for airdrie academy badge"/>
          <p:cNvPicPr/>
          <p:nvPr/>
        </p:nvPicPr>
        <p:blipFill>
          <a:blip r:embed="rId3">
            <a:extLst>
              <a:ext uri="{28A0092B-C50C-407E-A947-70E740481C1C}">
                <a14:useLocalDpi xmlns:a14="http://schemas.microsoft.com/office/drawing/2010/main" val="0"/>
              </a:ext>
            </a:extLst>
          </a:blip>
          <a:srcRect/>
          <a:stretch>
            <a:fillRect/>
          </a:stretch>
        </p:blipFill>
        <p:spPr bwMode="auto">
          <a:xfrm>
            <a:off x="3833812" y="4614861"/>
            <a:ext cx="1781175" cy="2047875"/>
          </a:xfrm>
          <a:prstGeom prst="rect">
            <a:avLst/>
          </a:prstGeom>
          <a:noFill/>
          <a:ln>
            <a:noFill/>
          </a:ln>
        </p:spPr>
      </p:pic>
    </p:spTree>
    <p:extLst>
      <p:ext uri="{BB962C8B-B14F-4D97-AF65-F5344CB8AC3E}">
        <p14:creationId xmlns:p14="http://schemas.microsoft.com/office/powerpoint/2010/main" val="12772217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839200" cy="1143000"/>
          </a:xfrm>
        </p:spPr>
        <p:txBody>
          <a:bodyPr>
            <a:normAutofit fontScale="90000"/>
          </a:bodyPr>
          <a:lstStyle/>
          <a:p>
            <a:r>
              <a:rPr lang="en-GB" b="1" dirty="0" smtClean="0"/>
              <a:t>Why does it work and what are the benefits?</a:t>
            </a:r>
            <a:endParaRPr lang="en-GB" b="1" dirty="0"/>
          </a:p>
        </p:txBody>
      </p:sp>
      <p:sp>
        <p:nvSpPr>
          <p:cNvPr id="5" name="Title 1"/>
          <p:cNvSpPr txBox="1">
            <a:spLocks/>
          </p:cNvSpPr>
          <p:nvPr/>
        </p:nvSpPr>
        <p:spPr>
          <a:xfrm>
            <a:off x="518160" y="1447800"/>
            <a:ext cx="8229600" cy="358140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latin typeface="+mn-lt"/>
              </a:rPr>
              <a:t>If we respect each person’s rights, we will find that we are working together to improve everyone’s lives and therefore our own.</a:t>
            </a:r>
          </a:p>
          <a:p>
            <a:r>
              <a:rPr lang="en-GB" dirty="0" smtClean="0">
                <a:latin typeface="+mn-lt"/>
              </a:rPr>
              <a:t>We will understand that people are all individuals and their needs may be different from our own, but they are just as entitled to their rights and respect.</a:t>
            </a:r>
          </a:p>
          <a:p>
            <a:r>
              <a:rPr lang="en-GB" dirty="0" smtClean="0">
                <a:latin typeface="+mn-lt"/>
              </a:rPr>
              <a:t>We will become more of a community. </a:t>
            </a:r>
            <a:endParaRPr lang="en-GB" dirty="0">
              <a:latin typeface="+mn-l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5029200"/>
            <a:ext cx="2349168" cy="1828800"/>
          </a:xfrm>
          <a:prstGeom prst="rect">
            <a:avLst/>
          </a:prstGeom>
        </p:spPr>
      </p:pic>
    </p:spTree>
    <p:extLst>
      <p:ext uri="{BB962C8B-B14F-4D97-AF65-F5344CB8AC3E}">
        <p14:creationId xmlns:p14="http://schemas.microsoft.com/office/powerpoint/2010/main" val="10589660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fontScale="90000"/>
          </a:bodyPr>
          <a:lstStyle/>
          <a:p>
            <a:r>
              <a:rPr lang="en-GB" dirty="0" smtClean="0"/>
              <a:t>Whilst this is a Worldwide Convention, some children in some countries find their rights are not being upheld.</a:t>
            </a:r>
            <a:endParaRPr lang="en-GB" dirty="0"/>
          </a:p>
        </p:txBody>
      </p:sp>
      <p:sp>
        <p:nvSpPr>
          <p:cNvPr id="5" name="TextBox 4"/>
          <p:cNvSpPr txBox="1"/>
          <p:nvPr/>
        </p:nvSpPr>
        <p:spPr>
          <a:xfrm>
            <a:off x="762000" y="2286000"/>
            <a:ext cx="8458200" cy="923330"/>
          </a:xfrm>
          <a:prstGeom prst="rect">
            <a:avLst/>
          </a:prstGeom>
          <a:noFill/>
        </p:spPr>
        <p:txBody>
          <a:bodyPr wrap="square" rtlCol="0">
            <a:spAutoFit/>
          </a:bodyPr>
          <a:lstStyle/>
          <a:p>
            <a:r>
              <a:rPr lang="en-GB" u="sng" dirty="0">
                <a:hlinkClick r:id="rId3"/>
              </a:rPr>
              <a:t>https://blogs.glowscotland.org.uk/nl/airdrieacademy/category/rights-respecting-schools/</a:t>
            </a:r>
            <a:endParaRPr lang="en-GB" u="sng" dirty="0"/>
          </a:p>
          <a:p>
            <a:endParaRPr lang="en-GB" dirty="0" smtClean="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600" y="4343400"/>
            <a:ext cx="2349168" cy="1922047"/>
          </a:xfrm>
          <a:prstGeom prst="rect">
            <a:avLst/>
          </a:prstGeom>
        </p:spPr>
      </p:pic>
      <p:sp>
        <p:nvSpPr>
          <p:cNvPr id="3" name="TextBox 2"/>
          <p:cNvSpPr txBox="1"/>
          <p:nvPr/>
        </p:nvSpPr>
        <p:spPr>
          <a:xfrm>
            <a:off x="762000" y="3209330"/>
            <a:ext cx="7620000" cy="830997"/>
          </a:xfrm>
          <a:prstGeom prst="rect">
            <a:avLst/>
          </a:prstGeom>
          <a:noFill/>
        </p:spPr>
        <p:txBody>
          <a:bodyPr wrap="square" rtlCol="0">
            <a:spAutoFit/>
          </a:bodyPr>
          <a:lstStyle/>
          <a:p>
            <a:r>
              <a:rPr lang="en-GB" sz="2400" dirty="0" smtClean="0"/>
              <a:t>Watch “Scottish Students Speak Out” and David Tennant videos via above link</a:t>
            </a:r>
            <a:endParaRPr lang="en-GB" sz="2400" dirty="0"/>
          </a:p>
        </p:txBody>
      </p:sp>
    </p:spTree>
    <p:extLst>
      <p:ext uri="{BB962C8B-B14F-4D97-AF65-F5344CB8AC3E}">
        <p14:creationId xmlns:p14="http://schemas.microsoft.com/office/powerpoint/2010/main" val="12879735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6202362"/>
          </a:xfrm>
        </p:spPr>
        <p:txBody>
          <a:bodyPr>
            <a:normAutofit fontScale="90000"/>
          </a:bodyPr>
          <a:lstStyle/>
          <a:p>
            <a:r>
              <a:rPr lang="en-GB" b="1" dirty="0" smtClean="0"/>
              <a:t>Where next?</a:t>
            </a:r>
            <a:r>
              <a:rPr lang="en-GB" dirty="0" smtClean="0"/>
              <a:t/>
            </a:r>
            <a:br>
              <a:rPr lang="en-GB" dirty="0" smtClean="0"/>
            </a:br>
            <a:r>
              <a:rPr lang="en-GB" sz="3100" dirty="0" smtClean="0">
                <a:latin typeface="+mn-lt"/>
              </a:rPr>
              <a:t>We are working towards obtaining our Bronze Award (Recognition of Commitment) by June 2018.</a:t>
            </a:r>
            <a:br>
              <a:rPr lang="en-GB" sz="3100" dirty="0" smtClean="0">
                <a:latin typeface="+mn-lt"/>
              </a:rPr>
            </a:br>
            <a:r>
              <a:rPr lang="en-GB" sz="3100" dirty="0" smtClean="0">
                <a:latin typeface="+mn-lt"/>
              </a:rPr>
              <a:t/>
            </a:r>
            <a:br>
              <a:rPr lang="en-GB" sz="3100" dirty="0" smtClean="0">
                <a:latin typeface="+mn-lt"/>
              </a:rPr>
            </a:br>
            <a:r>
              <a:rPr lang="en-GB" sz="3100" dirty="0" smtClean="0">
                <a:latin typeface="+mn-lt"/>
              </a:rPr>
              <a:t/>
            </a:r>
            <a:br>
              <a:rPr lang="en-GB" sz="3100" dirty="0" smtClean="0">
                <a:latin typeface="+mn-lt"/>
              </a:rPr>
            </a:br>
            <a:r>
              <a:rPr lang="en-GB" sz="3100" dirty="0" smtClean="0">
                <a:latin typeface="+mn-lt"/>
              </a:rPr>
              <a:t/>
            </a:r>
            <a:br>
              <a:rPr lang="en-GB" sz="3100" dirty="0" smtClean="0">
                <a:latin typeface="+mn-lt"/>
              </a:rPr>
            </a:br>
            <a:r>
              <a:rPr lang="en-GB" sz="3100" dirty="0" smtClean="0">
                <a:latin typeface="+mn-lt"/>
              </a:rPr>
              <a:t>Pupils interested in becoming an Airdrie Academy Rights Respecting School Ambassador and working with staff to promote Children’s Rights within the school, should give their name to their FOL teacher.</a:t>
            </a:r>
            <a:r>
              <a:rPr lang="en-GB" sz="3100" dirty="0">
                <a:latin typeface="+mn-lt"/>
              </a:rPr>
              <a:t/>
            </a:r>
            <a:br>
              <a:rPr lang="en-GB" sz="3100" dirty="0">
                <a:latin typeface="+mn-lt"/>
              </a:rPr>
            </a:br>
            <a:endParaRPr lang="en-GB" sz="3100" dirty="0">
              <a:latin typeface="+mn-l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2400" y="2590800"/>
            <a:ext cx="1676400" cy="1371600"/>
          </a:xfrm>
          <a:prstGeom prst="rect">
            <a:avLst/>
          </a:prstGeom>
        </p:spPr>
      </p:pic>
    </p:spTree>
    <p:extLst>
      <p:ext uri="{BB962C8B-B14F-4D97-AF65-F5344CB8AC3E}">
        <p14:creationId xmlns:p14="http://schemas.microsoft.com/office/powerpoint/2010/main" val="1530771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5489"/>
            <a:ext cx="8229600" cy="1143000"/>
          </a:xfrm>
        </p:spPr>
        <p:txBody>
          <a:bodyPr>
            <a:normAutofit fontScale="90000"/>
          </a:bodyPr>
          <a:lstStyle/>
          <a:p>
            <a:r>
              <a:rPr lang="en-GB" b="1" dirty="0" smtClean="0"/>
              <a:t>What is the UNICEF UK Rights Respecting Schools Award?</a:t>
            </a:r>
            <a:endParaRPr lang="en-GB" b="1" dirty="0"/>
          </a:p>
        </p:txBody>
      </p:sp>
      <p:sp>
        <p:nvSpPr>
          <p:cNvPr id="5" name="TextBox 4"/>
          <p:cNvSpPr txBox="1"/>
          <p:nvPr/>
        </p:nvSpPr>
        <p:spPr>
          <a:xfrm>
            <a:off x="1219200" y="2119351"/>
            <a:ext cx="7162800" cy="4678204"/>
          </a:xfrm>
          <a:prstGeom prst="rect">
            <a:avLst/>
          </a:prstGeom>
          <a:noFill/>
        </p:spPr>
        <p:txBody>
          <a:bodyPr wrap="square" rtlCol="0">
            <a:spAutoFit/>
          </a:bodyPr>
          <a:lstStyle/>
          <a:p>
            <a:r>
              <a:rPr lang="en-GB" sz="2800" dirty="0">
                <a:latin typeface="Calibri Light" panose="020F0302020204030204" pitchFamily="34" charset="0"/>
                <a:cs typeface="Arial" panose="020B0604020202020204" pitchFamily="34" charset="0"/>
              </a:rPr>
              <a:t>The </a:t>
            </a:r>
            <a:r>
              <a:rPr lang="en-GB" sz="2800" b="1" dirty="0">
                <a:latin typeface="Calibri Light" panose="020F0302020204030204" pitchFamily="34" charset="0"/>
                <a:cs typeface="Arial" panose="020B0604020202020204" pitchFamily="34" charset="0"/>
              </a:rPr>
              <a:t>Rights Respecting School Award (RRSA)</a:t>
            </a:r>
            <a:r>
              <a:rPr lang="en-GB" sz="2800" dirty="0">
                <a:latin typeface="Calibri Light" panose="020F0302020204030204" pitchFamily="34" charset="0"/>
                <a:cs typeface="Arial" panose="020B0604020202020204" pitchFamily="34" charset="0"/>
              </a:rPr>
              <a:t> is all about making sure that </a:t>
            </a:r>
            <a:r>
              <a:rPr lang="en-GB" sz="2800" dirty="0" smtClean="0">
                <a:latin typeface="Calibri Light" panose="020F0302020204030204" pitchFamily="34" charset="0"/>
                <a:cs typeface="Arial" panose="020B0604020202020204" pitchFamily="34" charset="0"/>
              </a:rPr>
              <a:t>young </a:t>
            </a:r>
            <a:r>
              <a:rPr lang="en-GB" sz="2800" dirty="0">
                <a:latin typeface="Calibri Light" panose="020F0302020204030204" pitchFamily="34" charset="0"/>
                <a:cs typeface="Arial" panose="020B0604020202020204" pitchFamily="34" charset="0"/>
              </a:rPr>
              <a:t>people </a:t>
            </a:r>
            <a:r>
              <a:rPr lang="en-GB" sz="2800" u="sng" dirty="0">
                <a:latin typeface="Calibri Light" panose="020F0302020204030204" pitchFamily="34" charset="0"/>
                <a:cs typeface="Arial" panose="020B0604020202020204" pitchFamily="34" charset="0"/>
              </a:rPr>
              <a:t>know and understand their rights as global citizens and respect the rights of others. </a:t>
            </a:r>
            <a:endParaRPr lang="en-GB" sz="2800" u="sng" dirty="0" smtClean="0">
              <a:latin typeface="Calibri Light" panose="020F0302020204030204" pitchFamily="34" charset="0"/>
              <a:cs typeface="Arial" panose="020B0604020202020204" pitchFamily="34" charset="0"/>
            </a:endParaRPr>
          </a:p>
          <a:p>
            <a:endParaRPr lang="en-GB" sz="2800" dirty="0">
              <a:latin typeface="Calibri Light" panose="020F0302020204030204" pitchFamily="34" charset="0"/>
              <a:cs typeface="Arial" panose="020B0604020202020204" pitchFamily="34" charset="0"/>
            </a:endParaRPr>
          </a:p>
          <a:p>
            <a:r>
              <a:rPr lang="en-GB" sz="2800" dirty="0" smtClean="0">
                <a:latin typeface="Calibri Light" panose="020F0302020204030204" pitchFamily="34" charset="0"/>
                <a:cs typeface="Arial" panose="020B0604020202020204" pitchFamily="34" charset="0"/>
              </a:rPr>
              <a:t>We want to ensure that </a:t>
            </a:r>
            <a:r>
              <a:rPr lang="en-GB" sz="2800" b="1" dirty="0" smtClean="0">
                <a:latin typeface="Calibri Light" panose="020F0302020204030204" pitchFamily="34" charset="0"/>
                <a:cs typeface="Arial" panose="020B0604020202020204" pitchFamily="34" charset="0"/>
              </a:rPr>
              <a:t>all </a:t>
            </a:r>
            <a:r>
              <a:rPr lang="en-GB" sz="2800" b="1" dirty="0">
                <a:latin typeface="Calibri Light" panose="020F0302020204030204" pitchFamily="34" charset="0"/>
                <a:cs typeface="Arial" panose="020B0604020202020204" pitchFamily="34" charset="0"/>
              </a:rPr>
              <a:t>students </a:t>
            </a:r>
            <a:r>
              <a:rPr lang="en-GB" sz="2800" dirty="0" smtClean="0">
                <a:latin typeface="Calibri Light" panose="020F0302020204030204" pitchFamily="34" charset="0"/>
                <a:cs typeface="Arial" panose="020B0604020202020204" pitchFamily="34" charset="0"/>
              </a:rPr>
              <a:t>at Airdrie Academy fully </a:t>
            </a:r>
            <a:r>
              <a:rPr lang="en-GB" sz="2800" dirty="0">
                <a:latin typeface="Calibri Light" panose="020F0302020204030204" pitchFamily="34" charset="0"/>
                <a:cs typeface="Arial" panose="020B0604020202020204" pitchFamily="34" charset="0"/>
              </a:rPr>
              <a:t>understand their own responsibilities in making sure that </a:t>
            </a:r>
            <a:r>
              <a:rPr lang="en-GB" sz="2800" dirty="0" smtClean="0">
                <a:latin typeface="Calibri Light" panose="020F0302020204030204" pitchFamily="34" charset="0"/>
                <a:cs typeface="Arial" panose="020B0604020202020204" pitchFamily="34" charset="0"/>
              </a:rPr>
              <a:t>their own and other </a:t>
            </a:r>
            <a:r>
              <a:rPr lang="en-GB" sz="2800" dirty="0">
                <a:latin typeface="Calibri Light" panose="020F0302020204030204" pitchFamily="34" charset="0"/>
                <a:cs typeface="Arial" panose="020B0604020202020204" pitchFamily="34" charset="0"/>
              </a:rPr>
              <a:t>people’s rights are not abused or neglected.  </a:t>
            </a:r>
            <a:endParaRPr lang="en-GB" sz="2800" dirty="0" smtClean="0">
              <a:latin typeface="Calibri Light" panose="020F0302020204030204" pitchFamily="34" charset="0"/>
              <a:cs typeface="Arial" panose="020B0604020202020204" pitchFamily="34" charset="0"/>
            </a:endParaRPr>
          </a:p>
          <a:p>
            <a:endParaRPr lang="en-GB" dirty="0">
              <a:latin typeface="Bookman Old Style" panose="02050604050505020204" pitchFamily="18" charset="0"/>
              <a:cs typeface="Arial" panose="020B0604020202020204" pitchFamily="34" charset="0"/>
            </a:endParaRPr>
          </a:p>
        </p:txBody>
      </p:sp>
      <p:sp>
        <p:nvSpPr>
          <p:cNvPr id="3" name="AutoShape 2" descr="https://www.unicef.org.uk/rights-respecting-schools/wp-content/uploads/sites/4/2016/08/square_logo-x2.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9691"/>
            <a:ext cx="2095169" cy="1714229"/>
          </a:xfrm>
          <a:prstGeom prst="rect">
            <a:avLst/>
          </a:prstGeom>
        </p:spPr>
      </p:pic>
    </p:spTree>
    <p:extLst>
      <p:ext uri="{BB962C8B-B14F-4D97-AF65-F5344CB8AC3E}">
        <p14:creationId xmlns:p14="http://schemas.microsoft.com/office/powerpoint/2010/main" val="32536661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Being part of an RRS school I will…</a:t>
            </a:r>
            <a:endParaRPr lang="en-GB" b="1" dirty="0"/>
          </a:p>
        </p:txBody>
      </p:sp>
      <p:sp>
        <p:nvSpPr>
          <p:cNvPr id="4" name="TextBox 3"/>
          <p:cNvSpPr txBox="1"/>
          <p:nvPr/>
        </p:nvSpPr>
        <p:spPr>
          <a:xfrm>
            <a:off x="464127" y="1447800"/>
            <a:ext cx="7543800" cy="4893647"/>
          </a:xfrm>
          <a:prstGeom prst="rect">
            <a:avLst/>
          </a:prstGeom>
          <a:noFill/>
        </p:spPr>
        <p:txBody>
          <a:bodyPr wrap="square" rtlCol="0">
            <a:spAutoFit/>
          </a:bodyPr>
          <a:lstStyle/>
          <a:p>
            <a:r>
              <a:rPr lang="en-GB" altLang="en-US" sz="2400" dirty="0" smtClean="0"/>
              <a:t>Learn about my </a:t>
            </a:r>
            <a:r>
              <a:rPr lang="en-GB" altLang="en-US" sz="2400" b="1" dirty="0" smtClean="0"/>
              <a:t>rights</a:t>
            </a:r>
          </a:p>
          <a:p>
            <a:endParaRPr lang="en-GB" altLang="en-US" sz="2400" dirty="0" smtClean="0"/>
          </a:p>
          <a:p>
            <a:r>
              <a:rPr lang="en-GB" altLang="en-US" sz="2400" dirty="0" smtClean="0"/>
              <a:t>Learn the difference between </a:t>
            </a:r>
            <a:r>
              <a:rPr lang="en-GB" altLang="en-US" sz="2400" b="1" dirty="0" smtClean="0"/>
              <a:t>wants</a:t>
            </a:r>
            <a:r>
              <a:rPr lang="en-GB" altLang="en-US" sz="2400" dirty="0" smtClean="0"/>
              <a:t> and </a:t>
            </a:r>
            <a:r>
              <a:rPr lang="en-GB" altLang="en-US" sz="2400" b="1" dirty="0" smtClean="0"/>
              <a:t>needs</a:t>
            </a:r>
          </a:p>
          <a:p>
            <a:endParaRPr lang="en-GB" altLang="en-US" sz="2400" dirty="0" smtClean="0"/>
          </a:p>
          <a:p>
            <a:r>
              <a:rPr lang="en-GB" altLang="en-US" sz="2400" dirty="0" smtClean="0"/>
              <a:t>Feel </a:t>
            </a:r>
            <a:r>
              <a:rPr lang="en-GB" altLang="en-US" sz="2400" b="1" dirty="0" smtClean="0"/>
              <a:t>included</a:t>
            </a:r>
          </a:p>
          <a:p>
            <a:endParaRPr lang="en-GB" altLang="en-US" sz="2400" dirty="0" smtClean="0"/>
          </a:p>
          <a:p>
            <a:r>
              <a:rPr lang="en-GB" altLang="en-US" sz="2400" dirty="0" smtClean="0"/>
              <a:t>Ensure my </a:t>
            </a:r>
            <a:r>
              <a:rPr lang="en-GB" altLang="en-US" sz="2400" b="1" dirty="0" smtClean="0"/>
              <a:t>self-esteem </a:t>
            </a:r>
            <a:r>
              <a:rPr lang="en-GB" altLang="en-US" sz="2400" dirty="0" smtClean="0"/>
              <a:t>rises</a:t>
            </a:r>
          </a:p>
          <a:p>
            <a:endParaRPr lang="en-GB" altLang="en-US" sz="2400" dirty="0" smtClean="0"/>
          </a:p>
          <a:p>
            <a:r>
              <a:rPr lang="en-GB" altLang="en-US" sz="2400" dirty="0" smtClean="0"/>
              <a:t>Begin to </a:t>
            </a:r>
            <a:r>
              <a:rPr lang="en-GB" altLang="en-US" sz="2400" b="1" dirty="0" smtClean="0"/>
              <a:t>think about others </a:t>
            </a:r>
            <a:r>
              <a:rPr lang="en-GB" altLang="en-US" sz="2400" dirty="0" smtClean="0"/>
              <a:t>and their rights</a:t>
            </a:r>
          </a:p>
          <a:p>
            <a:endParaRPr lang="en-GB" altLang="en-US" sz="2400" dirty="0" smtClean="0"/>
          </a:p>
          <a:p>
            <a:r>
              <a:rPr lang="en-GB" altLang="en-US" sz="2400" dirty="0" smtClean="0"/>
              <a:t>Learn to </a:t>
            </a:r>
            <a:r>
              <a:rPr lang="en-GB" altLang="en-US" sz="2400" b="1" dirty="0" smtClean="0"/>
              <a:t>negotiate</a:t>
            </a:r>
          </a:p>
          <a:p>
            <a:endParaRPr lang="en-GB" altLang="en-US" sz="2400" dirty="0" smtClean="0"/>
          </a:p>
          <a:p>
            <a:r>
              <a:rPr lang="en-GB" altLang="en-US" sz="2400" dirty="0" smtClean="0"/>
              <a:t>Extend my </a:t>
            </a:r>
            <a:r>
              <a:rPr lang="en-GB" altLang="en-US" sz="2400" b="1" dirty="0" smtClean="0"/>
              <a:t>language</a:t>
            </a:r>
            <a:r>
              <a:rPr lang="en-GB" altLang="en-US" sz="2400" dirty="0" smtClean="0"/>
              <a:t> and </a:t>
            </a:r>
            <a:r>
              <a:rPr lang="en-GB" altLang="en-US" sz="2400" b="1" dirty="0" smtClean="0"/>
              <a:t>thinking skills</a:t>
            </a:r>
            <a:endParaRPr lang="en-GB" alt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1219200"/>
            <a:ext cx="2349168" cy="1922047"/>
          </a:xfrm>
          <a:prstGeom prst="rect">
            <a:avLst/>
          </a:prstGeom>
        </p:spPr>
      </p:pic>
    </p:spTree>
    <p:extLst>
      <p:ext uri="{BB962C8B-B14F-4D97-AF65-F5344CB8AC3E}">
        <p14:creationId xmlns:p14="http://schemas.microsoft.com/office/powerpoint/2010/main" val="426675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What is a RRS like?</a:t>
            </a:r>
            <a:endParaRPr lang="en-GB" b="1" dirty="0"/>
          </a:p>
        </p:txBody>
      </p:sp>
      <p:sp>
        <p:nvSpPr>
          <p:cNvPr id="3" name="Rectangle 2"/>
          <p:cNvSpPr/>
          <p:nvPr/>
        </p:nvSpPr>
        <p:spPr>
          <a:xfrm>
            <a:off x="914400" y="1752600"/>
            <a:ext cx="7620000" cy="4247317"/>
          </a:xfrm>
          <a:prstGeom prst="rect">
            <a:avLst/>
          </a:prstGeom>
        </p:spPr>
        <p:txBody>
          <a:bodyPr wrap="square">
            <a:spAutoFit/>
          </a:bodyPr>
          <a:lstStyle/>
          <a:p>
            <a:endParaRPr lang="en-GB" dirty="0"/>
          </a:p>
          <a:p>
            <a:r>
              <a:rPr lang="en-GB" sz="2800" dirty="0" smtClean="0"/>
              <a:t>This video “TRS What are the Rights of the Child 2014?” shows some of the articles in the United Nations Convention on the Rights of the Child (UNCRC) and how they affect Children and Young People in school. </a:t>
            </a:r>
            <a:r>
              <a:rPr lang="en-GB" sz="2800" u="sng" dirty="0">
                <a:hlinkClick r:id="rId2"/>
              </a:rPr>
              <a:t>https://blogs.glowscotland.org.uk/nl/airdrieacademy/category/rights-respecting-schools</a:t>
            </a:r>
            <a:r>
              <a:rPr lang="en-GB" sz="2800" u="sng" dirty="0" smtClean="0">
                <a:hlinkClick r:id="rId2"/>
              </a:rPr>
              <a:t>/</a:t>
            </a:r>
            <a:endParaRPr lang="en-GB" sz="2800" u="sng" dirty="0" smtClean="0"/>
          </a:p>
          <a:p>
            <a:endParaRPr lang="en-GB" sz="2800" u="sng" dirty="0"/>
          </a:p>
          <a:p>
            <a:endParaRPr lang="en-GB" sz="2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7830" y="5029200"/>
            <a:ext cx="1862666" cy="1524000"/>
          </a:xfrm>
          <a:prstGeom prst="rect">
            <a:avLst/>
          </a:prstGeom>
        </p:spPr>
      </p:pic>
    </p:spTree>
    <p:extLst>
      <p:ext uri="{BB962C8B-B14F-4D97-AF65-F5344CB8AC3E}">
        <p14:creationId xmlns:p14="http://schemas.microsoft.com/office/powerpoint/2010/main" val="35292392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2" t="17424" r="-142" b="15530"/>
          <a:stretch/>
        </p:blipFill>
        <p:spPr bwMode="auto">
          <a:xfrm>
            <a:off x="124691" y="48491"/>
            <a:ext cx="8839200" cy="4904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706" y="5137525"/>
            <a:ext cx="2095169" cy="1714229"/>
          </a:xfrm>
          <a:prstGeom prst="rect">
            <a:avLst/>
          </a:prstGeom>
        </p:spPr>
      </p:pic>
    </p:spTree>
    <p:extLst>
      <p:ext uri="{BB962C8B-B14F-4D97-AF65-F5344CB8AC3E}">
        <p14:creationId xmlns:p14="http://schemas.microsoft.com/office/powerpoint/2010/main" val="25893424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7235" b="15151"/>
          <a:stretch/>
        </p:blipFill>
        <p:spPr bwMode="auto">
          <a:xfrm>
            <a:off x="188277" y="228600"/>
            <a:ext cx="8865668"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4876800"/>
            <a:ext cx="2272968" cy="1859701"/>
          </a:xfrm>
          <a:prstGeom prst="rect">
            <a:avLst/>
          </a:prstGeom>
        </p:spPr>
      </p:pic>
    </p:spTree>
    <p:extLst>
      <p:ext uri="{BB962C8B-B14F-4D97-AF65-F5344CB8AC3E}">
        <p14:creationId xmlns:p14="http://schemas.microsoft.com/office/powerpoint/2010/main" val="2455217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7424" b="15436"/>
          <a:stretch/>
        </p:blipFill>
        <p:spPr bwMode="auto">
          <a:xfrm>
            <a:off x="76200" y="381000"/>
            <a:ext cx="892819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3811" y="4998298"/>
            <a:ext cx="2272968" cy="1859702"/>
          </a:xfrm>
          <a:prstGeom prst="rect">
            <a:avLst/>
          </a:prstGeom>
        </p:spPr>
      </p:pic>
    </p:spTree>
    <p:extLst>
      <p:ext uri="{BB962C8B-B14F-4D97-AF65-F5344CB8AC3E}">
        <p14:creationId xmlns:p14="http://schemas.microsoft.com/office/powerpoint/2010/main" val="24114391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6196" y="123502"/>
            <a:ext cx="1574136" cy="128792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3596" y="2426852"/>
            <a:ext cx="3428004" cy="2870952"/>
          </a:xfrm>
          <a:prstGeom prst="rect">
            <a:avLst/>
          </a:prstGeom>
        </p:spPr>
      </p:pic>
      <p:sp>
        <p:nvSpPr>
          <p:cNvPr id="5" name="Title 1"/>
          <p:cNvSpPr>
            <a:spLocks noGrp="1"/>
          </p:cNvSpPr>
          <p:nvPr>
            <p:ph type="title"/>
          </p:nvPr>
        </p:nvSpPr>
        <p:spPr>
          <a:xfrm>
            <a:off x="152400" y="2209800"/>
            <a:ext cx="8737932" cy="4343400"/>
          </a:xfrm>
        </p:spPr>
        <p:txBody>
          <a:bodyPr>
            <a:normAutofit fontScale="90000"/>
          </a:bodyPr>
          <a:lstStyle/>
          <a:p>
            <a:pPr algn="l"/>
            <a:r>
              <a:rPr lang="en-GB" b="1" dirty="0" smtClean="0"/>
              <a:t>Scotland has a Commissioner for children and young people</a:t>
            </a:r>
            <a:br>
              <a:rPr lang="en-GB" b="1" dirty="0" smtClean="0"/>
            </a:br>
            <a:r>
              <a:rPr lang="en-GB" sz="2400" b="1" dirty="0"/>
              <a:t> </a:t>
            </a:r>
            <a:r>
              <a:rPr lang="en-GB" sz="2400" b="1" dirty="0" smtClean="0"/>
              <a:t> </a:t>
            </a:r>
            <a:r>
              <a:rPr lang="en-GB" dirty="0" smtClean="0"/>
              <a:t/>
            </a:r>
            <a:br>
              <a:rPr lang="en-GB" dirty="0" smtClean="0"/>
            </a:br>
            <a:r>
              <a:rPr lang="en-GB" sz="2400" dirty="0" smtClean="0"/>
              <a:t>His name is Bruce Adamson. He is someone who can stand up for your rights, and who you can get in touch with if your rights aren’t being respected. He looks after the rights of:</a:t>
            </a:r>
            <a:br>
              <a:rPr lang="en-GB" sz="2400" dirty="0" smtClean="0"/>
            </a:br>
            <a:r>
              <a:rPr lang="en-GB" sz="2400" dirty="0" smtClean="0"/>
              <a:t>-everyone under the age of 18</a:t>
            </a:r>
            <a:br>
              <a:rPr lang="en-GB" sz="2400" dirty="0" smtClean="0"/>
            </a:br>
            <a:r>
              <a:rPr lang="en-GB" sz="2400" dirty="0" smtClean="0"/>
              <a:t>-everyone in Scotland under 21 who is care </a:t>
            </a:r>
            <a:br>
              <a:rPr lang="en-GB" sz="2400" dirty="0" smtClean="0"/>
            </a:br>
            <a:r>
              <a:rPr lang="en-GB" sz="2400" dirty="0"/>
              <a:t> </a:t>
            </a:r>
            <a:r>
              <a:rPr lang="en-GB" sz="2400" dirty="0" smtClean="0"/>
              <a:t>  experienced</a:t>
            </a:r>
            <a:br>
              <a:rPr lang="en-GB" sz="2400" dirty="0" smtClean="0"/>
            </a:br>
            <a:r>
              <a:rPr lang="en-GB" sz="2400" dirty="0"/>
              <a:t/>
            </a:r>
            <a:br>
              <a:rPr lang="en-GB" sz="2400" dirty="0"/>
            </a:br>
            <a:r>
              <a:rPr lang="en-GB" sz="2400" dirty="0"/>
              <a:t/>
            </a:r>
            <a:br>
              <a:rPr lang="en-GB" sz="2400" dirty="0"/>
            </a:br>
            <a:r>
              <a:rPr lang="en-GB" sz="2400" dirty="0" smtClean="0"/>
              <a:t>He works to make a difference in your life by:</a:t>
            </a:r>
            <a:br>
              <a:rPr lang="en-GB" sz="2400" dirty="0" smtClean="0"/>
            </a:br>
            <a:r>
              <a:rPr lang="en-GB" sz="2400" dirty="0" smtClean="0"/>
              <a:t>- listening to you</a:t>
            </a:r>
            <a:br>
              <a:rPr lang="en-GB" sz="2400" dirty="0" smtClean="0"/>
            </a:br>
            <a:r>
              <a:rPr lang="en-GB" sz="2400" dirty="0" smtClean="0"/>
              <a:t>- helping you learn more about your rights</a:t>
            </a:r>
            <a:br>
              <a:rPr lang="en-GB" sz="2400" dirty="0" smtClean="0"/>
            </a:br>
            <a:r>
              <a:rPr lang="en-GB" sz="2400" dirty="0" smtClean="0"/>
              <a:t>- asking people in power, such as members of the Scottish Parliament, to think about how new laws might affect you</a:t>
            </a:r>
            <a:br>
              <a:rPr lang="en-GB" sz="2400" dirty="0" smtClean="0"/>
            </a:br>
            <a:r>
              <a:rPr lang="en-GB" sz="2400" dirty="0" smtClean="0"/>
              <a:t>- speaking out if children and young people are not getting a fair deal</a:t>
            </a:r>
            <a:br>
              <a:rPr lang="en-GB" sz="2400" dirty="0" smtClean="0"/>
            </a:br>
            <a:r>
              <a:rPr lang="en-GB" sz="2400" dirty="0" smtClean="0"/>
              <a:t/>
            </a:r>
            <a:br>
              <a:rPr lang="en-GB" sz="2400" dirty="0" smtClean="0"/>
            </a:br>
            <a:r>
              <a:rPr lang="en-GB" sz="2400" dirty="0" smtClean="0"/>
              <a:t/>
            </a:r>
            <a:br>
              <a:rPr lang="en-GB" sz="2400" dirty="0" smtClean="0"/>
            </a:br>
            <a:r>
              <a:rPr lang="en-GB" dirty="0" smtClean="0"/>
              <a:t/>
            </a:r>
            <a:br>
              <a:rPr lang="en-GB" dirty="0" smtClean="0"/>
            </a:br>
            <a:r>
              <a:rPr lang="en-GB" dirty="0"/>
              <a:t/>
            </a:r>
            <a:br>
              <a:rPr lang="en-GB" dirty="0"/>
            </a:br>
            <a:endParaRPr lang="en-GB" sz="3200" b="1" dirty="0">
              <a:latin typeface="Bookman Old Style" panose="02050604050505020204" pitchFamily="18" charset="0"/>
            </a:endParaRPr>
          </a:p>
        </p:txBody>
      </p:sp>
    </p:spTree>
    <p:extLst>
      <p:ext uri="{BB962C8B-B14F-4D97-AF65-F5344CB8AC3E}">
        <p14:creationId xmlns:p14="http://schemas.microsoft.com/office/powerpoint/2010/main" val="5327556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295400"/>
          </a:xfrm>
        </p:spPr>
        <p:txBody>
          <a:bodyPr>
            <a:normAutofit/>
          </a:bodyPr>
          <a:lstStyle/>
          <a:p>
            <a:r>
              <a:rPr lang="en-GB" b="1" dirty="0" smtClean="0"/>
              <a:t>What are these “Articles”?</a:t>
            </a:r>
            <a:endParaRPr lang="en-GB" b="1" dirty="0"/>
          </a:p>
        </p:txBody>
      </p:sp>
      <p:sp>
        <p:nvSpPr>
          <p:cNvPr id="5" name="Title 1"/>
          <p:cNvSpPr txBox="1">
            <a:spLocks/>
          </p:cNvSpPr>
          <p:nvPr/>
        </p:nvSpPr>
        <p:spPr>
          <a:xfrm>
            <a:off x="457200" y="1828800"/>
            <a:ext cx="8229600" cy="3048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dirty="0"/>
          </a:p>
        </p:txBody>
      </p:sp>
      <p:sp>
        <p:nvSpPr>
          <p:cNvPr id="6" name="Title 1"/>
          <p:cNvSpPr txBox="1">
            <a:spLocks/>
          </p:cNvSpPr>
          <p:nvPr/>
        </p:nvSpPr>
        <p:spPr>
          <a:xfrm>
            <a:off x="441960" y="1600200"/>
            <a:ext cx="8229600" cy="3276600"/>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latin typeface="+mn-lt"/>
              </a:rPr>
              <a:t>There are </a:t>
            </a:r>
            <a:r>
              <a:rPr lang="en-GB" b="1" dirty="0" smtClean="0">
                <a:latin typeface="+mn-lt"/>
              </a:rPr>
              <a:t>42 Articles </a:t>
            </a:r>
            <a:r>
              <a:rPr lang="en-GB" dirty="0" smtClean="0">
                <a:latin typeface="+mn-lt"/>
              </a:rPr>
              <a:t>that affect you directly, the others are the responsibility of adults to ensure your rights are upheld.</a:t>
            </a:r>
          </a:p>
          <a:p>
            <a:endParaRPr lang="en-GB" dirty="0" smtClean="0">
              <a:latin typeface="+mn-lt"/>
            </a:endParaRPr>
          </a:p>
          <a:p>
            <a:r>
              <a:rPr lang="en-GB" dirty="0" smtClean="0">
                <a:latin typeface="+mn-lt"/>
              </a:rPr>
              <a:t>TASK: Look at and consider the list of Articles. Decide in your pairs/groups which </a:t>
            </a:r>
            <a:r>
              <a:rPr lang="en-GB" b="1" dirty="0" smtClean="0">
                <a:latin typeface="+mn-lt"/>
              </a:rPr>
              <a:t>10</a:t>
            </a:r>
            <a:r>
              <a:rPr lang="en-GB" dirty="0" smtClean="0">
                <a:latin typeface="+mn-lt"/>
              </a:rPr>
              <a:t> you feel are the most important ones that we can work on together as a school next session. Work as a class to create a class “Top 10”.</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3616" y="4876800"/>
            <a:ext cx="2349168" cy="1922047"/>
          </a:xfrm>
          <a:prstGeom prst="rect">
            <a:avLst/>
          </a:prstGeom>
        </p:spPr>
      </p:pic>
    </p:spTree>
    <p:extLst>
      <p:ext uri="{BB962C8B-B14F-4D97-AF65-F5344CB8AC3E}">
        <p14:creationId xmlns:p14="http://schemas.microsoft.com/office/powerpoint/2010/main" val="42327410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1049</TotalTime>
  <Words>397</Words>
  <Application>Microsoft Office PowerPoint</Application>
  <PresentationFormat>On-screen Show (4:3)</PresentationFormat>
  <Paragraphs>39</Paragraphs>
  <Slides>12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Bookman Old Style</vt:lpstr>
      <vt:lpstr>Calibri</vt:lpstr>
      <vt:lpstr>Calibri Light</vt:lpstr>
      <vt:lpstr>Office Theme</vt:lpstr>
      <vt:lpstr>Rights Respecting Schools</vt:lpstr>
      <vt:lpstr>What is the UNICEF UK Rights Respecting Schools Award?</vt:lpstr>
      <vt:lpstr>Being part of an RRS school I will…</vt:lpstr>
      <vt:lpstr>What is a RRS like?</vt:lpstr>
      <vt:lpstr>PowerPoint Presentation</vt:lpstr>
      <vt:lpstr>PowerPoint Presentation</vt:lpstr>
      <vt:lpstr>PowerPoint Presentation</vt:lpstr>
      <vt:lpstr>Scotland has a Commissioner for children and young people    His name is Bruce Adamson. He is someone who can stand up for your rights, and who you can get in touch with if your rights aren’t being respected. He looks after the rights of: -everyone under the age of 18 -everyone in Scotland under 21 who is care     experienced   He works to make a difference in your life by: - listening to you - helping you learn more about your rights - asking people in power, such as members of the Scottish Parliament, to think about how new laws might affect you - speaking out if children and young people are not getting a fair deal     </vt:lpstr>
      <vt:lpstr>What are these “Articles”?</vt:lpstr>
      <vt:lpstr>Why does it work and what are the benefits?</vt:lpstr>
      <vt:lpstr>Whilst this is a Worldwide Convention, some children in some countries find their rights are not being upheld.</vt:lpstr>
      <vt:lpstr>Where next? We are working towards obtaining our Bronze Award (Recognition of Commitment) by June 2018.    Pupils interested in becoming an Airdrie Academy Rights Respecting School Ambassador and working with staff to promote Children’s Rights within the school, should give their name to their FOL teacher.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Rights Respecting School</dc:title>
  <dc:creator>Lynn McIlmoyle</dc:creator>
  <cp:lastModifiedBy>Anna Agnew</cp:lastModifiedBy>
  <cp:revision>47</cp:revision>
  <dcterms:created xsi:type="dcterms:W3CDTF">2006-08-16T00:00:00Z</dcterms:created>
  <dcterms:modified xsi:type="dcterms:W3CDTF">2018-05-11T10:12:21Z</dcterms:modified>
</cp:coreProperties>
</file>