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56" r:id="rId3"/>
    <p:sldId id="287" r:id="rId4"/>
    <p:sldId id="296" r:id="rId5"/>
    <p:sldId id="288" r:id="rId6"/>
    <p:sldId id="289" r:id="rId7"/>
    <p:sldId id="290" r:id="rId8"/>
    <p:sldId id="291" r:id="rId9"/>
    <p:sldId id="299" r:id="rId10"/>
    <p:sldId id="300" r:id="rId11"/>
    <p:sldId id="298" r:id="rId12"/>
    <p:sldId id="2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5" name="Footer Placeholder 4"/>
          <p:cNvSpPr>
            <a:spLocks noGrp="1"/>
          </p:cNvSpPr>
          <p:nvPr>
            <p:ph type="ftr" sz="quarter" idx="11"/>
          </p:nvPr>
        </p:nvSpPr>
        <p:spPr>
          <a:xfrm>
            <a:off x="2416500" y="329307"/>
            <a:ext cx="4973915" cy="309201"/>
          </a:xfrm>
        </p:spPr>
        <p:txBody>
          <a:bodyPr/>
          <a:lstStyle/>
          <a:p>
            <a:endParaRPr lang="en-GB" dirty="0"/>
          </a:p>
        </p:txBody>
      </p:sp>
      <p:sp>
        <p:nvSpPr>
          <p:cNvPr id="6" name="Slide Number Placeholder 5"/>
          <p:cNvSpPr>
            <a:spLocks noGrp="1"/>
          </p:cNvSpPr>
          <p:nvPr>
            <p:ph type="sldNum" sz="quarter" idx="12"/>
          </p:nvPr>
        </p:nvSpPr>
        <p:spPr>
          <a:xfrm>
            <a:off x="1437664" y="798973"/>
            <a:ext cx="811019" cy="503578"/>
          </a:xfrm>
        </p:spPr>
        <p:txBody>
          <a:bodyPr/>
          <a:lstStyle/>
          <a:p>
            <a:fld id="{5E52E73E-7BF1-4A20-8FFF-D5BD8011FB48}" type="slidenum">
              <a:rPr lang="en-GB" smtClean="0"/>
              <a:t>‹#›</a:t>
            </a:fld>
            <a:endParaRPr lang="en-GB"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566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52E73E-7BF1-4A20-8FFF-D5BD8011FB48}" type="slidenum">
              <a:rPr lang="en-GB" smtClean="0"/>
              <a:t>‹#›</a:t>
            </a:fld>
            <a:endParaRPr lang="en-GB"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34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52E73E-7BF1-4A20-8FFF-D5BD8011FB48}" type="slidenum">
              <a:rPr lang="en-GB" smtClean="0"/>
              <a:t>‹#›</a:t>
            </a:fld>
            <a:endParaRPr lang="en-GB"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449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52E73E-7BF1-4A20-8FFF-D5BD8011FB48}" type="slidenum">
              <a:rPr lang="en-GB" smtClean="0"/>
              <a:t>‹#›</a:t>
            </a:fld>
            <a:endParaRPr lang="en-GB"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646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52E73E-7BF1-4A20-8FFF-D5BD8011FB48}" type="slidenum">
              <a:rPr lang="en-GB" smtClean="0"/>
              <a:t>‹#›</a:t>
            </a:fld>
            <a:endParaRPr lang="en-GB"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160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52E73E-7BF1-4A20-8FFF-D5BD8011FB48}" type="slidenum">
              <a:rPr lang="en-GB" smtClean="0"/>
              <a:t>‹#›</a:t>
            </a:fld>
            <a:endParaRPr lang="en-GB"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115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E52E73E-7BF1-4A20-8FFF-D5BD8011FB48}" type="slidenum">
              <a:rPr lang="en-GB" smtClean="0"/>
              <a:t>‹#›</a:t>
            </a:fld>
            <a:endParaRPr lang="en-GB"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071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E52E73E-7BF1-4A20-8FFF-D5BD8011FB48}" type="slidenum">
              <a:rPr lang="en-GB" smtClean="0"/>
              <a:t>‹#›</a:t>
            </a:fld>
            <a:endParaRPr lang="en-GB"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759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E52E73E-7BF1-4A20-8FFF-D5BD8011FB48}" type="slidenum">
              <a:rPr lang="en-GB" smtClean="0"/>
              <a:t>‹#›</a:t>
            </a:fld>
            <a:endParaRPr lang="en-GB" dirty="0"/>
          </a:p>
        </p:txBody>
      </p:sp>
    </p:spTree>
    <p:extLst>
      <p:ext uri="{BB962C8B-B14F-4D97-AF65-F5344CB8AC3E}">
        <p14:creationId xmlns:p14="http://schemas.microsoft.com/office/powerpoint/2010/main" val="132854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DCBD87-F8D1-43DF-9880-F2993020E0A5}" type="datetimeFigureOut">
              <a:rPr lang="en-GB" smtClean="0"/>
              <a:t>20/09/2017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52E73E-7BF1-4A20-8FFF-D5BD8011FB48}" type="slidenum">
              <a:rPr lang="en-GB" smtClean="0"/>
              <a:t>‹#›</a:t>
            </a:fld>
            <a:endParaRPr lang="en-GB"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86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5DCBD87-F8D1-43DF-9880-F2993020E0A5}" type="datetimeFigureOut">
              <a:rPr lang="en-GB" smtClean="0"/>
              <a:t>20/09/2017</a:t>
            </a:fld>
            <a:endParaRPr lang="en-GB" dirty="0"/>
          </a:p>
        </p:txBody>
      </p:sp>
      <p:sp>
        <p:nvSpPr>
          <p:cNvPr id="6" name="Footer Placeholder 5"/>
          <p:cNvSpPr>
            <a:spLocks noGrp="1"/>
          </p:cNvSpPr>
          <p:nvPr>
            <p:ph type="ftr" sz="quarter" idx="11"/>
          </p:nvPr>
        </p:nvSpPr>
        <p:spPr>
          <a:xfrm>
            <a:off x="1447382" y="318640"/>
            <a:ext cx="5541004" cy="320931"/>
          </a:xfrm>
        </p:spPr>
        <p:txBody>
          <a:bodyPr/>
          <a:lstStyle/>
          <a:p>
            <a:endParaRPr lang="en-GB" dirty="0"/>
          </a:p>
        </p:txBody>
      </p:sp>
      <p:sp>
        <p:nvSpPr>
          <p:cNvPr id="7" name="Slide Number Placeholder 6"/>
          <p:cNvSpPr>
            <a:spLocks noGrp="1"/>
          </p:cNvSpPr>
          <p:nvPr>
            <p:ph type="sldNum" sz="quarter" idx="12"/>
          </p:nvPr>
        </p:nvSpPr>
        <p:spPr/>
        <p:txBody>
          <a:bodyPr/>
          <a:lstStyle/>
          <a:p>
            <a:fld id="{5E52E73E-7BF1-4A20-8FFF-D5BD8011FB48}" type="slidenum">
              <a:rPr lang="en-GB" smtClean="0"/>
              <a:t>‹#›</a:t>
            </a:fld>
            <a:endParaRPr lang="en-GB"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87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5DCBD87-F8D1-43DF-9880-F2993020E0A5}" type="datetimeFigureOut">
              <a:rPr lang="en-GB" smtClean="0"/>
              <a:t>20/09/2017</a:t>
            </a:fld>
            <a:endParaRPr lang="en-GB"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E52E73E-7BF1-4A20-8FFF-D5BD8011FB48}" type="slidenum">
              <a:rPr lang="en-GB" smtClean="0"/>
              <a:t>‹#›</a:t>
            </a:fld>
            <a:endParaRPr lang="en-GB"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928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qa.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t>Parents information evening</a:t>
            </a:r>
            <a:endParaRPr lang="en-GB" sz="4000" dirty="0"/>
          </a:p>
        </p:txBody>
      </p:sp>
      <p:sp>
        <p:nvSpPr>
          <p:cNvPr id="3" name="Subtitle 2"/>
          <p:cNvSpPr>
            <a:spLocks noGrp="1"/>
          </p:cNvSpPr>
          <p:nvPr>
            <p:ph type="subTitle" idx="1"/>
          </p:nvPr>
        </p:nvSpPr>
        <p:spPr>
          <a:xfrm>
            <a:off x="2417780" y="3531204"/>
            <a:ext cx="8637072" cy="1388526"/>
          </a:xfrm>
        </p:spPr>
        <p:txBody>
          <a:bodyPr>
            <a:noAutofit/>
          </a:bodyPr>
          <a:lstStyle/>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4240" y="802298"/>
            <a:ext cx="3229517" cy="1695496"/>
          </a:xfrm>
          <a:prstGeom prst="rect">
            <a:avLst/>
          </a:prstGeom>
        </p:spPr>
      </p:pic>
    </p:spTree>
    <p:extLst>
      <p:ext uri="{BB962C8B-B14F-4D97-AF65-F5344CB8AC3E}">
        <p14:creationId xmlns:p14="http://schemas.microsoft.com/office/powerpoint/2010/main" val="47810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Communication</a:t>
            </a:r>
            <a:endParaRPr lang="en-GB" dirty="0"/>
          </a:p>
        </p:txBody>
      </p:sp>
      <p:sp>
        <p:nvSpPr>
          <p:cNvPr id="5" name="TextBox 4"/>
          <p:cNvSpPr txBox="1"/>
          <p:nvPr/>
        </p:nvSpPr>
        <p:spPr>
          <a:xfrm>
            <a:off x="1228199" y="1853754"/>
            <a:ext cx="9736428"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Tonight</a:t>
            </a:r>
          </a:p>
          <a:p>
            <a:pPr marL="457200" indent="-457200">
              <a:buFont typeface="Arial" panose="020B0604020202020204" pitchFamily="34" charset="0"/>
              <a:buChar char="•"/>
            </a:pPr>
            <a:r>
              <a:rPr lang="en-GB" sz="3200" dirty="0" smtClean="0"/>
              <a:t>Report S4 – 8</a:t>
            </a:r>
            <a:r>
              <a:rPr lang="en-GB" sz="3200" baseline="30000" dirty="0" smtClean="0"/>
              <a:t>th</a:t>
            </a:r>
            <a:r>
              <a:rPr lang="en-GB" sz="3200" dirty="0" smtClean="0"/>
              <a:t> Sep, 4</a:t>
            </a:r>
            <a:r>
              <a:rPr lang="en-GB" sz="3200" baseline="30000" dirty="0" smtClean="0"/>
              <a:t>th</a:t>
            </a:r>
            <a:r>
              <a:rPr lang="en-GB" sz="3200" dirty="0" smtClean="0"/>
              <a:t> Dec, 5</a:t>
            </a:r>
            <a:r>
              <a:rPr lang="en-GB" sz="3200" baseline="30000" dirty="0" smtClean="0"/>
              <a:t>th</a:t>
            </a:r>
            <a:r>
              <a:rPr lang="en-GB" sz="3200" dirty="0" smtClean="0"/>
              <a:t> March	</a:t>
            </a:r>
          </a:p>
          <a:p>
            <a:pPr marL="457200" indent="-457200">
              <a:buFont typeface="Arial" panose="020B0604020202020204" pitchFamily="34" charset="0"/>
              <a:buChar char="•"/>
            </a:pPr>
            <a:r>
              <a:rPr lang="en-GB" sz="3200" dirty="0" smtClean="0"/>
              <a:t>Reports S5/6 – 2</a:t>
            </a:r>
            <a:r>
              <a:rPr lang="en-GB" sz="3200" baseline="30000" dirty="0" smtClean="0"/>
              <a:t>nd</a:t>
            </a:r>
            <a:r>
              <a:rPr lang="en-GB" sz="3200" dirty="0" smtClean="0"/>
              <a:t> Oct, 20</a:t>
            </a:r>
            <a:r>
              <a:rPr lang="en-GB" sz="3200" baseline="30000" dirty="0" smtClean="0"/>
              <a:t>th</a:t>
            </a:r>
            <a:r>
              <a:rPr lang="en-GB" sz="3200" dirty="0" smtClean="0"/>
              <a:t> Nov, 26</a:t>
            </a:r>
            <a:r>
              <a:rPr lang="en-GB" sz="3200" baseline="30000" dirty="0" smtClean="0"/>
              <a:t>th</a:t>
            </a:r>
            <a:r>
              <a:rPr lang="en-GB" sz="3200" dirty="0" smtClean="0"/>
              <a:t> March</a:t>
            </a:r>
          </a:p>
          <a:p>
            <a:pPr marL="457200" indent="-457200">
              <a:buFont typeface="Arial" panose="020B0604020202020204" pitchFamily="34" charset="0"/>
              <a:buChar char="•"/>
            </a:pPr>
            <a:r>
              <a:rPr lang="en-GB" sz="3200" dirty="0" smtClean="0"/>
              <a:t>Parents evening S5/6 – 30</a:t>
            </a:r>
            <a:r>
              <a:rPr lang="en-GB" sz="3200" baseline="30000" dirty="0" smtClean="0"/>
              <a:t>th</a:t>
            </a:r>
            <a:r>
              <a:rPr lang="en-GB" sz="3200" dirty="0" smtClean="0"/>
              <a:t> Nov</a:t>
            </a:r>
          </a:p>
          <a:p>
            <a:pPr marL="457200" indent="-457200">
              <a:buFont typeface="Arial" panose="020B0604020202020204" pitchFamily="34" charset="0"/>
              <a:buChar char="•"/>
            </a:pPr>
            <a:r>
              <a:rPr lang="en-GB" sz="3200" dirty="0" smtClean="0"/>
              <a:t>Parents evening S4 – 6</a:t>
            </a:r>
            <a:r>
              <a:rPr lang="en-GB" sz="3200" baseline="30000" dirty="0" smtClean="0"/>
              <a:t>th</a:t>
            </a:r>
            <a:r>
              <a:rPr lang="en-GB" sz="3200" dirty="0" smtClean="0"/>
              <a:t> Feb	</a:t>
            </a:r>
          </a:p>
          <a:p>
            <a:pPr marL="457200" indent="-457200">
              <a:buFont typeface="Arial" panose="020B0604020202020204" pitchFamily="34" charset="0"/>
              <a:buChar char="•"/>
            </a:pPr>
            <a:endParaRPr lang="en-GB" sz="3200" dirty="0" smtClean="0"/>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13361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SQA Update</a:t>
            </a:r>
            <a:endParaRPr lang="en-GB" dirty="0"/>
          </a:p>
        </p:txBody>
      </p:sp>
      <p:sp>
        <p:nvSpPr>
          <p:cNvPr id="5" name="TextBox 4"/>
          <p:cNvSpPr txBox="1"/>
          <p:nvPr/>
        </p:nvSpPr>
        <p:spPr>
          <a:xfrm>
            <a:off x="1228199" y="1853754"/>
            <a:ext cx="9736428"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Now that you are familiar with SQA changes you can fully support your son/daughter through their studies.</a:t>
            </a:r>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778" y="2902989"/>
            <a:ext cx="4762500" cy="5810250"/>
          </a:xfrm>
          <a:prstGeom prst="rect">
            <a:avLst/>
          </a:prstGeom>
        </p:spPr>
      </p:pic>
    </p:spTree>
    <p:extLst>
      <p:ext uri="{BB962C8B-B14F-4D97-AF65-F5344CB8AC3E}">
        <p14:creationId xmlns:p14="http://schemas.microsoft.com/office/powerpoint/2010/main" val="216623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Volunteers </a:t>
            </a:r>
            <a:endParaRPr lang="en-GB" dirty="0"/>
          </a:p>
        </p:txBody>
      </p:sp>
      <p:sp>
        <p:nvSpPr>
          <p:cNvPr id="5" name="TextBox 4"/>
          <p:cNvSpPr txBox="1"/>
          <p:nvPr/>
        </p:nvSpPr>
        <p:spPr>
          <a:xfrm>
            <a:off x="1228199" y="1853754"/>
            <a:ext cx="9736428"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To </a:t>
            </a:r>
            <a:r>
              <a:rPr lang="en-US" sz="3200" dirty="0"/>
              <a:t>produce a Curriculum Rationale that clearly shows pupils, parents and employers the learning journey’s available to young people and the skills and knowledge that they will develop.  This will support pupils to plan their learning journey, make informed decisions at each stage and support them in identifying and securing a positive destination. </a:t>
            </a:r>
            <a:endParaRPr lang="en-GB" sz="3200" dirty="0" smtClean="0"/>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1411704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Key aims of Airdrie academy</a:t>
            </a:r>
            <a:endParaRPr lang="en-GB" dirty="0"/>
          </a:p>
        </p:txBody>
      </p:sp>
      <p:sp>
        <p:nvSpPr>
          <p:cNvPr id="5" name="TextBox 4"/>
          <p:cNvSpPr txBox="1"/>
          <p:nvPr/>
        </p:nvSpPr>
        <p:spPr>
          <a:xfrm>
            <a:off x="1228199" y="1853754"/>
            <a:ext cx="9736428"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To provide our young people with skills for learning, life and work.</a:t>
            </a:r>
          </a:p>
          <a:p>
            <a:pPr marL="457200" indent="-457200">
              <a:buFont typeface="Arial" panose="020B0604020202020204" pitchFamily="34" charset="0"/>
              <a:buChar char="•"/>
            </a:pPr>
            <a:r>
              <a:rPr lang="en-GB" sz="3200" dirty="0"/>
              <a:t>To support our young people in achieving a sustainable </a:t>
            </a:r>
            <a:r>
              <a:rPr lang="en-GB" sz="3200" dirty="0" smtClean="0"/>
              <a:t>positive destination.</a:t>
            </a:r>
            <a:endParaRPr lang="en-GB" sz="3200" dirty="0"/>
          </a:p>
          <a:p>
            <a:pPr marL="457200" indent="-457200">
              <a:buFont typeface="Arial" panose="020B0604020202020204" pitchFamily="34" charset="0"/>
              <a:buChar char="•"/>
            </a:pPr>
            <a:endParaRPr lang="en-GB" sz="3200" dirty="0" smtClean="0"/>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pic>
        <p:nvPicPr>
          <p:cNvPr id="6" name="Picture 5"/>
          <p:cNvPicPr>
            <a:picLocks noChangeAspect="1"/>
          </p:cNvPicPr>
          <p:nvPr/>
        </p:nvPicPr>
        <p:blipFill>
          <a:blip r:embed="rId3"/>
          <a:stretch>
            <a:fillRect/>
          </a:stretch>
        </p:blipFill>
        <p:spPr>
          <a:xfrm>
            <a:off x="7379595" y="3541829"/>
            <a:ext cx="3480909" cy="3127699"/>
          </a:xfrm>
          <a:prstGeom prst="rect">
            <a:avLst/>
          </a:prstGeom>
        </p:spPr>
      </p:pic>
    </p:spTree>
    <p:extLst>
      <p:ext uri="{BB962C8B-B14F-4D97-AF65-F5344CB8AC3E}">
        <p14:creationId xmlns:p14="http://schemas.microsoft.com/office/powerpoint/2010/main" val="39952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Running order</a:t>
            </a:r>
            <a:endParaRPr lang="en-GB" dirty="0"/>
          </a:p>
        </p:txBody>
      </p:sp>
      <p:sp>
        <p:nvSpPr>
          <p:cNvPr id="5" name="TextBox 4"/>
          <p:cNvSpPr txBox="1"/>
          <p:nvPr/>
        </p:nvSpPr>
        <p:spPr>
          <a:xfrm>
            <a:off x="1228199" y="1853754"/>
            <a:ext cx="9736428" cy="5878532"/>
          </a:xfrm>
          <a:prstGeom prst="rect">
            <a:avLst/>
          </a:prstGeom>
          <a:noFill/>
        </p:spPr>
        <p:txBody>
          <a:bodyPr wrap="square" rtlCol="0">
            <a:spAutoFit/>
          </a:bodyPr>
          <a:lstStyle/>
          <a:p>
            <a:pPr marL="514350" indent="-514350">
              <a:buFont typeface="+mj-lt"/>
              <a:buAutoNum type="arabicPeriod"/>
            </a:pPr>
            <a:r>
              <a:rPr lang="en-GB" sz="2800" dirty="0" smtClean="0"/>
              <a:t>SQA qualifications update.</a:t>
            </a:r>
          </a:p>
          <a:p>
            <a:pPr marL="514350" indent="-514350">
              <a:buFont typeface="+mj-lt"/>
              <a:buAutoNum type="arabicPeriod"/>
            </a:pPr>
            <a:r>
              <a:rPr lang="en-GB" sz="2800" dirty="0" smtClean="0"/>
              <a:t>New flexible work placement model.</a:t>
            </a:r>
          </a:p>
          <a:p>
            <a:pPr marL="514350" indent="-514350">
              <a:buFont typeface="+mj-lt"/>
              <a:buAutoNum type="arabicPeriod"/>
            </a:pPr>
            <a:r>
              <a:rPr lang="en-GB" sz="2800" dirty="0" smtClean="0"/>
              <a:t>College input – vocational courses and foundation apprenticeships.</a:t>
            </a:r>
          </a:p>
          <a:p>
            <a:pPr marL="514350" indent="-514350">
              <a:buFont typeface="+mj-lt"/>
              <a:buAutoNum type="arabicPeriod"/>
            </a:pPr>
            <a:r>
              <a:rPr lang="en-GB" sz="2800" dirty="0" smtClean="0"/>
              <a:t>Opportunity to leave.  Teas/coffee available in social area.</a:t>
            </a:r>
          </a:p>
          <a:p>
            <a:pPr marL="514350" indent="-514350">
              <a:buFont typeface="+mj-lt"/>
              <a:buAutoNum type="arabicPeriod"/>
            </a:pPr>
            <a:r>
              <a:rPr lang="en-US" sz="2800" dirty="0"/>
              <a:t>Information on University </a:t>
            </a:r>
            <a:r>
              <a:rPr lang="en-US" sz="2800" dirty="0" smtClean="0"/>
              <a:t>Admission.</a:t>
            </a:r>
          </a:p>
          <a:p>
            <a:pPr marL="514350" indent="-514350">
              <a:buFont typeface="+mj-lt"/>
              <a:buAutoNum type="arabicPeriod"/>
            </a:pPr>
            <a:r>
              <a:rPr lang="en-US" sz="2800" dirty="0" smtClean="0"/>
              <a:t>Students </a:t>
            </a:r>
            <a:r>
              <a:rPr lang="en-US" sz="2800" dirty="0"/>
              <a:t>Award Agency Scotland (SAAS) -</a:t>
            </a:r>
            <a:r>
              <a:rPr lang="en-US" sz="2800" dirty="0" smtClean="0"/>
              <a:t> </a:t>
            </a:r>
            <a:r>
              <a:rPr lang="en-US" sz="2800" dirty="0"/>
              <a:t>funding procedures for students attending </a:t>
            </a:r>
            <a:r>
              <a:rPr lang="en-US" sz="2800" dirty="0" smtClean="0"/>
              <a:t>University/College.</a:t>
            </a:r>
          </a:p>
          <a:p>
            <a:pPr marL="514350" indent="-514350">
              <a:buFont typeface="+mj-lt"/>
              <a:buAutoNum type="arabicPeriod"/>
            </a:pPr>
            <a:r>
              <a:rPr lang="en-US" sz="2800" dirty="0" smtClean="0"/>
              <a:t>Questions for staff, Ruth Noble (SDS). </a:t>
            </a:r>
          </a:p>
          <a:p>
            <a:endParaRPr lang="en-GB" sz="2800" dirty="0"/>
          </a:p>
          <a:p>
            <a:r>
              <a:rPr lang="en-US" sz="3200" dirty="0" smtClean="0"/>
              <a:t> </a:t>
            </a:r>
            <a:endParaRPr lang="en-GB" sz="3200" dirty="0" smtClean="0"/>
          </a:p>
          <a:p>
            <a:pPr marL="457200" indent="-457200">
              <a:buFont typeface="Arial" panose="020B0604020202020204" pitchFamily="34" charset="0"/>
              <a:buChar char="•"/>
            </a:pPr>
            <a:endParaRPr lang="en-GB" sz="3200" dirty="0" smtClean="0"/>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90853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Sqa</a:t>
            </a:r>
            <a:r>
              <a:rPr lang="en-GB" dirty="0" smtClean="0"/>
              <a:t> update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348" y="2090603"/>
            <a:ext cx="5715000" cy="3114675"/>
          </a:xfrm>
          <a:prstGeom prst="rect">
            <a:avLst/>
          </a:prstGeom>
        </p:spPr>
      </p:pic>
    </p:spTree>
    <p:extLst>
      <p:ext uri="{BB962C8B-B14F-4D97-AF65-F5344CB8AC3E}">
        <p14:creationId xmlns:p14="http://schemas.microsoft.com/office/powerpoint/2010/main" val="128279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SQA Update</a:t>
            </a:r>
            <a:endParaRPr lang="en-GB" dirty="0"/>
          </a:p>
        </p:txBody>
      </p:sp>
      <p:sp>
        <p:nvSpPr>
          <p:cNvPr id="5" name="TextBox 4"/>
          <p:cNvSpPr txBox="1"/>
          <p:nvPr/>
        </p:nvSpPr>
        <p:spPr>
          <a:xfrm>
            <a:off x="1228199" y="1853754"/>
            <a:ext cx="9736428"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In September 2016 the Deputy First Minister announced that units and unit assessments would not be mandatory from National 5 to Advanced Higher courses.</a:t>
            </a:r>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27739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This will happen on a phased basis over three years</a:t>
            </a:r>
            <a:endParaRPr lang="en-GB" dirty="0"/>
          </a:p>
        </p:txBody>
      </p:sp>
      <p:sp>
        <p:nvSpPr>
          <p:cNvPr id="5" name="TextBox 4"/>
          <p:cNvSpPr txBox="1"/>
          <p:nvPr/>
        </p:nvSpPr>
        <p:spPr>
          <a:xfrm>
            <a:off x="1228199" y="1853754"/>
            <a:ext cx="9736428"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National 5 – 2017</a:t>
            </a:r>
          </a:p>
          <a:p>
            <a:pPr marL="457200" indent="-457200">
              <a:buFont typeface="Arial" panose="020B0604020202020204" pitchFamily="34" charset="0"/>
              <a:buChar char="•"/>
            </a:pPr>
            <a:r>
              <a:rPr lang="en-GB" sz="3200" dirty="0" smtClean="0"/>
              <a:t>Higher – 2018</a:t>
            </a:r>
          </a:p>
          <a:p>
            <a:pPr marL="457200" indent="-457200">
              <a:buFont typeface="Arial" panose="020B0604020202020204" pitchFamily="34" charset="0"/>
              <a:buChar char="•"/>
            </a:pPr>
            <a:r>
              <a:rPr lang="en-GB" sz="3200" dirty="0" smtClean="0"/>
              <a:t>Advanced Higher – 2019</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smtClean="0"/>
              <a:t>Reducing over assessment and ensuring that teachers have more time to teach.</a:t>
            </a:r>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196724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SQA Update</a:t>
            </a:r>
            <a:endParaRPr lang="en-GB" dirty="0"/>
          </a:p>
        </p:txBody>
      </p:sp>
      <p:sp>
        <p:nvSpPr>
          <p:cNvPr id="5" name="TextBox 4"/>
          <p:cNvSpPr txBox="1"/>
          <p:nvPr/>
        </p:nvSpPr>
        <p:spPr>
          <a:xfrm>
            <a:off x="1228199" y="1853754"/>
            <a:ext cx="9736428"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Teachers will still carry out assessments throughout the year as a tool to support teaching and learning.  This will also support our young people to gage where they are at in terms of their learning and identify next steps to further improve.</a:t>
            </a:r>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37017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Positive recognition </a:t>
            </a:r>
            <a:endParaRPr lang="en-GB" dirty="0"/>
          </a:p>
        </p:txBody>
      </p:sp>
      <p:sp>
        <p:nvSpPr>
          <p:cNvPr id="5" name="TextBox 4"/>
          <p:cNvSpPr txBox="1"/>
          <p:nvPr/>
        </p:nvSpPr>
        <p:spPr>
          <a:xfrm>
            <a:off x="1228199" y="1853754"/>
            <a:ext cx="9736428"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Our young people may still be presented for units</a:t>
            </a:r>
          </a:p>
          <a:p>
            <a:pPr marL="457200" indent="-457200">
              <a:buFont typeface="Arial" panose="020B0604020202020204" pitchFamily="34" charset="0"/>
              <a:buChar char="•"/>
            </a:pPr>
            <a:r>
              <a:rPr lang="en-GB" sz="3200" dirty="0" smtClean="0"/>
              <a:t>Example – A young person may be presented overall for National 4 in physical education but achieve a unit pass at National 5 for performance.</a:t>
            </a:r>
          </a:p>
          <a:p>
            <a:endParaRPr lang="en-GB"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339736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Support </a:t>
            </a:r>
            <a:endParaRPr lang="en-GB" dirty="0"/>
          </a:p>
        </p:txBody>
      </p:sp>
      <p:sp>
        <p:nvSpPr>
          <p:cNvPr id="5" name="TextBox 4"/>
          <p:cNvSpPr txBox="1"/>
          <p:nvPr/>
        </p:nvSpPr>
        <p:spPr>
          <a:xfrm>
            <a:off x="1228199" y="1853754"/>
            <a:ext cx="9736428"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You – </a:t>
            </a:r>
            <a:r>
              <a:rPr lang="en-GB" sz="3200" dirty="0" smtClean="0">
                <a:hlinkClick r:id="rId2"/>
              </a:rPr>
              <a:t>www.sqa.org</a:t>
            </a:r>
            <a:endParaRPr lang="en-GB" sz="3200" dirty="0" smtClean="0"/>
          </a:p>
          <a:p>
            <a:pPr marL="457200" indent="-457200">
              <a:buFont typeface="Arial" panose="020B0604020202020204" pitchFamily="34" charset="0"/>
              <a:buChar char="•"/>
            </a:pPr>
            <a:r>
              <a:rPr lang="en-GB" sz="3200" dirty="0" smtClean="0"/>
              <a:t>www.myworldofwork.uk</a:t>
            </a:r>
          </a:p>
          <a:p>
            <a:pPr marL="457200" indent="-457200">
              <a:buFont typeface="Arial" panose="020B0604020202020204" pitchFamily="34" charset="0"/>
              <a:buChar char="•"/>
            </a:pPr>
            <a:r>
              <a:rPr lang="en-GB" sz="3200" dirty="0" smtClean="0"/>
              <a:t>Tracking and monitoring </a:t>
            </a:r>
          </a:p>
          <a:p>
            <a:pPr marL="457200" indent="-457200">
              <a:buFont typeface="Arial" panose="020B0604020202020204" pitchFamily="34" charset="0"/>
              <a:buChar char="•"/>
            </a:pPr>
            <a:r>
              <a:rPr lang="en-GB" sz="3200" dirty="0" smtClean="0"/>
              <a:t>Mentoring – pupil support teacher/FOL teacher, mentoring programme</a:t>
            </a:r>
          </a:p>
          <a:p>
            <a:pPr marL="457200" indent="-457200">
              <a:buFont typeface="Arial" panose="020B0604020202020204" pitchFamily="34" charset="0"/>
              <a:buChar char="•"/>
            </a:pPr>
            <a:r>
              <a:rPr lang="en-GB" sz="3200" dirty="0" smtClean="0"/>
              <a:t>Supported Study/Eater School</a:t>
            </a:r>
          </a:p>
          <a:p>
            <a:pPr marL="457200" indent="-457200">
              <a:buFont typeface="Arial" panose="020B0604020202020204" pitchFamily="34" charset="0"/>
              <a:buChar char="•"/>
            </a:pPr>
            <a:r>
              <a:rPr lang="en-GB" sz="3200" dirty="0" smtClean="0"/>
              <a:t>Master classes for every exam</a:t>
            </a:r>
            <a:endParaRPr lang="en-GB"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7139" y="365125"/>
            <a:ext cx="1833322" cy="962494"/>
          </a:xfrm>
          <a:prstGeom prst="rect">
            <a:avLst/>
          </a:prstGeom>
        </p:spPr>
      </p:pic>
    </p:spTree>
    <p:extLst>
      <p:ext uri="{BB962C8B-B14F-4D97-AF65-F5344CB8AC3E}">
        <p14:creationId xmlns:p14="http://schemas.microsoft.com/office/powerpoint/2010/main" val="7154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2834</TotalTime>
  <Words>357</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Gallery</vt:lpstr>
      <vt:lpstr>Parents information evening</vt:lpstr>
      <vt:lpstr>Key aims of Airdrie academy</vt:lpstr>
      <vt:lpstr>Running order</vt:lpstr>
      <vt:lpstr>Sqa update</vt:lpstr>
      <vt:lpstr>SQA Update</vt:lpstr>
      <vt:lpstr>This will happen on a phased basis over three years</vt:lpstr>
      <vt:lpstr>SQA Update</vt:lpstr>
      <vt:lpstr>Positive recognition </vt:lpstr>
      <vt:lpstr>Support </vt:lpstr>
      <vt:lpstr>Communication</vt:lpstr>
      <vt:lpstr>SQA Update</vt:lpstr>
      <vt:lpstr>Volunteers </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dc:title>
  <dc:creator>Martin Anderson</dc:creator>
  <cp:lastModifiedBy>Anna Agnew</cp:lastModifiedBy>
  <cp:revision>174</cp:revision>
  <dcterms:created xsi:type="dcterms:W3CDTF">2017-02-08T08:19:23Z</dcterms:created>
  <dcterms:modified xsi:type="dcterms:W3CDTF">2017-09-20T10:22:07Z</dcterms:modified>
</cp:coreProperties>
</file>