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B9A49-5598-41B5-ADAB-A0F49E5CEB0C}" v="3" dt="2021-08-25T20:00:25.163"/>
    <p1510:client id="{8D158DE8-4E46-D5BB-DB30-DF7AB8CDE789}" v="38" dt="2021-08-25T20:26:26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25T18:40:05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21378 3242 16383 0 0,'0'-10'0'0'0,"0"-5"-16383"0"0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25T18:40:05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21378 3227 16383 0 0,'0'-4'0'0'0,"0"-2"-16383"0"0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25T18:40:05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21378 3227 16383 0 0,'0'-4'0'0'0,"0"-2"-16383"0"0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25T18:40:05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21378 3227 16383 0 0,'0'-4'0'0'0,"0"-2"-16383"0"0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25T18:40:05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21378 3227 16383 0 0,'0'-4'0'0'0,"0"-2"-16383"0"0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25T18:40:05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21378 3227 16383 0 0,'0'-4'0'0'0,"0"-2"-16383"0"0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25T18:40:05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21378 3227 16383 0 0,'0'-4'0'0'0,"0"-2"-16383"0"0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25T18:40:05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21378 3227 16383 0 0,'0'-4'0'0'0,"0"-2"-16383"0"0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1.xml"/><Relationship Id="rId18" Type="http://schemas.openxmlformats.org/officeDocument/2006/relationships/image" Target="../media/image16.png"/><Relationship Id="rId26" Type="http://schemas.openxmlformats.org/officeDocument/2006/relationships/slide" Target="slide7.xml"/><Relationship Id="rId39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34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5" Type="http://schemas.openxmlformats.org/officeDocument/2006/relationships/slide" Target="slide6.xml"/><Relationship Id="rId33" Type="http://schemas.openxmlformats.org/officeDocument/2006/relationships/image" Target="../media/image21.jpeg"/><Relationship Id="rId38" Type="http://schemas.openxmlformats.org/officeDocument/2006/relationships/image" Target="../media/image26.png"/><Relationship Id="rId2" Type="http://schemas.openxmlformats.org/officeDocument/2006/relationships/image" Target="../media/image1.png"/><Relationship Id="rId20" Type="http://schemas.openxmlformats.org/officeDocument/2006/relationships/image" Target="../media/image13.png"/><Relationship Id="rId29" Type="http://schemas.openxmlformats.org/officeDocument/2006/relationships/image" Target="../media/image17.png"/><Relationship Id="rId41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slide" Target="slide3.xml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5" Type="http://schemas.openxmlformats.org/officeDocument/2006/relationships/image" Target="../media/image4.png"/><Relationship Id="rId23" Type="http://schemas.openxmlformats.org/officeDocument/2006/relationships/slide" Target="slide2.xml"/><Relationship Id="rId28" Type="http://schemas.openxmlformats.org/officeDocument/2006/relationships/slide" Target="slide5.xml"/><Relationship Id="rId36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12.png"/><Relationship Id="rId31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22" Type="http://schemas.openxmlformats.org/officeDocument/2006/relationships/image" Target="../media/image15.png"/><Relationship Id="rId27" Type="http://schemas.openxmlformats.org/officeDocument/2006/relationships/slide" Target="slide4.xml"/><Relationship Id="rId30" Type="http://schemas.openxmlformats.org/officeDocument/2006/relationships/image" Target="../media/image18.png"/><Relationship Id="rId35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1.jpeg"/><Relationship Id="rId26" Type="http://schemas.openxmlformats.org/officeDocument/2006/relationships/image" Target="../media/image30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29.png"/><Relationship Id="rId17" Type="http://schemas.openxmlformats.org/officeDocument/2006/relationships/hyperlink" Target="https://vimeo.com/432286987" TargetMode="External"/><Relationship Id="rId25" Type="http://schemas.openxmlformats.org/officeDocument/2006/relationships/slide" Target="slide1.xml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2.xml"/><Relationship Id="rId24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7.png"/><Relationship Id="rId10" Type="http://schemas.openxmlformats.org/officeDocument/2006/relationships/image" Target="../media/image11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4.png"/><Relationship Id="rId26" Type="http://schemas.openxmlformats.org/officeDocument/2006/relationships/image" Target="../media/image32.jpeg"/><Relationship Id="rId3" Type="http://schemas.openxmlformats.org/officeDocument/2006/relationships/image" Target="../media/image2.png"/><Relationship Id="rId21" Type="http://schemas.openxmlformats.org/officeDocument/2006/relationships/image" Target="../media/image27.png"/><Relationship Id="rId7" Type="http://schemas.openxmlformats.org/officeDocument/2006/relationships/image" Target="../media/image6.png"/><Relationship Id="rId12" Type="http://schemas.openxmlformats.org/officeDocument/2006/relationships/image" Target="../media/image29.png"/><Relationship Id="rId17" Type="http://schemas.openxmlformats.org/officeDocument/2006/relationships/image" Target="../media/image22.png"/><Relationship Id="rId25" Type="http://schemas.openxmlformats.org/officeDocument/2006/relationships/hyperlink" Target="https://www.topmarks.co.uk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3.xml"/><Relationship Id="rId24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slide" Target="slide1.xml"/><Relationship Id="rId10" Type="http://schemas.openxmlformats.org/officeDocument/2006/relationships/image" Target="../media/image11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8.png"/><Relationship Id="rId7" Type="http://schemas.openxmlformats.org/officeDocument/2006/relationships/image" Target="../media/image6.png"/><Relationship Id="rId12" Type="http://schemas.openxmlformats.org/officeDocument/2006/relationships/image" Target="../media/image29.pn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4.xml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3.png"/><Relationship Id="rId10" Type="http://schemas.openxmlformats.org/officeDocument/2006/relationships/image" Target="../media/image11.png"/><Relationship Id="rId19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4.png"/><Relationship Id="rId26" Type="http://schemas.openxmlformats.org/officeDocument/2006/relationships/image" Target="../media/image35.png"/><Relationship Id="rId3" Type="http://schemas.openxmlformats.org/officeDocument/2006/relationships/image" Target="../media/image2.png"/><Relationship Id="rId21" Type="http://schemas.openxmlformats.org/officeDocument/2006/relationships/image" Target="../media/image27.png"/><Relationship Id="rId7" Type="http://schemas.openxmlformats.org/officeDocument/2006/relationships/image" Target="../media/image6.png"/><Relationship Id="rId12" Type="http://schemas.openxmlformats.org/officeDocument/2006/relationships/image" Target="../media/image29.png"/><Relationship Id="rId17" Type="http://schemas.openxmlformats.org/officeDocument/2006/relationships/image" Target="../media/image22.png"/><Relationship Id="rId25" Type="http://schemas.openxmlformats.org/officeDocument/2006/relationships/hyperlink" Target="https://sdgs.un.org/goals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24" Type="http://schemas.openxmlformats.org/officeDocument/2006/relationships/image" Target="../media/image3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slide" Target="slide1.xml"/><Relationship Id="rId10" Type="http://schemas.openxmlformats.org/officeDocument/2006/relationships/image" Target="../media/image11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8.png"/><Relationship Id="rId7" Type="http://schemas.openxmlformats.org/officeDocument/2006/relationships/image" Target="../media/image6.png"/><Relationship Id="rId12" Type="http://schemas.openxmlformats.org/officeDocument/2006/relationships/image" Target="../media/image29.pn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6.xml"/><Relationship Id="rId24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6.png"/><Relationship Id="rId10" Type="http://schemas.openxmlformats.org/officeDocument/2006/relationships/image" Target="../media/image11.png"/><Relationship Id="rId19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27.png"/><Relationship Id="rId7" Type="http://schemas.openxmlformats.org/officeDocument/2006/relationships/image" Target="../media/image6.png"/><Relationship Id="rId12" Type="http://schemas.openxmlformats.org/officeDocument/2006/relationships/image" Target="../media/image29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7.xml"/><Relationship Id="rId24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slide" Target="slide1.xml"/><Relationship Id="rId10" Type="http://schemas.openxmlformats.org/officeDocument/2006/relationships/image" Target="../media/image11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27.png"/><Relationship Id="rId7" Type="http://schemas.openxmlformats.org/officeDocument/2006/relationships/image" Target="../media/image6.png"/><Relationship Id="rId12" Type="http://schemas.openxmlformats.org/officeDocument/2006/relationships/image" Target="../media/image29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8.xml"/><Relationship Id="rId24" Type="http://schemas.openxmlformats.org/officeDocument/2006/relationships/image" Target="../media/image38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slide" Target="slide1.xml"/><Relationship Id="rId10" Type="http://schemas.openxmlformats.org/officeDocument/2006/relationships/image" Target="../media/image11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E3C406EC-BDCB-4450-8FCC-9072A8397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3" t="80706" r="-70" b="126"/>
          <a:stretch/>
        </p:blipFill>
        <p:spPr>
          <a:xfrm>
            <a:off x="-60614" y="5608060"/>
            <a:ext cx="12365244" cy="1315690"/>
          </a:xfrm>
          <a:prstGeom prst="rect">
            <a:avLst/>
          </a:prstGeom>
        </p:spPr>
      </p:pic>
      <p:pic>
        <p:nvPicPr>
          <p:cNvPr id="6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BB835AD-43DA-44FC-BE4E-EC2C379D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09" y="-2488"/>
            <a:ext cx="12266034" cy="5760676"/>
          </a:xfrm>
          <a:prstGeom prst="rect">
            <a:avLst/>
          </a:prstGeom>
        </p:spPr>
      </p:pic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99432E4-9FA6-400B-BF7B-1F759F231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949" y="-103908"/>
            <a:ext cx="552450" cy="885825"/>
          </a:xfrm>
          <a:prstGeom prst="rect">
            <a:avLst/>
          </a:prstGeom>
        </p:spPr>
      </p:pic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AAADC411-4800-438E-944A-F29634BA3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738" y="818284"/>
            <a:ext cx="1066800" cy="714375"/>
          </a:xfrm>
          <a:prstGeom prst="rect">
            <a:avLst/>
          </a:prstGeom>
        </p:spPr>
      </p:pic>
      <p:pic>
        <p:nvPicPr>
          <p:cNvPr id="14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D1E93E2-1E1D-4FFD-9B9A-A51253C7D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480" y="437496"/>
            <a:ext cx="5977370" cy="4671579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3C7990A-7678-44C0-9BF5-5AB34FB39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347" y="28552"/>
            <a:ext cx="752475" cy="895350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E71A4786-3DE8-4548-BDB2-71E2B2D1E1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8740" y="1930962"/>
            <a:ext cx="2633229" cy="1096240"/>
          </a:xfrm>
          <a:prstGeom prst="rect">
            <a:avLst/>
          </a:prstGeom>
        </p:spPr>
      </p:pic>
      <p:pic>
        <p:nvPicPr>
          <p:cNvPr id="24" name="Picture 24" descr="Icon&#10;&#10;Description automatically generated">
            <a:extLst>
              <a:ext uri="{FF2B5EF4-FFF2-40B4-BE49-F238E27FC236}">
                <a16:creationId xmlns:a16="http://schemas.microsoft.com/office/drawing/2014/main" id="{AB545465-3A7B-4C2E-B46F-DBBD39D921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1807" y="4219254"/>
            <a:ext cx="1811974" cy="2669309"/>
          </a:xfrm>
          <a:prstGeom prst="rect">
            <a:avLst/>
          </a:prstGeom>
        </p:spPr>
      </p:pic>
      <p:pic>
        <p:nvPicPr>
          <p:cNvPr id="28" name="Picture 28" descr="A picture containing doll, toy, person&#10;&#10;Description automatically generated">
            <a:extLst>
              <a:ext uri="{FF2B5EF4-FFF2-40B4-BE49-F238E27FC236}">
                <a16:creationId xmlns:a16="http://schemas.microsoft.com/office/drawing/2014/main" id="{A458025D-E861-44E8-BEA2-F3EB497EC3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9534" y="4169353"/>
            <a:ext cx="1623579" cy="2040081"/>
          </a:xfrm>
          <a:prstGeom prst="rect">
            <a:avLst/>
          </a:prstGeom>
        </p:spPr>
      </p:pic>
      <p:pic>
        <p:nvPicPr>
          <p:cNvPr id="30" name="Picture 30" descr="Logo&#10;&#10;Description automatically generated">
            <a:extLst>
              <a:ext uri="{FF2B5EF4-FFF2-40B4-BE49-F238E27FC236}">
                <a16:creationId xmlns:a16="http://schemas.microsoft.com/office/drawing/2014/main" id="{04F03EBE-512F-4D80-99A9-013099A952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3518" y="666210"/>
            <a:ext cx="1143000" cy="112395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A16F4E8-8634-47B3-84F0-B17F12157F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6939" y="2669"/>
            <a:ext cx="1743075" cy="14287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636BCC1-CEA9-449B-AE32-5794F96D14CF}"/>
              </a:ext>
            </a:extLst>
          </p:cNvPr>
          <p:cNvSpPr txBox="1"/>
          <p:nvPr/>
        </p:nvSpPr>
        <p:spPr>
          <a:xfrm>
            <a:off x="5824105" y="29752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200947-1259-46A0-8BFA-2E1B8CE4DCA4}"/>
              </a:ext>
            </a:extLst>
          </p:cNvPr>
          <p:cNvSpPr txBox="1"/>
          <p:nvPr/>
        </p:nvSpPr>
        <p:spPr>
          <a:xfrm>
            <a:off x="83127" y="43520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89F8037-9BF7-42B0-98F7-DB11FBD14650}"/>
                  </a:ext>
                </a:extLst>
              </p14:cNvPr>
              <p14:cNvContentPartPr/>
              <p14:nvPr/>
            </p14:nvContentPartPr>
            <p14:xfrm>
              <a:off x="6944591" y="-410406"/>
              <a:ext cx="9524" cy="9524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89F8037-9BF7-42B0-98F7-DB11FBD1465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68391" y="-453697"/>
                <a:ext cx="952400" cy="9524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7F8F98BE-0A76-41F1-A489-1EABF07BB409}"/>
              </a:ext>
            </a:extLst>
          </p:cNvPr>
          <p:cNvSpPr/>
          <p:nvPr/>
        </p:nvSpPr>
        <p:spPr>
          <a:xfrm>
            <a:off x="9115425" y="1530060"/>
            <a:ext cx="3186544" cy="147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74E776C-434B-40F3-A4E6-175F1688828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31137" y="337705"/>
            <a:ext cx="2175163" cy="1344756"/>
          </a:xfrm>
          <a:prstGeom prst="rect">
            <a:avLst/>
          </a:prstGeom>
        </p:spPr>
      </p:pic>
      <p:pic>
        <p:nvPicPr>
          <p:cNvPr id="26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6C4AA63-020C-4840-9A12-A6982D8632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1494" y="5218705"/>
            <a:ext cx="1175363" cy="1552467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4677EAB8-E159-49DD-8A0F-AE7B44956F0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18068" y="4875568"/>
            <a:ext cx="2013933" cy="1848080"/>
          </a:xfrm>
          <a:prstGeom prst="rect">
            <a:avLst/>
          </a:prstGeom>
        </p:spPr>
      </p:pic>
      <p:pic>
        <p:nvPicPr>
          <p:cNvPr id="11" name="Picture 11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830153F6-229E-425F-A438-11F9EC32A8E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03932" y="324387"/>
            <a:ext cx="828675" cy="847725"/>
          </a:xfrm>
          <a:prstGeom prst="rect">
            <a:avLst/>
          </a:prstGeom>
        </p:spPr>
      </p:pic>
      <p:sp>
        <p:nvSpPr>
          <p:cNvPr id="32" name="Google Shape;96;p13">
            <a:extLst>
              <a:ext uri="{FF2B5EF4-FFF2-40B4-BE49-F238E27FC236}">
                <a16:creationId xmlns:a16="http://schemas.microsoft.com/office/drawing/2014/main" id="{60631AA1-BCD8-4384-A38B-39D95A21038D}"/>
              </a:ext>
            </a:extLst>
          </p:cNvPr>
          <p:cNvSpPr txBox="1"/>
          <p:nvPr/>
        </p:nvSpPr>
        <p:spPr>
          <a:xfrm>
            <a:off x="4986988" y="633601"/>
            <a:ext cx="1609082" cy="85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00"/>
                </a:solidFill>
                <a:latin typeface="Waltograph" panose="03080602000000000000" pitchFamily="66" charset="0"/>
                <a:ea typeface="Nunito ExtraBold"/>
                <a:cs typeface="Nunito ExtraBold"/>
              </a:rPr>
              <a:t>Mrs McElroy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00"/>
                </a:solidFill>
                <a:latin typeface="Waltograph" panose="03080602000000000000" pitchFamily="66" charset="0"/>
                <a:ea typeface="Nunito ExtraBold"/>
                <a:cs typeface="Nunito ExtraBold"/>
              </a:rPr>
              <a:t>P5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47B8D2-B5AC-4FD1-9E58-4C6ACA6C84AD}"/>
              </a:ext>
            </a:extLst>
          </p:cNvPr>
          <p:cNvSpPr txBox="1"/>
          <p:nvPr/>
        </p:nvSpPr>
        <p:spPr>
          <a:xfrm>
            <a:off x="3834581" y="1391049"/>
            <a:ext cx="4943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altograph" panose="03080602000000000000" pitchFamily="66" charset="0"/>
              </a:rPr>
              <a:t>Hello, I’m Mrs McElroy and I will be teaching P5 this year. Click any of the links to find out what we are doing this term.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22B84B-06F7-4CF8-9710-64BAF7678893}"/>
              </a:ext>
            </a:extLst>
          </p:cNvPr>
          <p:cNvSpPr txBox="1"/>
          <p:nvPr/>
        </p:nvSpPr>
        <p:spPr>
          <a:xfrm>
            <a:off x="3819909" y="2294416"/>
            <a:ext cx="93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hlinkClick r:id="rId23" action="ppaction://hlinksldjump"/>
              </a:rPr>
              <a:t>Literacy</a:t>
            </a:r>
            <a:endParaRPr lang="en-GB" u="sng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CB3FE1-8C52-44CB-818F-3BD993844BBA}"/>
              </a:ext>
            </a:extLst>
          </p:cNvPr>
          <p:cNvSpPr txBox="1"/>
          <p:nvPr/>
        </p:nvSpPr>
        <p:spPr>
          <a:xfrm>
            <a:off x="3838895" y="3132694"/>
            <a:ext cx="93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hlinkClick r:id="rId24" action="ppaction://hlinksldjump"/>
              </a:rPr>
              <a:t>Maths</a:t>
            </a:r>
            <a:endParaRPr lang="en-GB" u="sng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2029CC-50A5-4678-BE59-AB13AC038B67}"/>
              </a:ext>
            </a:extLst>
          </p:cNvPr>
          <p:cNvSpPr txBox="1"/>
          <p:nvPr/>
        </p:nvSpPr>
        <p:spPr>
          <a:xfrm>
            <a:off x="6505527" y="2362324"/>
            <a:ext cx="241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hlinkClick r:id="rId25" action="ppaction://hlinksldjump"/>
              </a:rPr>
              <a:t>Important Information</a:t>
            </a:r>
            <a:endParaRPr lang="en-GB" u="sng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5996BC-5E8B-41BC-857A-DF106AC05D52}"/>
              </a:ext>
            </a:extLst>
          </p:cNvPr>
          <p:cNvSpPr txBox="1"/>
          <p:nvPr/>
        </p:nvSpPr>
        <p:spPr>
          <a:xfrm>
            <a:off x="6542640" y="4124090"/>
            <a:ext cx="152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hlinkClick r:id="rId26" action="ppaction://hlinksldjump"/>
              </a:rPr>
              <a:t>Homework</a:t>
            </a:r>
            <a:endParaRPr lang="en-GB" u="sng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F95D10-5688-4015-A680-D167CE53A150}"/>
              </a:ext>
            </a:extLst>
          </p:cNvPr>
          <p:cNvSpPr txBox="1"/>
          <p:nvPr/>
        </p:nvSpPr>
        <p:spPr>
          <a:xfrm>
            <a:off x="3735938" y="4109939"/>
            <a:ext cx="250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hlinkClick r:id="rId27" action="ppaction://hlinksldjump"/>
              </a:rPr>
              <a:t>Health and wellbeing</a:t>
            </a:r>
            <a:endParaRPr lang="en-GB" u="sng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1105C1-212E-47DD-8B12-71C51A330F4D}"/>
              </a:ext>
            </a:extLst>
          </p:cNvPr>
          <p:cNvSpPr txBox="1"/>
          <p:nvPr/>
        </p:nvSpPr>
        <p:spPr>
          <a:xfrm>
            <a:off x="6519479" y="3159725"/>
            <a:ext cx="93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hlinkClick r:id="rId28" action="ppaction://hlinksldjump"/>
              </a:rPr>
              <a:t>Topic</a:t>
            </a:r>
            <a:endParaRPr lang="en-GB" u="sng" dirty="0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22ED2A9-493F-4588-95B1-A08A5D385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91" y="1922288"/>
            <a:ext cx="5810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CE1E9AC-3585-4177-80ED-4A5066B9D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30" y="3760139"/>
            <a:ext cx="5810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E8157F3C-F275-4AA6-B98A-EF454F00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90" y="2770269"/>
            <a:ext cx="5810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A75FCC41-6316-4DB1-BFE9-7EA7E8D45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37" y="3721897"/>
            <a:ext cx="5810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14F47D7B-7FE5-4F93-A9A6-80576376E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97" y="2890018"/>
            <a:ext cx="5810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1A7F66D6-0C0B-4083-A3EA-F7BA9F753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64" y="2045350"/>
            <a:ext cx="501633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732C8027-3A3C-45B6-B699-75BE83D8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951" y="1825390"/>
            <a:ext cx="676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18E45D9-DEB9-4C01-9177-1C6F5B2C7AA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73218" y="59568"/>
            <a:ext cx="1085850" cy="1114425"/>
          </a:xfrm>
          <a:prstGeom prst="rect">
            <a:avLst/>
          </a:prstGeom>
        </p:spPr>
      </p:pic>
      <p:pic>
        <p:nvPicPr>
          <p:cNvPr id="1054" name="Picture 30" descr="Bitmoji Image">
            <a:extLst>
              <a:ext uri="{FF2B5EF4-FFF2-40B4-BE49-F238E27FC236}">
                <a16:creationId xmlns:a16="http://schemas.microsoft.com/office/drawing/2014/main" id="{008ECCC7-79F2-40B6-85D2-338C7EAF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76" y="1229808"/>
            <a:ext cx="5229990" cy="58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93B11304-152D-43C3-999E-E241AE38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90" y="4471398"/>
            <a:ext cx="2161342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C538B97B-6DD8-4193-95E5-4DFE4BCAE24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318553" y="5039793"/>
            <a:ext cx="1266825" cy="1743075"/>
          </a:xfrm>
          <a:prstGeom prst="rect">
            <a:avLst/>
          </a:prstGeom>
        </p:spPr>
      </p:pic>
      <p:pic>
        <p:nvPicPr>
          <p:cNvPr id="19" name="Picture 1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08314974-6EFF-4A45-A396-98318C4A875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0286" y="3458414"/>
            <a:ext cx="1933575" cy="1362075"/>
          </a:xfrm>
          <a:prstGeom prst="rect">
            <a:avLst/>
          </a:prstGeom>
        </p:spPr>
      </p:pic>
      <p:pic>
        <p:nvPicPr>
          <p:cNvPr id="21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466870FC-3A48-4783-A94D-686901B55F2E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36099" y="3733502"/>
            <a:ext cx="685800" cy="495300"/>
          </a:xfrm>
          <a:prstGeom prst="rect">
            <a:avLst/>
          </a:prstGeom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4675A3D7-1A61-4871-A66D-60A10D62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90" y="283219"/>
            <a:ext cx="3121289" cy="26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480A92-0436-4127-A05C-D666FA658805}"/>
              </a:ext>
            </a:extLst>
          </p:cNvPr>
          <p:cNvSpPr txBox="1"/>
          <p:nvPr/>
        </p:nvSpPr>
        <p:spPr>
          <a:xfrm>
            <a:off x="222190" y="781917"/>
            <a:ext cx="2355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Waltograph" panose="03080602000000000000" pitchFamily="66" charset="0"/>
                <a:hlinkClick r:id="rId41" action="ppaction://hlinksldjump"/>
              </a:rPr>
              <a:t>Recognition Board</a:t>
            </a:r>
            <a:endParaRPr lang="en-GB" sz="1600" dirty="0">
              <a:solidFill>
                <a:srgbClr val="FF0000"/>
              </a:solidFill>
              <a:latin typeface="Waltograph" panose="03080602000000000000" pitchFamily="66" charset="0"/>
            </a:endParaRPr>
          </a:p>
        </p:txBody>
      </p:sp>
      <p:pic>
        <p:nvPicPr>
          <p:cNvPr id="59" name="Picture 7">
            <a:extLst>
              <a:ext uri="{FF2B5EF4-FFF2-40B4-BE49-F238E27FC236}">
                <a16:creationId xmlns:a16="http://schemas.microsoft.com/office/drawing/2014/main" id="{E864C8C5-D14B-4CF6-ABD8-624D18EF7E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1005" y="2004530"/>
            <a:ext cx="303297" cy="248604"/>
          </a:xfrm>
          <a:prstGeom prst="rect">
            <a:avLst/>
          </a:prstGeom>
        </p:spPr>
      </p:pic>
      <p:pic>
        <p:nvPicPr>
          <p:cNvPr id="60" name="Picture 7">
            <a:extLst>
              <a:ext uri="{FF2B5EF4-FFF2-40B4-BE49-F238E27FC236}">
                <a16:creationId xmlns:a16="http://schemas.microsoft.com/office/drawing/2014/main" id="{AC483481-E222-4D1C-B208-778D8478C2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071" y="1979804"/>
            <a:ext cx="303297" cy="248604"/>
          </a:xfrm>
          <a:prstGeom prst="rect">
            <a:avLst/>
          </a:prstGeom>
        </p:spPr>
      </p:pic>
      <p:pic>
        <p:nvPicPr>
          <p:cNvPr id="61" name="Picture 7">
            <a:extLst>
              <a:ext uri="{FF2B5EF4-FFF2-40B4-BE49-F238E27FC236}">
                <a16:creationId xmlns:a16="http://schemas.microsoft.com/office/drawing/2014/main" id="{EAC24A41-1C17-4706-A9CC-EC1E00526A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182" y="1987765"/>
            <a:ext cx="303297" cy="248604"/>
          </a:xfrm>
          <a:prstGeom prst="rect">
            <a:avLst/>
          </a:prstGeom>
        </p:spPr>
      </p:pic>
      <p:pic>
        <p:nvPicPr>
          <p:cNvPr id="62" name="Picture 7">
            <a:extLst>
              <a:ext uri="{FF2B5EF4-FFF2-40B4-BE49-F238E27FC236}">
                <a16:creationId xmlns:a16="http://schemas.microsoft.com/office/drawing/2014/main" id="{EC3B80A9-4F1A-46FA-8964-BD9AFE778C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738" y="1979300"/>
            <a:ext cx="303297" cy="248604"/>
          </a:xfrm>
          <a:prstGeom prst="rect">
            <a:avLst/>
          </a:prstGeom>
        </p:spPr>
      </p:pic>
      <p:pic>
        <p:nvPicPr>
          <p:cNvPr id="63" name="Picture 7">
            <a:extLst>
              <a:ext uri="{FF2B5EF4-FFF2-40B4-BE49-F238E27FC236}">
                <a16:creationId xmlns:a16="http://schemas.microsoft.com/office/drawing/2014/main" id="{90F2AA99-33D4-4573-81FB-16D17C12C4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1873" y="1389957"/>
            <a:ext cx="303297" cy="248604"/>
          </a:xfrm>
          <a:prstGeom prst="rect">
            <a:avLst/>
          </a:prstGeom>
        </p:spPr>
      </p:pic>
      <p:pic>
        <p:nvPicPr>
          <p:cNvPr id="64" name="Picture 7">
            <a:extLst>
              <a:ext uri="{FF2B5EF4-FFF2-40B4-BE49-F238E27FC236}">
                <a16:creationId xmlns:a16="http://schemas.microsoft.com/office/drawing/2014/main" id="{B7ADC459-4BA1-45C7-827D-EC1D42DB33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2447" y="1399186"/>
            <a:ext cx="303297" cy="248604"/>
          </a:xfrm>
          <a:prstGeom prst="rect">
            <a:avLst/>
          </a:prstGeom>
        </p:spPr>
      </p:pic>
      <p:pic>
        <p:nvPicPr>
          <p:cNvPr id="65" name="Picture 7">
            <a:extLst>
              <a:ext uri="{FF2B5EF4-FFF2-40B4-BE49-F238E27FC236}">
                <a16:creationId xmlns:a16="http://schemas.microsoft.com/office/drawing/2014/main" id="{1A4CD139-A148-45DA-9791-8E340815F9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4140" y="1403066"/>
            <a:ext cx="303297" cy="248604"/>
          </a:xfrm>
          <a:prstGeom prst="rect">
            <a:avLst/>
          </a:prstGeom>
        </p:spPr>
      </p:pic>
      <p:pic>
        <p:nvPicPr>
          <p:cNvPr id="66" name="Picture 7">
            <a:extLst>
              <a:ext uri="{FF2B5EF4-FFF2-40B4-BE49-F238E27FC236}">
                <a16:creationId xmlns:a16="http://schemas.microsoft.com/office/drawing/2014/main" id="{5B6D72AA-70C5-40DA-B345-EB269E1F44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696" y="1403066"/>
            <a:ext cx="303297" cy="248604"/>
          </a:xfrm>
          <a:prstGeom prst="rect">
            <a:avLst/>
          </a:prstGeom>
        </p:spPr>
      </p:pic>
      <p:pic>
        <p:nvPicPr>
          <p:cNvPr id="67" name="Picture 7">
            <a:extLst>
              <a:ext uri="{FF2B5EF4-FFF2-40B4-BE49-F238E27FC236}">
                <a16:creationId xmlns:a16="http://schemas.microsoft.com/office/drawing/2014/main" id="{D995E0EC-0A85-4837-9C7C-BC996597D1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7981" y="1391670"/>
            <a:ext cx="303297" cy="248604"/>
          </a:xfrm>
          <a:prstGeom prst="rect">
            <a:avLst/>
          </a:prstGeom>
        </p:spPr>
      </p:pic>
      <p:pic>
        <p:nvPicPr>
          <p:cNvPr id="68" name="Picture 7">
            <a:extLst>
              <a:ext uri="{FF2B5EF4-FFF2-40B4-BE49-F238E27FC236}">
                <a16:creationId xmlns:a16="http://schemas.microsoft.com/office/drawing/2014/main" id="{01A1E4F6-22A1-4D1B-B8FD-9B92E1E55C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738" y="1380180"/>
            <a:ext cx="303297" cy="248604"/>
          </a:xfrm>
          <a:prstGeom prst="rect">
            <a:avLst/>
          </a:prstGeom>
        </p:spPr>
      </p:pic>
      <p:pic>
        <p:nvPicPr>
          <p:cNvPr id="69" name="Picture 7">
            <a:extLst>
              <a:ext uri="{FF2B5EF4-FFF2-40B4-BE49-F238E27FC236}">
                <a16:creationId xmlns:a16="http://schemas.microsoft.com/office/drawing/2014/main" id="{405E8C7D-013D-4927-981B-8ACCABA5DD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9504" y="2026206"/>
            <a:ext cx="303297" cy="248604"/>
          </a:xfrm>
          <a:prstGeom prst="rect">
            <a:avLst/>
          </a:prstGeom>
        </p:spPr>
      </p:pic>
      <p:pic>
        <p:nvPicPr>
          <p:cNvPr id="70" name="Picture 7">
            <a:extLst>
              <a:ext uri="{FF2B5EF4-FFF2-40B4-BE49-F238E27FC236}">
                <a16:creationId xmlns:a16="http://schemas.microsoft.com/office/drawing/2014/main" id="{9D381CE3-1E8E-4E1A-BA5F-D980F2621F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6054" y="2006333"/>
            <a:ext cx="303297" cy="24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E3C406EC-BDCB-4450-8FCC-9072A8397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3" t="80706" r="-70" b="126"/>
          <a:stretch/>
        </p:blipFill>
        <p:spPr>
          <a:xfrm>
            <a:off x="-62372" y="5634853"/>
            <a:ext cx="12365244" cy="1315690"/>
          </a:xfrm>
          <a:prstGeom prst="rect">
            <a:avLst/>
          </a:prstGeom>
        </p:spPr>
      </p:pic>
      <p:pic>
        <p:nvPicPr>
          <p:cNvPr id="6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BB835AD-43DA-44FC-BE4E-EC2C379D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09" y="-2488"/>
            <a:ext cx="12266034" cy="5760676"/>
          </a:xfrm>
          <a:prstGeom prst="rect">
            <a:avLst/>
          </a:prstGeom>
        </p:spPr>
      </p:pic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99432E4-9FA6-400B-BF7B-1F759F231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949" y="-103908"/>
            <a:ext cx="552450" cy="885825"/>
          </a:xfrm>
          <a:prstGeom prst="rect">
            <a:avLst/>
          </a:prstGeom>
        </p:spPr>
      </p:pic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AAADC411-4800-438E-944A-F29634BA3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738" y="818284"/>
            <a:ext cx="1066800" cy="714375"/>
          </a:xfrm>
          <a:prstGeom prst="rect">
            <a:avLst/>
          </a:prstGeom>
        </p:spPr>
      </p:pic>
      <p:pic>
        <p:nvPicPr>
          <p:cNvPr id="14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D1E93E2-1E1D-4FFD-9B9A-A51253C7D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891" y="121686"/>
            <a:ext cx="6884676" cy="5380679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3C7990A-7678-44C0-9BF5-5AB34FB39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1895" y="330045"/>
            <a:ext cx="752475" cy="895350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E71A4786-3DE8-4548-BDB2-71E2B2D1E1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8740" y="1930962"/>
            <a:ext cx="2633229" cy="1096240"/>
          </a:xfrm>
          <a:prstGeom prst="rect">
            <a:avLst/>
          </a:prstGeom>
        </p:spPr>
      </p:pic>
      <p:pic>
        <p:nvPicPr>
          <p:cNvPr id="24" name="Picture 24" descr="Icon&#10;&#10;Description automatically generated">
            <a:extLst>
              <a:ext uri="{FF2B5EF4-FFF2-40B4-BE49-F238E27FC236}">
                <a16:creationId xmlns:a16="http://schemas.microsoft.com/office/drawing/2014/main" id="{AB545465-3A7B-4C2E-B46F-DBBD39D921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1807" y="4219254"/>
            <a:ext cx="1811974" cy="266930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A16F4E8-8634-47B3-84F0-B17F12157F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6500" y="-76669"/>
            <a:ext cx="1743075" cy="14287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636BCC1-CEA9-449B-AE32-5794F96D14CF}"/>
              </a:ext>
            </a:extLst>
          </p:cNvPr>
          <p:cNvSpPr txBox="1"/>
          <p:nvPr/>
        </p:nvSpPr>
        <p:spPr>
          <a:xfrm>
            <a:off x="5824105" y="29752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200947-1259-46A0-8BFA-2E1B8CE4DCA4}"/>
              </a:ext>
            </a:extLst>
          </p:cNvPr>
          <p:cNvSpPr txBox="1"/>
          <p:nvPr/>
        </p:nvSpPr>
        <p:spPr>
          <a:xfrm>
            <a:off x="83127" y="43520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89F8037-9BF7-42B0-98F7-DB11FBD14650}"/>
                  </a:ext>
                </a:extLst>
              </p14:cNvPr>
              <p14:cNvContentPartPr/>
              <p14:nvPr/>
            </p14:nvContentPartPr>
            <p14:xfrm>
              <a:off x="6944591" y="-410406"/>
              <a:ext cx="9524" cy="9524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89F8037-9BF7-42B0-98F7-DB11FBD146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8391" y="-453697"/>
                <a:ext cx="952400" cy="9524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7F8F98BE-0A76-41F1-A489-1EABF07BB409}"/>
              </a:ext>
            </a:extLst>
          </p:cNvPr>
          <p:cNvSpPr/>
          <p:nvPr/>
        </p:nvSpPr>
        <p:spPr>
          <a:xfrm>
            <a:off x="9115425" y="1530060"/>
            <a:ext cx="3186544" cy="147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74E776C-434B-40F3-A4E6-175F168882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1137" y="337705"/>
            <a:ext cx="2175163" cy="1344756"/>
          </a:xfrm>
          <a:prstGeom prst="rect">
            <a:avLst/>
          </a:prstGeom>
        </p:spPr>
      </p:pic>
      <p:pic>
        <p:nvPicPr>
          <p:cNvPr id="26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6C4AA63-020C-4840-9A12-A6982D8632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494" y="5218705"/>
            <a:ext cx="1175363" cy="1552467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4677EAB8-E159-49DD-8A0F-AE7B44956F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26017" y="4923092"/>
            <a:ext cx="2013933" cy="1848080"/>
          </a:xfrm>
          <a:prstGeom prst="rect">
            <a:avLst/>
          </a:prstGeom>
        </p:spPr>
      </p:pic>
      <p:pic>
        <p:nvPicPr>
          <p:cNvPr id="11" name="Picture 11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830153F6-229E-425F-A438-11F9EC32A8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88378" y="377670"/>
            <a:ext cx="828675" cy="847725"/>
          </a:xfrm>
          <a:prstGeom prst="rect">
            <a:avLst/>
          </a:prstGeom>
        </p:spPr>
      </p:pic>
      <p:sp>
        <p:nvSpPr>
          <p:cNvPr id="32" name="Google Shape;96;p13">
            <a:extLst>
              <a:ext uri="{FF2B5EF4-FFF2-40B4-BE49-F238E27FC236}">
                <a16:creationId xmlns:a16="http://schemas.microsoft.com/office/drawing/2014/main" id="{60631AA1-BCD8-4384-A38B-39D95A21038D}"/>
              </a:ext>
            </a:extLst>
          </p:cNvPr>
          <p:cNvSpPr txBox="1"/>
          <p:nvPr/>
        </p:nvSpPr>
        <p:spPr>
          <a:xfrm>
            <a:off x="2090723" y="268627"/>
            <a:ext cx="6559152" cy="86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  <a:latin typeface="Waltograph" panose="03080602000000000000" pitchFamily="66" charset="0"/>
                <a:ea typeface="Nunito ExtraBold"/>
                <a:cs typeface="Nunito ExtraBold"/>
              </a:rPr>
              <a:t>Literacy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22B84B-06F7-4CF8-9710-64BAF7678893}"/>
              </a:ext>
            </a:extLst>
          </p:cNvPr>
          <p:cNvSpPr txBox="1"/>
          <p:nvPr/>
        </p:nvSpPr>
        <p:spPr>
          <a:xfrm>
            <a:off x="2201032" y="1011115"/>
            <a:ext cx="64198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pPr algn="l" rtl="0" fontAlgn="base"/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term, we will be reading our whole class novel ‘This Morning I Met A Whale’ by Michael Morpurgo. We will be using the North Lanarkshire Active Literacy strategies to explore the text.</a:t>
            </a:r>
          </a:p>
          <a:p>
            <a:pPr algn="l" rtl="0" fontAlgn="base"/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</a:t>
            </a:r>
          </a:p>
          <a:p>
            <a:pPr algn="l" rtl="0" fontAlgn="base"/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will be writing imaginative texts as well as reports and explanation texts linked to our topic.</a:t>
            </a:r>
          </a:p>
          <a:p>
            <a:pPr algn="l" rtl="0"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b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Spelling</a:t>
            </a:r>
            <a:r>
              <a:rPr lang="en-US" b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term we will be catching up and assessing spelling before moving forward with new phonemes, words and rules.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/>
            <a:endParaRPr lang="en-GB" u="sng" dirty="0"/>
          </a:p>
        </p:txBody>
      </p:sp>
      <p:pic>
        <p:nvPicPr>
          <p:cNvPr id="1048" name="Picture 24">
            <a:hlinkClick r:id="rId17"/>
            <a:extLst>
              <a:ext uri="{FF2B5EF4-FFF2-40B4-BE49-F238E27FC236}">
                <a16:creationId xmlns:a16="http://schemas.microsoft.com/office/drawing/2014/main" id="{732C8027-3A3C-45B6-B699-75BE83D8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951" y="1825390"/>
            <a:ext cx="676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18E45D9-DEB9-4C01-9177-1C6F5B2C7AA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83142" y="105049"/>
            <a:ext cx="1085850" cy="1114425"/>
          </a:xfrm>
          <a:prstGeom prst="rect">
            <a:avLst/>
          </a:prstGeom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93B11304-152D-43C3-999E-E241AE38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90" y="4471398"/>
            <a:ext cx="2161342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C538B97B-6DD8-4193-95E5-4DFE4BCAE24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18553" y="5039793"/>
            <a:ext cx="1266825" cy="1743075"/>
          </a:xfrm>
          <a:prstGeom prst="rect">
            <a:avLst/>
          </a:prstGeom>
        </p:spPr>
      </p:pic>
      <p:pic>
        <p:nvPicPr>
          <p:cNvPr id="19" name="Picture 1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08314974-6EFF-4A45-A396-98318C4A87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286" y="3458414"/>
            <a:ext cx="1933575" cy="1362075"/>
          </a:xfrm>
          <a:prstGeom prst="rect">
            <a:avLst/>
          </a:prstGeom>
        </p:spPr>
      </p:pic>
      <p:pic>
        <p:nvPicPr>
          <p:cNvPr id="21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466870FC-3A48-4783-A94D-686901B55F2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6099" y="3733502"/>
            <a:ext cx="685800" cy="495300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DBA69E2B-0E60-42C2-B7DA-E75FB68E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" y="556579"/>
            <a:ext cx="1795866" cy="23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6BE9CC5-9313-4D92-8B5E-9CB1DB024B7C}"/>
              </a:ext>
            </a:extLst>
          </p:cNvPr>
          <p:cNvSpPr txBox="1"/>
          <p:nvPr/>
        </p:nvSpPr>
        <p:spPr>
          <a:xfrm>
            <a:off x="247828" y="905854"/>
            <a:ext cx="1320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Waltograph" panose="03080602000000000000" pitchFamily="66" charset="0"/>
                <a:hlinkClick r:id="rId25" action="ppaction://hlinksldjump"/>
              </a:rPr>
              <a:t>Back to home screen</a:t>
            </a:r>
            <a:endParaRPr lang="en-GB" sz="2400" dirty="0">
              <a:solidFill>
                <a:srgbClr val="FF0000"/>
              </a:solidFill>
              <a:latin typeface="Waltograph" panose="03080602000000000000" pitchFamily="66" charset="0"/>
            </a:endParaRPr>
          </a:p>
        </p:txBody>
      </p:sp>
      <p:pic>
        <p:nvPicPr>
          <p:cNvPr id="3076" name="Picture 4" descr="bean bag chair chill">
            <a:extLst>
              <a:ext uri="{FF2B5EF4-FFF2-40B4-BE49-F238E27FC236}">
                <a16:creationId xmlns:a16="http://schemas.microsoft.com/office/drawing/2014/main" id="{A31330FC-AABF-46AB-ADFD-6A917E97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646" y="2793459"/>
            <a:ext cx="4054060" cy="40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4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E3C406EC-BDCB-4450-8FCC-9072A8397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3" t="80706" r="-70" b="126"/>
          <a:stretch/>
        </p:blipFill>
        <p:spPr>
          <a:xfrm>
            <a:off x="-63275" y="5610762"/>
            <a:ext cx="12365244" cy="1315690"/>
          </a:xfrm>
          <a:prstGeom prst="rect">
            <a:avLst/>
          </a:prstGeom>
        </p:spPr>
      </p:pic>
      <p:pic>
        <p:nvPicPr>
          <p:cNvPr id="6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BB835AD-43DA-44FC-BE4E-EC2C379D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09" y="-2488"/>
            <a:ext cx="12266034" cy="5760676"/>
          </a:xfrm>
          <a:prstGeom prst="rect">
            <a:avLst/>
          </a:prstGeom>
        </p:spPr>
      </p:pic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99432E4-9FA6-400B-BF7B-1F759F231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949" y="-103908"/>
            <a:ext cx="552450" cy="885825"/>
          </a:xfrm>
          <a:prstGeom prst="rect">
            <a:avLst/>
          </a:prstGeom>
        </p:spPr>
      </p:pic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AAADC411-4800-438E-944A-F29634BA3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738" y="818284"/>
            <a:ext cx="1066800" cy="714375"/>
          </a:xfrm>
          <a:prstGeom prst="rect">
            <a:avLst/>
          </a:prstGeom>
        </p:spPr>
      </p:pic>
      <p:pic>
        <p:nvPicPr>
          <p:cNvPr id="14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D1E93E2-1E1D-4FFD-9B9A-A51253C7D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891" y="121686"/>
            <a:ext cx="6884676" cy="5380679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3C7990A-7678-44C0-9BF5-5AB34FB39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3832" y="97873"/>
            <a:ext cx="752475" cy="895350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E71A4786-3DE8-4548-BDB2-71E2B2D1E1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8740" y="1930962"/>
            <a:ext cx="2633229" cy="1096240"/>
          </a:xfrm>
          <a:prstGeom prst="rect">
            <a:avLst/>
          </a:prstGeom>
        </p:spPr>
      </p:pic>
      <p:pic>
        <p:nvPicPr>
          <p:cNvPr id="24" name="Picture 24" descr="Icon&#10;&#10;Description automatically generated">
            <a:extLst>
              <a:ext uri="{FF2B5EF4-FFF2-40B4-BE49-F238E27FC236}">
                <a16:creationId xmlns:a16="http://schemas.microsoft.com/office/drawing/2014/main" id="{AB545465-3A7B-4C2E-B46F-DBBD39D921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57341" y="4386863"/>
            <a:ext cx="1629848" cy="240364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A16F4E8-8634-47B3-84F0-B17F12157F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8906" y="-76669"/>
            <a:ext cx="1743075" cy="14287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636BCC1-CEA9-449B-AE32-5794F96D14CF}"/>
              </a:ext>
            </a:extLst>
          </p:cNvPr>
          <p:cNvSpPr txBox="1"/>
          <p:nvPr/>
        </p:nvSpPr>
        <p:spPr>
          <a:xfrm>
            <a:off x="5824105" y="29752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200947-1259-46A0-8BFA-2E1B8CE4DCA4}"/>
              </a:ext>
            </a:extLst>
          </p:cNvPr>
          <p:cNvSpPr txBox="1"/>
          <p:nvPr/>
        </p:nvSpPr>
        <p:spPr>
          <a:xfrm>
            <a:off x="83127" y="43520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89F8037-9BF7-42B0-98F7-DB11FBD14650}"/>
                  </a:ext>
                </a:extLst>
              </p14:cNvPr>
              <p14:cNvContentPartPr/>
              <p14:nvPr/>
            </p14:nvContentPartPr>
            <p14:xfrm>
              <a:off x="6944591" y="-410406"/>
              <a:ext cx="9524" cy="9524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89F8037-9BF7-42B0-98F7-DB11FBD146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8391" y="-453697"/>
                <a:ext cx="952400" cy="9524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7F8F98BE-0A76-41F1-A489-1EABF07BB409}"/>
              </a:ext>
            </a:extLst>
          </p:cNvPr>
          <p:cNvSpPr/>
          <p:nvPr/>
        </p:nvSpPr>
        <p:spPr>
          <a:xfrm>
            <a:off x="9115425" y="1530060"/>
            <a:ext cx="3186544" cy="147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74E776C-434B-40F3-A4E6-175F168882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1137" y="337705"/>
            <a:ext cx="2175163" cy="1344756"/>
          </a:xfrm>
          <a:prstGeom prst="rect">
            <a:avLst/>
          </a:prstGeom>
        </p:spPr>
      </p:pic>
      <p:pic>
        <p:nvPicPr>
          <p:cNvPr id="26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6C4AA63-020C-4840-9A12-A6982D8632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494" y="5218705"/>
            <a:ext cx="1175363" cy="1552467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4677EAB8-E159-49DD-8A0F-AE7B44956F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0703" y="4880575"/>
            <a:ext cx="2013933" cy="1848080"/>
          </a:xfrm>
          <a:prstGeom prst="rect">
            <a:avLst/>
          </a:prstGeom>
        </p:spPr>
      </p:pic>
      <p:pic>
        <p:nvPicPr>
          <p:cNvPr id="11" name="Picture 11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830153F6-229E-425F-A438-11F9EC32A8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84831" y="121686"/>
            <a:ext cx="828675" cy="847725"/>
          </a:xfrm>
          <a:prstGeom prst="rect">
            <a:avLst/>
          </a:prstGeom>
        </p:spPr>
      </p:pic>
      <p:sp>
        <p:nvSpPr>
          <p:cNvPr id="32" name="Google Shape;96;p13">
            <a:extLst>
              <a:ext uri="{FF2B5EF4-FFF2-40B4-BE49-F238E27FC236}">
                <a16:creationId xmlns:a16="http://schemas.microsoft.com/office/drawing/2014/main" id="{60631AA1-BCD8-4384-A38B-39D95A21038D}"/>
              </a:ext>
            </a:extLst>
          </p:cNvPr>
          <p:cNvSpPr txBox="1"/>
          <p:nvPr/>
        </p:nvSpPr>
        <p:spPr>
          <a:xfrm>
            <a:off x="4712517" y="456461"/>
            <a:ext cx="1743075" cy="856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  <a:latin typeface="Waltograph" panose="03080602000000000000" pitchFamily="66" charset="0"/>
                <a:ea typeface="Nunito ExtraBold"/>
                <a:cs typeface="Nunito ExtraBold"/>
              </a:rPr>
              <a:t>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22B84B-06F7-4CF8-9710-64BAF7678893}"/>
              </a:ext>
            </a:extLst>
          </p:cNvPr>
          <p:cNvSpPr txBox="1"/>
          <p:nvPr/>
        </p:nvSpPr>
        <p:spPr>
          <a:xfrm>
            <a:off x="3779385" y="1079470"/>
            <a:ext cx="49208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endParaRPr lang="en-GB" b="0" i="0" u="none" strike="noStrike" dirty="0">
              <a:solidFill>
                <a:srgbClr val="000000"/>
              </a:solidFill>
              <a:effectLst/>
              <a:latin typeface="Nunito SemiBold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Nunito SemiBold"/>
              </a:rPr>
              <a:t> This term, we will be focusing on place value</a:t>
            </a:r>
            <a:r>
              <a:rPr lang="en-GB" dirty="0"/>
              <a:t>,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Nunito SemiBold"/>
              </a:rPr>
              <a:t>addition, subtraction, multiplication and division.</a:t>
            </a:r>
          </a:p>
          <a:p>
            <a:pPr algn="l" rtl="0" fontAlgn="base"/>
            <a:endParaRPr lang="en-GB" dirty="0">
              <a:solidFill>
                <a:srgbClr val="000000"/>
              </a:solidFill>
              <a:latin typeface="Nunito SemiBold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Nunito SemiBold"/>
              </a:rPr>
              <a:t>We will be using a variety of active learning methods, outdoor maths, games, textbooks and worksheets.</a:t>
            </a:r>
          </a:p>
          <a:p>
            <a:pPr algn="l" rtl="0" fontAlgn="base"/>
            <a:endParaRPr lang="en-GB" dirty="0">
              <a:solidFill>
                <a:srgbClr val="000000"/>
              </a:solidFill>
              <a:latin typeface="Nunito SemiBold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Nunito SemiBold"/>
              </a:rPr>
              <a:t>We will be revising the 3x and 4x tables before beginning the 6x table.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Nunito SemiBold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/>
            <a:endParaRPr lang="en-GB" u="sng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18E45D9-DEB9-4C01-9177-1C6F5B2C7A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26017" y="-127123"/>
            <a:ext cx="1085850" cy="1114425"/>
          </a:xfrm>
          <a:prstGeom prst="rect">
            <a:avLst/>
          </a:prstGeom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93B11304-152D-43C3-999E-E241AE38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90" y="4471398"/>
            <a:ext cx="2161342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C538B97B-6DD8-4193-95E5-4DFE4BCAE2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18616" y="4361139"/>
            <a:ext cx="1784195" cy="2454945"/>
          </a:xfrm>
          <a:prstGeom prst="rect">
            <a:avLst/>
          </a:prstGeom>
        </p:spPr>
      </p:pic>
      <p:pic>
        <p:nvPicPr>
          <p:cNvPr id="19" name="Picture 1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08314974-6EFF-4A45-A396-98318C4A87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286" y="3458414"/>
            <a:ext cx="1933575" cy="1362075"/>
          </a:xfrm>
          <a:prstGeom prst="rect">
            <a:avLst/>
          </a:prstGeom>
        </p:spPr>
      </p:pic>
      <p:pic>
        <p:nvPicPr>
          <p:cNvPr id="21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466870FC-3A48-4783-A94D-686901B55F2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6099" y="3733502"/>
            <a:ext cx="685800" cy="495300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DBA69E2B-0E60-42C2-B7DA-E75FB68E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" y="556579"/>
            <a:ext cx="1795866" cy="23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6BE9CC5-9313-4D92-8B5E-9CB1DB024B7C}"/>
              </a:ext>
            </a:extLst>
          </p:cNvPr>
          <p:cNvSpPr txBox="1"/>
          <p:nvPr/>
        </p:nvSpPr>
        <p:spPr>
          <a:xfrm>
            <a:off x="247828" y="905854"/>
            <a:ext cx="1320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Waltograph" panose="03080602000000000000" pitchFamily="66" charset="0"/>
                <a:hlinkClick r:id="rId23" action="ppaction://hlinksldjump"/>
              </a:rPr>
              <a:t>Back to home screen</a:t>
            </a:r>
            <a:endParaRPr lang="en-GB" sz="2400" dirty="0">
              <a:solidFill>
                <a:srgbClr val="FF0000"/>
              </a:solidFill>
              <a:latin typeface="Waltograph" panose="03080602000000000000" pitchFamily="66" charset="0"/>
            </a:endParaRPr>
          </a:p>
          <a:p>
            <a:endParaRPr lang="en-GB" sz="3600" dirty="0">
              <a:solidFill>
                <a:srgbClr val="FF0000"/>
              </a:solidFill>
              <a:latin typeface="Waltograph" panose="03080602000000000000" pitchFamily="66" charset="0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5BF55047-570B-408A-9C36-5E75CF9F02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6238" y="1366726"/>
            <a:ext cx="757716" cy="621079"/>
          </a:xfrm>
          <a:prstGeom prst="rect">
            <a:avLst/>
          </a:prstGeom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8BA2C161-D141-485A-9BD2-396175F95A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8785" y="2545788"/>
            <a:ext cx="757716" cy="621079"/>
          </a:xfrm>
          <a:prstGeom prst="rect">
            <a:avLst/>
          </a:prstGeom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E1DF40A1-0FED-4180-B7D4-F8258303E1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6238" y="3567408"/>
            <a:ext cx="757716" cy="621079"/>
          </a:xfrm>
          <a:prstGeom prst="rect">
            <a:avLst/>
          </a:prstGeom>
        </p:spPr>
      </p:pic>
      <p:pic>
        <p:nvPicPr>
          <p:cNvPr id="4098" name="Picture 2" descr="hand pointer">
            <a:extLst>
              <a:ext uri="{FF2B5EF4-FFF2-40B4-BE49-F238E27FC236}">
                <a16:creationId xmlns:a16="http://schemas.microsoft.com/office/drawing/2014/main" id="{E0F483AF-1CC4-408E-8DC7-8D5EA2886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092" y="2263001"/>
            <a:ext cx="4728804" cy="47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hlinkClick r:id="rId25"/>
            <a:extLst>
              <a:ext uri="{FF2B5EF4-FFF2-40B4-BE49-F238E27FC236}">
                <a16:creationId xmlns:a16="http://schemas.microsoft.com/office/drawing/2014/main" id="{2B6E0587-175B-4FA9-B4B8-7D5D5E9E4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220" y="1902298"/>
            <a:ext cx="958331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4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E3C406EC-BDCB-4450-8FCC-9072A8397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3" t="80706" r="-70" b="126"/>
          <a:stretch/>
        </p:blipFill>
        <p:spPr>
          <a:xfrm>
            <a:off x="-63275" y="5610762"/>
            <a:ext cx="12365244" cy="1315690"/>
          </a:xfrm>
          <a:prstGeom prst="rect">
            <a:avLst/>
          </a:prstGeom>
        </p:spPr>
      </p:pic>
      <p:pic>
        <p:nvPicPr>
          <p:cNvPr id="6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BB835AD-43DA-44FC-BE4E-EC2C379D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09" y="-2488"/>
            <a:ext cx="12266034" cy="5760676"/>
          </a:xfrm>
          <a:prstGeom prst="rect">
            <a:avLst/>
          </a:prstGeom>
        </p:spPr>
      </p:pic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99432E4-9FA6-400B-BF7B-1F759F231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949" y="-103908"/>
            <a:ext cx="552450" cy="885825"/>
          </a:xfrm>
          <a:prstGeom prst="rect">
            <a:avLst/>
          </a:prstGeom>
        </p:spPr>
      </p:pic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AAADC411-4800-438E-944A-F29634BA3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738" y="818284"/>
            <a:ext cx="1066800" cy="714375"/>
          </a:xfrm>
          <a:prstGeom prst="rect">
            <a:avLst/>
          </a:prstGeom>
        </p:spPr>
      </p:pic>
      <p:pic>
        <p:nvPicPr>
          <p:cNvPr id="14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D1E93E2-1E1D-4FFD-9B9A-A51253C7D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891" y="121686"/>
            <a:ext cx="6884676" cy="5380679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3C7990A-7678-44C0-9BF5-5AB34FB39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7679" y="112466"/>
            <a:ext cx="752475" cy="895350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E71A4786-3DE8-4548-BDB2-71E2B2D1E1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8740" y="1930962"/>
            <a:ext cx="2633229" cy="1096240"/>
          </a:xfrm>
          <a:prstGeom prst="rect">
            <a:avLst/>
          </a:prstGeom>
        </p:spPr>
      </p:pic>
      <p:pic>
        <p:nvPicPr>
          <p:cNvPr id="24" name="Picture 24" descr="Icon&#10;&#10;Description automatically generated">
            <a:extLst>
              <a:ext uri="{FF2B5EF4-FFF2-40B4-BE49-F238E27FC236}">
                <a16:creationId xmlns:a16="http://schemas.microsoft.com/office/drawing/2014/main" id="{AB545465-3A7B-4C2E-B46F-DBBD39D921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3892" y="4418585"/>
            <a:ext cx="1689380" cy="247508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A16F4E8-8634-47B3-84F0-B17F12157F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3908" y="-104939"/>
            <a:ext cx="1743075" cy="14287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636BCC1-CEA9-449B-AE32-5794F96D14CF}"/>
              </a:ext>
            </a:extLst>
          </p:cNvPr>
          <p:cNvSpPr txBox="1"/>
          <p:nvPr/>
        </p:nvSpPr>
        <p:spPr>
          <a:xfrm>
            <a:off x="5824105" y="29752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200947-1259-46A0-8BFA-2E1B8CE4DCA4}"/>
              </a:ext>
            </a:extLst>
          </p:cNvPr>
          <p:cNvSpPr txBox="1"/>
          <p:nvPr/>
        </p:nvSpPr>
        <p:spPr>
          <a:xfrm>
            <a:off x="83127" y="43520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89F8037-9BF7-42B0-98F7-DB11FBD14650}"/>
                  </a:ext>
                </a:extLst>
              </p14:cNvPr>
              <p14:cNvContentPartPr/>
              <p14:nvPr/>
            </p14:nvContentPartPr>
            <p14:xfrm>
              <a:off x="6944591" y="-410406"/>
              <a:ext cx="9524" cy="9524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89F8037-9BF7-42B0-98F7-DB11FBD146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8391" y="-453697"/>
                <a:ext cx="952400" cy="9524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7F8F98BE-0A76-41F1-A489-1EABF07BB409}"/>
              </a:ext>
            </a:extLst>
          </p:cNvPr>
          <p:cNvSpPr/>
          <p:nvPr/>
        </p:nvSpPr>
        <p:spPr>
          <a:xfrm>
            <a:off x="9115425" y="1530060"/>
            <a:ext cx="3186544" cy="147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74E776C-434B-40F3-A4E6-175F168882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1137" y="337705"/>
            <a:ext cx="2175163" cy="1344756"/>
          </a:xfrm>
          <a:prstGeom prst="rect">
            <a:avLst/>
          </a:prstGeom>
        </p:spPr>
      </p:pic>
      <p:pic>
        <p:nvPicPr>
          <p:cNvPr id="26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6C4AA63-020C-4840-9A12-A6982D8632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12478" y="4282890"/>
            <a:ext cx="1975128" cy="2608829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4677EAB8-E159-49DD-8A0F-AE7B44956F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0703" y="4880575"/>
            <a:ext cx="2013933" cy="1848080"/>
          </a:xfrm>
          <a:prstGeom prst="rect">
            <a:avLst/>
          </a:prstGeom>
        </p:spPr>
      </p:pic>
      <p:pic>
        <p:nvPicPr>
          <p:cNvPr id="11" name="Picture 11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830153F6-229E-425F-A438-11F9EC32A8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17943" y="66486"/>
            <a:ext cx="828675" cy="847725"/>
          </a:xfrm>
          <a:prstGeom prst="rect">
            <a:avLst/>
          </a:prstGeom>
        </p:spPr>
      </p:pic>
      <p:sp>
        <p:nvSpPr>
          <p:cNvPr id="32" name="Google Shape;96;p13">
            <a:extLst>
              <a:ext uri="{FF2B5EF4-FFF2-40B4-BE49-F238E27FC236}">
                <a16:creationId xmlns:a16="http://schemas.microsoft.com/office/drawing/2014/main" id="{60631AA1-BCD8-4384-A38B-39D95A21038D}"/>
              </a:ext>
            </a:extLst>
          </p:cNvPr>
          <p:cNvSpPr txBox="1"/>
          <p:nvPr/>
        </p:nvSpPr>
        <p:spPr>
          <a:xfrm>
            <a:off x="2119266" y="274821"/>
            <a:ext cx="6564217" cy="100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  <a:latin typeface="Waltograph" panose="03080602000000000000" pitchFamily="66" charset="0"/>
                <a:ea typeface="Nunito ExtraBold"/>
                <a:cs typeface="Nunito ExtraBold"/>
              </a:rPr>
              <a:t>Health and Wellbeing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22B84B-06F7-4CF8-9710-64BAF7678893}"/>
              </a:ext>
            </a:extLst>
          </p:cNvPr>
          <p:cNvSpPr txBox="1"/>
          <p:nvPr/>
        </p:nvSpPr>
        <p:spPr>
          <a:xfrm>
            <a:off x="2983999" y="999151"/>
            <a:ext cx="56106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endParaRPr lang="en-GB" b="0" i="0" u="none" strike="noStrike" dirty="0">
              <a:solidFill>
                <a:srgbClr val="000000"/>
              </a:solidFill>
              <a:effectLst/>
              <a:latin typeface="Nunito SemiBold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Nunito SemiBold"/>
              </a:rPr>
              <a:t> We have been working on ways to look after our health and wellbeing, both physical and mental.</a:t>
            </a:r>
          </a:p>
          <a:p>
            <a:pPr algn="l" rtl="0" fontAlgn="base"/>
            <a:endParaRPr lang="en-GB" dirty="0">
              <a:solidFill>
                <a:srgbClr val="000000"/>
              </a:solidFill>
              <a:latin typeface="Nunito SemiBold"/>
            </a:endParaRPr>
          </a:p>
          <a:p>
            <a:pPr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Nunito SemiBold"/>
              </a:rPr>
              <a:t>P.E. will be outdoors as much as possible for now, with no P.E. kit changes. It is advised that children wear shorts under skirts, a polo top and bring trainers to change into.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upils can also wear black/grey leggings or joggers on P.E. days.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Nunito SemiBold"/>
              </a:rPr>
              <a:t>We may still head out in the rain so please come prepared with a waterproof jacket.</a:t>
            </a:r>
            <a:r>
              <a:rPr lang="en-US" b="0" i="0" dirty="0">
                <a:solidFill>
                  <a:srgbClr val="000000"/>
                </a:solidFill>
                <a:effectLst/>
                <a:latin typeface="Nunito SemiBold"/>
              </a:rPr>
              <a:t>​</a:t>
            </a:r>
          </a:p>
          <a:p>
            <a:pPr algn="l" rtl="0" fontAlgn="base"/>
            <a:endParaRPr lang="en-US" dirty="0">
              <a:solidFill>
                <a:srgbClr val="000000"/>
              </a:solidFill>
              <a:latin typeface="Nunito SemiBold"/>
            </a:endParaRPr>
          </a:p>
          <a:p>
            <a:pPr algn="l" rtl="0" fontAlgn="base"/>
            <a:r>
              <a:rPr lang="en-GB" dirty="0">
                <a:solidFill>
                  <a:srgbClr val="000000"/>
                </a:solidFill>
                <a:latin typeface="Nunito SemiBold"/>
              </a:rPr>
              <a:t>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Nunito SemiBold"/>
              </a:rPr>
              <a:t>ur outdoor P.E. times are Wednesday and Friday mornings. </a:t>
            </a:r>
            <a:r>
              <a:rPr lang="en-GB" b="0" i="0" dirty="0">
                <a:solidFill>
                  <a:srgbClr val="000000"/>
                </a:solidFill>
                <a:effectLst/>
                <a:latin typeface="Nunito SemiBold"/>
              </a:rPr>
              <a:t>​</a:t>
            </a:r>
            <a:endParaRPr lang="en-US" dirty="0">
              <a:solidFill>
                <a:srgbClr val="000000"/>
              </a:solidFill>
              <a:latin typeface="Nunito SemiBold"/>
            </a:endParaRPr>
          </a:p>
        </p:txBody>
      </p:sp>
      <p:pic>
        <p:nvPicPr>
          <p:cNvPr id="1050" name="Picture 26">
            <a:extLst>
              <a:ext uri="{FF2B5EF4-FFF2-40B4-BE49-F238E27FC236}">
                <a16:creationId xmlns:a16="http://schemas.microsoft.com/office/drawing/2014/main" id="{93B11304-152D-43C3-999E-E241AE38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87" y="4332566"/>
            <a:ext cx="2161342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C538B97B-6DD8-4193-95E5-4DFE4BCAE2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05306" y="4452411"/>
            <a:ext cx="1784195" cy="2454945"/>
          </a:xfrm>
          <a:prstGeom prst="rect">
            <a:avLst/>
          </a:prstGeom>
        </p:spPr>
      </p:pic>
      <p:pic>
        <p:nvPicPr>
          <p:cNvPr id="19" name="Picture 1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08314974-6EFF-4A45-A396-98318C4A875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286" y="3458414"/>
            <a:ext cx="1933575" cy="1362075"/>
          </a:xfrm>
          <a:prstGeom prst="rect">
            <a:avLst/>
          </a:prstGeom>
        </p:spPr>
      </p:pic>
      <p:pic>
        <p:nvPicPr>
          <p:cNvPr id="21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466870FC-3A48-4783-A94D-686901B55F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6099" y="3733502"/>
            <a:ext cx="685800" cy="495300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DBA69E2B-0E60-42C2-B7DA-E75FB68E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" y="556579"/>
            <a:ext cx="1795866" cy="23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6BE9CC5-9313-4D92-8B5E-9CB1DB024B7C}"/>
              </a:ext>
            </a:extLst>
          </p:cNvPr>
          <p:cNvSpPr txBox="1"/>
          <p:nvPr/>
        </p:nvSpPr>
        <p:spPr>
          <a:xfrm>
            <a:off x="247828" y="905854"/>
            <a:ext cx="1320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Waltograph" panose="03080602000000000000" pitchFamily="66" charset="0"/>
                <a:hlinkClick r:id="rId22" action="ppaction://hlinksldjump"/>
              </a:rPr>
              <a:t>Back to home screen</a:t>
            </a:r>
            <a:endParaRPr lang="en-GB" sz="2400" dirty="0">
              <a:solidFill>
                <a:srgbClr val="FF0000"/>
              </a:solidFill>
              <a:latin typeface="Waltograph" panose="03080602000000000000" pitchFamily="66" charset="0"/>
            </a:endParaRPr>
          </a:p>
          <a:p>
            <a:endParaRPr lang="en-GB" sz="3600" dirty="0">
              <a:solidFill>
                <a:srgbClr val="FF0000"/>
              </a:solidFill>
              <a:latin typeface="Waltograph" panose="03080602000000000000" pitchFamily="66" charset="0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5BF55047-570B-408A-9C36-5E75CF9F02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6179" y="1366726"/>
            <a:ext cx="757716" cy="621079"/>
          </a:xfrm>
          <a:prstGeom prst="rect">
            <a:avLst/>
          </a:prstGeom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8BA2C161-D141-485A-9BD2-396175F95A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2566" y="2306259"/>
            <a:ext cx="757716" cy="621079"/>
          </a:xfrm>
          <a:prstGeom prst="rect">
            <a:avLst/>
          </a:prstGeom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E1DF40A1-0FED-4180-B7D4-F8258303E1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2566" y="3711487"/>
            <a:ext cx="757716" cy="621079"/>
          </a:xfrm>
          <a:prstGeom prst="rect">
            <a:avLst/>
          </a:prstGeom>
        </p:spPr>
      </p:pic>
      <p:pic>
        <p:nvPicPr>
          <p:cNvPr id="5122" name="Picture 2" descr="jogging">
            <a:extLst>
              <a:ext uri="{FF2B5EF4-FFF2-40B4-BE49-F238E27FC236}">
                <a16:creationId xmlns:a16="http://schemas.microsoft.com/office/drawing/2014/main" id="{BEE4EF24-72D5-48D0-B9C8-716E1F723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9" y="2048001"/>
            <a:ext cx="4845667" cy="48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18E45D9-DEB9-4C01-9177-1C6F5B2C7A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28020" y="2459187"/>
            <a:ext cx="10858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E3C406EC-BDCB-4450-8FCC-9072A8397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3" t="80706" r="-70" b="126"/>
          <a:stretch/>
        </p:blipFill>
        <p:spPr>
          <a:xfrm>
            <a:off x="-63275" y="5610762"/>
            <a:ext cx="12365244" cy="1315690"/>
          </a:xfrm>
          <a:prstGeom prst="rect">
            <a:avLst/>
          </a:prstGeom>
        </p:spPr>
      </p:pic>
      <p:pic>
        <p:nvPicPr>
          <p:cNvPr id="6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BB835AD-43DA-44FC-BE4E-EC2C379D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09" y="-2488"/>
            <a:ext cx="12266034" cy="5760676"/>
          </a:xfrm>
          <a:prstGeom prst="rect">
            <a:avLst/>
          </a:prstGeom>
        </p:spPr>
      </p:pic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99432E4-9FA6-400B-BF7B-1F759F231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949" y="-103908"/>
            <a:ext cx="552450" cy="885825"/>
          </a:xfrm>
          <a:prstGeom prst="rect">
            <a:avLst/>
          </a:prstGeom>
        </p:spPr>
      </p:pic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AAADC411-4800-438E-944A-F29634BA3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738" y="818284"/>
            <a:ext cx="1066800" cy="714375"/>
          </a:xfrm>
          <a:prstGeom prst="rect">
            <a:avLst/>
          </a:prstGeom>
        </p:spPr>
      </p:pic>
      <p:pic>
        <p:nvPicPr>
          <p:cNvPr id="14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D1E93E2-1E1D-4FFD-9B9A-A51253C7D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891" y="121686"/>
            <a:ext cx="6884676" cy="5380679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3C7990A-7678-44C0-9BF5-5AB34FB39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7804" y="82700"/>
            <a:ext cx="752475" cy="895350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E71A4786-3DE8-4548-BDB2-71E2B2D1E1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8740" y="1930962"/>
            <a:ext cx="2633229" cy="1096240"/>
          </a:xfrm>
          <a:prstGeom prst="rect">
            <a:avLst/>
          </a:prstGeom>
        </p:spPr>
      </p:pic>
      <p:pic>
        <p:nvPicPr>
          <p:cNvPr id="24" name="Picture 24" descr="Icon&#10;&#10;Description automatically generated">
            <a:extLst>
              <a:ext uri="{FF2B5EF4-FFF2-40B4-BE49-F238E27FC236}">
                <a16:creationId xmlns:a16="http://schemas.microsoft.com/office/drawing/2014/main" id="{AB545465-3A7B-4C2E-B46F-DBBD39D921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51570" y="3355416"/>
            <a:ext cx="2402902" cy="353983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A16F4E8-8634-47B3-84F0-B17F12157F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1273" y="-110360"/>
            <a:ext cx="1743075" cy="14287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636BCC1-CEA9-449B-AE32-5794F96D14CF}"/>
              </a:ext>
            </a:extLst>
          </p:cNvPr>
          <p:cNvSpPr txBox="1"/>
          <p:nvPr/>
        </p:nvSpPr>
        <p:spPr>
          <a:xfrm>
            <a:off x="5824105" y="29752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200947-1259-46A0-8BFA-2E1B8CE4DCA4}"/>
              </a:ext>
            </a:extLst>
          </p:cNvPr>
          <p:cNvSpPr txBox="1"/>
          <p:nvPr/>
        </p:nvSpPr>
        <p:spPr>
          <a:xfrm>
            <a:off x="83127" y="43520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89F8037-9BF7-42B0-98F7-DB11FBD14650}"/>
                  </a:ext>
                </a:extLst>
              </p14:cNvPr>
              <p14:cNvContentPartPr/>
              <p14:nvPr/>
            </p14:nvContentPartPr>
            <p14:xfrm>
              <a:off x="6944591" y="-410406"/>
              <a:ext cx="9524" cy="9524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89F8037-9BF7-42B0-98F7-DB11FBD146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8391" y="-453697"/>
                <a:ext cx="952400" cy="9524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7F8F98BE-0A76-41F1-A489-1EABF07BB409}"/>
              </a:ext>
            </a:extLst>
          </p:cNvPr>
          <p:cNvSpPr/>
          <p:nvPr/>
        </p:nvSpPr>
        <p:spPr>
          <a:xfrm>
            <a:off x="9115425" y="1530060"/>
            <a:ext cx="3186544" cy="147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74E776C-434B-40F3-A4E6-175F168882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1137" y="337705"/>
            <a:ext cx="2175163" cy="1344756"/>
          </a:xfrm>
          <a:prstGeom prst="rect">
            <a:avLst/>
          </a:prstGeom>
        </p:spPr>
      </p:pic>
      <p:pic>
        <p:nvPicPr>
          <p:cNvPr id="26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6C4AA63-020C-4840-9A12-A6982D8632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6149" y="4195918"/>
            <a:ext cx="1963740" cy="2593787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4677EAB8-E159-49DD-8A0F-AE7B44956F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0703" y="4880575"/>
            <a:ext cx="2013933" cy="1848080"/>
          </a:xfrm>
          <a:prstGeom prst="rect">
            <a:avLst/>
          </a:prstGeom>
        </p:spPr>
      </p:pic>
      <p:pic>
        <p:nvPicPr>
          <p:cNvPr id="11" name="Picture 11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830153F6-229E-425F-A438-11F9EC32A8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17943" y="66486"/>
            <a:ext cx="828675" cy="847725"/>
          </a:xfrm>
          <a:prstGeom prst="rect">
            <a:avLst/>
          </a:prstGeom>
        </p:spPr>
      </p:pic>
      <p:sp>
        <p:nvSpPr>
          <p:cNvPr id="32" name="Google Shape;96;p13">
            <a:extLst>
              <a:ext uri="{FF2B5EF4-FFF2-40B4-BE49-F238E27FC236}">
                <a16:creationId xmlns:a16="http://schemas.microsoft.com/office/drawing/2014/main" id="{60631AA1-BCD8-4384-A38B-39D95A21038D}"/>
              </a:ext>
            </a:extLst>
          </p:cNvPr>
          <p:cNvSpPr txBox="1"/>
          <p:nvPr/>
        </p:nvSpPr>
        <p:spPr>
          <a:xfrm>
            <a:off x="2106324" y="337705"/>
            <a:ext cx="6580073" cy="100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  <a:latin typeface="Waltograph" panose="03080602000000000000" pitchFamily="66" charset="0"/>
                <a:ea typeface="Nunito ExtraBold"/>
                <a:cs typeface="Nunito ExtraBold"/>
              </a:rPr>
              <a:t>Topic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22B84B-06F7-4CF8-9710-64BAF7678893}"/>
              </a:ext>
            </a:extLst>
          </p:cNvPr>
          <p:cNvSpPr txBox="1"/>
          <p:nvPr/>
        </p:nvSpPr>
        <p:spPr>
          <a:xfrm>
            <a:off x="2996876" y="1349178"/>
            <a:ext cx="56106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dirty="0">
                <a:solidFill>
                  <a:srgbClr val="000000"/>
                </a:solidFill>
                <a:latin typeface="Nunito SemiBold"/>
              </a:rPr>
              <a:t>Global Goals and Natural Disasters.</a:t>
            </a:r>
          </a:p>
          <a:p>
            <a:pPr algn="l" rtl="0" fontAlgn="base"/>
            <a:endParaRPr lang="en-US" dirty="0">
              <a:solidFill>
                <a:srgbClr val="000000"/>
              </a:solidFill>
              <a:latin typeface="Nunito SemiBold"/>
            </a:endParaRPr>
          </a:p>
          <a:p>
            <a:pPr algn="l" rtl="0" fontAlgn="base"/>
            <a:endParaRPr lang="en-GB" b="0" i="0" u="none" strike="noStrike" dirty="0">
              <a:solidFill>
                <a:srgbClr val="000000"/>
              </a:solidFill>
              <a:effectLst/>
              <a:latin typeface="Nunito SemiBold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Nunito SemiBold"/>
              </a:rPr>
              <a:t>Through the topic, we will be covering different areas of the curriculum such as geography, science, art, literacy, maths and health and wellbeing.</a:t>
            </a:r>
            <a:r>
              <a:rPr lang="en-US" b="0" i="0" dirty="0">
                <a:solidFill>
                  <a:srgbClr val="000000"/>
                </a:solidFill>
                <a:effectLst/>
                <a:latin typeface="Nunito SemiBold"/>
              </a:rPr>
              <a:t>​</a:t>
            </a:r>
          </a:p>
          <a:p>
            <a:pPr algn="l" rtl="0" fontAlgn="base"/>
            <a:endParaRPr lang="en-US" dirty="0">
              <a:solidFill>
                <a:srgbClr val="000000"/>
              </a:solidFill>
              <a:latin typeface="Nunito SemiBold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Nunito SemiBold"/>
              </a:rPr>
              <a:t>Children will be asked to research some areas of the topic at home.</a:t>
            </a:r>
            <a:r>
              <a:rPr lang="en-US" b="0" i="0" dirty="0">
                <a:solidFill>
                  <a:srgbClr val="000000"/>
                </a:solidFill>
                <a:effectLst/>
                <a:latin typeface="Nunito SemiBold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Nunito SemiBold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dirty="0">
              <a:solidFill>
                <a:srgbClr val="000000"/>
              </a:solidFill>
              <a:latin typeface="Nunito SemiBold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18E45D9-DEB9-4C01-9177-1C6F5B2C7A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64489" y="-136375"/>
            <a:ext cx="1085850" cy="1114425"/>
          </a:xfrm>
          <a:prstGeom prst="rect">
            <a:avLst/>
          </a:prstGeom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93B11304-152D-43C3-999E-E241AE38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19" y="4262652"/>
            <a:ext cx="2161342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C538B97B-6DD8-4193-95E5-4DFE4BCAE2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10832" y="3800051"/>
            <a:ext cx="2191980" cy="3016033"/>
          </a:xfrm>
          <a:prstGeom prst="rect">
            <a:avLst/>
          </a:prstGeom>
        </p:spPr>
      </p:pic>
      <p:pic>
        <p:nvPicPr>
          <p:cNvPr id="19" name="Picture 1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08314974-6EFF-4A45-A396-98318C4A87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286" y="3458414"/>
            <a:ext cx="1933575" cy="1362075"/>
          </a:xfrm>
          <a:prstGeom prst="rect">
            <a:avLst/>
          </a:prstGeom>
        </p:spPr>
      </p:pic>
      <p:pic>
        <p:nvPicPr>
          <p:cNvPr id="21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466870FC-3A48-4783-A94D-686901B55F2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6099" y="3733502"/>
            <a:ext cx="685800" cy="495300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DBA69E2B-0E60-42C2-B7DA-E75FB68E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" y="556579"/>
            <a:ext cx="1795866" cy="23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6BE9CC5-9313-4D92-8B5E-9CB1DB024B7C}"/>
              </a:ext>
            </a:extLst>
          </p:cNvPr>
          <p:cNvSpPr txBox="1"/>
          <p:nvPr/>
        </p:nvSpPr>
        <p:spPr>
          <a:xfrm>
            <a:off x="247828" y="905854"/>
            <a:ext cx="1320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Waltograph" panose="03080602000000000000" pitchFamily="66" charset="0"/>
                <a:hlinkClick r:id="rId23" action="ppaction://hlinksldjump"/>
              </a:rPr>
              <a:t>Back to home screen</a:t>
            </a:r>
            <a:endParaRPr lang="en-GB" sz="2400" dirty="0">
              <a:solidFill>
                <a:srgbClr val="FF0000"/>
              </a:solidFill>
              <a:latin typeface="Waltograph" panose="03080602000000000000" pitchFamily="66" charset="0"/>
            </a:endParaRPr>
          </a:p>
          <a:p>
            <a:endParaRPr lang="en-GB" sz="3600" dirty="0">
              <a:solidFill>
                <a:srgbClr val="FF0000"/>
              </a:solidFill>
              <a:latin typeface="Waltograph" panose="03080602000000000000" pitchFamily="66" charset="0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5BF55047-570B-408A-9C36-5E75CF9F02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6179" y="1366726"/>
            <a:ext cx="757716" cy="621079"/>
          </a:xfrm>
          <a:prstGeom prst="rect">
            <a:avLst/>
          </a:prstGeom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8BA2C161-D141-485A-9BD2-396175F95A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2566" y="2306259"/>
            <a:ext cx="757716" cy="621079"/>
          </a:xfrm>
          <a:prstGeom prst="rect">
            <a:avLst/>
          </a:prstGeom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E1DF40A1-0FED-4180-B7D4-F8258303E1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2566" y="3251070"/>
            <a:ext cx="757716" cy="621079"/>
          </a:xfrm>
          <a:prstGeom prst="rect">
            <a:avLst/>
          </a:prstGeom>
        </p:spPr>
      </p:pic>
      <p:pic>
        <p:nvPicPr>
          <p:cNvPr id="6146" name="Picture 2" descr="hugging earth">
            <a:extLst>
              <a:ext uri="{FF2B5EF4-FFF2-40B4-BE49-F238E27FC236}">
                <a16:creationId xmlns:a16="http://schemas.microsoft.com/office/drawing/2014/main" id="{093677E5-3B63-4056-B41C-E1CD41420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312" y="2660180"/>
            <a:ext cx="4319455" cy="43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PPG on the UN Global Goals for Sustainable Development">
            <a:hlinkClick r:id="rId25"/>
            <a:extLst>
              <a:ext uri="{FF2B5EF4-FFF2-40B4-BE49-F238E27FC236}">
                <a16:creationId xmlns:a16="http://schemas.microsoft.com/office/drawing/2014/main" id="{DCE8433A-2BA7-4A69-94B4-8FDD113D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767" y="1762935"/>
            <a:ext cx="1111881" cy="111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31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E3C406EC-BDCB-4450-8FCC-9072A8397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3" t="80706" r="-70" b="126"/>
          <a:stretch/>
        </p:blipFill>
        <p:spPr>
          <a:xfrm>
            <a:off x="-63275" y="5610762"/>
            <a:ext cx="12365244" cy="1315690"/>
          </a:xfrm>
          <a:prstGeom prst="rect">
            <a:avLst/>
          </a:prstGeom>
        </p:spPr>
      </p:pic>
      <p:pic>
        <p:nvPicPr>
          <p:cNvPr id="6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BB835AD-43DA-44FC-BE4E-EC2C379D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09" y="-2488"/>
            <a:ext cx="12266034" cy="5760676"/>
          </a:xfrm>
          <a:prstGeom prst="rect">
            <a:avLst/>
          </a:prstGeom>
        </p:spPr>
      </p:pic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99432E4-9FA6-400B-BF7B-1F759F231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949" y="-103908"/>
            <a:ext cx="552450" cy="885825"/>
          </a:xfrm>
          <a:prstGeom prst="rect">
            <a:avLst/>
          </a:prstGeom>
        </p:spPr>
      </p:pic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AAADC411-4800-438E-944A-F29634BA3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738" y="818284"/>
            <a:ext cx="1066800" cy="714375"/>
          </a:xfrm>
          <a:prstGeom prst="rect">
            <a:avLst/>
          </a:prstGeom>
        </p:spPr>
      </p:pic>
      <p:pic>
        <p:nvPicPr>
          <p:cNvPr id="14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D1E93E2-1E1D-4FFD-9B9A-A51253C7D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891" y="121686"/>
            <a:ext cx="6884676" cy="5380679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3C7990A-7678-44C0-9BF5-5AB34FB39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4664" y="35285"/>
            <a:ext cx="752475" cy="895350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E71A4786-3DE8-4548-BDB2-71E2B2D1E1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8740" y="1930962"/>
            <a:ext cx="2633229" cy="1096240"/>
          </a:xfrm>
          <a:prstGeom prst="rect">
            <a:avLst/>
          </a:prstGeom>
        </p:spPr>
      </p:pic>
      <p:pic>
        <p:nvPicPr>
          <p:cNvPr id="24" name="Picture 24" descr="Icon&#10;&#10;Description automatically generated">
            <a:extLst>
              <a:ext uri="{FF2B5EF4-FFF2-40B4-BE49-F238E27FC236}">
                <a16:creationId xmlns:a16="http://schemas.microsoft.com/office/drawing/2014/main" id="{AB545465-3A7B-4C2E-B46F-DBBD39D921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51570" y="3355416"/>
            <a:ext cx="2402902" cy="353983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A16F4E8-8634-47B3-84F0-B17F12157F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1273" y="-110360"/>
            <a:ext cx="1743075" cy="14287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636BCC1-CEA9-449B-AE32-5794F96D14CF}"/>
              </a:ext>
            </a:extLst>
          </p:cNvPr>
          <p:cNvSpPr txBox="1"/>
          <p:nvPr/>
        </p:nvSpPr>
        <p:spPr>
          <a:xfrm>
            <a:off x="5824105" y="29752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200947-1259-46A0-8BFA-2E1B8CE4DCA4}"/>
              </a:ext>
            </a:extLst>
          </p:cNvPr>
          <p:cNvSpPr txBox="1"/>
          <p:nvPr/>
        </p:nvSpPr>
        <p:spPr>
          <a:xfrm>
            <a:off x="83127" y="43520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89F8037-9BF7-42B0-98F7-DB11FBD14650}"/>
                  </a:ext>
                </a:extLst>
              </p14:cNvPr>
              <p14:cNvContentPartPr/>
              <p14:nvPr/>
            </p14:nvContentPartPr>
            <p14:xfrm>
              <a:off x="6944591" y="-410406"/>
              <a:ext cx="9524" cy="9524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89F8037-9BF7-42B0-98F7-DB11FBD146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8391" y="-453697"/>
                <a:ext cx="952400" cy="9524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7F8F98BE-0A76-41F1-A489-1EABF07BB409}"/>
              </a:ext>
            </a:extLst>
          </p:cNvPr>
          <p:cNvSpPr/>
          <p:nvPr/>
        </p:nvSpPr>
        <p:spPr>
          <a:xfrm>
            <a:off x="9115425" y="1530060"/>
            <a:ext cx="3186544" cy="147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74E776C-434B-40F3-A4E6-175F168882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1137" y="337705"/>
            <a:ext cx="2175163" cy="1344756"/>
          </a:xfrm>
          <a:prstGeom prst="rect">
            <a:avLst/>
          </a:prstGeom>
        </p:spPr>
      </p:pic>
      <p:pic>
        <p:nvPicPr>
          <p:cNvPr id="26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6C4AA63-020C-4840-9A12-A6982D8632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2208" y="4329645"/>
            <a:ext cx="1963740" cy="2593787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4677EAB8-E159-49DD-8A0F-AE7B44956F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2736" y="5186347"/>
            <a:ext cx="2013933" cy="1848080"/>
          </a:xfrm>
          <a:prstGeom prst="rect">
            <a:avLst/>
          </a:prstGeom>
        </p:spPr>
      </p:pic>
      <p:sp>
        <p:nvSpPr>
          <p:cNvPr id="32" name="Google Shape;96;p13">
            <a:extLst>
              <a:ext uri="{FF2B5EF4-FFF2-40B4-BE49-F238E27FC236}">
                <a16:creationId xmlns:a16="http://schemas.microsoft.com/office/drawing/2014/main" id="{60631AA1-BCD8-4384-A38B-39D95A21038D}"/>
              </a:ext>
            </a:extLst>
          </p:cNvPr>
          <p:cNvSpPr txBox="1"/>
          <p:nvPr/>
        </p:nvSpPr>
        <p:spPr>
          <a:xfrm>
            <a:off x="2106324" y="337705"/>
            <a:ext cx="6580073" cy="100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  <a:latin typeface="Waltograph" panose="03080602000000000000" pitchFamily="66" charset="0"/>
                <a:ea typeface="Nunito ExtraBold"/>
                <a:cs typeface="Nunito ExtraBold"/>
              </a:rPr>
              <a:t>Import</a:t>
            </a:r>
            <a:r>
              <a:rPr lang="en-GB" sz="4400" dirty="0">
                <a:solidFill>
                  <a:srgbClr val="FF0000"/>
                </a:solidFill>
                <a:latin typeface="Waltograph" panose="03080602000000000000" pitchFamily="66" charset="0"/>
                <a:ea typeface="Nunito ExtraBold"/>
                <a:cs typeface="Nunito ExtraBold"/>
              </a:rPr>
              <a:t>an</a:t>
            </a:r>
            <a:r>
              <a:rPr lang="en" sz="4400" dirty="0">
                <a:solidFill>
                  <a:srgbClr val="FF0000"/>
                </a:solidFill>
                <a:latin typeface="Waltograph" panose="03080602000000000000" pitchFamily="66" charset="0"/>
                <a:ea typeface="Nunito ExtraBold"/>
                <a:cs typeface="Nunito ExtraBold"/>
              </a:rPr>
              <a:t>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22B84B-06F7-4CF8-9710-64BAF7678893}"/>
              </a:ext>
            </a:extLst>
          </p:cNvPr>
          <p:cNvSpPr txBox="1"/>
          <p:nvPr/>
        </p:nvSpPr>
        <p:spPr>
          <a:xfrm>
            <a:off x="3038958" y="1305071"/>
            <a:ext cx="56106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Nunito SemiBold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Nunito SemiBold"/>
              </a:rPr>
              <a:t>​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Our P.E. days are Wednesday and Friday</a:t>
            </a:r>
          </a:p>
          <a:p>
            <a:pPr algn="l" rtl="0" fontAlgn="base"/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Children must wash their hands each time they enter and exit the classroom.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Homework to be handed in by Friday. 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18E45D9-DEB9-4C01-9177-1C6F5B2C7A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96723" y="-166141"/>
            <a:ext cx="1085850" cy="1114425"/>
          </a:xfrm>
          <a:prstGeom prst="rect">
            <a:avLst/>
          </a:prstGeom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93B11304-152D-43C3-999E-E241AE38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19" y="4262652"/>
            <a:ext cx="2161342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C538B97B-6DD8-4193-95E5-4DFE4BCAE2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92362" y="4294479"/>
            <a:ext cx="1898936" cy="2612822"/>
          </a:xfrm>
          <a:prstGeom prst="rect">
            <a:avLst/>
          </a:prstGeom>
        </p:spPr>
      </p:pic>
      <p:pic>
        <p:nvPicPr>
          <p:cNvPr id="19" name="Picture 1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08314974-6EFF-4A45-A396-98318C4A875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286" y="3458414"/>
            <a:ext cx="1933575" cy="1362075"/>
          </a:xfrm>
          <a:prstGeom prst="rect">
            <a:avLst/>
          </a:prstGeom>
        </p:spPr>
      </p:pic>
      <p:pic>
        <p:nvPicPr>
          <p:cNvPr id="21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466870FC-3A48-4783-A94D-686901B55F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6099" y="3733502"/>
            <a:ext cx="685800" cy="495300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DBA69E2B-0E60-42C2-B7DA-E75FB68E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" y="556579"/>
            <a:ext cx="1795866" cy="23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6BE9CC5-9313-4D92-8B5E-9CB1DB024B7C}"/>
              </a:ext>
            </a:extLst>
          </p:cNvPr>
          <p:cNvSpPr txBox="1"/>
          <p:nvPr/>
        </p:nvSpPr>
        <p:spPr>
          <a:xfrm>
            <a:off x="247828" y="905854"/>
            <a:ext cx="1320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Waltograph" panose="03080602000000000000" pitchFamily="66" charset="0"/>
                <a:hlinkClick r:id="rId22" action="ppaction://hlinksldjump"/>
              </a:rPr>
              <a:t>Back to home screen</a:t>
            </a:r>
            <a:endParaRPr lang="en-GB" sz="2400" dirty="0">
              <a:solidFill>
                <a:srgbClr val="FF0000"/>
              </a:solidFill>
              <a:latin typeface="Waltograph" panose="03080602000000000000" pitchFamily="66" charset="0"/>
            </a:endParaRPr>
          </a:p>
          <a:p>
            <a:endParaRPr lang="en-GB" sz="3600" dirty="0">
              <a:solidFill>
                <a:srgbClr val="FF0000"/>
              </a:solidFill>
              <a:latin typeface="Waltograph" panose="03080602000000000000" pitchFamily="66" charset="0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5BF55047-570B-408A-9C36-5E75CF9F02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1242" y="1417011"/>
            <a:ext cx="757716" cy="621079"/>
          </a:xfrm>
          <a:prstGeom prst="rect">
            <a:avLst/>
          </a:prstGeom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8BA2C161-D141-485A-9BD2-396175F95A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4924" y="2428813"/>
            <a:ext cx="757716" cy="621079"/>
          </a:xfrm>
          <a:prstGeom prst="rect">
            <a:avLst/>
          </a:prstGeom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E1DF40A1-0FED-4180-B7D4-F8258303E1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1242" y="3355416"/>
            <a:ext cx="757716" cy="621079"/>
          </a:xfrm>
          <a:prstGeom prst="rect">
            <a:avLst/>
          </a:prstGeom>
        </p:spPr>
      </p:pic>
      <p:pic>
        <p:nvPicPr>
          <p:cNvPr id="7172" name="Picture 4" descr="wash your hands">
            <a:extLst>
              <a:ext uri="{FF2B5EF4-FFF2-40B4-BE49-F238E27FC236}">
                <a16:creationId xmlns:a16="http://schemas.microsoft.com/office/drawing/2014/main" id="{6D7E3811-70DC-4BBA-99C1-7FFE3DBA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59" y="3159593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830153F6-229E-425F-A438-11F9EC32A8E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1552" y="2733486"/>
            <a:ext cx="8286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8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E3C406EC-BDCB-4450-8FCC-9072A8397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3" t="80706" r="-70" b="126"/>
          <a:stretch/>
        </p:blipFill>
        <p:spPr>
          <a:xfrm>
            <a:off x="-63275" y="5610762"/>
            <a:ext cx="12365244" cy="1315690"/>
          </a:xfrm>
          <a:prstGeom prst="rect">
            <a:avLst/>
          </a:prstGeom>
        </p:spPr>
      </p:pic>
      <p:pic>
        <p:nvPicPr>
          <p:cNvPr id="6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BB835AD-43DA-44FC-BE4E-EC2C379D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09" y="-2488"/>
            <a:ext cx="12266034" cy="5760676"/>
          </a:xfrm>
          <a:prstGeom prst="rect">
            <a:avLst/>
          </a:prstGeom>
        </p:spPr>
      </p:pic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99432E4-9FA6-400B-BF7B-1F759F231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949" y="-103908"/>
            <a:ext cx="552450" cy="885825"/>
          </a:xfrm>
          <a:prstGeom prst="rect">
            <a:avLst/>
          </a:prstGeom>
        </p:spPr>
      </p:pic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AAADC411-4800-438E-944A-F29634BA3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738" y="818284"/>
            <a:ext cx="1066800" cy="714375"/>
          </a:xfrm>
          <a:prstGeom prst="rect">
            <a:avLst/>
          </a:prstGeom>
        </p:spPr>
      </p:pic>
      <p:pic>
        <p:nvPicPr>
          <p:cNvPr id="14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D1E93E2-1E1D-4FFD-9B9A-A51253C7D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891" y="121686"/>
            <a:ext cx="6884676" cy="5380679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3C7990A-7678-44C0-9BF5-5AB34FB39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2117" y="53144"/>
            <a:ext cx="752475" cy="895350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E71A4786-3DE8-4548-BDB2-71E2B2D1E1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8740" y="1930962"/>
            <a:ext cx="2633229" cy="1096240"/>
          </a:xfrm>
          <a:prstGeom prst="rect">
            <a:avLst/>
          </a:prstGeom>
        </p:spPr>
      </p:pic>
      <p:pic>
        <p:nvPicPr>
          <p:cNvPr id="24" name="Picture 24" descr="Icon&#10;&#10;Description automatically generated">
            <a:extLst>
              <a:ext uri="{FF2B5EF4-FFF2-40B4-BE49-F238E27FC236}">
                <a16:creationId xmlns:a16="http://schemas.microsoft.com/office/drawing/2014/main" id="{AB545465-3A7B-4C2E-B46F-DBBD39D921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0707" y="3678275"/>
            <a:ext cx="2254524" cy="332125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A16F4E8-8634-47B3-84F0-B17F12157F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1273" y="-110360"/>
            <a:ext cx="1743075" cy="14287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636BCC1-CEA9-449B-AE32-5794F96D14CF}"/>
              </a:ext>
            </a:extLst>
          </p:cNvPr>
          <p:cNvSpPr txBox="1"/>
          <p:nvPr/>
        </p:nvSpPr>
        <p:spPr>
          <a:xfrm>
            <a:off x="5824105" y="29752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200947-1259-46A0-8BFA-2E1B8CE4DCA4}"/>
              </a:ext>
            </a:extLst>
          </p:cNvPr>
          <p:cNvSpPr txBox="1"/>
          <p:nvPr/>
        </p:nvSpPr>
        <p:spPr>
          <a:xfrm>
            <a:off x="83127" y="43520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89F8037-9BF7-42B0-98F7-DB11FBD14650}"/>
                  </a:ext>
                </a:extLst>
              </p14:cNvPr>
              <p14:cNvContentPartPr/>
              <p14:nvPr/>
            </p14:nvContentPartPr>
            <p14:xfrm>
              <a:off x="6944591" y="-410406"/>
              <a:ext cx="9524" cy="9524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89F8037-9BF7-42B0-98F7-DB11FBD146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8391" y="-453697"/>
                <a:ext cx="952400" cy="9524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7F8F98BE-0A76-41F1-A489-1EABF07BB409}"/>
              </a:ext>
            </a:extLst>
          </p:cNvPr>
          <p:cNvSpPr/>
          <p:nvPr/>
        </p:nvSpPr>
        <p:spPr>
          <a:xfrm>
            <a:off x="9115425" y="1530060"/>
            <a:ext cx="3186544" cy="147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74E776C-434B-40F3-A4E6-175F168882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1137" y="337705"/>
            <a:ext cx="2175163" cy="1344756"/>
          </a:xfrm>
          <a:prstGeom prst="rect">
            <a:avLst/>
          </a:prstGeom>
        </p:spPr>
      </p:pic>
      <p:pic>
        <p:nvPicPr>
          <p:cNvPr id="26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6C4AA63-020C-4840-9A12-A6982D8632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92878" y="3530785"/>
            <a:ext cx="2602024" cy="3436858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4677EAB8-E159-49DD-8A0F-AE7B44956F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0024" y="5110136"/>
            <a:ext cx="2013933" cy="1848080"/>
          </a:xfrm>
          <a:prstGeom prst="rect">
            <a:avLst/>
          </a:prstGeom>
        </p:spPr>
      </p:pic>
      <p:pic>
        <p:nvPicPr>
          <p:cNvPr id="11" name="Picture 11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830153F6-229E-425F-A438-11F9EC32A8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17943" y="66486"/>
            <a:ext cx="828675" cy="847725"/>
          </a:xfrm>
          <a:prstGeom prst="rect">
            <a:avLst/>
          </a:prstGeom>
        </p:spPr>
      </p:pic>
      <p:sp>
        <p:nvSpPr>
          <p:cNvPr id="32" name="Google Shape;96;p13">
            <a:extLst>
              <a:ext uri="{FF2B5EF4-FFF2-40B4-BE49-F238E27FC236}">
                <a16:creationId xmlns:a16="http://schemas.microsoft.com/office/drawing/2014/main" id="{60631AA1-BCD8-4384-A38B-39D95A21038D}"/>
              </a:ext>
            </a:extLst>
          </p:cNvPr>
          <p:cNvSpPr txBox="1"/>
          <p:nvPr/>
        </p:nvSpPr>
        <p:spPr>
          <a:xfrm>
            <a:off x="2106324" y="337705"/>
            <a:ext cx="6580073" cy="100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  <a:latin typeface="Waltograph" panose="03080602000000000000" pitchFamily="66" charset="0"/>
                <a:ea typeface="Nunito ExtraBold"/>
                <a:cs typeface="Nunito ExtraBold"/>
              </a:rPr>
              <a:t>Homework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22B84B-06F7-4CF8-9710-64BAF7678893}"/>
              </a:ext>
            </a:extLst>
          </p:cNvPr>
          <p:cNvSpPr txBox="1"/>
          <p:nvPr/>
        </p:nvSpPr>
        <p:spPr>
          <a:xfrm>
            <a:off x="3075704" y="1190327"/>
            <a:ext cx="56106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Nunito SemiBold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Nunito SemiBold"/>
              </a:rPr>
              <a:t>​Homework will be issued on a Monday and will be due back in on a Friday. If you would like to hand it in earlier than Friday there is a box to pop it in. 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It is given in termly grids of which you can choose 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one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spelling and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maths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task to do each week.</a:t>
            </a:r>
          </a:p>
          <a:p>
            <a:pPr algn="l" rtl="0" fontAlgn="base"/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Reading pages will be issued weekly.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18E45D9-DEB9-4C01-9177-1C6F5B2C7A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64489" y="-136375"/>
            <a:ext cx="1085850" cy="1114425"/>
          </a:xfrm>
          <a:prstGeom prst="rect">
            <a:avLst/>
          </a:prstGeom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93B11304-152D-43C3-999E-E241AE38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19" y="4262652"/>
            <a:ext cx="2161342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C538B97B-6DD8-4193-95E5-4DFE4BCAE2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74165" y="3879218"/>
            <a:ext cx="2191980" cy="3016033"/>
          </a:xfrm>
          <a:prstGeom prst="rect">
            <a:avLst/>
          </a:prstGeom>
        </p:spPr>
      </p:pic>
      <p:pic>
        <p:nvPicPr>
          <p:cNvPr id="19" name="Picture 1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08314974-6EFF-4A45-A396-98318C4A87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286" y="3458414"/>
            <a:ext cx="1933575" cy="1362075"/>
          </a:xfrm>
          <a:prstGeom prst="rect">
            <a:avLst/>
          </a:prstGeom>
        </p:spPr>
      </p:pic>
      <p:pic>
        <p:nvPicPr>
          <p:cNvPr id="21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466870FC-3A48-4783-A94D-686901B55F2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6099" y="3733502"/>
            <a:ext cx="685800" cy="495300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DBA69E2B-0E60-42C2-B7DA-E75FB68E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" y="556579"/>
            <a:ext cx="1795866" cy="23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6BE9CC5-9313-4D92-8B5E-9CB1DB024B7C}"/>
              </a:ext>
            </a:extLst>
          </p:cNvPr>
          <p:cNvSpPr txBox="1"/>
          <p:nvPr/>
        </p:nvSpPr>
        <p:spPr>
          <a:xfrm>
            <a:off x="247828" y="905854"/>
            <a:ext cx="1320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Waltograph" panose="03080602000000000000" pitchFamily="66" charset="0"/>
                <a:hlinkClick r:id="rId23" action="ppaction://hlinksldjump"/>
              </a:rPr>
              <a:t>Back to home screen</a:t>
            </a:r>
            <a:endParaRPr lang="en-GB" sz="2400" dirty="0">
              <a:solidFill>
                <a:srgbClr val="FF0000"/>
              </a:solidFill>
              <a:latin typeface="Waltograph" panose="03080602000000000000" pitchFamily="66" charset="0"/>
            </a:endParaRPr>
          </a:p>
          <a:p>
            <a:endParaRPr lang="en-GB" sz="3600" dirty="0">
              <a:solidFill>
                <a:srgbClr val="FF0000"/>
              </a:solidFill>
              <a:latin typeface="Waltograph" panose="03080602000000000000" pitchFamily="66" charset="0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5BF55047-570B-408A-9C36-5E75CF9F02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1242" y="1417011"/>
            <a:ext cx="757716" cy="621079"/>
          </a:xfrm>
          <a:prstGeom prst="rect">
            <a:avLst/>
          </a:prstGeom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8BA2C161-D141-485A-9BD2-396175F95A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4924" y="2428813"/>
            <a:ext cx="757716" cy="621079"/>
          </a:xfrm>
          <a:prstGeom prst="rect">
            <a:avLst/>
          </a:prstGeom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E1DF40A1-0FED-4180-B7D4-F8258303E1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1242" y="3355416"/>
            <a:ext cx="757716" cy="621079"/>
          </a:xfrm>
          <a:prstGeom prst="rect">
            <a:avLst/>
          </a:prstGeom>
        </p:spPr>
      </p:pic>
      <p:pic>
        <p:nvPicPr>
          <p:cNvPr id="8194" name="Picture 2" descr="Bitmoji Image">
            <a:extLst>
              <a:ext uri="{FF2B5EF4-FFF2-40B4-BE49-F238E27FC236}">
                <a16:creationId xmlns:a16="http://schemas.microsoft.com/office/drawing/2014/main" id="{6731ED76-65F2-4EAD-8935-79E05550E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838" y="2725014"/>
            <a:ext cx="3790950" cy="421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9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E3C406EC-BDCB-4450-8FCC-9072A8397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3" t="80706" r="-70" b="126"/>
          <a:stretch/>
        </p:blipFill>
        <p:spPr>
          <a:xfrm>
            <a:off x="-63275" y="5610762"/>
            <a:ext cx="12365244" cy="1315690"/>
          </a:xfrm>
          <a:prstGeom prst="rect">
            <a:avLst/>
          </a:prstGeom>
        </p:spPr>
      </p:pic>
      <p:pic>
        <p:nvPicPr>
          <p:cNvPr id="6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BB835AD-43DA-44FC-BE4E-EC2C379D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09" y="-2488"/>
            <a:ext cx="12266034" cy="5760676"/>
          </a:xfrm>
          <a:prstGeom prst="rect">
            <a:avLst/>
          </a:prstGeom>
        </p:spPr>
      </p:pic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99432E4-9FA6-400B-BF7B-1F759F231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949" y="-103908"/>
            <a:ext cx="552450" cy="885825"/>
          </a:xfrm>
          <a:prstGeom prst="rect">
            <a:avLst/>
          </a:prstGeom>
        </p:spPr>
      </p:pic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AAADC411-4800-438E-944A-F29634BA3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2374" y="826871"/>
            <a:ext cx="1066800" cy="714375"/>
          </a:xfrm>
          <a:prstGeom prst="rect">
            <a:avLst/>
          </a:prstGeom>
        </p:spPr>
      </p:pic>
      <p:pic>
        <p:nvPicPr>
          <p:cNvPr id="14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D1E93E2-1E1D-4FFD-9B9A-A51253C7D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891" y="121686"/>
            <a:ext cx="6884676" cy="5380679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3C7990A-7678-44C0-9BF5-5AB34FB39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9914" y="65050"/>
            <a:ext cx="752475" cy="895350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E71A4786-3DE8-4548-BDB2-71E2B2D1E1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8740" y="1930962"/>
            <a:ext cx="2633229" cy="1096240"/>
          </a:xfrm>
          <a:prstGeom prst="rect">
            <a:avLst/>
          </a:prstGeom>
        </p:spPr>
      </p:pic>
      <p:pic>
        <p:nvPicPr>
          <p:cNvPr id="24" name="Picture 24" descr="Icon&#10;&#10;Description automatically generated">
            <a:extLst>
              <a:ext uri="{FF2B5EF4-FFF2-40B4-BE49-F238E27FC236}">
                <a16:creationId xmlns:a16="http://schemas.microsoft.com/office/drawing/2014/main" id="{AB545465-3A7B-4C2E-B46F-DBBD39D921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2033" y="4716213"/>
            <a:ext cx="1479169" cy="217903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A16F4E8-8634-47B3-84F0-B17F12157F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1273" y="-110360"/>
            <a:ext cx="1743075" cy="14287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636BCC1-CEA9-449B-AE32-5794F96D14CF}"/>
              </a:ext>
            </a:extLst>
          </p:cNvPr>
          <p:cNvSpPr txBox="1"/>
          <p:nvPr/>
        </p:nvSpPr>
        <p:spPr>
          <a:xfrm>
            <a:off x="5824105" y="29752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200947-1259-46A0-8BFA-2E1B8CE4DCA4}"/>
              </a:ext>
            </a:extLst>
          </p:cNvPr>
          <p:cNvSpPr txBox="1"/>
          <p:nvPr/>
        </p:nvSpPr>
        <p:spPr>
          <a:xfrm>
            <a:off x="83127" y="43520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89F8037-9BF7-42B0-98F7-DB11FBD14650}"/>
                  </a:ext>
                </a:extLst>
              </p14:cNvPr>
              <p14:cNvContentPartPr/>
              <p14:nvPr/>
            </p14:nvContentPartPr>
            <p14:xfrm>
              <a:off x="6944591" y="-410406"/>
              <a:ext cx="9524" cy="9524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89F8037-9BF7-42B0-98F7-DB11FBD146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8391" y="-453697"/>
                <a:ext cx="952400" cy="9524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7F8F98BE-0A76-41F1-A489-1EABF07BB409}"/>
              </a:ext>
            </a:extLst>
          </p:cNvPr>
          <p:cNvSpPr/>
          <p:nvPr/>
        </p:nvSpPr>
        <p:spPr>
          <a:xfrm>
            <a:off x="9115425" y="1530060"/>
            <a:ext cx="3186544" cy="147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74E776C-434B-40F3-A4E6-175F168882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1137" y="337705"/>
            <a:ext cx="2175163" cy="1344756"/>
          </a:xfrm>
          <a:prstGeom prst="rect">
            <a:avLst/>
          </a:prstGeom>
        </p:spPr>
      </p:pic>
      <p:pic>
        <p:nvPicPr>
          <p:cNvPr id="26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6C4AA63-020C-4840-9A12-A6982D8632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94417" y="3995802"/>
            <a:ext cx="2191980" cy="2895255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4677EAB8-E159-49DD-8A0F-AE7B44956F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8030" y="4975844"/>
            <a:ext cx="2013933" cy="1848080"/>
          </a:xfrm>
          <a:prstGeom prst="rect">
            <a:avLst/>
          </a:prstGeom>
        </p:spPr>
      </p:pic>
      <p:pic>
        <p:nvPicPr>
          <p:cNvPr id="11" name="Picture 11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830153F6-229E-425F-A438-11F9EC32A8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44537" y="3120439"/>
            <a:ext cx="828675" cy="847725"/>
          </a:xfrm>
          <a:prstGeom prst="rect">
            <a:avLst/>
          </a:prstGeom>
        </p:spPr>
      </p:pic>
      <p:sp>
        <p:nvSpPr>
          <p:cNvPr id="32" name="Google Shape;96;p13">
            <a:extLst>
              <a:ext uri="{FF2B5EF4-FFF2-40B4-BE49-F238E27FC236}">
                <a16:creationId xmlns:a16="http://schemas.microsoft.com/office/drawing/2014/main" id="{60631AA1-BCD8-4384-A38B-39D95A21038D}"/>
              </a:ext>
            </a:extLst>
          </p:cNvPr>
          <p:cNvSpPr txBox="1"/>
          <p:nvPr/>
        </p:nvSpPr>
        <p:spPr>
          <a:xfrm>
            <a:off x="2106324" y="337705"/>
            <a:ext cx="6580073" cy="100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FF0000"/>
                </a:solidFill>
                <a:latin typeface="Waltograph" panose="03080602000000000000" pitchFamily="66" charset="0"/>
                <a:ea typeface="Nunito ExtraBold"/>
                <a:cs typeface="Nunito ExtraBold"/>
              </a:rPr>
              <a:t>Recognition</a:t>
            </a:r>
            <a:r>
              <a:rPr lang="en" sz="4400" dirty="0">
                <a:solidFill>
                  <a:srgbClr val="FF0000"/>
                </a:solidFill>
                <a:latin typeface="Waltograph" panose="03080602000000000000" pitchFamily="66" charset="0"/>
                <a:ea typeface="Nunito ExtraBold"/>
                <a:cs typeface="Nunito ExtraBold"/>
              </a:rPr>
              <a:t> Board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18E45D9-DEB9-4C01-9177-1C6F5B2C7A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31239" y="-112563"/>
            <a:ext cx="1085850" cy="1114425"/>
          </a:xfrm>
          <a:prstGeom prst="rect">
            <a:avLst/>
          </a:prstGeom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93B11304-152D-43C3-999E-E241AE38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19" y="4262652"/>
            <a:ext cx="2161342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C538B97B-6DD8-4193-95E5-4DFE4BCAE2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13747" y="4621650"/>
            <a:ext cx="1652398" cy="2273601"/>
          </a:xfrm>
          <a:prstGeom prst="rect">
            <a:avLst/>
          </a:prstGeom>
        </p:spPr>
      </p:pic>
      <p:pic>
        <p:nvPicPr>
          <p:cNvPr id="19" name="Picture 1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08314974-6EFF-4A45-A396-98318C4A87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286" y="3458414"/>
            <a:ext cx="1933575" cy="1362075"/>
          </a:xfrm>
          <a:prstGeom prst="rect">
            <a:avLst/>
          </a:prstGeom>
        </p:spPr>
      </p:pic>
      <p:pic>
        <p:nvPicPr>
          <p:cNvPr id="21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466870FC-3A48-4783-A94D-686901B55F2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6099" y="3733502"/>
            <a:ext cx="685800" cy="495300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DBA69E2B-0E60-42C2-B7DA-E75FB68E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" y="556579"/>
            <a:ext cx="1795866" cy="23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6BE9CC5-9313-4D92-8B5E-9CB1DB024B7C}"/>
              </a:ext>
            </a:extLst>
          </p:cNvPr>
          <p:cNvSpPr txBox="1"/>
          <p:nvPr/>
        </p:nvSpPr>
        <p:spPr>
          <a:xfrm>
            <a:off x="247828" y="905854"/>
            <a:ext cx="1320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Waltograph" panose="03080602000000000000" pitchFamily="66" charset="0"/>
                <a:hlinkClick r:id="rId23" action="ppaction://hlinksldjump"/>
              </a:rPr>
              <a:t>Back to home screen</a:t>
            </a:r>
            <a:endParaRPr lang="en-GB" sz="2400" dirty="0">
              <a:solidFill>
                <a:srgbClr val="FF0000"/>
              </a:solidFill>
              <a:latin typeface="Waltograph" panose="03080602000000000000" pitchFamily="66" charset="0"/>
            </a:endParaRPr>
          </a:p>
          <a:p>
            <a:endParaRPr lang="en-GB" sz="3600" dirty="0">
              <a:solidFill>
                <a:srgbClr val="FF0000"/>
              </a:solidFill>
              <a:latin typeface="Waltograph" panose="03080602000000000000" pitchFamily="66" charset="0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5BF55047-570B-408A-9C36-5E75CF9F02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1242" y="1417011"/>
            <a:ext cx="757716" cy="621079"/>
          </a:xfrm>
          <a:prstGeom prst="rect">
            <a:avLst/>
          </a:prstGeom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8BA2C161-D141-485A-9BD2-396175F95A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4924" y="2428813"/>
            <a:ext cx="757716" cy="621079"/>
          </a:xfrm>
          <a:prstGeom prst="rect">
            <a:avLst/>
          </a:prstGeom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E1DF40A1-0FED-4180-B7D4-F8258303E1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1242" y="3355416"/>
            <a:ext cx="757716" cy="621079"/>
          </a:xfrm>
          <a:prstGeom prst="rect">
            <a:avLst/>
          </a:prstGeom>
        </p:spPr>
      </p:pic>
      <p:pic>
        <p:nvPicPr>
          <p:cNvPr id="9218" name="Picture 2" descr="well done">
            <a:extLst>
              <a:ext uri="{FF2B5EF4-FFF2-40B4-BE49-F238E27FC236}">
                <a16:creationId xmlns:a16="http://schemas.microsoft.com/office/drawing/2014/main" id="{D28FA7A3-FEA1-472D-9785-21CCC3B3F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39" y="2690291"/>
            <a:ext cx="4122256" cy="41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D1B4AD-9F87-43F4-99E0-3A359074F62F}"/>
              </a:ext>
            </a:extLst>
          </p:cNvPr>
          <p:cNvSpPr txBox="1"/>
          <p:nvPr/>
        </p:nvSpPr>
        <p:spPr>
          <a:xfrm>
            <a:off x="3194591" y="1311730"/>
            <a:ext cx="56069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Nunito SemiBold"/>
              </a:rPr>
              <a:t>In class, we will be celebrating children who meet their target for the week by displaying their names on the recognition board.</a:t>
            </a:r>
          </a:p>
          <a:p>
            <a:endParaRPr lang="en-GB" dirty="0">
              <a:solidFill>
                <a:srgbClr val="000000"/>
              </a:solidFill>
              <a:latin typeface="Nunito SemiBold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Nunito SemiBold"/>
              </a:rPr>
              <a:t>This is to focus on positive behaviours and we will reward children at the end of the week on a Friday.</a:t>
            </a:r>
            <a:r>
              <a:rPr lang="en-GB" b="0" i="0" dirty="0">
                <a:solidFill>
                  <a:srgbClr val="000000"/>
                </a:solidFill>
                <a:effectLst/>
                <a:latin typeface="Nunito SemiBold"/>
              </a:rPr>
              <a:t>​</a:t>
            </a:r>
          </a:p>
          <a:p>
            <a:endParaRPr lang="en-GB" dirty="0">
              <a:solidFill>
                <a:srgbClr val="000000"/>
              </a:solidFill>
              <a:latin typeface="Nunito SemiBold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Nunito SemiBold"/>
              </a:rPr>
              <a:t>Targets could relate to attitude, effort, concentration, manners, achievement and anything else that we focus on.</a:t>
            </a:r>
            <a:r>
              <a:rPr lang="en-US" b="0" i="0" dirty="0">
                <a:solidFill>
                  <a:srgbClr val="000000"/>
                </a:solidFill>
                <a:effectLst/>
                <a:latin typeface="Nunito SemiBold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Nunito SemiBold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717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985A444B00E843820758B3E2EC3996" ma:contentTypeVersion="14" ma:contentTypeDescription="Create a new document." ma:contentTypeScope="" ma:versionID="156bddc6d60acebd85c1cbb89548f9d9">
  <xsd:schema xmlns:xsd="http://www.w3.org/2001/XMLSchema" xmlns:xs="http://www.w3.org/2001/XMLSchema" xmlns:p="http://schemas.microsoft.com/office/2006/metadata/properties" xmlns:ns1="http://schemas.microsoft.com/sharepoint/v3" xmlns:ns2="48cb10fd-de3e-4e10-9d17-04bd07d39e39" xmlns:ns3="14fffb10-4125-4c7a-ab32-9ee40f4226c1" targetNamespace="http://schemas.microsoft.com/office/2006/metadata/properties" ma:root="true" ma:fieldsID="657165248581172aeb83318071858e58" ns1:_="" ns2:_="" ns3:_="">
    <xsd:import namespace="http://schemas.microsoft.com/sharepoint/v3"/>
    <xsd:import namespace="48cb10fd-de3e-4e10-9d17-04bd07d39e39"/>
    <xsd:import namespace="14fffb10-4125-4c7a-ab32-9ee40f4226c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b10fd-de3e-4e10-9d17-04bd07d39e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ffb10-4125-4c7a-ab32-9ee40f4226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2A0116C-FBF5-47C6-9060-CDCE43BC74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cb10fd-de3e-4e10-9d17-04bd07d39e39"/>
    <ds:schemaRef ds:uri="14fffb10-4125-4c7a-ab32-9ee40f4226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422D65-4FCE-4A04-BCD5-BCE2DD8DE7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8AD7AA-0194-487E-AE88-BD493BCDF8A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14fffb10-4125-4c7a-ab32-9ee40f4226c1"/>
    <ds:schemaRef ds:uri="http://schemas.microsoft.com/sharepoint/v3"/>
    <ds:schemaRef ds:uri="48cb10fd-de3e-4e10-9d17-04bd07d39e39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575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Nunito ExtraBold</vt:lpstr>
      <vt:lpstr>Nunito SemiBold</vt:lpstr>
      <vt:lpstr>Segoe UI</vt:lpstr>
      <vt:lpstr>Waltograph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Mcelroy</dc:creator>
  <cp:lastModifiedBy>Mrs Ellington</cp:lastModifiedBy>
  <cp:revision>132</cp:revision>
  <dcterms:created xsi:type="dcterms:W3CDTF">2021-08-25T18:02:56Z</dcterms:created>
  <dcterms:modified xsi:type="dcterms:W3CDTF">2021-09-01T10:45:34Z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0x010100C3985A444B00E843820758B3E2EC3996</vt:lpwstr>
  </property>
</Properties>
</file>