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058" r:id="rId5"/>
  </p:sldMasterIdLst>
  <p:notesMasterIdLst>
    <p:notesMasterId r:id="rId17"/>
  </p:notesMasterIdLst>
  <p:sldIdLst>
    <p:sldId id="281" r:id="rId6"/>
    <p:sldId id="271" r:id="rId7"/>
    <p:sldId id="274" r:id="rId8"/>
    <p:sldId id="275" r:id="rId9"/>
    <p:sldId id="276" r:id="rId10"/>
    <p:sldId id="277" r:id="rId11"/>
    <p:sldId id="278" r:id="rId12"/>
    <p:sldId id="279" r:id="rId13"/>
    <p:sldId id="273" r:id="rId14"/>
    <p:sldId id="280"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028"/>
    <a:srgbClr val="A50021"/>
    <a:srgbClr val="F4E3D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9" autoAdjust="0"/>
    <p:restoredTop sz="94541"/>
  </p:normalViewPr>
  <p:slideViewPr>
    <p:cSldViewPr>
      <p:cViewPr varScale="1">
        <p:scale>
          <a:sx n="86" d="100"/>
          <a:sy n="86" d="100"/>
        </p:scale>
        <p:origin x="15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cs typeface="Arial" charset="0"/>
              </a:defRPr>
            </a:lvl1pPr>
          </a:lstStyle>
          <a:p>
            <a:pPr>
              <a:defRPr/>
            </a:pPr>
            <a:fld id="{69BF6A61-B0C1-EF4B-81B6-13330B069113}" type="datetimeFigureOut">
              <a:rPr lang="en-GB"/>
              <a:pPr>
                <a:defRPr/>
              </a:pPr>
              <a:t>01/09/2021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cs typeface="Arial" charset="0"/>
              </a:defRPr>
            </a:lvl1pPr>
          </a:lstStyle>
          <a:p>
            <a:pPr>
              <a:defRPr/>
            </a:pPr>
            <a:fld id="{CD1800C1-B99C-D64E-B3AD-09745F02BFD3}" type="slidenum">
              <a:rPr lang="en-GB"/>
              <a:pPr>
                <a:defRPr/>
              </a:pPr>
              <a:t>‹#›</a:t>
            </a:fld>
            <a:endParaRPr lang="en-GB"/>
          </a:p>
        </p:txBody>
      </p:sp>
    </p:spTree>
    <p:extLst>
      <p:ext uri="{BB962C8B-B14F-4D97-AF65-F5344CB8AC3E}">
        <p14:creationId xmlns:p14="http://schemas.microsoft.com/office/powerpoint/2010/main" val="7698447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4CC9ABD-E34C-9044-AE6E-75F731526601}"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F19A6CD6-DE9E-9941-B06F-67455AEF5F04}" type="slidenum">
              <a:rPr lang="en-GB" smtClean="0"/>
              <a:pPr>
                <a:defRPr/>
              </a:pPr>
              <a:t>‹#›</a:t>
            </a:fld>
            <a:endParaRPr lang="en-GB"/>
          </a:p>
        </p:txBody>
      </p:sp>
    </p:spTree>
    <p:extLst>
      <p:ext uri="{BB962C8B-B14F-4D97-AF65-F5344CB8AC3E}">
        <p14:creationId xmlns:p14="http://schemas.microsoft.com/office/powerpoint/2010/main" val="328650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61121EF-13B5-5F41-94FB-59049BC61E45}" type="slidenum">
              <a:rPr lang="en-GB" smtClean="0"/>
              <a:pPr>
                <a:defRPr/>
              </a:pPr>
              <a:t>‹#›</a:t>
            </a:fld>
            <a:endParaRPr lang="en-GB"/>
          </a:p>
        </p:txBody>
      </p:sp>
    </p:spTree>
    <p:extLst>
      <p:ext uri="{BB962C8B-B14F-4D97-AF65-F5344CB8AC3E}">
        <p14:creationId xmlns:p14="http://schemas.microsoft.com/office/powerpoint/2010/main" val="411081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61121EF-13B5-5F41-94FB-59049BC61E45}" type="slidenum">
              <a:rPr lang="en-GB" smtClean="0"/>
              <a:pPr>
                <a:defRPr/>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0547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61121EF-13B5-5F41-94FB-59049BC61E45}" type="slidenum">
              <a:rPr lang="en-GB" smtClean="0"/>
              <a:pPr>
                <a:defRPr/>
              </a:pPr>
              <a:t>‹#›</a:t>
            </a:fld>
            <a:endParaRPr lang="en-GB"/>
          </a:p>
        </p:txBody>
      </p:sp>
    </p:spTree>
    <p:extLst>
      <p:ext uri="{BB962C8B-B14F-4D97-AF65-F5344CB8AC3E}">
        <p14:creationId xmlns:p14="http://schemas.microsoft.com/office/powerpoint/2010/main" val="2448763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61121EF-13B5-5F41-94FB-59049BC61E45}" type="slidenum">
              <a:rPr lang="en-GB" smtClean="0"/>
              <a:pPr>
                <a:defRPr/>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0687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61121EF-13B5-5F41-94FB-59049BC61E45}" type="slidenum">
              <a:rPr lang="en-GB" smtClean="0"/>
              <a:pPr>
                <a:defRPr/>
              </a:pPr>
              <a:t>‹#›</a:t>
            </a:fld>
            <a:endParaRPr lang="en-GB"/>
          </a:p>
        </p:txBody>
      </p:sp>
    </p:spTree>
    <p:extLst>
      <p:ext uri="{BB962C8B-B14F-4D97-AF65-F5344CB8AC3E}">
        <p14:creationId xmlns:p14="http://schemas.microsoft.com/office/powerpoint/2010/main" val="3296471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8C0B790-38EF-604E-9C7C-07DB3A8F7507}"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54BBB59-E8CD-B343-9BFB-924B6607B09D}" type="slidenum">
              <a:rPr lang="en-GB" smtClean="0"/>
              <a:pPr>
                <a:defRPr/>
              </a:pPr>
              <a:t>‹#›</a:t>
            </a:fld>
            <a:endParaRPr lang="en-GB"/>
          </a:p>
        </p:txBody>
      </p:sp>
    </p:spTree>
    <p:extLst>
      <p:ext uri="{BB962C8B-B14F-4D97-AF65-F5344CB8AC3E}">
        <p14:creationId xmlns:p14="http://schemas.microsoft.com/office/powerpoint/2010/main" val="2087736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8A2F8B6-3339-6649-98E7-CBCE8C0D24AC}"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0A4636-3BBC-DF4A-B3B6-91018DB454FB}" type="slidenum">
              <a:rPr lang="en-GB" smtClean="0"/>
              <a:pPr>
                <a:defRPr/>
              </a:pPr>
              <a:t>‹#›</a:t>
            </a:fld>
            <a:endParaRPr lang="en-GB"/>
          </a:p>
        </p:txBody>
      </p:sp>
    </p:spTree>
    <p:extLst>
      <p:ext uri="{BB962C8B-B14F-4D97-AF65-F5344CB8AC3E}">
        <p14:creationId xmlns:p14="http://schemas.microsoft.com/office/powerpoint/2010/main" val="2105401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B9CD8-A798-419B-B439-5473AA33CBA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57F13768-CE71-45DC-A7A1-902D8CB9C6E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C8F8AA2-F62A-48F9-A924-2AB0DD2D5562}"/>
              </a:ext>
            </a:extLst>
          </p:cNvPr>
          <p:cNvSpPr>
            <a:spLocks noGrp="1"/>
          </p:cNvSpPr>
          <p:nvPr>
            <p:ph type="dt" sz="half" idx="10"/>
          </p:nvPr>
        </p:nvSpPr>
        <p:spPr/>
        <p:txBody>
          <a:bodyPr/>
          <a:lstStyle/>
          <a:p>
            <a:fld id="{C32D2D61-5768-4184-BB44-208472923DBC}" type="datetime13">
              <a:rPr lang="en-GB" smtClean="0"/>
              <a:t>2:07:08 PM</a:t>
            </a:fld>
            <a:endParaRPr lang="en-GB"/>
          </a:p>
        </p:txBody>
      </p:sp>
      <p:sp>
        <p:nvSpPr>
          <p:cNvPr id="5" name="Footer Placeholder 4">
            <a:extLst>
              <a:ext uri="{FF2B5EF4-FFF2-40B4-BE49-F238E27FC236}">
                <a16:creationId xmlns:a16="http://schemas.microsoft.com/office/drawing/2014/main" id="{5211876A-662E-4F6E-ACCF-53B4E38EBC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B589C-7D7D-4F5E-AD59-D2AF02C8CB5B}"/>
              </a:ext>
            </a:extLst>
          </p:cNvPr>
          <p:cNvSpPr>
            <a:spLocks noGrp="1"/>
          </p:cNvSpPr>
          <p:nvPr>
            <p:ph type="sldNum" sz="quarter" idx="12"/>
          </p:nvPr>
        </p:nvSpPr>
        <p:spPr/>
        <p:txBody>
          <a:bodyPr/>
          <a:lstStyle/>
          <a:p>
            <a:fld id="{AF8CC0D5-77C4-4D04-B3AE-3C84B5EC486B}" type="slidenum">
              <a:rPr lang="en-GB" smtClean="0"/>
              <a:t>‹#›</a:t>
            </a:fld>
            <a:endParaRPr lang="en-GB" dirty="0"/>
          </a:p>
        </p:txBody>
      </p:sp>
    </p:spTree>
    <p:extLst>
      <p:ext uri="{BB962C8B-B14F-4D97-AF65-F5344CB8AC3E}">
        <p14:creationId xmlns:p14="http://schemas.microsoft.com/office/powerpoint/2010/main" val="9413864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hf sldNum="0"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2811C-5993-4885-80E4-35EB2F056D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0C6298-A028-43A5-AA22-0F0EE70D69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D89272-4AA0-48C1-9F40-E1A1C098897B}"/>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5" name="Footer Placeholder 4">
            <a:extLst>
              <a:ext uri="{FF2B5EF4-FFF2-40B4-BE49-F238E27FC236}">
                <a16:creationId xmlns:a16="http://schemas.microsoft.com/office/drawing/2014/main" id="{A4880813-D024-4571-84E9-1F47E4221A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C0AB8D-D16C-48DA-AA85-68EE26325CEC}"/>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10038691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947E-2A26-466B-B925-4B74BA7CA80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7A6FA0-D708-4685-A07E-E44BC085156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1928A-FB92-4616-BD7E-7895B58E4F55}"/>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5" name="Footer Placeholder 4">
            <a:extLst>
              <a:ext uri="{FF2B5EF4-FFF2-40B4-BE49-F238E27FC236}">
                <a16:creationId xmlns:a16="http://schemas.microsoft.com/office/drawing/2014/main" id="{60B18E45-3B15-45C4-A3F8-3F0D455107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000502-FC17-4C83-933B-EA01577DD6B9}"/>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41420172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A63489A-1B06-3640-98D0-55FA356EE970}"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C7CE7B4-7546-244E-9C88-7FDEE2058BE4}" type="slidenum">
              <a:rPr lang="en-GB" smtClean="0"/>
              <a:pPr>
                <a:defRPr/>
              </a:pPr>
              <a:t>‹#›</a:t>
            </a:fld>
            <a:endParaRPr lang="en-GB"/>
          </a:p>
        </p:txBody>
      </p:sp>
    </p:spTree>
    <p:extLst>
      <p:ext uri="{BB962C8B-B14F-4D97-AF65-F5344CB8AC3E}">
        <p14:creationId xmlns:p14="http://schemas.microsoft.com/office/powerpoint/2010/main" val="189010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DC24-6888-4EE6-A85D-371B49F978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D00C09-A0FD-4189-9489-116A12DEECF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D47B95-67A7-453A-A56A-1BC32597A08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0ECE105-E265-4EB1-9D2D-904F40CEC21C}"/>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6" name="Footer Placeholder 5">
            <a:extLst>
              <a:ext uri="{FF2B5EF4-FFF2-40B4-BE49-F238E27FC236}">
                <a16:creationId xmlns:a16="http://schemas.microsoft.com/office/drawing/2014/main" id="{C8A93530-FF9A-467C-9E48-D00147ED5C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DFC5CB-E541-4F08-A991-E6B35E7A958C}"/>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18591249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00F11-3CA6-4B47-B97F-B946AC1B7F6B}"/>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66BDA3-E595-4531-B8EB-24DD1631A48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71A1216-8034-411F-9EB8-D211EF62129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136597-D441-4F15-9364-B66C2313A33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7C070-B9EF-45D8-8603-6B54B9E5F6A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ED760D-E938-4398-AF44-94EA9906EF8F}"/>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8" name="Footer Placeholder 7">
            <a:extLst>
              <a:ext uri="{FF2B5EF4-FFF2-40B4-BE49-F238E27FC236}">
                <a16:creationId xmlns:a16="http://schemas.microsoft.com/office/drawing/2014/main" id="{E4CD1ACB-FB62-4D70-A1E8-012E9F594C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A78610-BFBA-4591-9A6A-C334A88E56D4}"/>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705549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5BBA5-2053-4702-B764-D1339E2B54A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0D53063-57CD-47D0-A21B-46A1A88D470D}"/>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4" name="Footer Placeholder 3">
            <a:extLst>
              <a:ext uri="{FF2B5EF4-FFF2-40B4-BE49-F238E27FC236}">
                <a16:creationId xmlns:a16="http://schemas.microsoft.com/office/drawing/2014/main" id="{EC370276-C7DC-475E-A8EA-7A028B94B9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79283FB-10B8-44B2-96A6-8438C2C9F79A}"/>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556121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B1800-17B0-4140-AE11-07CC96613AF5}"/>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3" name="Footer Placeholder 2">
            <a:extLst>
              <a:ext uri="{FF2B5EF4-FFF2-40B4-BE49-F238E27FC236}">
                <a16:creationId xmlns:a16="http://schemas.microsoft.com/office/drawing/2014/main" id="{3096863C-FAA9-435D-A0F7-EE3AE4DA054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872A29-7412-4A89-B0FA-A3BEBEF801CB}"/>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15658130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4FCF7-6837-40A5-87B6-7DA477B135D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071350B-E43C-4E19-8155-C482F55C4C1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4E2C4B1-1B56-48C4-8854-2F24DFD4FAE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6B0F99F-9B76-4245-BE61-5AE1BFE4B1DB}"/>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6" name="Footer Placeholder 5">
            <a:extLst>
              <a:ext uri="{FF2B5EF4-FFF2-40B4-BE49-F238E27FC236}">
                <a16:creationId xmlns:a16="http://schemas.microsoft.com/office/drawing/2014/main" id="{2C1674D4-CF02-40EF-B5AF-FDB5191C58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33BD55-4260-4D6E-8E35-CBA48AEAC25E}"/>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12679976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ACCFE-F81F-4B0B-A1F5-0ACBF7057EE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31F2D4-6010-4284-81C1-30C69AA0D56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893BFA24-6BB5-4AF7-8554-8A14A61B7BD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2F33C63-6CD6-4190-B993-4A5F0D853A4D}"/>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6" name="Footer Placeholder 5">
            <a:extLst>
              <a:ext uri="{FF2B5EF4-FFF2-40B4-BE49-F238E27FC236}">
                <a16:creationId xmlns:a16="http://schemas.microsoft.com/office/drawing/2014/main" id="{1FF29C97-AA3D-4E65-8787-4107E8449C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9BE96E-5FB8-46B0-9F26-42B3A1AFC5DD}"/>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3550085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DC93D-A60D-49EC-9F7D-CD124E69CA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7F5939-9B3F-46D2-A3F4-1BD414E156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044CE0-F657-4851-931D-7D823C1633B9}"/>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5" name="Footer Placeholder 4">
            <a:extLst>
              <a:ext uri="{FF2B5EF4-FFF2-40B4-BE49-F238E27FC236}">
                <a16:creationId xmlns:a16="http://schemas.microsoft.com/office/drawing/2014/main" id="{51B96EEA-AB48-4162-B7EF-FEB60896E3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6A04A4-4E5F-4EC6-BBF2-F2F72804E66A}"/>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4740636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23C3FF-DBD6-4975-B29A-93434AB98ED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CE36EF-EB15-4E0F-AB00-D1DF7F43640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8D02AE-8168-42D3-9C51-76A08FF1C576}"/>
              </a:ext>
            </a:extLst>
          </p:cNvPr>
          <p:cNvSpPr>
            <a:spLocks noGrp="1"/>
          </p:cNvSpPr>
          <p:nvPr>
            <p:ph type="dt" sz="half" idx="10"/>
          </p:nvPr>
        </p:nvSpPr>
        <p:spPr/>
        <p:txBody>
          <a:bodyPr/>
          <a:lstStyle/>
          <a:p>
            <a:fld id="{A78C6DC1-25C9-451C-90AD-969AE724DA7D}" type="datetimeFigureOut">
              <a:rPr lang="en-GB" smtClean="0"/>
              <a:t>01/09/2021</a:t>
            </a:fld>
            <a:endParaRPr lang="en-GB"/>
          </a:p>
        </p:txBody>
      </p:sp>
      <p:sp>
        <p:nvSpPr>
          <p:cNvPr id="5" name="Footer Placeholder 4">
            <a:extLst>
              <a:ext uri="{FF2B5EF4-FFF2-40B4-BE49-F238E27FC236}">
                <a16:creationId xmlns:a16="http://schemas.microsoft.com/office/drawing/2014/main" id="{29293BA5-0A34-42E1-A167-BE31DEA7F1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2F922E-0B10-46FF-B54A-1D850CE2DB12}"/>
              </a:ext>
            </a:extLst>
          </p:cNvPr>
          <p:cNvSpPr>
            <a:spLocks noGrp="1"/>
          </p:cNvSpPr>
          <p:nvPr>
            <p:ph type="sldNum" sz="quarter" idx="12"/>
          </p:nvPr>
        </p:nvSpPr>
        <p:spPr/>
        <p:txBody>
          <a:bodyPr/>
          <a:lstStyle/>
          <a:p>
            <a:fld id="{AF8CC0D5-77C4-4D04-B3AE-3C84B5EC486B}" type="slidenum">
              <a:rPr lang="en-GB" smtClean="0"/>
              <a:t>‹#›</a:t>
            </a:fld>
            <a:endParaRPr lang="en-GB"/>
          </a:p>
        </p:txBody>
      </p:sp>
    </p:spTree>
    <p:extLst>
      <p:ext uri="{BB962C8B-B14F-4D97-AF65-F5344CB8AC3E}">
        <p14:creationId xmlns:p14="http://schemas.microsoft.com/office/powerpoint/2010/main" val="5714956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8218CC45-5E02-C841-A7B6-2D9FBF2BFEC1}" type="datetimeFigureOut">
              <a:rPr lang="en-GB" smtClean="0"/>
              <a:pPr>
                <a:defRPr/>
              </a:pPr>
              <a:t>01/09/2021</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6183E3-CDAE-F14B-93E0-147BF76E6E26}" type="slidenum">
              <a:rPr lang="en-GB" smtClean="0"/>
              <a:pPr>
                <a:defRPr/>
              </a:pPr>
              <a:t>‹#›</a:t>
            </a:fld>
            <a:endParaRPr lang="en-GB"/>
          </a:p>
        </p:txBody>
      </p:sp>
    </p:spTree>
    <p:extLst>
      <p:ext uri="{BB962C8B-B14F-4D97-AF65-F5344CB8AC3E}">
        <p14:creationId xmlns:p14="http://schemas.microsoft.com/office/powerpoint/2010/main" val="12843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79529A9-5303-564B-9ECC-F1BB06F9FA51}" type="datetimeFigureOut">
              <a:rPr lang="en-GB" smtClean="0"/>
              <a:pPr>
                <a:defRPr/>
              </a:pPr>
              <a:t>01/09/2021</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4D8E4D5-330C-924B-9628-E84827C4306F}" type="slidenum">
              <a:rPr lang="en-GB" smtClean="0"/>
              <a:pPr>
                <a:defRPr/>
              </a:pPr>
              <a:t>‹#›</a:t>
            </a:fld>
            <a:endParaRPr lang="en-GB"/>
          </a:p>
        </p:txBody>
      </p:sp>
    </p:spTree>
    <p:extLst>
      <p:ext uri="{BB962C8B-B14F-4D97-AF65-F5344CB8AC3E}">
        <p14:creationId xmlns:p14="http://schemas.microsoft.com/office/powerpoint/2010/main" val="382191616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9E9033-A677-CA43-A2BF-2EFD2848AED0}" type="datetimeFigureOut">
              <a:rPr lang="en-GB" smtClean="0"/>
              <a:pPr>
                <a:defRPr/>
              </a:pPr>
              <a:t>01/09/2021</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C3D15936-B653-8A4D-8A78-D9D87418036B}" type="slidenum">
              <a:rPr lang="en-GB" smtClean="0"/>
              <a:pPr>
                <a:defRPr/>
              </a:pPr>
              <a:t>‹#›</a:t>
            </a:fld>
            <a:endParaRPr lang="en-GB"/>
          </a:p>
        </p:txBody>
      </p:sp>
    </p:spTree>
    <p:extLst>
      <p:ext uri="{BB962C8B-B14F-4D97-AF65-F5344CB8AC3E}">
        <p14:creationId xmlns:p14="http://schemas.microsoft.com/office/powerpoint/2010/main" val="231422345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951DD625-BBBC-0741-A06A-3D9BDE487848}" type="datetimeFigureOut">
              <a:rPr lang="en-GB" smtClean="0"/>
              <a:pPr>
                <a:defRPr/>
              </a:pPr>
              <a:t>01/09/2021</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1C1CF2C2-8406-734C-B2A3-BC2E2BD12078}" type="slidenum">
              <a:rPr lang="en-GB" smtClean="0"/>
              <a:pPr>
                <a:defRPr/>
              </a:pPr>
              <a:t>‹#›</a:t>
            </a:fld>
            <a:endParaRPr lang="en-GB"/>
          </a:p>
        </p:txBody>
      </p:sp>
    </p:spTree>
    <p:extLst>
      <p:ext uri="{BB962C8B-B14F-4D97-AF65-F5344CB8AC3E}">
        <p14:creationId xmlns:p14="http://schemas.microsoft.com/office/powerpoint/2010/main" val="397280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B28A937-2026-2E4E-A487-538A6DED8B09}" type="datetimeFigureOut">
              <a:rPr lang="en-GB" smtClean="0"/>
              <a:pPr>
                <a:defRPr/>
              </a:pPr>
              <a:t>01/09/2021</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70F25794-DDCE-F04A-A360-63D038F872FB}" type="slidenum">
              <a:rPr lang="en-GB" smtClean="0"/>
              <a:pPr>
                <a:defRPr/>
              </a:pPr>
              <a:t>‹#›</a:t>
            </a:fld>
            <a:endParaRPr lang="en-GB"/>
          </a:p>
        </p:txBody>
      </p:sp>
    </p:spTree>
    <p:extLst>
      <p:ext uri="{BB962C8B-B14F-4D97-AF65-F5344CB8AC3E}">
        <p14:creationId xmlns:p14="http://schemas.microsoft.com/office/powerpoint/2010/main" val="391197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B6BB8FC-355A-D848-9C62-BB84A8B54A17}" type="datetimeFigureOut">
              <a:rPr lang="en-GB" smtClean="0"/>
              <a:pPr>
                <a:defRPr/>
              </a:pPr>
              <a:t>01/09/2021</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F7A348FE-E3D0-5E4E-B69A-C8398BA778BD}" type="slidenum">
              <a:rPr lang="en-GB" smtClean="0"/>
              <a:pPr>
                <a:defRPr/>
              </a:pPr>
              <a:t>‹#›</a:t>
            </a:fld>
            <a:endParaRPr lang="en-GB"/>
          </a:p>
        </p:txBody>
      </p:sp>
    </p:spTree>
    <p:extLst>
      <p:ext uri="{BB962C8B-B14F-4D97-AF65-F5344CB8AC3E}">
        <p14:creationId xmlns:p14="http://schemas.microsoft.com/office/powerpoint/2010/main" val="256609605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90BFC153-E840-9D42-93DE-C9D6F88E69DE}" type="datetimeFigureOut">
              <a:rPr lang="en-GB" smtClean="0"/>
              <a:pPr>
                <a:defRPr/>
              </a:pPr>
              <a:t>01/09/2021</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11D46A7-15CF-8940-AAF6-1515954FF769}" type="slidenum">
              <a:rPr lang="en-GB" smtClean="0"/>
              <a:pPr>
                <a:defRPr/>
              </a:pPr>
              <a:t>‹#›</a:t>
            </a:fld>
            <a:endParaRPr lang="en-GB"/>
          </a:p>
        </p:txBody>
      </p:sp>
    </p:spTree>
    <p:extLst>
      <p:ext uri="{BB962C8B-B14F-4D97-AF65-F5344CB8AC3E}">
        <p14:creationId xmlns:p14="http://schemas.microsoft.com/office/powerpoint/2010/main" val="32078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37BB7FF-CC82-4942-83BF-942A8CF003A2}" type="datetimeFigureOut">
              <a:rPr lang="en-GB" smtClean="0"/>
              <a:pPr>
                <a:defRPr/>
              </a:pPr>
              <a:t>01/09/2021</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461121EF-13B5-5F41-94FB-59049BC61E45}" type="slidenum">
              <a:rPr lang="en-GB" smtClean="0"/>
              <a:pPr>
                <a:defRPr/>
              </a:pPr>
              <a:t>‹#›</a:t>
            </a:fld>
            <a:endParaRPr lang="en-GB"/>
          </a:p>
        </p:txBody>
      </p:sp>
    </p:spTree>
    <p:extLst>
      <p:ext uri="{BB962C8B-B14F-4D97-AF65-F5344CB8AC3E}">
        <p14:creationId xmlns:p14="http://schemas.microsoft.com/office/powerpoint/2010/main" val="2889714499"/>
      </p:ext>
    </p:extLst>
  </p:cSld>
  <p:clrMap bg1="dk1" tx1="lt1" bg2="dk2" tx2="lt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 id="2147484055" r:id="rId14"/>
    <p:sldLayoutId id="2147484056" r:id="rId15"/>
    <p:sldLayoutId id="214748405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850CDE-67F4-4AE6-9D7E-1E8B9AC53D1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F7EF76A-1E98-4786-B190-F76ECBAA11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C99EEA-CBF4-4224-B253-7C1E395696B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78C6DC1-25C9-451C-90AD-969AE724DA7D}" type="datetimeFigureOut">
              <a:rPr lang="en-GB" smtClean="0"/>
              <a:t>01/09/2021</a:t>
            </a:fld>
            <a:endParaRPr lang="en-GB"/>
          </a:p>
        </p:txBody>
      </p:sp>
      <p:sp>
        <p:nvSpPr>
          <p:cNvPr id="5" name="Footer Placeholder 4">
            <a:extLst>
              <a:ext uri="{FF2B5EF4-FFF2-40B4-BE49-F238E27FC236}">
                <a16:creationId xmlns:a16="http://schemas.microsoft.com/office/drawing/2014/main" id="{FB88FAD6-FBF6-4812-9946-B29A0B10F11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9C6C3D6-C976-4B82-9204-F3FA4FE5834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F8CC0D5-77C4-4D04-B3AE-3C84B5EC486B}" type="slidenum">
              <a:rPr lang="en-GB" smtClean="0"/>
              <a:t>‹#›</a:t>
            </a:fld>
            <a:endParaRPr lang="en-GB"/>
          </a:p>
        </p:txBody>
      </p:sp>
    </p:spTree>
    <p:extLst>
      <p:ext uri="{BB962C8B-B14F-4D97-AF65-F5344CB8AC3E}">
        <p14:creationId xmlns:p14="http://schemas.microsoft.com/office/powerpoint/2010/main" val="116335391"/>
      </p:ext>
    </p:extLst>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microsoft.com/office/2007/relationships/hdphoto" Target="../media/hdphoto1.wdp"/><Relationship Id="rId18" Type="http://schemas.microsoft.com/office/2007/relationships/hdphoto" Target="../media/hdphoto2.wdp"/><Relationship Id="rId26" Type="http://schemas.openxmlformats.org/officeDocument/2006/relationships/image" Target="../media/image16.png"/><Relationship Id="rId39" Type="http://schemas.openxmlformats.org/officeDocument/2006/relationships/hyperlink" Target="https://www.youtube.com/watch?v=g7WCXWa8PS8" TargetMode="External"/><Relationship Id="rId3" Type="http://schemas.openxmlformats.org/officeDocument/2006/relationships/image" Target="../media/image2.png"/><Relationship Id="rId21" Type="http://schemas.openxmlformats.org/officeDocument/2006/relationships/hyperlink" Target="https://www.bbc.co.uk/bitesize/levels/zr48q6f" TargetMode="External"/><Relationship Id="rId34" Type="http://schemas.openxmlformats.org/officeDocument/2006/relationships/hyperlink" Target="https://www.youtube.com/channel/UCAxW1XT0iEJo0TYlRfn6rYQ" TargetMode="External"/><Relationship Id="rId42" Type="http://schemas.openxmlformats.org/officeDocument/2006/relationships/image" Target="../media/image27.jpe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2.png"/><Relationship Id="rId25" Type="http://schemas.openxmlformats.org/officeDocument/2006/relationships/image" Target="../media/image15.png"/><Relationship Id="rId33" Type="http://schemas.openxmlformats.org/officeDocument/2006/relationships/image" Target="../media/image21.png"/><Relationship Id="rId38" Type="http://schemas.openxmlformats.org/officeDocument/2006/relationships/image" Target="../media/image24.jpeg"/><Relationship Id="rId46" Type="http://schemas.openxmlformats.org/officeDocument/2006/relationships/image" Target="../media/image30.jpeg"/><Relationship Id="rId2" Type="http://schemas.openxmlformats.org/officeDocument/2006/relationships/image" Target="../media/image1.jpeg"/><Relationship Id="rId16" Type="http://schemas.openxmlformats.org/officeDocument/2006/relationships/hyperlink" Target="https://www.getepic.com/" TargetMode="External"/><Relationship Id="rId20" Type="http://schemas.openxmlformats.org/officeDocument/2006/relationships/image" Target="../media/image13.png"/><Relationship Id="rId29" Type="http://schemas.openxmlformats.org/officeDocument/2006/relationships/image" Target="../media/image18.png"/><Relationship Id="rId41" Type="http://schemas.openxmlformats.org/officeDocument/2006/relationships/image" Target="../media/image26.jpeg"/><Relationship Id="rId1" Type="http://schemas.openxmlformats.org/officeDocument/2006/relationships/slideLayout" Target="../slideLayouts/slideLayout17.xml"/><Relationship Id="rId6" Type="http://schemas.openxmlformats.org/officeDocument/2006/relationships/image" Target="../media/image5.png"/><Relationship Id="rId11" Type="http://schemas.openxmlformats.org/officeDocument/2006/relationships/hyperlink" Target="https://pages.sumdog.com/" TargetMode="External"/><Relationship Id="rId24" Type="http://schemas.openxmlformats.org/officeDocument/2006/relationships/hyperlink" Target="https://www.youtube.com/user/ArtforKidsHub" TargetMode="External"/><Relationship Id="rId32" Type="http://schemas.openxmlformats.org/officeDocument/2006/relationships/image" Target="../media/image20.png"/><Relationship Id="rId37" Type="http://schemas.openxmlformats.org/officeDocument/2006/relationships/hyperlink" Target="https://www.exploratorium.edu/learn" TargetMode="External"/><Relationship Id="rId40" Type="http://schemas.openxmlformats.org/officeDocument/2006/relationships/image" Target="../media/image25.jpeg"/><Relationship Id="rId45" Type="http://schemas.openxmlformats.org/officeDocument/2006/relationships/hyperlink" Target="https://imgur.com/user/batmansupplier/posts" TargetMode="External"/><Relationship Id="rId5" Type="http://schemas.openxmlformats.org/officeDocument/2006/relationships/image" Target="../media/image4.png"/><Relationship Id="rId15" Type="http://schemas.openxmlformats.org/officeDocument/2006/relationships/image" Target="../media/image11.jpeg"/><Relationship Id="rId23" Type="http://schemas.microsoft.com/office/2007/relationships/hdphoto" Target="../media/hdphoto3.wdp"/><Relationship Id="rId28" Type="http://schemas.openxmlformats.org/officeDocument/2006/relationships/image" Target="../media/image17.png"/><Relationship Id="rId36" Type="http://schemas.openxmlformats.org/officeDocument/2006/relationships/image" Target="../media/image23.png"/><Relationship Id="rId10" Type="http://schemas.openxmlformats.org/officeDocument/2006/relationships/image" Target="../media/image9.png"/><Relationship Id="rId19" Type="http://schemas.openxmlformats.org/officeDocument/2006/relationships/hyperlink" Target="https://www.studyladder.co.uk/" TargetMode="External"/><Relationship Id="rId31" Type="http://schemas.openxmlformats.org/officeDocument/2006/relationships/image" Target="../media/image19.png"/><Relationship Id="rId44" Type="http://schemas.openxmlformats.org/officeDocument/2006/relationships/image" Target="../media/image29.jpe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hyperlink" Target="https://www.natgeokids.com/uk/category/play-and-win/games/" TargetMode="External"/><Relationship Id="rId22" Type="http://schemas.openxmlformats.org/officeDocument/2006/relationships/image" Target="../media/image14.png"/><Relationship Id="rId27" Type="http://schemas.microsoft.com/office/2007/relationships/hdphoto" Target="../media/hdphoto4.wdp"/><Relationship Id="rId30" Type="http://schemas.microsoft.com/office/2007/relationships/hdphoto" Target="../media/hdphoto5.wdp"/><Relationship Id="rId35" Type="http://schemas.openxmlformats.org/officeDocument/2006/relationships/image" Target="../media/image22.png"/><Relationship Id="rId43" Type="http://schemas.openxmlformats.org/officeDocument/2006/relationships/image" Target="../media/image2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3356992"/>
            <a:ext cx="5826719" cy="1646302"/>
          </a:xfrm>
        </p:spPr>
        <p:txBody>
          <a:bodyPr/>
          <a:lstStyle/>
          <a:p>
            <a:r>
              <a:rPr lang="en-GB" sz="7200" dirty="0"/>
              <a:t>Primary 7 </a:t>
            </a:r>
            <a:br>
              <a:rPr lang="en-GB" sz="7200" dirty="0"/>
            </a:br>
            <a:r>
              <a:rPr lang="en-GB" sz="7200" dirty="0"/>
              <a:t>Parents’ Presentation</a:t>
            </a:r>
          </a:p>
        </p:txBody>
      </p:sp>
    </p:spTree>
    <p:extLst>
      <p:ext uri="{BB962C8B-B14F-4D97-AF65-F5344CB8AC3E}">
        <p14:creationId xmlns:p14="http://schemas.microsoft.com/office/powerpoint/2010/main" val="4157917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Gill Sans MT" charset="0"/>
              </a:rPr>
              <a:t>Housekeeping</a:t>
            </a:r>
            <a:endParaRPr lang="en-GB" dirty="0"/>
          </a:p>
        </p:txBody>
      </p:sp>
      <p:sp>
        <p:nvSpPr>
          <p:cNvPr id="3" name="Content Placeholder 2"/>
          <p:cNvSpPr>
            <a:spLocks noGrp="1"/>
          </p:cNvSpPr>
          <p:nvPr>
            <p:ph idx="1"/>
          </p:nvPr>
        </p:nvSpPr>
        <p:spPr>
          <a:xfrm>
            <a:off x="609598" y="1700808"/>
            <a:ext cx="6347714" cy="4392488"/>
          </a:xfrm>
        </p:spPr>
        <p:txBody>
          <a:bodyPr>
            <a:normAutofit fontScale="92500" lnSpcReduction="10000"/>
          </a:bodyPr>
          <a:lstStyle/>
          <a:p>
            <a:r>
              <a:rPr lang="en-GB" sz="2600" dirty="0">
                <a:latin typeface="Gill Sans MT" charset="0"/>
              </a:rPr>
              <a:t>Dinner money- please ensure your child has enough money on their card to pay for lunch. Contact the office for a link to make online payments.</a:t>
            </a:r>
          </a:p>
          <a:p>
            <a:r>
              <a:rPr lang="en-GB" sz="2600" dirty="0">
                <a:latin typeface="Gill Sans MT" charset="0"/>
              </a:rPr>
              <a:t>Allergies- please do not send any food into school which contain nuts.</a:t>
            </a:r>
          </a:p>
          <a:p>
            <a:r>
              <a:rPr lang="en-GB" sz="2600" dirty="0">
                <a:latin typeface="Gill Sans MT" charset="0"/>
              </a:rPr>
              <a:t>Uniform- children must wear a tie when wearing a shirt or blouse.</a:t>
            </a:r>
          </a:p>
          <a:p>
            <a:r>
              <a:rPr lang="en-GB" sz="2600" dirty="0">
                <a:solidFill>
                  <a:srgbClr val="FFFF00"/>
                </a:solidFill>
                <a:latin typeface="Gill Sans MT" charset="0"/>
              </a:rPr>
              <a:t>Keeping you informed- newsletters will be issued monthly. Updates will also be posted on our Blog and Twitter pages. </a:t>
            </a:r>
          </a:p>
          <a:p>
            <a:endParaRPr lang="en-GB" dirty="0"/>
          </a:p>
        </p:txBody>
      </p:sp>
    </p:spTree>
    <p:extLst>
      <p:ext uri="{BB962C8B-B14F-4D97-AF65-F5344CB8AC3E}">
        <p14:creationId xmlns:p14="http://schemas.microsoft.com/office/powerpoint/2010/main" val="425994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rgbClr val="002060"/>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1078" name="Picture 54" descr="Wallpaper for your smartphone - Marmota Maps">
            <a:extLst>
              <a:ext uri="{FF2B5EF4-FFF2-40B4-BE49-F238E27FC236}">
                <a16:creationId xmlns:a16="http://schemas.microsoft.com/office/drawing/2014/main" id="{51991DCB-BA25-4F48-9350-D96759D71713}"/>
              </a:ext>
            </a:extLst>
          </p:cNvPr>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b="20827"/>
          <a:stretch/>
        </p:blipFill>
        <p:spPr bwMode="auto">
          <a:xfrm>
            <a:off x="0" y="0"/>
            <a:ext cx="9144000" cy="577944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Floor Vector at GetDrawings | Free download">
            <a:extLst>
              <a:ext uri="{FF2B5EF4-FFF2-40B4-BE49-F238E27FC236}">
                <a16:creationId xmlns:a16="http://schemas.microsoft.com/office/drawing/2014/main" id="{E330513B-E1C0-4A7B-AFF2-F4FF3004D9FA}"/>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t="69847"/>
          <a:stretch/>
        </p:blipFill>
        <p:spPr bwMode="auto">
          <a:xfrm>
            <a:off x="0" y="5769553"/>
            <a:ext cx="9144000" cy="1095387"/>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Shelf Clipart Transparent">
            <a:extLst>
              <a:ext uri="{FF2B5EF4-FFF2-40B4-BE49-F238E27FC236}">
                <a16:creationId xmlns:a16="http://schemas.microsoft.com/office/drawing/2014/main" id="{31543D46-4A5E-493B-8B2E-BE8766584951}"/>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5374" y="4335884"/>
            <a:ext cx="2119397" cy="19960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00B8A595-CBFC-492B-966F-8DBE337EE8FE}"/>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683752" y="3669127"/>
            <a:ext cx="2380687" cy="1929178"/>
          </a:xfrm>
          <a:prstGeom prst="rect">
            <a:avLst/>
          </a:prstGeom>
        </p:spPr>
      </p:pic>
      <p:pic>
        <p:nvPicPr>
          <p:cNvPr id="1028" name="Picture 4" descr="Desk,office,table,cupboard,furniture - free image from needpix.com">
            <a:extLst>
              <a:ext uri="{FF2B5EF4-FFF2-40B4-BE49-F238E27FC236}">
                <a16:creationId xmlns:a16="http://schemas.microsoft.com/office/drawing/2014/main" id="{3E3061DD-5430-4C8E-BBC2-8F6CE92AF97B}"/>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2120154" y="5135572"/>
            <a:ext cx="2330654" cy="126796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24 Desk Clipart cartoon Free Clip Art stock illustrations - Clip ...">
            <a:extLst>
              <a:ext uri="{FF2B5EF4-FFF2-40B4-BE49-F238E27FC236}">
                <a16:creationId xmlns:a16="http://schemas.microsoft.com/office/drawing/2014/main" id="{73D70391-0ED4-4B63-8EAB-BB46DF2E517A}"/>
              </a:ext>
            </a:extLst>
          </p:cNvPr>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flipH="1">
            <a:off x="7524328" y="5107262"/>
            <a:ext cx="1347604" cy="1187123"/>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Desktop Computer - Custard Technical Services Ltd">
            <a:extLst>
              <a:ext uri="{FF2B5EF4-FFF2-40B4-BE49-F238E27FC236}">
                <a16:creationId xmlns:a16="http://schemas.microsoft.com/office/drawing/2014/main" id="{57B360B5-78A3-40CF-93AB-843569539BB8}"/>
              </a:ext>
            </a:extLst>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973620" y="4768650"/>
            <a:ext cx="582186" cy="62284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Math Classroom Poster Teacher Chalkboard Sign | Zazzle.co.uk">
            <a:extLst>
              <a:ext uri="{FF2B5EF4-FFF2-40B4-BE49-F238E27FC236}">
                <a16:creationId xmlns:a16="http://schemas.microsoft.com/office/drawing/2014/main" id="{BE8F28C5-360E-4AC8-96CC-776C45166329}"/>
              </a:ext>
            </a:extLst>
          </p:cNvPr>
          <p:cNvPicPr>
            <a:picLocks noChangeAspect="1" noChangeArrowheads="1"/>
          </p:cNvPicPr>
          <p:nvPr/>
        </p:nvPicPr>
        <p:blipFill rotWithShape="1">
          <a:blip r:embed="rId9" cstate="email">
            <a:extLst>
              <a:ext uri="{28A0092B-C50C-407E-A947-70E740481C1C}">
                <a14:useLocalDpi xmlns:a14="http://schemas.microsoft.com/office/drawing/2010/main" val="0"/>
              </a:ext>
            </a:extLst>
          </a:blip>
          <a:srcRect l="14371" t="5309" r="16092" b="5117"/>
          <a:stretch/>
        </p:blipFill>
        <p:spPr bwMode="auto">
          <a:xfrm>
            <a:off x="55590" y="2676619"/>
            <a:ext cx="871719" cy="1122900"/>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4CEDA64D-EAF4-420B-8022-50C98264453E}"/>
              </a:ext>
            </a:extLst>
          </p:cNvPr>
          <p:cNvGrpSpPr/>
          <p:nvPr/>
        </p:nvGrpSpPr>
        <p:grpSpPr>
          <a:xfrm>
            <a:off x="7719487" y="4417769"/>
            <a:ext cx="984709" cy="859598"/>
            <a:chOff x="10560675" y="4109727"/>
            <a:chExt cx="870563" cy="669235"/>
          </a:xfrm>
        </p:grpSpPr>
        <p:pic>
          <p:nvPicPr>
            <p:cNvPr id="7" name="Picture 6">
              <a:extLst>
                <a:ext uri="{FF2B5EF4-FFF2-40B4-BE49-F238E27FC236}">
                  <a16:creationId xmlns:a16="http://schemas.microsoft.com/office/drawing/2014/main" id="{C67ED8D5-816B-4385-B92E-D1585CDC885E}"/>
                </a:ext>
              </a:extLst>
            </p:cNvPr>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10560675" y="4109727"/>
              <a:ext cx="870563" cy="669235"/>
            </a:xfrm>
            <a:prstGeom prst="rect">
              <a:avLst/>
            </a:prstGeom>
          </p:spPr>
        </p:pic>
        <p:pic>
          <p:nvPicPr>
            <p:cNvPr id="13" name="Picture 12">
              <a:hlinkClick r:id="rId11"/>
              <a:extLst>
                <a:ext uri="{FF2B5EF4-FFF2-40B4-BE49-F238E27FC236}">
                  <a16:creationId xmlns:a16="http://schemas.microsoft.com/office/drawing/2014/main" id="{1097E53C-B816-4426-AC9E-03358DE49C77}"/>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5682" b="97727" l="7937" r="89683">
                          <a14:foregroundMark x1="23810" y1="22727" x2="23810" y2="22727"/>
                          <a14:foregroundMark x1="45238" y1="19318" x2="45238" y2="19318"/>
                          <a14:foregroundMark x1="87302" y1="63636" x2="87302" y2="63636"/>
                          <a14:foregroundMark x1="74603" y1="87500" x2="74603" y2="87500"/>
                          <a14:foregroundMark x1="42063" y1="87500" x2="42063" y2="87500"/>
                          <a14:foregroundMark x1="50000" y1="85227" x2="50000" y2="85227"/>
                          <a14:foregroundMark x1="12698" y1="86364" x2="12698" y2="86364"/>
                          <a14:foregroundMark x1="16667" y1="69318" x2="16667" y2="69318"/>
                          <a14:foregroundMark x1="16667" y1="56818" x2="16667" y2="56818"/>
                          <a14:foregroundMark x1="12698" y1="62500" x2="12698" y2="62500"/>
                          <a14:foregroundMark x1="13492" y1="69318" x2="13492" y2="69318"/>
                          <a14:foregroundMark x1="30952" y1="84091" x2="27778" y2="70455"/>
                          <a14:foregroundMark x1="31746" y1="82955" x2="12698" y2="93182"/>
                          <a14:foregroundMark x1="13492" y1="92045" x2="13492" y2="92045"/>
                          <a14:foregroundMark x1="12698" y1="92045" x2="10317" y2="77273"/>
                          <a14:foregroundMark x1="11111" y1="77273" x2="14286" y2="81818"/>
                          <a14:foregroundMark x1="12698" y1="81818" x2="26190" y2="73864"/>
                          <a14:foregroundMark x1="20635" y1="27273" x2="19841" y2="52273"/>
                          <a14:foregroundMark x1="13492" y1="52273" x2="20635" y2="52273"/>
                          <a14:foregroundMark x1="13492" y1="56818" x2="11905" y2="55682"/>
                          <a14:foregroundMark x1="14286" y1="51136" x2="21429" y2="51136"/>
                          <a14:foregroundMark x1="19841" y1="34091" x2="19841" y2="26136"/>
                          <a14:foregroundMark x1="20635" y1="27273" x2="56349" y2="13636"/>
                          <a14:foregroundMark x1="56349" y1="14773" x2="73810" y2="39773"/>
                          <a14:foregroundMark x1="73810" y1="42045" x2="66667" y2="45455"/>
                          <a14:foregroundMark x1="70635" y1="50000" x2="73016" y2="59091"/>
                          <a14:foregroundMark x1="77778" y1="62500" x2="80952" y2="61364"/>
                          <a14:foregroundMark x1="80159" y1="59091" x2="84127" y2="64773"/>
                          <a14:foregroundMark x1="79365" y1="60227" x2="74603" y2="62500"/>
                          <a14:foregroundMark x1="84921" y1="69318" x2="82540" y2="84091"/>
                          <a14:foregroundMark x1="83333" y1="86364" x2="71429" y2="93182"/>
                          <a14:foregroundMark x1="66667" y1="93182" x2="57143" y2="88636"/>
                          <a14:foregroundMark x1="52381" y1="86364" x2="42063" y2="85227"/>
                          <a14:foregroundMark x1="45238" y1="85227" x2="38095" y2="89773"/>
                          <a14:foregroundMark x1="34127" y1="86364" x2="27778" y2="84091"/>
                          <a14:foregroundMark x1="38889" y1="82955" x2="41270" y2="68182"/>
                          <a14:foregroundMark x1="36508" y1="85227" x2="29365" y2="86364"/>
                          <a14:foregroundMark x1="57937" y1="13636" x2="71429" y2="34091"/>
                          <a14:backgroundMark x1="11905" y1="75000" x2="11905" y2="75000"/>
                          <a14:backgroundMark x1="60317" y1="12500" x2="73810" y2="34091"/>
                          <a14:backgroundMark x1="53968" y1="10227" x2="62698" y2="11364"/>
                        </a14:backgroundRemoval>
                      </a14:imgEffect>
                    </a14:imgLayer>
                  </a14:imgProps>
                </a:ext>
              </a:extLst>
            </a:blip>
            <a:stretch>
              <a:fillRect/>
            </a:stretch>
          </p:blipFill>
          <p:spPr>
            <a:xfrm>
              <a:off x="10653736" y="4156017"/>
              <a:ext cx="684440" cy="400016"/>
            </a:xfrm>
            <a:prstGeom prst="rect">
              <a:avLst/>
            </a:prstGeom>
          </p:spPr>
        </p:pic>
      </p:grpSp>
      <p:pic>
        <p:nvPicPr>
          <p:cNvPr id="1056" name="Picture 32" descr="Periodic Table Elements Maxi Poster">
            <a:hlinkClick r:id="rId14"/>
            <a:extLst>
              <a:ext uri="{FF2B5EF4-FFF2-40B4-BE49-F238E27FC236}">
                <a16:creationId xmlns:a16="http://schemas.microsoft.com/office/drawing/2014/main" id="{4D11F885-102D-48D5-85FE-58FA03EB64EC}"/>
              </a:ext>
            </a:extLst>
          </p:cNvPr>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7035000" y="176613"/>
            <a:ext cx="2016170" cy="1344944"/>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6" name="Picture 15">
            <a:hlinkClick r:id="rId16"/>
            <a:extLst>
              <a:ext uri="{FF2B5EF4-FFF2-40B4-BE49-F238E27FC236}">
                <a16:creationId xmlns:a16="http://schemas.microsoft.com/office/drawing/2014/main" id="{F166B2CD-B385-4FAB-843E-009C1856792C}"/>
              </a:ext>
            </a:extLst>
          </p:cNvPr>
          <p:cNvPicPr>
            <a:picLocks noChangeAspect="1"/>
          </p:cNvPicPr>
          <p:nvPr/>
        </p:nvPicPr>
        <p:blipFill rotWithShape="1">
          <a:blip r:embed="rId17">
            <a:extLst>
              <a:ext uri="{BEBA8EAE-BF5A-486C-A8C5-ECC9F3942E4B}">
                <a14:imgProps xmlns:a14="http://schemas.microsoft.com/office/drawing/2010/main">
                  <a14:imgLayer r:embed="rId18">
                    <a14:imgEffect>
                      <a14:backgroundRemoval t="33667" b="66500" l="32500" r="66167">
                        <a14:foregroundMark x1="38333" y1="33667" x2="62500" y2="34167"/>
                        <a14:foregroundMark x1="66167" y1="37500" x2="65333" y2="63833"/>
                        <a14:foregroundMark x1="61667" y1="66500" x2="36667" y2="66000"/>
                        <a14:foregroundMark x1="33000" y1="62000" x2="33667" y2="38833"/>
                        <a14:foregroundMark x1="62667" y1="42000" x2="32500" y2="56500"/>
                        <a14:foregroundMark x1="38000" y1="44333" x2="62000" y2="56833"/>
                        <a14:foregroundMark x1="63000" y1="48333" x2="36167" y2="48000"/>
                        <a14:foregroundMark x1="40000" y1="48833" x2="36167" y2="51833"/>
                        <a14:foregroundMark x1="45000" y1="45333" x2="50500" y2="45833"/>
                        <a14:foregroundMark x1="52333" y1="43500" x2="52333" y2="43500"/>
                        <a14:foregroundMark x1="56833" y1="46667" x2="53833" y2="50667"/>
                        <a14:foregroundMark x1="57833" y1="52333" x2="55833" y2="53000"/>
                        <a14:foregroundMark x1="61667" y1="44333" x2="60833" y2="54000"/>
                      </a14:backgroundRemoval>
                    </a14:imgEffect>
                  </a14:imgLayer>
                </a14:imgProps>
              </a:ext>
            </a:extLst>
          </a:blip>
          <a:srcRect l="30689" t="31500" r="31598" b="31666"/>
          <a:stretch/>
        </p:blipFill>
        <p:spPr>
          <a:xfrm>
            <a:off x="323964" y="4649170"/>
            <a:ext cx="458092" cy="458092"/>
          </a:xfrm>
          <a:prstGeom prst="rect">
            <a:avLst/>
          </a:prstGeom>
        </p:spPr>
      </p:pic>
      <p:pic>
        <p:nvPicPr>
          <p:cNvPr id="1062" name="Picture 38" descr="Study Ladder">
            <a:hlinkClick r:id="rId19"/>
            <a:extLst>
              <a:ext uri="{FF2B5EF4-FFF2-40B4-BE49-F238E27FC236}">
                <a16:creationId xmlns:a16="http://schemas.microsoft.com/office/drawing/2014/main" id="{60F6DA55-C62E-4672-8093-C0686F7C2C9B}"/>
              </a:ext>
            </a:extLst>
          </p:cNvPr>
          <p:cNvPicPr>
            <a:picLocks noChangeAspect="1" noChangeArrowheads="1"/>
          </p:cNvPicPr>
          <p:nvPr/>
        </p:nvPicPr>
        <p:blipFill>
          <a:blip r:embed="rId20" cstate="email">
            <a:extLst>
              <a:ext uri="{28A0092B-C50C-407E-A947-70E740481C1C}">
                <a14:useLocalDpi xmlns:a14="http://schemas.microsoft.com/office/drawing/2010/main" val="0"/>
              </a:ext>
            </a:extLst>
          </a:blip>
          <a:srcRect/>
          <a:stretch>
            <a:fillRect/>
          </a:stretch>
        </p:blipFill>
        <p:spPr bwMode="auto">
          <a:xfrm>
            <a:off x="880534" y="5288751"/>
            <a:ext cx="458092" cy="45809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hlinkClick r:id="rId21"/>
            <a:extLst>
              <a:ext uri="{FF2B5EF4-FFF2-40B4-BE49-F238E27FC236}">
                <a16:creationId xmlns:a16="http://schemas.microsoft.com/office/drawing/2014/main" id="{DAA24DD3-24F2-4139-B72A-49B7EB355699}"/>
              </a:ext>
            </a:extLst>
          </p:cNvPr>
          <p:cNvPicPr>
            <a:picLocks noChangeAspect="1"/>
          </p:cNvPicPr>
          <p:nvPr/>
        </p:nvPicPr>
        <p:blipFill rotWithShape="1">
          <a:blip r:embed="rId22">
            <a:extLst>
              <a:ext uri="{BEBA8EAE-BF5A-486C-A8C5-ECC9F3942E4B}">
                <a14:imgProps xmlns:a14="http://schemas.microsoft.com/office/drawing/2010/main">
                  <a14:imgLayer r:embed="rId23">
                    <a14:imgEffect>
                      <a14:backgroundRemoval t="10000" b="90000" l="10000" r="90000"/>
                    </a14:imgEffect>
                  </a14:imgLayer>
                </a14:imgProps>
              </a:ext>
            </a:extLst>
          </a:blip>
          <a:srcRect l="31402" t="14762" r="31048" b="15238"/>
          <a:stretch/>
        </p:blipFill>
        <p:spPr>
          <a:xfrm>
            <a:off x="1446319" y="5283738"/>
            <a:ext cx="468062" cy="458092"/>
          </a:xfrm>
          <a:prstGeom prst="rect">
            <a:avLst/>
          </a:prstGeom>
        </p:spPr>
      </p:pic>
      <p:pic>
        <p:nvPicPr>
          <p:cNvPr id="1066" name="Picture 42" descr="How To Draw A McLaren 720s (Front View)">
            <a:hlinkClick r:id="rId24"/>
            <a:extLst>
              <a:ext uri="{FF2B5EF4-FFF2-40B4-BE49-F238E27FC236}">
                <a16:creationId xmlns:a16="http://schemas.microsoft.com/office/drawing/2014/main" id="{5385E7E8-A184-48BB-A73D-22DD0CB39709}"/>
              </a:ext>
            </a:extLst>
          </p:cNvPr>
          <p:cNvPicPr>
            <a:picLocks noChangeAspect="1" noChangeArrowheads="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5007239" y="188640"/>
            <a:ext cx="1771307" cy="991932"/>
          </a:xfrm>
          <a:prstGeom prst="roundRect">
            <a:avLst>
              <a:gd name="adj" fmla="val 16667"/>
            </a:avLst>
          </a:prstGeom>
          <a:ln>
            <a:noFill/>
          </a:ln>
          <a:effectLst>
            <a:outerShdw blurRad="50800" dist="38100" dir="8100000" algn="tr" rotWithShape="0">
              <a:prstClr val="black">
                <a:alpha val="40000"/>
              </a:prst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72" name="Picture 48" descr="literacy-icon">
            <a:hlinkClick r:id="" action="ppaction://noaction"/>
            <a:extLst>
              <a:ext uri="{FF2B5EF4-FFF2-40B4-BE49-F238E27FC236}">
                <a16:creationId xmlns:a16="http://schemas.microsoft.com/office/drawing/2014/main" id="{FFEC382A-8E24-4F58-BEDC-4BD5E00ABB04}"/>
              </a:ext>
            </a:extLst>
          </p:cNvPr>
          <p:cNvPicPr>
            <a:picLocks noChangeAspect="1" noChangeArrowheads="1"/>
          </p:cNvPicPr>
          <p:nvPr/>
        </p:nvPicPr>
        <p:blipFill>
          <a:blip r:embed="rId26" cstate="email">
            <a:duotone>
              <a:prstClr val="black"/>
              <a:srgbClr val="FF0000">
                <a:tint val="45000"/>
                <a:satMod val="400000"/>
              </a:srgbClr>
            </a:duotone>
            <a:extLst>
              <a:ext uri="{BEBA8EAE-BF5A-486C-A8C5-ECC9F3942E4B}">
                <a14:imgProps xmlns:a14="http://schemas.microsoft.com/office/drawing/2010/main">
                  <a14:imgLayer r:embed="rId27">
                    <a14:imgEffect>
                      <a14:colorTemperature colorTemp="4700"/>
                    </a14:imgEffect>
                    <a14:imgEffect>
                      <a14:saturation sat="2810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5024099" y="3977934"/>
            <a:ext cx="547961" cy="547961"/>
          </a:xfrm>
          <a:prstGeom prst="rect">
            <a:avLst/>
          </a:prstGeom>
          <a:noFill/>
        </p:spPr>
      </p:pic>
      <p:pic>
        <p:nvPicPr>
          <p:cNvPr id="1074" name="Picture 50" descr="Icon Math #245579 - Free Icons Library">
            <a:hlinkClick r:id="" action="ppaction://noaction"/>
            <a:extLst>
              <a:ext uri="{FF2B5EF4-FFF2-40B4-BE49-F238E27FC236}">
                <a16:creationId xmlns:a16="http://schemas.microsoft.com/office/drawing/2014/main" id="{957AE083-CAED-453E-9FBA-EB34386ADC60}"/>
              </a:ext>
            </a:extLst>
          </p:cNvPr>
          <p:cNvPicPr>
            <a:picLocks noChangeAspect="1" noChangeArrowheads="1"/>
          </p:cNvPicPr>
          <p:nvPr/>
        </p:nvPicPr>
        <p:blipFill>
          <a:blip r:embed="rId28" cstate="email">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610963" y="3977934"/>
            <a:ext cx="547961" cy="547961"/>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98BBDA21-AE12-44F7-8990-A21D51C5FA5C}"/>
              </a:ext>
            </a:extLst>
          </p:cNvPr>
          <p:cNvSpPr txBox="1"/>
          <p:nvPr/>
        </p:nvSpPr>
        <p:spPr>
          <a:xfrm>
            <a:off x="5016152" y="4687558"/>
            <a:ext cx="1762394" cy="646331"/>
          </a:xfrm>
          <a:prstGeom prst="rect">
            <a:avLst/>
          </a:prstGeom>
          <a:noFill/>
        </p:spPr>
        <p:txBody>
          <a:bodyPr wrap="square" rtlCol="0">
            <a:spAutoFit/>
          </a:bodyPr>
          <a:lstStyle/>
          <a:p>
            <a:pPr defTabSz="685800"/>
            <a:r>
              <a:rPr lang="en-GB" sz="1200" dirty="0">
                <a:solidFill>
                  <a:prstClr val="black"/>
                </a:solidFill>
                <a:latin typeface="Segoe Script" panose="030B0504020000000003" pitchFamily="66" charset="0"/>
              </a:rPr>
              <a:t>Click the icons above to see your work for the week!</a:t>
            </a:r>
          </a:p>
        </p:txBody>
      </p:sp>
      <p:pic>
        <p:nvPicPr>
          <p:cNvPr id="25" name="Picture 24">
            <a:extLst>
              <a:ext uri="{FF2B5EF4-FFF2-40B4-BE49-F238E27FC236}">
                <a16:creationId xmlns:a16="http://schemas.microsoft.com/office/drawing/2014/main" id="{51B1CE67-46A2-43ED-987F-6CBCE11EABDB}"/>
              </a:ext>
            </a:extLst>
          </p:cNvPr>
          <p:cNvPicPr>
            <a:picLocks noChangeAspect="1"/>
          </p:cNvPicPr>
          <p:nvPr/>
        </p:nvPicPr>
        <p:blipFill>
          <a:blip r:embed="rId29">
            <a:extLst>
              <a:ext uri="{BEBA8EAE-BF5A-486C-A8C5-ECC9F3942E4B}">
                <a14:imgProps xmlns:a14="http://schemas.microsoft.com/office/drawing/2010/main">
                  <a14:imgLayer r:embed="rId30">
                    <a14:imgEffect>
                      <a14:backgroundRemoval t="9653" b="89575" l="7166" r="92755">
                        <a14:foregroundMark x1="15446" y1="32432" x2="15446" y2="32432"/>
                        <a14:foregroundMark x1="50398" y1="26641" x2="50398" y2="26641"/>
                        <a14:foregroundMark x1="58519" y1="27413" x2="58519" y2="27413"/>
                        <a14:foregroundMark x1="72532" y1="24710" x2="72532" y2="24710"/>
                        <a14:foregroundMark x1="82643" y1="32046" x2="82643" y2="32046"/>
                        <a14:foregroundMark x1="7245" y1="69498" x2="7245" y2="69498"/>
                        <a14:foregroundMark x1="15127" y1="66023" x2="15127" y2="66023"/>
                        <a14:foregroundMark x1="30334" y1="72587" x2="30334" y2="72587"/>
                        <a14:foregroundMark x1="88933" y1="72587" x2="88933" y2="72587"/>
                        <a14:foregroundMark x1="92755" y1="64093" x2="92755" y2="64093"/>
                        <a14:foregroundMark x1="90764" y1="81081" x2="90764" y2="81081"/>
                        <a14:foregroundMark x1="42436" y1="40154" x2="42436" y2="40154"/>
                        <a14:foregroundMark x1="38217" y1="40927" x2="38217" y2="40927"/>
                        <a14:foregroundMark x1="54777" y1="68726" x2="54777" y2="68726"/>
                        <a14:backgroundMark x1="38296" y1="34749" x2="38296" y2="34749"/>
                        <a14:backgroundMark x1="63854" y1="34363" x2="63854" y2="34363"/>
                        <a14:backgroundMark x1="72213" y1="33977" x2="72213" y2="33977"/>
                        <a14:backgroundMark x1="74761" y1="35907" x2="74761" y2="35907"/>
                        <a14:backgroundMark x1="75239" y1="68726" x2="75239" y2="68726"/>
                        <a14:backgroundMark x1="80494" y1="69498" x2="80494" y2="69498"/>
                        <a14:backgroundMark x1="83121" y1="72587" x2="83121" y2="72587"/>
                        <a14:backgroundMark x1="90048" y1="76834" x2="90048" y2="76834"/>
                        <a14:backgroundMark x1="40525" y1="37838" x2="40525" y2="37838"/>
                        <a14:backgroundMark x1="40127" y1="40927" x2="40127" y2="40927"/>
                        <a14:backgroundMark x1="34713" y1="43243" x2="34713" y2="43243"/>
                        <a14:backgroundMark x1="36783" y1="38996" x2="36783" y2="38996"/>
                        <a14:backgroundMark x1="56688" y1="75676" x2="56688" y2="75676"/>
                        <a14:backgroundMark x1="10748" y1="60232" x2="10748" y2="60232"/>
                      </a14:backgroundRemoval>
                    </a14:imgEffect>
                  </a14:imgLayer>
                </a14:imgProps>
              </a:ext>
            </a:extLst>
          </a:blip>
          <a:stretch>
            <a:fillRect/>
          </a:stretch>
        </p:blipFill>
        <p:spPr>
          <a:xfrm rot="20967973">
            <a:off x="4689328" y="5968280"/>
            <a:ext cx="2722730" cy="561455"/>
          </a:xfrm>
          <a:prstGeom prst="rect">
            <a:avLst/>
          </a:prstGeom>
        </p:spPr>
      </p:pic>
      <p:pic>
        <p:nvPicPr>
          <p:cNvPr id="1082" name="Picture 58" descr="Leather office chair clipart - Transparent PNG &amp; SVG vector file">
            <a:extLst>
              <a:ext uri="{FF2B5EF4-FFF2-40B4-BE49-F238E27FC236}">
                <a16:creationId xmlns:a16="http://schemas.microsoft.com/office/drawing/2014/main" id="{376EA0D5-4CD8-4802-8444-BDBA4DD2C160}"/>
              </a:ext>
            </a:extLst>
          </p:cNvPr>
          <p:cNvPicPr>
            <a:picLocks noChangeAspect="1" noChangeArrowheads="1"/>
          </p:cNvPicPr>
          <p:nvPr/>
        </p:nvPicPr>
        <p:blipFill>
          <a:blip r:embed="rId31" cstate="email">
            <a:extLst>
              <a:ext uri="{28A0092B-C50C-407E-A947-70E740481C1C}">
                <a14:useLocalDpi xmlns:a14="http://schemas.microsoft.com/office/drawing/2010/main" val="0"/>
              </a:ext>
            </a:extLst>
          </a:blip>
          <a:srcRect/>
          <a:stretch>
            <a:fillRect/>
          </a:stretch>
        </p:blipFill>
        <p:spPr bwMode="auto">
          <a:xfrm flipH="1">
            <a:off x="3245688" y="5013435"/>
            <a:ext cx="1532021" cy="1532021"/>
          </a:xfrm>
          <a:prstGeom prst="rect">
            <a:avLst/>
          </a:prstGeom>
          <a:noFill/>
          <a:extLst>
            <a:ext uri="{909E8E84-426E-40DD-AFC4-6F175D3DCCD1}">
              <a14:hiddenFill xmlns:a14="http://schemas.microsoft.com/office/drawing/2010/main">
                <a:solidFill>
                  <a:srgbClr val="FFFFFF"/>
                </a:solidFill>
              </a14:hiddenFill>
            </a:ext>
          </a:extLst>
        </p:spPr>
      </p:pic>
      <p:pic>
        <p:nvPicPr>
          <p:cNvPr id="1088" name="Picture 64" descr="Focus, idea, matter, think, topic icon">
            <a:hlinkClick r:id="" action="ppaction://noaction"/>
            <a:extLst>
              <a:ext uri="{FF2B5EF4-FFF2-40B4-BE49-F238E27FC236}">
                <a16:creationId xmlns:a16="http://schemas.microsoft.com/office/drawing/2014/main" id="{8F4DD294-02C9-443E-9706-7F515F77FBF9}"/>
              </a:ext>
            </a:extLst>
          </p:cNvPr>
          <p:cNvPicPr>
            <a:picLocks noChangeAspect="1" noChangeArrowheads="1"/>
          </p:cNvPicPr>
          <p:nvPr/>
        </p:nvPicPr>
        <p:blipFill>
          <a:blip r:embed="rId32" cstate="email">
            <a:extLst>
              <a:ext uri="{28A0092B-C50C-407E-A947-70E740481C1C}">
                <a14:useLocalDpi xmlns:a14="http://schemas.microsoft.com/office/drawing/2010/main" val="0"/>
              </a:ext>
            </a:extLst>
          </a:blip>
          <a:srcRect/>
          <a:stretch>
            <a:fillRect/>
          </a:stretch>
        </p:blipFill>
        <p:spPr bwMode="auto">
          <a:xfrm>
            <a:off x="6158924" y="3961274"/>
            <a:ext cx="596191" cy="596191"/>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6">
            <a:extLst>
              <a:ext uri="{FF2B5EF4-FFF2-40B4-BE49-F238E27FC236}">
                <a16:creationId xmlns:a16="http://schemas.microsoft.com/office/drawing/2014/main" id="{77F2B180-626E-4657-BA9A-E35AC285345A}"/>
              </a:ext>
            </a:extLst>
          </p:cNvPr>
          <p:cNvSpPr>
            <a:spLocks noChangeAspect="1" noChangeArrowheads="1"/>
          </p:cNvSpPr>
          <p:nvPr/>
        </p:nvSpPr>
        <p:spPr bwMode="auto">
          <a:xfrm>
            <a:off x="4457700" y="3314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a:endParaRPr lang="en-GB" sz="1350">
              <a:solidFill>
                <a:prstClr val="black"/>
              </a:solidFill>
              <a:latin typeface="Calibri" panose="020F0502020204030204"/>
            </a:endParaRPr>
          </a:p>
        </p:txBody>
      </p:sp>
      <p:sp>
        <p:nvSpPr>
          <p:cNvPr id="8" name="AutoShape 8">
            <a:extLst>
              <a:ext uri="{FF2B5EF4-FFF2-40B4-BE49-F238E27FC236}">
                <a16:creationId xmlns:a16="http://schemas.microsoft.com/office/drawing/2014/main" id="{D603851B-81E0-4A2C-ADCC-1B849ADE82A4}"/>
              </a:ext>
            </a:extLst>
          </p:cNvPr>
          <p:cNvSpPr>
            <a:spLocks noChangeAspect="1" noChangeArrowheads="1"/>
          </p:cNvSpPr>
          <p:nvPr/>
        </p:nvSpPr>
        <p:spPr bwMode="auto">
          <a:xfrm>
            <a:off x="4572000" y="3429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a:endParaRPr lang="en-GB" sz="1350">
              <a:solidFill>
                <a:prstClr val="black"/>
              </a:solidFill>
              <a:latin typeface="Calibri" panose="020F0502020204030204"/>
            </a:endParaRPr>
          </a:p>
        </p:txBody>
      </p:sp>
      <p:sp>
        <p:nvSpPr>
          <p:cNvPr id="10" name="AutoShape 14">
            <a:extLst>
              <a:ext uri="{FF2B5EF4-FFF2-40B4-BE49-F238E27FC236}">
                <a16:creationId xmlns:a16="http://schemas.microsoft.com/office/drawing/2014/main" id="{7629F54C-270E-40B1-8216-7C2EDB1783A5}"/>
              </a:ext>
            </a:extLst>
          </p:cNvPr>
          <p:cNvSpPr>
            <a:spLocks noChangeAspect="1" noChangeArrowheads="1"/>
          </p:cNvSpPr>
          <p:nvPr/>
        </p:nvSpPr>
        <p:spPr bwMode="auto">
          <a:xfrm>
            <a:off x="4686300" y="3543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a:endParaRPr lang="en-GB" sz="1350">
              <a:solidFill>
                <a:prstClr val="black"/>
              </a:solidFill>
              <a:latin typeface="Calibri" panose="020F0502020204030204"/>
            </a:endParaRPr>
          </a:p>
        </p:txBody>
      </p:sp>
      <p:pic>
        <p:nvPicPr>
          <p:cNvPr id="1042" name="Picture 18" descr="Bitmoji Image">
            <a:extLst>
              <a:ext uri="{FF2B5EF4-FFF2-40B4-BE49-F238E27FC236}">
                <a16:creationId xmlns:a16="http://schemas.microsoft.com/office/drawing/2014/main" id="{7F531AB0-D1F9-4EBD-B92A-E6B5BEF73913}"/>
              </a:ext>
            </a:extLst>
          </p:cNvPr>
          <p:cNvPicPr>
            <a:picLocks noChangeAspect="1" noChangeArrowheads="1"/>
          </p:cNvPicPr>
          <p:nvPr/>
        </p:nvPicPr>
        <p:blipFill rotWithShape="1">
          <a:blip r:embed="rId33" cstate="email">
            <a:extLst>
              <a:ext uri="{28A0092B-C50C-407E-A947-70E740481C1C}">
                <a14:useLocalDpi xmlns:a14="http://schemas.microsoft.com/office/drawing/2010/main" val="0"/>
              </a:ext>
            </a:extLst>
          </a:blip>
          <a:srcRect l="16396" t="45964" r="19644"/>
          <a:stretch/>
        </p:blipFill>
        <p:spPr bwMode="auto">
          <a:xfrm>
            <a:off x="2066473" y="4847568"/>
            <a:ext cx="2391227" cy="202016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E. With Joe Badge Kids T-shirt | PE With Joe Clothing">
            <a:hlinkClick r:id="rId34"/>
            <a:extLst>
              <a:ext uri="{FF2B5EF4-FFF2-40B4-BE49-F238E27FC236}">
                <a16:creationId xmlns:a16="http://schemas.microsoft.com/office/drawing/2014/main" id="{54C325E7-8E6C-44AC-A2D2-4DDFFEE2830C}"/>
              </a:ext>
            </a:extLst>
          </p:cNvPr>
          <p:cNvPicPr>
            <a:picLocks noChangeAspect="1" noChangeArrowheads="1"/>
          </p:cNvPicPr>
          <p:nvPr/>
        </p:nvPicPr>
        <p:blipFill>
          <a:blip r:embed="rId35" cstate="email">
            <a:extLst>
              <a:ext uri="{28A0092B-C50C-407E-A947-70E740481C1C}">
                <a14:useLocalDpi xmlns:a14="http://schemas.microsoft.com/office/drawing/2010/main" val="0"/>
              </a:ext>
            </a:extLst>
          </a:blip>
          <a:srcRect/>
          <a:stretch>
            <a:fillRect/>
          </a:stretch>
        </p:blipFill>
        <p:spPr bwMode="auto">
          <a:xfrm>
            <a:off x="308425" y="5300393"/>
            <a:ext cx="473631" cy="47363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Orchestra pianist cartoon - Transparent PNG &amp; SVG vector file">
            <a:extLst>
              <a:ext uri="{FF2B5EF4-FFF2-40B4-BE49-F238E27FC236}">
                <a16:creationId xmlns:a16="http://schemas.microsoft.com/office/drawing/2014/main" id="{A8A13106-1BF5-48E7-8272-EBAA0231976C}"/>
              </a:ext>
            </a:extLst>
          </p:cNvPr>
          <p:cNvPicPr>
            <a:picLocks noChangeAspect="1" noChangeArrowheads="1"/>
          </p:cNvPicPr>
          <p:nvPr/>
        </p:nvPicPr>
        <p:blipFill rotWithShape="1">
          <a:blip r:embed="rId36" cstate="email">
            <a:extLst>
              <a:ext uri="{28A0092B-C50C-407E-A947-70E740481C1C}">
                <a14:useLocalDpi xmlns:a14="http://schemas.microsoft.com/office/drawing/2010/main" val="0"/>
              </a:ext>
            </a:extLst>
          </a:blip>
          <a:srcRect t="35736" b="36066"/>
          <a:stretch/>
        </p:blipFill>
        <p:spPr bwMode="auto">
          <a:xfrm>
            <a:off x="195180" y="4004079"/>
            <a:ext cx="1828800" cy="51012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ogos | Exploratorium">
            <a:hlinkClick r:id="rId37"/>
            <a:extLst>
              <a:ext uri="{FF2B5EF4-FFF2-40B4-BE49-F238E27FC236}">
                <a16:creationId xmlns:a16="http://schemas.microsoft.com/office/drawing/2014/main" id="{50940C0E-E155-493B-A460-0B95E6C001D3}"/>
              </a:ext>
            </a:extLst>
          </p:cNvPr>
          <p:cNvPicPr>
            <a:picLocks noChangeAspect="1" noChangeArrowheads="1"/>
          </p:cNvPicPr>
          <p:nvPr/>
        </p:nvPicPr>
        <p:blipFill>
          <a:blip r:embed="rId38" cstate="email">
            <a:extLst>
              <a:ext uri="{28A0092B-C50C-407E-A947-70E740481C1C}">
                <a14:useLocalDpi xmlns:a14="http://schemas.microsoft.com/office/drawing/2010/main" val="0"/>
              </a:ext>
            </a:extLst>
          </a:blip>
          <a:srcRect/>
          <a:stretch>
            <a:fillRect/>
          </a:stretch>
        </p:blipFill>
        <p:spPr bwMode="auto">
          <a:xfrm>
            <a:off x="7402235" y="2207346"/>
            <a:ext cx="1560683" cy="617771"/>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34" name="Picture 10" descr="The Bad Beginning (A Series of Unfortunate Events): Amazon.co.uk ...">
            <a:hlinkClick r:id="rId39"/>
            <a:extLst>
              <a:ext uri="{FF2B5EF4-FFF2-40B4-BE49-F238E27FC236}">
                <a16:creationId xmlns:a16="http://schemas.microsoft.com/office/drawing/2014/main" id="{203BA7D0-5FEA-4E96-8DFD-E5C9E9624AC8}"/>
              </a:ext>
            </a:extLst>
          </p:cNvPr>
          <p:cNvPicPr>
            <a:picLocks noChangeAspect="1" noChangeArrowheads="1"/>
          </p:cNvPicPr>
          <p:nvPr/>
        </p:nvPicPr>
        <p:blipFill>
          <a:blip r:embed="rId40" cstate="email">
            <a:extLst>
              <a:ext uri="{28A0092B-C50C-407E-A947-70E740481C1C}">
                <a14:useLocalDpi xmlns:a14="http://schemas.microsoft.com/office/drawing/2010/main" val="0"/>
              </a:ext>
            </a:extLst>
          </a:blip>
          <a:srcRect/>
          <a:stretch>
            <a:fillRect/>
          </a:stretch>
        </p:blipFill>
        <p:spPr bwMode="auto">
          <a:xfrm>
            <a:off x="924554" y="4599190"/>
            <a:ext cx="377812" cy="528203"/>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MATH Teacher Classroom Poster, Printable Try-Angle Math Classroom ...">
            <a:extLst>
              <a:ext uri="{FF2B5EF4-FFF2-40B4-BE49-F238E27FC236}">
                <a16:creationId xmlns:a16="http://schemas.microsoft.com/office/drawing/2014/main" id="{4FA0F35F-E8A3-4301-ACA0-F1267AB91C6E}"/>
              </a:ext>
            </a:extLst>
          </p:cNvPr>
          <p:cNvPicPr>
            <a:picLocks noChangeAspect="1" noChangeArrowheads="1"/>
          </p:cNvPicPr>
          <p:nvPr/>
        </p:nvPicPr>
        <p:blipFill rotWithShape="1">
          <a:blip r:embed="rId41" cstate="email">
            <a:extLst>
              <a:ext uri="{28A0092B-C50C-407E-A947-70E740481C1C}">
                <a14:useLocalDpi xmlns:a14="http://schemas.microsoft.com/office/drawing/2010/main" val="0"/>
              </a:ext>
            </a:extLst>
          </a:blip>
          <a:srcRect l="14815" t="7292" r="17604" b="8240"/>
          <a:stretch/>
        </p:blipFill>
        <p:spPr bwMode="auto">
          <a:xfrm>
            <a:off x="771747" y="1731409"/>
            <a:ext cx="1167596" cy="1459360"/>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1" name="Picture 14">
            <a:extLst>
              <a:ext uri="{FF2B5EF4-FFF2-40B4-BE49-F238E27FC236}">
                <a16:creationId xmlns:a16="http://schemas.microsoft.com/office/drawing/2014/main" id="{00AE19A8-F7DE-4536-9D57-7D0DB8180689}"/>
              </a:ext>
            </a:extLst>
          </p:cNvPr>
          <p:cNvPicPr>
            <a:picLocks noChangeAspect="1" noChangeArrowheads="1"/>
          </p:cNvPicPr>
          <p:nvPr/>
        </p:nvPicPr>
        <p:blipFill rotWithShape="1">
          <a:blip r:embed="rId42" cstate="email">
            <a:extLst>
              <a:ext uri="{28A0092B-C50C-407E-A947-70E740481C1C}">
                <a14:useLocalDpi xmlns:a14="http://schemas.microsoft.com/office/drawing/2010/main" val="0"/>
              </a:ext>
            </a:extLst>
          </a:blip>
          <a:srcRect l="3213" t="4642" r="3734" b="18430"/>
          <a:stretch/>
        </p:blipFill>
        <p:spPr bwMode="auto">
          <a:xfrm>
            <a:off x="956780" y="589267"/>
            <a:ext cx="1685005" cy="975081"/>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9" name="Picture 12">
            <a:extLst>
              <a:ext uri="{FF2B5EF4-FFF2-40B4-BE49-F238E27FC236}">
                <a16:creationId xmlns:a16="http://schemas.microsoft.com/office/drawing/2014/main" id="{BF54AC9E-5B6B-42F4-BFB5-0BE6C21527E9}"/>
              </a:ext>
            </a:extLst>
          </p:cNvPr>
          <p:cNvPicPr>
            <a:picLocks noChangeAspect="1" noChangeArrowheads="1"/>
          </p:cNvPicPr>
          <p:nvPr/>
        </p:nvPicPr>
        <p:blipFill rotWithShape="1">
          <a:blip r:embed="rId43" cstate="email">
            <a:extLst>
              <a:ext uri="{28A0092B-C50C-407E-A947-70E740481C1C}">
                <a14:useLocalDpi xmlns:a14="http://schemas.microsoft.com/office/drawing/2010/main" val="0"/>
              </a:ext>
            </a:extLst>
          </a:blip>
          <a:srcRect l="2194" t="5478" r="5279" b="18849"/>
          <a:stretch/>
        </p:blipFill>
        <p:spPr bwMode="auto">
          <a:xfrm>
            <a:off x="2328302" y="1381077"/>
            <a:ext cx="1422203" cy="814208"/>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2" name="Picture 16">
            <a:extLst>
              <a:ext uri="{FF2B5EF4-FFF2-40B4-BE49-F238E27FC236}">
                <a16:creationId xmlns:a16="http://schemas.microsoft.com/office/drawing/2014/main" id="{D36038F3-F186-4DD1-967D-18954D508769}"/>
              </a:ext>
            </a:extLst>
          </p:cNvPr>
          <p:cNvPicPr>
            <a:picLocks noChangeAspect="1" noChangeArrowheads="1"/>
          </p:cNvPicPr>
          <p:nvPr/>
        </p:nvPicPr>
        <p:blipFill>
          <a:blip r:embed="rId44" cstate="email">
            <a:extLst>
              <a:ext uri="{28A0092B-C50C-407E-A947-70E740481C1C}">
                <a14:useLocalDpi xmlns:a14="http://schemas.microsoft.com/office/drawing/2010/main" val="0"/>
              </a:ext>
            </a:extLst>
          </a:blip>
          <a:srcRect/>
          <a:stretch>
            <a:fillRect/>
          </a:stretch>
        </p:blipFill>
        <p:spPr bwMode="auto">
          <a:xfrm>
            <a:off x="3469495" y="461700"/>
            <a:ext cx="816034" cy="104918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Amazon.com: Batman: The Dark Knight Vol. 2: Cycle of Violence (The ...">
            <a:hlinkClick r:id="rId45"/>
            <a:extLst>
              <a:ext uri="{FF2B5EF4-FFF2-40B4-BE49-F238E27FC236}">
                <a16:creationId xmlns:a16="http://schemas.microsoft.com/office/drawing/2014/main" id="{75A8935D-EB77-4547-A577-68E42E22336B}"/>
              </a:ext>
            </a:extLst>
          </p:cNvPr>
          <p:cNvPicPr>
            <a:picLocks noChangeAspect="1" noChangeArrowheads="1"/>
          </p:cNvPicPr>
          <p:nvPr/>
        </p:nvPicPr>
        <p:blipFill>
          <a:blip r:embed="rId46" cstate="email">
            <a:extLst>
              <a:ext uri="{28A0092B-C50C-407E-A947-70E740481C1C}">
                <a14:useLocalDpi xmlns:a14="http://schemas.microsoft.com/office/drawing/2010/main" val="0"/>
              </a:ext>
            </a:extLst>
          </a:blip>
          <a:srcRect/>
          <a:stretch>
            <a:fillRect/>
          </a:stretch>
        </p:blipFill>
        <p:spPr bwMode="auto">
          <a:xfrm>
            <a:off x="1508720" y="4582743"/>
            <a:ext cx="336688" cy="524519"/>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609681" y="1665846"/>
            <a:ext cx="2548394" cy="1754326"/>
          </a:xfrm>
          <a:prstGeom prst="rect">
            <a:avLst/>
          </a:prstGeom>
          <a:solidFill>
            <a:schemeClr val="bg1"/>
          </a:solidFill>
          <a:ln w="38100">
            <a:solidFill>
              <a:schemeClr val="tx1"/>
            </a:solidFill>
          </a:ln>
        </p:spPr>
        <p:txBody>
          <a:bodyPr wrap="square" rtlCol="0">
            <a:spAutoFit/>
          </a:bodyPr>
          <a:lstStyle/>
          <a:p>
            <a:r>
              <a:rPr lang="en-GB" dirty="0"/>
              <a:t>Most icons within the classroom will send pupils to a variety of educational websites. Not all sites will be connected to homework. </a:t>
            </a:r>
          </a:p>
        </p:txBody>
      </p:sp>
      <p:sp>
        <p:nvSpPr>
          <p:cNvPr id="41" name="TextBox 40"/>
          <p:cNvSpPr txBox="1"/>
          <p:nvPr/>
        </p:nvSpPr>
        <p:spPr>
          <a:xfrm>
            <a:off x="2373283" y="2445178"/>
            <a:ext cx="2149154" cy="2585323"/>
          </a:xfrm>
          <a:prstGeom prst="rect">
            <a:avLst/>
          </a:prstGeom>
          <a:solidFill>
            <a:schemeClr val="bg1"/>
          </a:solidFill>
          <a:ln w="38100">
            <a:solidFill>
              <a:schemeClr val="tx1"/>
            </a:solidFill>
          </a:ln>
        </p:spPr>
        <p:txBody>
          <a:bodyPr wrap="square" rtlCol="0">
            <a:spAutoFit/>
          </a:bodyPr>
          <a:lstStyle/>
          <a:p>
            <a:r>
              <a:rPr lang="en-GB" dirty="0"/>
              <a:t>Homework icons will be placed on the image of the Smartboard to allow easy access for pupils. When activated, the icons will direct you to the desired page. </a:t>
            </a:r>
          </a:p>
        </p:txBody>
      </p:sp>
      <p:sp>
        <p:nvSpPr>
          <p:cNvPr id="18" name="Right Arrow 17"/>
          <p:cNvSpPr/>
          <p:nvPr/>
        </p:nvSpPr>
        <p:spPr>
          <a:xfrm rot="751883">
            <a:off x="4186202" y="3829969"/>
            <a:ext cx="846956" cy="466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ight Arrow 42"/>
          <p:cNvSpPr/>
          <p:nvPr/>
        </p:nvSpPr>
        <p:spPr>
          <a:xfrm rot="19664771">
            <a:off x="7016958" y="1390563"/>
            <a:ext cx="846956" cy="466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ight Arrow 43"/>
          <p:cNvSpPr/>
          <p:nvPr/>
        </p:nvSpPr>
        <p:spPr>
          <a:xfrm rot="18821852">
            <a:off x="7016958" y="2758559"/>
            <a:ext cx="846956" cy="4664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a:off x="264049" y="973922"/>
            <a:ext cx="2149154" cy="1754326"/>
          </a:xfrm>
          <a:prstGeom prst="rect">
            <a:avLst/>
          </a:prstGeom>
          <a:solidFill>
            <a:schemeClr val="bg1"/>
          </a:solidFill>
          <a:ln w="38100">
            <a:solidFill>
              <a:schemeClr val="tx1"/>
            </a:solidFill>
          </a:ln>
        </p:spPr>
        <p:txBody>
          <a:bodyPr wrap="square" rtlCol="0">
            <a:spAutoFit/>
          </a:bodyPr>
          <a:lstStyle/>
          <a:p>
            <a:r>
              <a:rPr lang="en-GB" dirty="0"/>
              <a:t>For all of the action buttons to work the PowerPoint must be in a slide show. This can be found above on the toolbars. </a:t>
            </a:r>
          </a:p>
        </p:txBody>
      </p:sp>
      <p:sp>
        <p:nvSpPr>
          <p:cNvPr id="47" name="Right Arrow 46"/>
          <p:cNvSpPr/>
          <p:nvPr/>
        </p:nvSpPr>
        <p:spPr>
          <a:xfrm rot="16665877">
            <a:off x="1379988" y="354626"/>
            <a:ext cx="930840" cy="4007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768936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7</a:t>
            </a:r>
          </a:p>
        </p:txBody>
      </p:sp>
      <p:sp>
        <p:nvSpPr>
          <p:cNvPr id="3" name="Content Placeholder 2"/>
          <p:cNvSpPr>
            <a:spLocks noGrp="1"/>
          </p:cNvSpPr>
          <p:nvPr>
            <p:ph idx="1"/>
          </p:nvPr>
        </p:nvSpPr>
        <p:spPr>
          <a:xfrm>
            <a:off x="539552" y="1412776"/>
            <a:ext cx="7202762" cy="4824536"/>
          </a:xfrm>
        </p:spPr>
        <p:txBody>
          <a:bodyPr>
            <a:normAutofit/>
          </a:bodyPr>
          <a:lstStyle/>
          <a:p>
            <a:pPr marL="0" indent="0">
              <a:buNone/>
            </a:pPr>
            <a:r>
              <a:rPr lang="en-GB" sz="2400" dirty="0"/>
              <a:t>Hi everyone, </a:t>
            </a:r>
          </a:p>
          <a:p>
            <a:pPr marL="0" indent="0">
              <a:buNone/>
            </a:pPr>
            <a:r>
              <a:rPr lang="en-GB" sz="2400" dirty="0"/>
              <a:t>I am Mr McArthur and I will be teaching the Primary 7 class this year. </a:t>
            </a:r>
          </a:p>
          <a:p>
            <a:pPr marL="0" indent="0">
              <a:buNone/>
            </a:pPr>
            <a:r>
              <a:rPr lang="en-GB" sz="2400" dirty="0"/>
              <a:t>I am sure even with the current restrictions (which will hopefully end soon) we will be able to have a fun year and make lots of great memories the class can take to high school! </a:t>
            </a:r>
          </a:p>
          <a:p>
            <a:pPr marL="0" indent="0">
              <a:buNone/>
            </a:pPr>
            <a:r>
              <a:rPr lang="en-GB" sz="2400" dirty="0"/>
              <a:t>These slides will run through some information you might like to know. However, if you are left with any unanswered questions please get in touch. </a:t>
            </a:r>
          </a:p>
        </p:txBody>
      </p:sp>
    </p:spTree>
    <p:extLst>
      <p:ext uri="{BB962C8B-B14F-4D97-AF65-F5344CB8AC3E}">
        <p14:creationId xmlns:p14="http://schemas.microsoft.com/office/powerpoint/2010/main" val="233744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6347713" cy="1320800"/>
          </a:xfrm>
        </p:spPr>
        <p:txBody>
          <a:bodyPr>
            <a:normAutofit/>
          </a:bodyPr>
          <a:lstStyle/>
          <a:p>
            <a:r>
              <a:rPr lang="en-GB" sz="4400" dirty="0"/>
              <a:t>Literacy</a:t>
            </a:r>
          </a:p>
        </p:txBody>
      </p:sp>
      <p:sp>
        <p:nvSpPr>
          <p:cNvPr id="3" name="Content Placeholder 2"/>
          <p:cNvSpPr>
            <a:spLocks noGrp="1"/>
          </p:cNvSpPr>
          <p:nvPr>
            <p:ph idx="1"/>
          </p:nvPr>
        </p:nvSpPr>
        <p:spPr>
          <a:xfrm>
            <a:off x="395536" y="1270000"/>
            <a:ext cx="6984776" cy="5039320"/>
          </a:xfrm>
        </p:spPr>
        <p:txBody>
          <a:bodyPr>
            <a:normAutofit fontScale="62500" lnSpcReduction="20000"/>
          </a:bodyPr>
          <a:lstStyle/>
          <a:p>
            <a:r>
              <a:rPr lang="en-GB" sz="3300" dirty="0"/>
              <a:t>Each term we will be working on a variety of novels. For the first term, we will all be reading </a:t>
            </a:r>
            <a:r>
              <a:rPr lang="en-GB" sz="3300" dirty="0" err="1"/>
              <a:t>Coraline</a:t>
            </a:r>
            <a:r>
              <a:rPr lang="en-GB" sz="3300" dirty="0"/>
              <a:t>. Coraline is a great novel to get all pupils involved and working together. This novel will not be taken home and will remain in school to allow me to reinforce all of the comprehension skills they have previously learned. </a:t>
            </a:r>
          </a:p>
          <a:p>
            <a:r>
              <a:rPr lang="en-GB" sz="3300" dirty="0"/>
              <a:t>Spelling will be set to the level of the pupils and will be reviewed each week. It will also be set as part of the homework. </a:t>
            </a:r>
          </a:p>
          <a:p>
            <a:r>
              <a:rPr lang="en-GB" sz="3300" dirty="0"/>
              <a:t>Writing will be planned and written every week using a variety of genres. This term we will be focusing on Narrative and Informative. </a:t>
            </a:r>
          </a:p>
          <a:p>
            <a:r>
              <a:rPr lang="en-GB" sz="3300" dirty="0"/>
              <a:t>Grammar &amp; punctuation will be reviewed regularly to help develop each pupil’s use of language. </a:t>
            </a:r>
          </a:p>
          <a:p>
            <a:r>
              <a:rPr lang="en-GB" sz="3300" dirty="0"/>
              <a:t>Handwriting will always be important and all pupils will be expected to join their writing if they can. </a:t>
            </a:r>
          </a:p>
          <a:p>
            <a:endParaRPr lang="en-GB" dirty="0"/>
          </a:p>
        </p:txBody>
      </p:sp>
    </p:spTree>
    <p:extLst>
      <p:ext uri="{BB962C8B-B14F-4D97-AF65-F5344CB8AC3E}">
        <p14:creationId xmlns:p14="http://schemas.microsoft.com/office/powerpoint/2010/main" val="297775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48680"/>
            <a:ext cx="6347713" cy="1320800"/>
          </a:xfrm>
        </p:spPr>
        <p:txBody>
          <a:bodyPr>
            <a:normAutofit/>
          </a:bodyPr>
          <a:lstStyle/>
          <a:p>
            <a:r>
              <a:rPr lang="en-GB" sz="4400" dirty="0">
                <a:latin typeface="Gill Sans MT" charset="0"/>
              </a:rPr>
              <a:t>Maths</a:t>
            </a:r>
            <a:endParaRPr lang="en-GB" sz="4400" dirty="0"/>
          </a:p>
        </p:txBody>
      </p:sp>
      <p:sp>
        <p:nvSpPr>
          <p:cNvPr id="3" name="Content Placeholder 2"/>
          <p:cNvSpPr>
            <a:spLocks noGrp="1"/>
          </p:cNvSpPr>
          <p:nvPr>
            <p:ph idx="1"/>
          </p:nvPr>
        </p:nvSpPr>
        <p:spPr>
          <a:xfrm>
            <a:off x="609598" y="1628800"/>
            <a:ext cx="6347714" cy="3880773"/>
          </a:xfrm>
        </p:spPr>
        <p:txBody>
          <a:bodyPr>
            <a:normAutofit lnSpcReduction="10000"/>
          </a:bodyPr>
          <a:lstStyle/>
          <a:p>
            <a:r>
              <a:rPr lang="en-GB" sz="2400" dirty="0">
                <a:latin typeface="Gill Sans MT" charset="0"/>
              </a:rPr>
              <a:t>Maths lessons will be a combination of active and textbook approaches where possible. </a:t>
            </a:r>
          </a:p>
          <a:p>
            <a:r>
              <a:rPr lang="en-GB" sz="2400" dirty="0">
                <a:latin typeface="Gill Sans MT" charset="0"/>
              </a:rPr>
              <a:t>There will be a big focus on times tables in the first term to make sure all pupils have quick recall of calculations. Times tables are a beneficial tool for any topic in Mathematics. </a:t>
            </a:r>
          </a:p>
          <a:p>
            <a:r>
              <a:rPr lang="en-GB" sz="2400" dirty="0" err="1">
                <a:latin typeface="Gill Sans MT" charset="0"/>
              </a:rPr>
              <a:t>SumDog</a:t>
            </a:r>
            <a:r>
              <a:rPr lang="en-GB" sz="2400" dirty="0">
                <a:latin typeface="Gill Sans MT" charset="0"/>
              </a:rPr>
              <a:t> will be used as part of homework and work will be assigned each week. If anyone is unable to access the site then other activities can be sent home. </a:t>
            </a:r>
            <a:endParaRPr lang="en-GB" dirty="0"/>
          </a:p>
        </p:txBody>
      </p:sp>
    </p:spTree>
    <p:extLst>
      <p:ext uri="{BB962C8B-B14F-4D97-AF65-F5344CB8AC3E}">
        <p14:creationId xmlns:p14="http://schemas.microsoft.com/office/powerpoint/2010/main" val="69752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latin typeface="Gill Sans MT" charset="0"/>
              </a:rPr>
              <a:t>P.E.</a:t>
            </a:r>
            <a:endParaRPr lang="en-GB" sz="4400" dirty="0"/>
          </a:p>
        </p:txBody>
      </p:sp>
      <p:sp>
        <p:nvSpPr>
          <p:cNvPr id="3" name="Content Placeholder 2"/>
          <p:cNvSpPr>
            <a:spLocks noGrp="1"/>
          </p:cNvSpPr>
          <p:nvPr>
            <p:ph idx="1"/>
          </p:nvPr>
        </p:nvSpPr>
        <p:spPr>
          <a:xfrm>
            <a:off x="609599" y="1844824"/>
            <a:ext cx="6842721" cy="4536504"/>
          </a:xfrm>
        </p:spPr>
        <p:txBody>
          <a:bodyPr>
            <a:normAutofit lnSpcReduction="10000"/>
          </a:bodyPr>
          <a:lstStyle/>
          <a:p>
            <a:r>
              <a:rPr lang="en-GB" sz="2400" dirty="0">
                <a:latin typeface="Gill Sans MT" charset="0"/>
              </a:rPr>
              <a:t>Due to the current restrictions we are unable to have P.E. in the gym hall. </a:t>
            </a:r>
          </a:p>
          <a:p>
            <a:r>
              <a:rPr lang="en-GB" sz="2400" dirty="0">
                <a:latin typeface="Gill Sans MT" charset="0"/>
              </a:rPr>
              <a:t>This means that all P.E. will be outdoors for now. </a:t>
            </a:r>
          </a:p>
          <a:p>
            <a:r>
              <a:rPr lang="en-GB" sz="2400" dirty="0">
                <a:latin typeface="Gill Sans MT" charset="0"/>
              </a:rPr>
              <a:t>Gym kit is not required. However, the pupils can wear black/grey leggings or joggers on P.E. days.</a:t>
            </a:r>
          </a:p>
          <a:p>
            <a:r>
              <a:rPr lang="en-GB" sz="2400" dirty="0">
                <a:latin typeface="Gill Sans MT" charset="0"/>
              </a:rPr>
              <a:t>If all children could be sent to school with a waterproof jacket this would allow us to go outside when there is a slight drizzle. </a:t>
            </a:r>
          </a:p>
          <a:p>
            <a:r>
              <a:rPr lang="en-GB" sz="2400" dirty="0">
                <a:latin typeface="Gill Sans MT" charset="0"/>
              </a:rPr>
              <a:t>A change of footwear can also be brought to school and these will remain in school bags and taken home each day.  </a:t>
            </a:r>
          </a:p>
          <a:p>
            <a:endParaRPr lang="en-GB" dirty="0"/>
          </a:p>
        </p:txBody>
      </p:sp>
    </p:spTree>
    <p:extLst>
      <p:ext uri="{BB962C8B-B14F-4D97-AF65-F5344CB8AC3E}">
        <p14:creationId xmlns:p14="http://schemas.microsoft.com/office/powerpoint/2010/main" val="1949215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6347713" cy="1320800"/>
          </a:xfrm>
        </p:spPr>
        <p:txBody>
          <a:bodyPr>
            <a:normAutofit/>
          </a:bodyPr>
          <a:lstStyle/>
          <a:p>
            <a:r>
              <a:rPr lang="en-GB" sz="4400" dirty="0">
                <a:latin typeface="Gill Sans MT" charset="0"/>
              </a:rPr>
              <a:t>Topic</a:t>
            </a:r>
            <a:endParaRPr lang="en-GB" sz="4400" dirty="0"/>
          </a:p>
        </p:txBody>
      </p:sp>
      <p:sp>
        <p:nvSpPr>
          <p:cNvPr id="3" name="Content Placeholder 2"/>
          <p:cNvSpPr>
            <a:spLocks noGrp="1"/>
          </p:cNvSpPr>
          <p:nvPr>
            <p:ph idx="1"/>
          </p:nvPr>
        </p:nvSpPr>
        <p:spPr>
          <a:xfrm>
            <a:off x="683568" y="1268760"/>
            <a:ext cx="6480720" cy="5184576"/>
          </a:xfrm>
        </p:spPr>
        <p:txBody>
          <a:bodyPr>
            <a:normAutofit fontScale="25000" lnSpcReduction="20000"/>
          </a:bodyPr>
          <a:lstStyle/>
          <a:p>
            <a:r>
              <a:rPr lang="en-GB" sz="7200" dirty="0">
                <a:latin typeface="Gill Sans MT" charset="0"/>
              </a:rPr>
              <a:t>This term there will be more work than usual involving Health and Wellbeing. 	</a:t>
            </a:r>
          </a:p>
          <a:p>
            <a:pPr lvl="1"/>
            <a:r>
              <a:rPr lang="en-GB" sz="7200" dirty="0">
                <a:latin typeface="Gill Sans MT" charset="0"/>
              </a:rPr>
              <a:t>It is a strange and stressful time for us all and it is important that all pupils feel safe and protected within school.</a:t>
            </a:r>
          </a:p>
          <a:p>
            <a:pPr lvl="1"/>
            <a:r>
              <a:rPr lang="en-GB" sz="7200" dirty="0">
                <a:latin typeface="Gill Sans MT" charset="0"/>
              </a:rPr>
              <a:t>There will be lots of discussion involving any worries and fears that they may have ahead of the coming year. </a:t>
            </a:r>
          </a:p>
          <a:p>
            <a:pPr lvl="1"/>
            <a:endParaRPr lang="en-GB" sz="7200" dirty="0">
              <a:latin typeface="Gill Sans MT" charset="0"/>
            </a:endParaRPr>
          </a:p>
          <a:p>
            <a:r>
              <a:rPr lang="en-GB" sz="7200" dirty="0">
                <a:latin typeface="Gill Sans MT" charset="0"/>
              </a:rPr>
              <a:t>Natural Disasters will be the first large topic we focus on. Through this will be able to focus on many of the Science experiences &amp; outcomes as well as technology and design. </a:t>
            </a:r>
          </a:p>
          <a:p>
            <a:r>
              <a:rPr lang="en-GB" sz="7200" dirty="0">
                <a:latin typeface="Gill Sans MT" charset="0"/>
              </a:rPr>
              <a:t>Will be looking at: </a:t>
            </a:r>
          </a:p>
          <a:p>
            <a:pPr lvl="1"/>
            <a:r>
              <a:rPr lang="en-GB" sz="7000" dirty="0">
                <a:latin typeface="Gill Sans MT" charset="0"/>
              </a:rPr>
              <a:t>The science behind the disasters and how they are caused. </a:t>
            </a:r>
          </a:p>
          <a:p>
            <a:pPr lvl="1"/>
            <a:r>
              <a:rPr lang="en-GB" sz="7000" dirty="0">
                <a:latin typeface="Gill Sans MT" charset="0"/>
              </a:rPr>
              <a:t>The locations of most disasters and what people in those locations do to keep themselves safe. </a:t>
            </a:r>
          </a:p>
          <a:p>
            <a:pPr lvl="1"/>
            <a:r>
              <a:rPr lang="en-GB" sz="7000" dirty="0">
                <a:latin typeface="Gill Sans MT" charset="0"/>
              </a:rPr>
              <a:t>The advancement in technology and architecture to protect cities from disasters. </a:t>
            </a:r>
          </a:p>
          <a:p>
            <a:pPr lvl="1"/>
            <a:r>
              <a:rPr lang="en-GB" sz="7000" dirty="0">
                <a:latin typeface="Gill Sans MT" charset="0"/>
              </a:rPr>
              <a:t>And much more…</a:t>
            </a:r>
          </a:p>
          <a:p>
            <a:pPr lvl="1"/>
            <a:endParaRPr lang="en-GB" sz="7000" dirty="0">
              <a:latin typeface="Gill Sans MT" charset="0"/>
            </a:endParaRPr>
          </a:p>
        </p:txBody>
      </p:sp>
    </p:spTree>
    <p:extLst>
      <p:ext uri="{BB962C8B-B14F-4D97-AF65-F5344CB8AC3E}">
        <p14:creationId xmlns:p14="http://schemas.microsoft.com/office/powerpoint/2010/main" val="294667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76672"/>
            <a:ext cx="6347713" cy="1320800"/>
          </a:xfrm>
        </p:spPr>
        <p:txBody>
          <a:bodyPr>
            <a:normAutofit/>
          </a:bodyPr>
          <a:lstStyle/>
          <a:p>
            <a:r>
              <a:rPr lang="en-GB" sz="4400" dirty="0">
                <a:latin typeface="Gill Sans MT" charset="0"/>
              </a:rPr>
              <a:t>Homework</a:t>
            </a:r>
            <a:endParaRPr lang="en-GB" sz="4400" dirty="0"/>
          </a:p>
        </p:txBody>
      </p:sp>
      <p:sp>
        <p:nvSpPr>
          <p:cNvPr id="3" name="Content Placeholder 2"/>
          <p:cNvSpPr>
            <a:spLocks noGrp="1"/>
          </p:cNvSpPr>
          <p:nvPr>
            <p:ph idx="1"/>
          </p:nvPr>
        </p:nvSpPr>
        <p:spPr>
          <a:xfrm>
            <a:off x="609598" y="1340768"/>
            <a:ext cx="6626697" cy="5112568"/>
          </a:xfrm>
        </p:spPr>
        <p:txBody>
          <a:bodyPr>
            <a:normAutofit/>
          </a:bodyPr>
          <a:lstStyle/>
          <a:p>
            <a:r>
              <a:rPr lang="en-GB" dirty="0">
                <a:latin typeface="Gill Sans MT" charset="0"/>
              </a:rPr>
              <a:t>Homework is generally issued on Monday for completion by Friday. </a:t>
            </a:r>
          </a:p>
          <a:p>
            <a:r>
              <a:rPr lang="en-GB" dirty="0">
                <a:latin typeface="Gill Sans MT" charset="0"/>
              </a:rPr>
              <a:t>Homework will be a combination of maths, literacy, spelling, topic and health &amp; well-being.</a:t>
            </a:r>
          </a:p>
          <a:p>
            <a:r>
              <a:rPr lang="en-GB" dirty="0">
                <a:latin typeface="Gill Sans MT" charset="0"/>
              </a:rPr>
              <a:t>This will be kept paper based for now due to updates being made to the online systems, such as GLOW. However, for future reference I have attached the home page of a virtual class for you to have a look at. </a:t>
            </a:r>
          </a:p>
          <a:p>
            <a:r>
              <a:rPr lang="en-GB" dirty="0">
                <a:latin typeface="Gill Sans MT" charset="0"/>
              </a:rPr>
              <a:t>In Primary 7 homework is the child’s responsibility and they should be encouraged to take charge where possible. </a:t>
            </a:r>
          </a:p>
          <a:p>
            <a:r>
              <a:rPr lang="en-GB" dirty="0">
                <a:latin typeface="Gill Sans MT" charset="0"/>
              </a:rPr>
              <a:t>If I could ask parents to keep tabs and check that they are coping. </a:t>
            </a:r>
          </a:p>
          <a:p>
            <a:r>
              <a:rPr lang="en-GB" dirty="0">
                <a:latin typeface="Gill Sans MT" charset="0"/>
              </a:rPr>
              <a:t>Feel free to get in touch if you have any problems or questions you would like answered. </a:t>
            </a:r>
          </a:p>
          <a:p>
            <a:endParaRPr lang="en-GB" dirty="0">
              <a:latin typeface="Gill Sans MT" charset="0"/>
            </a:endParaRPr>
          </a:p>
        </p:txBody>
      </p:sp>
    </p:spTree>
    <p:extLst>
      <p:ext uri="{BB962C8B-B14F-4D97-AF65-F5344CB8AC3E}">
        <p14:creationId xmlns:p14="http://schemas.microsoft.com/office/powerpoint/2010/main" val="238105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latin typeface="Gill Sans MT" charset="0"/>
              </a:rPr>
              <a:t>Behaviour management</a:t>
            </a:r>
            <a:endParaRPr lang="en-GB" sz="4400" dirty="0"/>
          </a:p>
        </p:txBody>
      </p:sp>
      <p:sp>
        <p:nvSpPr>
          <p:cNvPr id="3" name="Content Placeholder 2"/>
          <p:cNvSpPr>
            <a:spLocks noGrp="1"/>
          </p:cNvSpPr>
          <p:nvPr>
            <p:ph idx="1"/>
          </p:nvPr>
        </p:nvSpPr>
        <p:spPr>
          <a:xfrm>
            <a:off x="634320" y="1484784"/>
            <a:ext cx="6347714" cy="4752528"/>
          </a:xfrm>
        </p:spPr>
        <p:txBody>
          <a:bodyPr>
            <a:normAutofit/>
          </a:bodyPr>
          <a:lstStyle/>
          <a:p>
            <a:r>
              <a:rPr lang="en-GB" dirty="0">
                <a:latin typeface="Gill Sans MT" charset="0"/>
              </a:rPr>
              <a:t>Class rules have been agreed and set by the class.</a:t>
            </a:r>
          </a:p>
          <a:p>
            <a:r>
              <a:rPr lang="en-GB" dirty="0">
                <a:latin typeface="Gill Sans MT" charset="0"/>
              </a:rPr>
              <a:t>Westfield’s Golden Rules are still followed and will be posted around the school. </a:t>
            </a:r>
          </a:p>
          <a:p>
            <a:r>
              <a:rPr lang="en-GB" dirty="0">
                <a:latin typeface="Gill Sans MT" charset="0"/>
              </a:rPr>
              <a:t>Within the class, I will be using a raffle system to reward positive behaviour. The pupils are able to collect as many raffles as they can each week and bank these. Once they have collected enough they can exchange them for a prize. These are all worth a different amount of raffles each so this will help teach our pupils about delayed gratification and patience. </a:t>
            </a:r>
          </a:p>
          <a:p>
            <a:r>
              <a:rPr lang="en-GB" dirty="0">
                <a:latin typeface="Gill Sans MT" charset="0"/>
              </a:rPr>
              <a:t>Golden Time will be every Friday afternoon.  A noise monitor will be used to help keep pupils focused and time can be given or taken depending on how well behaved they all are. </a:t>
            </a:r>
            <a:endParaRPr lang="en-GB" dirty="0"/>
          </a:p>
        </p:txBody>
      </p:sp>
    </p:spTree>
    <p:extLst>
      <p:ext uri="{BB962C8B-B14F-4D97-AF65-F5344CB8AC3E}">
        <p14:creationId xmlns:p14="http://schemas.microsoft.com/office/powerpoint/2010/main" val="2761464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 </a:t>
            </a:r>
          </a:p>
        </p:txBody>
      </p:sp>
      <p:sp>
        <p:nvSpPr>
          <p:cNvPr id="3" name="Content Placeholder 2"/>
          <p:cNvSpPr>
            <a:spLocks noGrp="1"/>
          </p:cNvSpPr>
          <p:nvPr>
            <p:ph idx="1"/>
          </p:nvPr>
        </p:nvSpPr>
        <p:spPr>
          <a:xfrm>
            <a:off x="609598" y="1700808"/>
            <a:ext cx="6347714" cy="4824536"/>
          </a:xfrm>
        </p:spPr>
        <p:txBody>
          <a:bodyPr>
            <a:noAutofit/>
          </a:bodyPr>
          <a:lstStyle/>
          <a:p>
            <a:r>
              <a:rPr lang="en-GB" sz="2400" dirty="0"/>
              <a:t>Even though there have been so many changes this year, transition is still really important for the Primary 7s. </a:t>
            </a:r>
          </a:p>
          <a:p>
            <a:r>
              <a:rPr lang="en-GB" sz="2400" dirty="0"/>
              <a:t>Westfield will continue to work with the surrounding high schools to ensure all pupils are supported and get a taste of what life is like there. </a:t>
            </a:r>
          </a:p>
          <a:p>
            <a:r>
              <a:rPr lang="en-GB" sz="2400" dirty="0"/>
              <a:t>Transition is always a fun time for the Primary 7s and even with the restrictions I’m sure it will be a valuable experience. </a:t>
            </a:r>
          </a:p>
        </p:txBody>
      </p:sp>
    </p:spTree>
    <p:extLst>
      <p:ext uri="{BB962C8B-B14F-4D97-AF65-F5344CB8AC3E}">
        <p14:creationId xmlns:p14="http://schemas.microsoft.com/office/powerpoint/2010/main" val="1031349457"/>
      </p:ext>
    </p:extLst>
  </p:cSld>
  <p:clrMapOvr>
    <a:masterClrMapping/>
  </p:clrMapOvr>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985A444B00E843820758B3E2EC3996" ma:contentTypeVersion="14" ma:contentTypeDescription="Create a new document." ma:contentTypeScope="" ma:versionID="156bddc6d60acebd85c1cbb89548f9d9">
  <xsd:schema xmlns:xsd="http://www.w3.org/2001/XMLSchema" xmlns:xs="http://www.w3.org/2001/XMLSchema" xmlns:p="http://schemas.microsoft.com/office/2006/metadata/properties" xmlns:ns1="http://schemas.microsoft.com/sharepoint/v3" xmlns:ns2="48cb10fd-de3e-4e10-9d17-04bd07d39e39" xmlns:ns3="14fffb10-4125-4c7a-ab32-9ee40f4226c1" targetNamespace="http://schemas.microsoft.com/office/2006/metadata/properties" ma:root="true" ma:fieldsID="657165248581172aeb83318071858e58" ns1:_="" ns2:_="" ns3:_="">
    <xsd:import namespace="http://schemas.microsoft.com/sharepoint/v3"/>
    <xsd:import namespace="48cb10fd-de3e-4e10-9d17-04bd07d39e39"/>
    <xsd:import namespace="14fffb10-4125-4c7a-ab32-9ee40f4226c1"/>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8cb10fd-de3e-4e10-9d17-04bd07d39e3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ffb10-4125-4c7a-ab32-9ee40f4226c1"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92EAD2-C82C-4620-BF8D-8B17D638B059}">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48cb10fd-de3e-4e10-9d17-04bd07d39e39"/>
    <ds:schemaRef ds:uri="14fffb10-4125-4c7a-ab32-9ee40f4226c1"/>
    <ds:schemaRef ds:uri="http://www.w3.org/XML/1998/namespace"/>
  </ds:schemaRefs>
</ds:datastoreItem>
</file>

<file path=customXml/itemProps2.xml><?xml version="1.0" encoding="utf-8"?>
<ds:datastoreItem xmlns:ds="http://schemas.openxmlformats.org/officeDocument/2006/customXml" ds:itemID="{F99A2222-85F1-4DA6-93D7-B2F0DC68F121}">
  <ds:schemaRefs>
    <ds:schemaRef ds:uri="http://schemas.microsoft.com/sharepoint/v3/contenttype/forms"/>
  </ds:schemaRefs>
</ds:datastoreItem>
</file>

<file path=customXml/itemProps3.xml><?xml version="1.0" encoding="utf-8"?>
<ds:datastoreItem xmlns:ds="http://schemas.openxmlformats.org/officeDocument/2006/customXml" ds:itemID="{70913520-F346-48F2-8DAE-3452D4FEF5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8cb10fd-de3e-4e10-9d17-04bd07d39e39"/>
    <ds:schemaRef ds:uri="14fffb10-4125-4c7a-ab32-9ee40f4226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TM02900688[[fn=Facet]]</Template>
  <TotalTime>526</TotalTime>
  <Words>1076</Words>
  <Application>Microsoft Office PowerPoint</Application>
  <PresentationFormat>On-screen Show (4:3)</PresentationFormat>
  <Paragraphs>58</Paragraphs>
  <Slides>11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ＭＳ Ｐゴシック</vt:lpstr>
      <vt:lpstr>Arial</vt:lpstr>
      <vt:lpstr>Calibri</vt:lpstr>
      <vt:lpstr>Calibri Light</vt:lpstr>
      <vt:lpstr>Gill Sans MT</vt:lpstr>
      <vt:lpstr>Segoe Script</vt:lpstr>
      <vt:lpstr>Trebuchet MS</vt:lpstr>
      <vt:lpstr>Wingdings 3</vt:lpstr>
      <vt:lpstr>Facet</vt:lpstr>
      <vt:lpstr>Office Theme</vt:lpstr>
      <vt:lpstr>Primary 7  Parents’ Presentation</vt:lpstr>
      <vt:lpstr>Primary 7</vt:lpstr>
      <vt:lpstr>Literacy</vt:lpstr>
      <vt:lpstr>Maths</vt:lpstr>
      <vt:lpstr>P.E.</vt:lpstr>
      <vt:lpstr>Topic</vt:lpstr>
      <vt:lpstr>Homework</vt:lpstr>
      <vt:lpstr>Behaviour management</vt:lpstr>
      <vt:lpstr>Transition </vt:lpstr>
      <vt:lpstr>Housekeeping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Westfield Primary School</dc:title>
  <dc:creator>Windows User</dc:creator>
  <cp:lastModifiedBy>Mrs Ellington</cp:lastModifiedBy>
  <cp:revision>66</cp:revision>
  <dcterms:created xsi:type="dcterms:W3CDTF">2010-09-13T18:18:16Z</dcterms:created>
  <dcterms:modified xsi:type="dcterms:W3CDTF">2021-09-01T13:07:23Z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0x010100C3985A444B00E843820758B3E2EC3996</vt:lpwstr>
  </property>
</Properties>
</file>