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1" r:id="rId4"/>
    <p:sldId id="272" r:id="rId5"/>
    <p:sldId id="276" r:id="rId6"/>
    <p:sldId id="262" r:id="rId7"/>
    <p:sldId id="27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11E0C-4176-4BEC-80AA-71AEBDDDC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FCD02D-610C-4884-8D0D-A4C0478334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01C73-5D38-4EE2-AE1F-0B15F2585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5071-93D6-4006-A2E1-38528D209540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A71E2-8748-40FE-8986-CF3D507CC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49C34-F33A-4B15-827A-9378445C4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3AAE-4E7F-4D0F-AF9D-9F14CA76D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CC2C2-6F42-480A-8802-63DC99E3D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56C82C-D340-43F0-B601-0FC5D289D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274D9-EE0E-4DB1-8B57-BCA6D0705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5071-93D6-4006-A2E1-38528D209540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62A5C-0F59-4E62-8289-6E5F1D87D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994D7-C326-47CA-B374-84C33BB67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3AAE-4E7F-4D0F-AF9D-9F14CA76D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662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80213E-A69A-4B9E-973D-5CB824FF54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7EC7B4-1F64-4855-AB77-A4AFD282A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73EF7-56D1-4823-A23F-1702BABFA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5071-93D6-4006-A2E1-38528D209540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BC4FB-48BA-401F-A550-202932C20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DE5E4-DEE7-4436-BD06-AB0E22C34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3AAE-4E7F-4D0F-AF9D-9F14CA76D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12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1CEAE-EDD3-4805-BA8C-4536E882C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FD2A2-9228-414D-8C42-7605BCEDA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932E7-2C20-456E-8DFA-5B662D37F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5071-93D6-4006-A2E1-38528D209540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F51DD-3B8D-4C3D-9C3B-7BBAA3FBE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EB463-45D9-4E9E-AD5D-603CB1F16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3AAE-4E7F-4D0F-AF9D-9F14CA76D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134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7D45A-BDE1-487D-BA11-18C92FFBB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97C902-BF01-4E85-BFF2-D98D6C3E2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A6C99-84F7-4145-A78C-C8BA5875B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5071-93D6-4006-A2E1-38528D209540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D706A-A29C-4446-A1B0-DAA0F2870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D75E7-24B5-409C-B5D0-16BEBBFEB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3AAE-4E7F-4D0F-AF9D-9F14CA76D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05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6A84D-85C7-486B-831C-4B1FB5502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DD246-E48D-4B02-9614-97F2C8C24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DA8CCF-58B2-4C6F-81E7-0DE957EC6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E1F608-7747-4EBA-9019-311322A0F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5071-93D6-4006-A2E1-38528D209540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9C873-BC40-4BE9-81CB-2177E1F3B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0951B-B0C0-49CE-A5DE-FD1A4E4CF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3AAE-4E7F-4D0F-AF9D-9F14CA76D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83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FA7F6-CA53-4948-A6C9-DDA2829D9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C2310-768F-4FF1-9E05-239623720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919498-A39F-4306-8822-87EAC8B07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262DF5-08B2-4FBF-8DDC-CBB852C73F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26DFC3-D665-4FF9-A21A-A1D76C4824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8E3B06-DF4C-4C47-8A96-950B70D62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5071-93D6-4006-A2E1-38528D209540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AABDB8-9DD4-403B-83B2-3EB2847F4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992CB0-7503-4AF9-A3AC-B229ED26A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3AAE-4E7F-4D0F-AF9D-9F14CA76D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200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89F25-E571-45E3-B7D1-14FB0353A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0125C6-FF15-4FA9-8C20-CC9B1D3AF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5071-93D6-4006-A2E1-38528D209540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6F50A8-2A05-4D87-94B5-58783B47F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CFDC2-89A2-4346-9445-108D6B8CC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3AAE-4E7F-4D0F-AF9D-9F14CA76D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09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9C49D0-2DF9-40BE-83F6-4C2274FF8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5071-93D6-4006-A2E1-38528D209540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4A89F4-06F5-4424-B6E6-7D16260AA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5C0D9-6281-4020-9943-B89CBEE0F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3AAE-4E7F-4D0F-AF9D-9F14CA76D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98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8DED6-ABD7-4B0F-8F86-780CB1912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7784A-1CF0-439A-A163-7589990A4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68778-71F5-4162-87EC-B1489E883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3A82EC-4813-4C96-B380-645143573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5071-93D6-4006-A2E1-38528D209540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6110FA-255E-4E96-A2FC-658225F8E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434E6-CC95-49E3-AED6-97798F75B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3AAE-4E7F-4D0F-AF9D-9F14CA76D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36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698F8-F021-414C-B51F-20215DA6E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1C466C-F123-4128-879F-F9A8DFBA53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E47A92-4D2C-4D08-B63F-92AC58E72C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CDA32-4F22-4D06-B6F3-8DD55970E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5071-93D6-4006-A2E1-38528D209540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EF80A-F03E-4EFA-990D-E484D42E3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3973CB-4111-4EA0-BD9F-A11CAC28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3AAE-4E7F-4D0F-AF9D-9F14CA76D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874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8784DA-76CF-475E-B82C-3861FF1E5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5B6C0-A45E-4018-A6A5-B638A4C6A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7B3C3-993A-41F6-B57C-2150B3347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15071-93D6-4006-A2E1-38528D209540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39CC8-25D9-4046-B24D-544F766E47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F9CC2-15A7-4970-8F24-A9C202B29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E3AAE-4E7F-4D0F-AF9D-9F14CA76D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181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7.png"/><Relationship Id="rId18" Type="http://schemas.openxmlformats.org/officeDocument/2006/relationships/slide" Target="slide3.xml"/><Relationship Id="rId3" Type="http://schemas.openxmlformats.org/officeDocument/2006/relationships/hyperlink" Target="https://www.getepic.com/students" TargetMode="External"/><Relationship Id="rId21" Type="http://schemas.openxmlformats.org/officeDocument/2006/relationships/image" Target="../media/image10.png"/><Relationship Id="rId7" Type="http://schemas.openxmlformats.org/officeDocument/2006/relationships/hyperlink" Target="https://www.topmarks.co.uk/maths-games/hit-the-button" TargetMode="External"/><Relationship Id="rId12" Type="http://schemas.openxmlformats.org/officeDocument/2006/relationships/hyperlink" Target="https://sts.platform.rmunify.com/account/signin/glow" TargetMode="External"/><Relationship Id="rId17" Type="http://schemas.openxmlformats.org/officeDocument/2006/relationships/slide" Target="slide5.xml"/><Relationship Id="rId2" Type="http://schemas.openxmlformats.org/officeDocument/2006/relationships/image" Target="../media/image1.jpeg"/><Relationship Id="rId16" Type="http://schemas.openxmlformats.org/officeDocument/2006/relationships/slide" Target="slide4.xml"/><Relationship Id="rId20" Type="http://schemas.openxmlformats.org/officeDocument/2006/relationships/hyperlink" Target="https://www.studyladder.co.uk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jpeg"/><Relationship Id="rId5" Type="http://schemas.openxmlformats.org/officeDocument/2006/relationships/hyperlink" Target="https://www.sumdog.com/user/sign_in" TargetMode="External"/><Relationship Id="rId15" Type="http://schemas.openxmlformats.org/officeDocument/2006/relationships/image" Target="../media/image8.jpeg"/><Relationship Id="rId10" Type="http://schemas.openxmlformats.org/officeDocument/2006/relationships/hyperlink" Target="https://www.natgeokids.com/uk/category/discover/geography/" TargetMode="External"/><Relationship Id="rId19" Type="http://schemas.openxmlformats.org/officeDocument/2006/relationships/image" Target="../media/image9.jpeg"/><Relationship Id="rId4" Type="http://schemas.openxmlformats.org/officeDocument/2006/relationships/image" Target="../media/image2.jpeg"/><Relationship Id="rId9" Type="http://schemas.openxmlformats.org/officeDocument/2006/relationships/image" Target="../media/image5.png"/><Relationship Id="rId14" Type="http://schemas.openxmlformats.org/officeDocument/2006/relationships/slide" Target="slide6.xml"/><Relationship Id="rId22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www.bbc.co.uk/bitesize/subjects/zv48q6f" TargetMode="Externa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" Target="slide2.xml"/><Relationship Id="rId7" Type="http://schemas.openxmlformats.org/officeDocument/2006/relationships/image" Target="../media/image2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hyperlink" Target="https://www.youtube.com/watch?v=rAX6Q236CwI" TargetMode="External"/><Relationship Id="rId7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hyperlink" Target="https://www.youtube.com/results?search_query=WKB2RPLUS" TargetMode="Externa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orldslargestlesson.globalgoals.org/" TargetMode="Externa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0D1AB5-FCEC-4E16-8522-3A38740BC239}"/>
              </a:ext>
            </a:extLst>
          </p:cNvPr>
          <p:cNvSpPr/>
          <p:nvPr/>
        </p:nvSpPr>
        <p:spPr>
          <a:xfrm>
            <a:off x="11065565" y="4848585"/>
            <a:ext cx="993913" cy="96890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9A6974-99B1-4F6C-9708-0003ED4806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5622071"/>
          </a:xfrm>
        </p:spPr>
        <p:txBody>
          <a:bodyPr/>
          <a:lstStyle/>
          <a:p>
            <a:r>
              <a:rPr lang="en-GB" dirty="0"/>
              <a:t>`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3CF0B6-1C9D-4A6D-959D-FE98B754E6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lassroom Background Photos, Classroom Background Vectors and PSD ...">
            <a:extLst>
              <a:ext uri="{FF2B5EF4-FFF2-40B4-BE49-F238E27FC236}">
                <a16:creationId xmlns:a16="http://schemas.microsoft.com/office/drawing/2014/main" id="{B90548D3-99C5-478E-AE82-6E118F8D1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1"/>
            <a:ext cx="12192000" cy="685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pic Books For Kids - New Logo - YouTube">
            <a:hlinkClick r:id="rId3"/>
            <a:extLst>
              <a:ext uri="{FF2B5EF4-FFF2-40B4-BE49-F238E27FC236}">
                <a16:creationId xmlns:a16="http://schemas.microsoft.com/office/drawing/2014/main" id="{3CBC5258-F58B-4F11-AEDB-2681E7C17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953612" y="4919720"/>
            <a:ext cx="1331231" cy="50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4C8207-0EFC-405E-9576-0E39BBE16328}"/>
              </a:ext>
            </a:extLst>
          </p:cNvPr>
          <p:cNvSpPr txBox="1"/>
          <p:nvPr/>
        </p:nvSpPr>
        <p:spPr>
          <a:xfrm>
            <a:off x="1524000" y="1934817"/>
            <a:ext cx="602973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W</a:t>
            </a:r>
            <a:r>
              <a:rPr lang="en-GB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elcome P6 to your virtual classroom!!</a:t>
            </a:r>
          </a:p>
          <a:p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Click on an image or word to take you to a website we will be using when we are learning from home </a:t>
            </a:r>
            <a:r>
              <a:rPr lang="en-GB" sz="2000" b="1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 </a:t>
            </a:r>
            <a:endParaRPr lang="en-GB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4" descr="Sumdog Maths &amp; Numeracy | Balfron High School">
            <a:hlinkClick r:id="rId5"/>
            <a:extLst>
              <a:ext uri="{FF2B5EF4-FFF2-40B4-BE49-F238E27FC236}">
                <a16:creationId xmlns:a16="http://schemas.microsoft.com/office/drawing/2014/main" id="{F9A35025-8E74-43EE-BC31-C7426292A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389" y="4969312"/>
            <a:ext cx="1161150" cy="99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Maths symbols flashcards on Tinycards">
            <a:hlinkClick r:id="rId7"/>
            <a:extLst>
              <a:ext uri="{FF2B5EF4-FFF2-40B4-BE49-F238E27FC236}">
                <a16:creationId xmlns:a16="http://schemas.microsoft.com/office/drawing/2014/main" id="{00E56D28-F0D6-46A6-A404-3815B53300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4" b="9931"/>
          <a:stretch/>
        </p:blipFill>
        <p:spPr bwMode="auto">
          <a:xfrm>
            <a:off x="11070695" y="4848585"/>
            <a:ext cx="1006141" cy="99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3CC69D-4072-4315-908F-8047844C9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06" y="3277887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Globe World Cartoon Earth Plant, PNG, 902x1205px, Globe, Cartoon ...">
            <a:hlinkClick r:id="rId10"/>
            <a:extLst>
              <a:ext uri="{FF2B5EF4-FFF2-40B4-BE49-F238E27FC236}">
                <a16:creationId xmlns:a16="http://schemas.microsoft.com/office/drawing/2014/main" id="{3557831E-CCE4-458D-B022-7E85CA7AA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779" y="4678017"/>
            <a:ext cx="864622" cy="113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Download Microsoft Office for FREE | St Mark's Primary School ...">
            <a:hlinkClick r:id="rId12"/>
            <a:extLst>
              <a:ext uri="{FF2B5EF4-FFF2-40B4-BE49-F238E27FC236}">
                <a16:creationId xmlns:a16="http://schemas.microsoft.com/office/drawing/2014/main" id="{F4724271-FAF8-4C09-B5A9-ABC536EE0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542" y="3327102"/>
            <a:ext cx="1998816" cy="110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Apple Fruit Animation Drawing, PNG, 960x720px, Apple, Animation ...">
            <a:hlinkClick r:id="rId14" action="ppaction://hlinksldjump"/>
            <a:extLst>
              <a:ext uri="{FF2B5EF4-FFF2-40B4-BE49-F238E27FC236}">
                <a16:creationId xmlns:a16="http://schemas.microsoft.com/office/drawing/2014/main" id="{19D6B57B-BFA2-4A0A-8337-4080A9663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540" y="4943757"/>
            <a:ext cx="1507046" cy="87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6F9EC8-FE50-41EB-97A4-EB4DB7736D40}"/>
              </a:ext>
            </a:extLst>
          </p:cNvPr>
          <p:cNvSpPr txBox="1"/>
          <p:nvPr/>
        </p:nvSpPr>
        <p:spPr>
          <a:xfrm>
            <a:off x="2295006" y="1077934"/>
            <a:ext cx="5908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Meet the Teacher – Plan for the Year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5AB82D-0B80-49A8-9C72-15901ECC9200}"/>
              </a:ext>
            </a:extLst>
          </p:cNvPr>
          <p:cNvSpPr txBox="1"/>
          <p:nvPr/>
        </p:nvSpPr>
        <p:spPr>
          <a:xfrm>
            <a:off x="3569289" y="3196733"/>
            <a:ext cx="45807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  <a:hlinkClick r:id="rId16" action="ppaction://hlinksldjump"/>
              </a:rPr>
              <a:t>Literacy</a:t>
            </a:r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  <a:hlinkClick r:id="rId17" action="ppaction://hlinksldjump"/>
              </a:rPr>
              <a:t>Maths</a:t>
            </a:r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  <a:hlinkClick r:id="rId14" action="ppaction://hlinksldjump"/>
              </a:rPr>
              <a:t>Topic</a:t>
            </a:r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  <a:hlinkClick r:id="rId14" action="ppaction://hlinksldjump"/>
              </a:rPr>
              <a:t>HWB</a:t>
            </a:r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  <a:hlinkClick r:id="rId18" action="ppaction://hlinksldjump"/>
              </a:rPr>
              <a:t>Trip to the Library</a:t>
            </a:r>
            <a:endParaRPr lang="en-GB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Picture 2" descr="Think Happy Be Happy Quotes Wall Sticker Home Decor Living Room ...">
            <a:hlinkClick r:id="" action="ppaction://noaction"/>
            <a:extLst>
              <a:ext uri="{FF2B5EF4-FFF2-40B4-BE49-F238E27FC236}">
                <a16:creationId xmlns:a16="http://schemas.microsoft.com/office/drawing/2014/main" id="{2547A769-25E1-4D1D-9DCC-EC37E6898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289" y="1838251"/>
            <a:ext cx="2178232" cy="144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hlinkClick r:id="rId20"/>
            <a:extLst>
              <a:ext uri="{FF2B5EF4-FFF2-40B4-BE49-F238E27FC236}">
                <a16:creationId xmlns:a16="http://schemas.microsoft.com/office/drawing/2014/main" id="{B23EA922-5A2E-4FAB-8E55-55524A4BE27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384288" y="1838251"/>
            <a:ext cx="2178231" cy="144654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6E5A7EE-9171-4304-8171-C486935B0697}"/>
              </a:ext>
            </a:extLst>
          </p:cNvPr>
          <p:cNvSpPr txBox="1"/>
          <p:nvPr/>
        </p:nvSpPr>
        <p:spPr>
          <a:xfrm>
            <a:off x="8150086" y="6347791"/>
            <a:ext cx="3644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  <a:hlinkClick r:id="rId22" action="ppaction://hlinksldjump"/>
              </a:rPr>
              <a:t>Password and login details</a:t>
            </a:r>
            <a:endParaRPr lang="en-GB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903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rick background seamless brick wall pattern Vector Image">
            <a:extLst>
              <a:ext uri="{FF2B5EF4-FFF2-40B4-BE49-F238E27FC236}">
                <a16:creationId xmlns:a16="http://schemas.microsoft.com/office/drawing/2014/main" id="{3CB6E4E8-F461-4C15-B34C-BC1A28C35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" b="956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preview">
            <a:extLst>
              <a:ext uri="{FF2B5EF4-FFF2-40B4-BE49-F238E27FC236}">
                <a16:creationId xmlns:a16="http://schemas.microsoft.com/office/drawing/2014/main" id="{4DEE2FDB-2028-4BA1-8174-95113FADAC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444" y="3063875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036225-5C39-42EB-9840-80AD9D4CC2A1}"/>
              </a:ext>
            </a:extLst>
          </p:cNvPr>
          <p:cNvSpPr txBox="1"/>
          <p:nvPr/>
        </p:nvSpPr>
        <p:spPr>
          <a:xfrm>
            <a:off x="436098" y="534572"/>
            <a:ext cx="800334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 will be issuing homework online (and when requested using paper) this term to ensure things are set up for home learning. </a:t>
            </a:r>
          </a:p>
          <a:p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Your child will be issued with passwords for home learning for the following:</a:t>
            </a:r>
          </a:p>
          <a:p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Glow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Sumdog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30661-9C9B-43E2-9052-94D34CC59B6C}"/>
              </a:ext>
            </a:extLst>
          </p:cNvPr>
          <p:cNvSpPr txBox="1"/>
          <p:nvPr/>
        </p:nvSpPr>
        <p:spPr>
          <a:xfrm>
            <a:off x="232229" y="145143"/>
            <a:ext cx="397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Comic Sans MS" panose="030F0702030302020204" pitchFamily="66" charset="0"/>
                <a:hlinkClick r:id="rId4" action="ppaction://hlinksldjump"/>
              </a:rPr>
              <a:t>Return to Classroom</a:t>
            </a:r>
            <a:endParaRPr lang="en-GB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879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CD4F43-37F7-4DD1-898C-7D33D908C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83"/>
            <a:ext cx="12363450" cy="6847317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8552D3-F151-427D-92BE-03ABFC6ACF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89" y="571682"/>
            <a:ext cx="5067299" cy="5981336"/>
          </a:xfrm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F504034A-8C87-4485-836F-11A2DB21556F}"/>
              </a:ext>
            </a:extLst>
          </p:cNvPr>
          <p:cNvSpPr/>
          <p:nvPr/>
        </p:nvSpPr>
        <p:spPr>
          <a:xfrm>
            <a:off x="3961162" y="571682"/>
            <a:ext cx="4770212" cy="2400300"/>
          </a:xfrm>
          <a:prstGeom prst="cloud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97FF95-98F5-428F-BC79-74323E28B31B}"/>
              </a:ext>
            </a:extLst>
          </p:cNvPr>
          <p:cNvSpPr txBox="1"/>
          <p:nvPr/>
        </p:nvSpPr>
        <p:spPr>
          <a:xfrm>
            <a:off x="4705350" y="802336"/>
            <a:ext cx="29527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omic Sans MS" panose="030F0702030302020204" pitchFamily="66" charset="0"/>
              </a:rPr>
              <a:t>Welcome to the Library!</a:t>
            </a:r>
          </a:p>
          <a:p>
            <a:endParaRPr lang="en-GB" sz="2000" b="1" dirty="0">
              <a:latin typeface="Comic Sans MS" panose="030F0702030302020204" pitchFamily="66" charset="0"/>
            </a:endParaRPr>
          </a:p>
          <a:p>
            <a:r>
              <a:rPr lang="en-GB" sz="2000" b="1" dirty="0">
                <a:latin typeface="Comic Sans MS" panose="030F0702030302020204" pitchFamily="66" charset="0"/>
              </a:rPr>
              <a:t>These are some of the books we’ll be covering this term.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912D9B-BD20-46ED-BD2B-692028FAACAA}"/>
              </a:ext>
            </a:extLst>
          </p:cNvPr>
          <p:cNvSpPr txBox="1"/>
          <p:nvPr/>
        </p:nvSpPr>
        <p:spPr>
          <a:xfrm>
            <a:off x="232229" y="145143"/>
            <a:ext cx="397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Comic Sans MS" panose="030F0702030302020204" pitchFamily="66" charset="0"/>
                <a:hlinkClick r:id="rId4" action="ppaction://hlinksldjump"/>
              </a:rPr>
              <a:t>Return to Classroom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DED69F91-88D0-46DE-8320-1F9842F91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378" y="3634385"/>
            <a:ext cx="1188119" cy="189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5F8A620E-3710-4F13-A9BB-CF7F7810C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259" y="2798112"/>
            <a:ext cx="1188119" cy="178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164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lassroom Background Clipart">
            <a:extLst>
              <a:ext uri="{FF2B5EF4-FFF2-40B4-BE49-F238E27FC236}">
                <a16:creationId xmlns:a16="http://schemas.microsoft.com/office/drawing/2014/main" id="{82DFDEBA-54A8-4DA3-B587-1780C3757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A80734-871B-43CF-800C-A53F9374C209}"/>
              </a:ext>
            </a:extLst>
          </p:cNvPr>
          <p:cNvSpPr txBox="1"/>
          <p:nvPr/>
        </p:nvSpPr>
        <p:spPr>
          <a:xfrm>
            <a:off x="3193775" y="1868557"/>
            <a:ext cx="5075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u="sng" dirty="0">
              <a:latin typeface="Comic Sans MS" panose="030F0702030302020204" pitchFamily="66" charset="0"/>
            </a:endParaRPr>
          </a:p>
          <a:p>
            <a:endParaRPr lang="en-GB" b="1" dirty="0">
              <a:latin typeface="Comic Sans MS" panose="030F0702030302020204" pitchFamily="66" charset="0"/>
            </a:endParaRPr>
          </a:p>
          <a:p>
            <a:endParaRPr lang="en-GB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2" descr="Image preview">
            <a:extLst>
              <a:ext uri="{FF2B5EF4-FFF2-40B4-BE49-F238E27FC236}">
                <a16:creationId xmlns:a16="http://schemas.microsoft.com/office/drawing/2014/main" id="{651548AD-C382-445C-A62A-67E15352AD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69" y="2049973"/>
            <a:ext cx="4409092" cy="440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69FE5A92-2617-44E8-A48A-D22051B751AB}"/>
              </a:ext>
            </a:extLst>
          </p:cNvPr>
          <p:cNvSpPr txBox="1"/>
          <p:nvPr/>
        </p:nvSpPr>
        <p:spPr>
          <a:xfrm>
            <a:off x="232229" y="145143"/>
            <a:ext cx="397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Comic Sans MS" panose="030F0702030302020204" pitchFamily="66" charset="0"/>
                <a:hlinkClick r:id="rId4" action="ppaction://hlinksldjump"/>
              </a:rPr>
              <a:t>Return to Classroom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FF4EB5-27DC-4B48-8E7B-E80995154D02}"/>
              </a:ext>
            </a:extLst>
          </p:cNvPr>
          <p:cNvSpPr/>
          <p:nvPr/>
        </p:nvSpPr>
        <p:spPr>
          <a:xfrm>
            <a:off x="3101009" y="1824478"/>
            <a:ext cx="5486400" cy="19348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7D06DF-0DC3-4BA0-9A18-CFA245BF4EA6}"/>
              </a:ext>
            </a:extLst>
          </p:cNvPr>
          <p:cNvSpPr txBox="1"/>
          <p:nvPr/>
        </p:nvSpPr>
        <p:spPr>
          <a:xfrm>
            <a:off x="3193775" y="1868557"/>
            <a:ext cx="52876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Writing: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latin typeface="Comic Sans MS" panose="030F0702030302020204" pitchFamily="66" charset="0"/>
              </a:rPr>
              <a:t>This term we will be focussing on narrative/imaginative writing and persuasive writing.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  <a:p>
            <a:r>
              <a:rPr lang="en-GB" sz="1400" b="1" dirty="0">
                <a:latin typeface="Comic Sans MS" panose="030F0702030302020204" pitchFamily="66" charset="0"/>
              </a:rPr>
              <a:t>Reading: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latin typeface="Comic Sans MS" panose="030F0702030302020204" pitchFamily="66" charset="0"/>
              </a:rPr>
              <a:t>Novels will be kept in school.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latin typeface="Comic Sans MS" panose="030F0702030302020204" pitchFamily="66" charset="0"/>
              </a:rPr>
              <a:t>Reading at home is encouraged (books, magazines, comics etc.)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2C1AEC7-B7E0-4F85-B1C0-A097897375C2}"/>
              </a:ext>
            </a:extLst>
          </p:cNvPr>
          <p:cNvSpPr/>
          <p:nvPr/>
        </p:nvSpPr>
        <p:spPr>
          <a:xfrm>
            <a:off x="7520609" y="3930660"/>
            <a:ext cx="2312708" cy="23013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3A4D93-AE52-45FC-AC7F-9F4A1A995737}"/>
              </a:ext>
            </a:extLst>
          </p:cNvPr>
          <p:cNvSpPr txBox="1"/>
          <p:nvPr/>
        </p:nvSpPr>
        <p:spPr>
          <a:xfrm>
            <a:off x="7709095" y="3974739"/>
            <a:ext cx="187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Literacy help:</a:t>
            </a:r>
          </a:p>
          <a:p>
            <a:endParaRPr lang="en-GB" b="1" dirty="0">
              <a:latin typeface="Comic Sans MS" panose="030F0702030302020204" pitchFamily="66" charset="0"/>
            </a:endParaRPr>
          </a:p>
        </p:txBody>
      </p:sp>
      <p:pic>
        <p:nvPicPr>
          <p:cNvPr id="10" name="Picture 9">
            <a:hlinkClick r:id="rId5"/>
            <a:extLst>
              <a:ext uri="{FF2B5EF4-FFF2-40B4-BE49-F238E27FC236}">
                <a16:creationId xmlns:a16="http://schemas.microsoft.com/office/drawing/2014/main" id="{609797FA-1ECD-4C37-8B31-055DD4652B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0612" y="4635106"/>
            <a:ext cx="1392702" cy="111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07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rick background seamless brick wall pattern Vector Image">
            <a:extLst>
              <a:ext uri="{FF2B5EF4-FFF2-40B4-BE49-F238E27FC236}">
                <a16:creationId xmlns:a16="http://schemas.microsoft.com/office/drawing/2014/main" id="{AD7FAF7D-F378-4F61-B8AB-7B6483BE2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774" y="0"/>
            <a:ext cx="123377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7C2845-62F8-45D9-8F90-3B7E312D6BCF}"/>
              </a:ext>
            </a:extLst>
          </p:cNvPr>
          <p:cNvSpPr txBox="1"/>
          <p:nvPr/>
        </p:nvSpPr>
        <p:spPr>
          <a:xfrm>
            <a:off x="1086678" y="523190"/>
            <a:ext cx="993913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Maths</a:t>
            </a:r>
          </a:p>
          <a:p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 class we will be using a variety of worksheets, active maths games and textbooks.</a:t>
            </a:r>
          </a:p>
          <a:p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3" action="ppaction://hlinksldjump"/>
              </a:rPr>
              <a:t>Click here for websites for home learning…..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en-GB" sz="2800" b="1" dirty="0">
              <a:latin typeface="Comic Sans MS" panose="030F0702030302020204" pitchFamily="66" charset="0"/>
            </a:endParaRPr>
          </a:p>
          <a:p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99A88E7A-6ABE-4345-A043-8E634B5DE83E}"/>
              </a:ext>
            </a:extLst>
          </p:cNvPr>
          <p:cNvSpPr txBox="1"/>
          <p:nvPr/>
        </p:nvSpPr>
        <p:spPr>
          <a:xfrm>
            <a:off x="232229" y="145143"/>
            <a:ext cx="397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Comic Sans MS" panose="030F0702030302020204" pitchFamily="66" charset="0"/>
                <a:hlinkClick r:id="rId4" action="ppaction://hlinksldjump"/>
              </a:rPr>
              <a:t>Return to Classroom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2E0DDEC9-B42D-4865-BA34-441AB1A1B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275013" y="3185698"/>
            <a:ext cx="2916987" cy="36723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BD6011-F812-4F03-A71D-9BC10362DB5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955" b="1672"/>
          <a:stretch/>
        </p:blipFill>
        <p:spPr>
          <a:xfrm>
            <a:off x="-145774" y="3185697"/>
            <a:ext cx="3114260" cy="3672303"/>
          </a:xfrm>
          <a:prstGeom prst="rect">
            <a:avLst/>
          </a:prstGeom>
        </p:spPr>
      </p:pic>
      <p:pic>
        <p:nvPicPr>
          <p:cNvPr id="11" name="Picture 2" descr="TeeJay 5-14 Mathematics Level C Textbook: Amazon.co.uk: Cairns, James,  Geddes, James, Strang, Thomas: 9781907789038: Books">
            <a:extLst>
              <a:ext uri="{FF2B5EF4-FFF2-40B4-BE49-F238E27FC236}">
                <a16:creationId xmlns:a16="http://schemas.microsoft.com/office/drawing/2014/main" id="{8CB5DC5D-B72C-490D-AE77-0610855072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5" t="-51" r="34082" b="10498"/>
          <a:stretch/>
        </p:blipFill>
        <p:spPr bwMode="auto">
          <a:xfrm>
            <a:off x="6160754" y="3185697"/>
            <a:ext cx="3114259" cy="368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einemann Active Maths - Exploring Number - Second Level Pupil Book - 16 Class Set: (HEINEMANN ACTIVE MATHS)">
            <a:extLst>
              <a:ext uri="{FF2B5EF4-FFF2-40B4-BE49-F238E27FC236}">
                <a16:creationId xmlns:a16="http://schemas.microsoft.com/office/drawing/2014/main" id="{86DB8286-8116-4CA9-923E-552C8E76C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486" y="3185697"/>
            <a:ext cx="3389540" cy="372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731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4A8C8-D5F4-4B06-8275-DA9D5EBCA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School Playground Background Coloured Lines Outdoor Play Building ...">
            <a:extLst>
              <a:ext uri="{FF2B5EF4-FFF2-40B4-BE49-F238E27FC236}">
                <a16:creationId xmlns:a16="http://schemas.microsoft.com/office/drawing/2014/main" id="{9E9E4E18-F89F-47CD-9650-300E79CD73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8" t="-49" r="18025" b="1496"/>
          <a:stretch/>
        </p:blipFill>
        <p:spPr bwMode="auto">
          <a:xfrm>
            <a:off x="-101600" y="-174171"/>
            <a:ext cx="12293600" cy="717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hlinkClick r:id="rId3"/>
            <a:extLst>
              <a:ext uri="{FF2B5EF4-FFF2-40B4-BE49-F238E27FC236}">
                <a16:creationId xmlns:a16="http://schemas.microsoft.com/office/drawing/2014/main" id="{F76F961A-9E4A-4F51-84AE-253955E11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918" y="2246766"/>
            <a:ext cx="4969102" cy="496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Yoga mat icon cartoon style Royalty Free Vector Image">
            <a:hlinkClick r:id="rId5"/>
            <a:extLst>
              <a:ext uri="{FF2B5EF4-FFF2-40B4-BE49-F238E27FC236}">
                <a16:creationId xmlns:a16="http://schemas.microsoft.com/office/drawing/2014/main" id="{11B4887F-49AA-4B9F-84D4-8C180F03DE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056" b="73889" l="9800" r="94500">
                        <a14:foregroundMark x1="26400" y1="18148" x2="26400" y2="18148"/>
                        <a14:foregroundMark x1="89900" y1="56111" x2="89900" y2="56111"/>
                        <a14:foregroundMark x1="94500" y1="56481" x2="94500" y2="56481"/>
                        <a14:foregroundMark x1="71900" y1="73889" x2="71900" y2="73889"/>
                        <a14:foregroundMark x1="9800" y1="44815" x2="9800" y2="44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50" t="14593" r="3650" b="22235"/>
          <a:stretch/>
        </p:blipFill>
        <p:spPr bwMode="auto">
          <a:xfrm rot="20256484">
            <a:off x="-163684" y="5117730"/>
            <a:ext cx="2963290" cy="139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9EB19B-00FB-40E0-81BA-0D47EC58663B}"/>
              </a:ext>
            </a:extLst>
          </p:cNvPr>
          <p:cNvSpPr txBox="1"/>
          <p:nvPr/>
        </p:nvSpPr>
        <p:spPr>
          <a:xfrm>
            <a:off x="232229" y="145143"/>
            <a:ext cx="397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Comic Sans MS" panose="030F0702030302020204" pitchFamily="66" charset="0"/>
                <a:hlinkClick r:id="rId8" action="ppaction://hlinksldjump"/>
              </a:rPr>
              <a:t>Return to Classroom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8AC037-3B48-44BF-B987-25F6EB07676D}"/>
              </a:ext>
            </a:extLst>
          </p:cNvPr>
          <p:cNvSpPr txBox="1"/>
          <p:nvPr/>
        </p:nvSpPr>
        <p:spPr>
          <a:xfrm>
            <a:off x="2551991" y="2456795"/>
            <a:ext cx="73985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For now PE will be mostly outside.</a:t>
            </a:r>
          </a:p>
          <a:p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P.E. Days and outdoor slots will be: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Monday Afternoon (P.E.)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Wednesday Afternoon (outdoor learning)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Friday Afternoon (P.E.)</a:t>
            </a:r>
          </a:p>
          <a:p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Please make sure your child is already wearing comfortable shoes, polo shirt and shorts underneath skirts, leggings or joggers. </a:t>
            </a:r>
          </a:p>
          <a:p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 may still be outside in light rain so if you can please provide your child with a waterproof jacket or jacket with a hood or replacement clothes.</a:t>
            </a:r>
            <a:endParaRPr lang="en-GB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903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605494DE-B078-4D87-BB01-C84320618D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id="{9A0576B0-CD8C-4661-95C8-A9F2CE7CDD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4724288" cy="6861324"/>
          </a:xfrm>
          <a:prstGeom prst="rect">
            <a:avLst/>
          </a:prstGeom>
          <a:solidFill>
            <a:srgbClr val="000000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Freeform: Shape 74">
            <a:extLst>
              <a:ext uri="{FF2B5EF4-FFF2-40B4-BE49-F238E27FC236}">
                <a16:creationId xmlns:a16="http://schemas.microsoft.com/office/drawing/2014/main" id="{3FF60E2B-3919-423C-B1FF-56CDE66811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69CF3C-42F9-4BA5-9524-78CA30C3D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122363"/>
            <a:ext cx="3308130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1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1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1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1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1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1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1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1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22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en-US" sz="22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22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en-US" sz="22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22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en-US" sz="22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22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en-US" sz="22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22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This term we wil</a:t>
            </a:r>
            <a:r>
              <a:rPr lang="en-US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 be learning about the Global Goals that were set up by the United Nations.</a:t>
            </a:r>
            <a:br>
              <a:rPr lang="en-US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 will be doing a range of art, drama, cooking , </a:t>
            </a:r>
            <a:r>
              <a:rPr lang="en-US" sz="2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maths</a:t>
            </a:r>
            <a:r>
              <a:rPr lang="en-US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and literacy surrounding this topic.</a:t>
            </a:r>
            <a:endParaRPr lang="en-US" sz="18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4A6DBC-1200-4E4A-BC9B-2B4D690A2054}"/>
              </a:ext>
            </a:extLst>
          </p:cNvPr>
          <p:cNvSpPr txBox="1"/>
          <p:nvPr/>
        </p:nvSpPr>
        <p:spPr>
          <a:xfrm>
            <a:off x="804672" y="4583163"/>
            <a:ext cx="330813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u="sng" kern="1200" dirty="0">
                <a:solidFill>
                  <a:srgbClr val="FFFFFF"/>
                </a:solidFill>
                <a:latin typeface="Comic Sans MS" panose="030F0702030302020204" pitchFamily="66" charset="0"/>
                <a:hlinkClick r:id="rId2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Return to Classroom</a:t>
            </a:r>
            <a:endParaRPr lang="en-US" sz="2000" u="sng" kern="12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Volunteerism and the Global Goals | UNV">
            <a:hlinkClick r:id="rId3"/>
            <a:extLst>
              <a:ext uri="{FF2B5EF4-FFF2-40B4-BE49-F238E27FC236}">
                <a16:creationId xmlns:a16="http://schemas.microsoft.com/office/drawing/2014/main" id="{F91DBF92-A1C9-433E-8BD5-F9BF12CED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0996" y="1578083"/>
            <a:ext cx="6274296" cy="370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607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40162</TotalTime>
  <Words>325</Words>
  <Application>Microsoft Office PowerPoint</Application>
  <PresentationFormat>Widescreen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Wingdings</vt:lpstr>
      <vt:lpstr>Office Theme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This term we will be learning about the Global Goals that were set up by the United Nations. We will be doing a range of art, drama, cooking , maths and literacy surrounding this topic.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Kez Komolafe</dc:creator>
  <cp:lastModifiedBy>Mrs Ellington</cp:lastModifiedBy>
  <cp:revision>255</cp:revision>
  <dcterms:created xsi:type="dcterms:W3CDTF">2020-05-18T12:42:49Z</dcterms:created>
  <dcterms:modified xsi:type="dcterms:W3CDTF">2021-09-01T10:45:02Z</dcterms:modified>
</cp:coreProperties>
</file>