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2"/>
  </p:notesMasterIdLst>
  <p:sldIdLst>
    <p:sldId id="256" r:id="rId2"/>
    <p:sldId id="273" r:id="rId3"/>
    <p:sldId id="257" r:id="rId4"/>
    <p:sldId id="258" r:id="rId5"/>
    <p:sldId id="259" r:id="rId6"/>
    <p:sldId id="265" r:id="rId7"/>
    <p:sldId id="275" r:id="rId8"/>
    <p:sldId id="266" r:id="rId9"/>
    <p:sldId id="260" r:id="rId10"/>
    <p:sldId id="271" r:id="rId11"/>
    <p:sldId id="269" r:id="rId12"/>
    <p:sldId id="270" r:id="rId13"/>
    <p:sldId id="267" r:id="rId14"/>
    <p:sldId id="268" r:id="rId15"/>
    <p:sldId id="261" r:id="rId16"/>
    <p:sldId id="272" r:id="rId17"/>
    <p:sldId id="274" r:id="rId18"/>
    <p:sldId id="262" r:id="rId19"/>
    <p:sldId id="276" r:id="rId20"/>
    <p:sldId id="263" r:id="rId21"/>
  </p:sldIdLst>
  <p:sldSz cx="9144000" cy="6858000" type="screen4x3"/>
  <p:notesSz cx="6797675" cy="98726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FE913-09BF-4798-B9D1-B2253F3403A9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D9450-2F3B-4D28-B32F-1474022C45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0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D9450-2F3B-4D28-B32F-1474022C456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02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FA004-ED99-4FE0-A291-AB838A6256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3646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0041-5E5B-42A5-914A-155D94884C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3528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31096-0BE1-4CBB-BE6C-B6DE25676D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5914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AEEF3-A612-4F07-92BB-6C85D10EB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207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5A4FF-D694-4426-951E-4B69336412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89528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A766-1226-4073-A8FD-2F1B583D56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556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4B8D-E791-4B31-A633-F2B3D7D966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295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CD49-8956-433E-A092-46F003CF1E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3597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ED558-7AE2-4F19-A618-C27092EBCB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0345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6FE46-6791-42E6-9805-54241CAE14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6161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ADBF-279F-4FCD-A07E-C204160C20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39314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829F7-3489-4F07-BAFE-D01A6F2F5A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1117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149CB0-9CD6-4FFD-A74D-6C2FD85E46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Westfield Primary School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Pre-entrant Programme 2021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37.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19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4843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 Curriculum for Excellence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4 capacities – successful learners, confident individuals, effective contributors and responsible citizens</a:t>
            </a:r>
          </a:p>
          <a:p>
            <a:r>
              <a:rPr lang="en-GB" altLang="en-US" smtClean="0"/>
              <a:t>Early to second level</a:t>
            </a:r>
          </a:p>
          <a:p>
            <a:r>
              <a:rPr lang="en-GB" altLang="en-US" smtClean="0"/>
              <a:t>8 subjects</a:t>
            </a:r>
          </a:p>
          <a:p>
            <a:r>
              <a:rPr lang="en-GB" altLang="en-US" smtClean="0"/>
              <a:t>4 contexts</a:t>
            </a:r>
          </a:p>
          <a:p>
            <a:r>
              <a:rPr lang="en-GB" altLang="en-US" smtClean="0"/>
              <a:t>Skills, knowledge and attributes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512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Reading Readiness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Rhymes</a:t>
            </a:r>
          </a:p>
          <a:p>
            <a:pPr eaLnBrk="1" hangingPunct="1"/>
            <a:r>
              <a:rPr lang="en-GB" altLang="en-US" smtClean="0"/>
              <a:t>Stories</a:t>
            </a:r>
          </a:p>
          <a:p>
            <a:pPr eaLnBrk="1" hangingPunct="1"/>
            <a:r>
              <a:rPr lang="en-GB" altLang="en-US" smtClean="0"/>
              <a:t>Alphabet knowledge</a:t>
            </a:r>
          </a:p>
          <a:p>
            <a:pPr eaLnBrk="1" hangingPunct="1"/>
            <a:r>
              <a:rPr lang="en-GB" altLang="en-US" smtClean="0"/>
              <a:t>Phonics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136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Number Readiness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Counting objects</a:t>
            </a:r>
          </a:p>
          <a:p>
            <a:pPr eaLnBrk="1" hangingPunct="1"/>
            <a:r>
              <a:rPr lang="en-GB" altLang="en-US" smtClean="0"/>
              <a:t>Matching </a:t>
            </a:r>
          </a:p>
          <a:p>
            <a:pPr eaLnBrk="1" hangingPunct="1"/>
            <a:r>
              <a:rPr lang="en-GB" altLang="en-US" smtClean="0"/>
              <a:t>Comparisons of size</a:t>
            </a:r>
          </a:p>
          <a:p>
            <a:pPr eaLnBrk="1" hangingPunct="1"/>
            <a:r>
              <a:rPr lang="en-GB" altLang="en-US" smtClean="0"/>
              <a:t>Shapes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4362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904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Reading and Homework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Homework will be given Monday to Thursday – folders returned on Friday</a:t>
            </a:r>
          </a:p>
          <a:p>
            <a:pPr eaLnBrk="1" hangingPunct="1"/>
            <a:r>
              <a:rPr lang="en-GB" altLang="en-US" smtClean="0"/>
              <a:t>Reinforces learning in the classroom</a:t>
            </a:r>
          </a:p>
          <a:p>
            <a:pPr eaLnBrk="1" hangingPunct="1"/>
            <a:r>
              <a:rPr lang="en-GB" altLang="en-US" smtClean="0"/>
              <a:t>Shares learning with home</a:t>
            </a:r>
          </a:p>
          <a:p>
            <a:pPr eaLnBrk="1" hangingPunct="1"/>
            <a:r>
              <a:rPr lang="en-GB" altLang="en-US" smtClean="0"/>
              <a:t>Workshop for parents in first term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3730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556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Learning through Play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Young children learn by copying, acting out and role play</a:t>
            </a:r>
          </a:p>
          <a:p>
            <a:pPr eaLnBrk="1" hangingPunct="1"/>
            <a:r>
              <a:rPr lang="en-GB" altLang="en-US" smtClean="0"/>
              <a:t>Through play, language becomes embedded</a:t>
            </a:r>
          </a:p>
          <a:p>
            <a:pPr eaLnBrk="1" hangingPunct="1"/>
            <a:r>
              <a:rPr lang="en-GB" altLang="en-US" smtClean="0"/>
              <a:t>Without play children struggle with communication, imagination and socialisation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1697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Attendance and Conduct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mtClean="0"/>
              <a:t>Good attendance = educational success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Absence arrangements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Promote positive behaviour and enjoyment of learning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House Awards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5123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Golden Rules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We are gentle</a:t>
            </a:r>
          </a:p>
          <a:p>
            <a:r>
              <a:rPr lang="en-GB" altLang="en-US" smtClean="0"/>
              <a:t>We are kind and helpful</a:t>
            </a:r>
          </a:p>
          <a:p>
            <a:r>
              <a:rPr lang="en-GB" altLang="en-US" smtClean="0"/>
              <a:t>We listen</a:t>
            </a:r>
          </a:p>
          <a:p>
            <a:r>
              <a:rPr lang="en-GB" altLang="en-US" smtClean="0"/>
              <a:t>We are honest</a:t>
            </a:r>
          </a:p>
          <a:p>
            <a:r>
              <a:rPr lang="en-GB" altLang="en-US" smtClean="0"/>
              <a:t>We work hard</a:t>
            </a:r>
          </a:p>
          <a:p>
            <a:r>
              <a:rPr lang="en-GB" altLang="en-US" smtClean="0"/>
              <a:t>We look after property</a:t>
            </a:r>
          </a:p>
          <a:p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3934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7092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HOUSE SYSTEM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4 Houses</a:t>
            </a:r>
          </a:p>
          <a:p>
            <a:r>
              <a:rPr lang="en-GB" altLang="en-US" smtClean="0"/>
              <a:t>Balmoral</a:t>
            </a:r>
          </a:p>
          <a:p>
            <a:r>
              <a:rPr lang="en-GB" altLang="en-US" smtClean="0"/>
              <a:t>Culzean</a:t>
            </a:r>
          </a:p>
          <a:p>
            <a:r>
              <a:rPr lang="en-GB" altLang="en-US" smtClean="0"/>
              <a:t>Glamis</a:t>
            </a:r>
          </a:p>
          <a:p>
            <a:r>
              <a:rPr lang="en-GB" altLang="en-US" smtClean="0"/>
              <a:t>Urquhart</a:t>
            </a:r>
          </a:p>
          <a:p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33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Parents as Partners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Home and school working together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Keep us informed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Newsletters, text messages, twitter and school blog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6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en-US" sz="2600" b="1" smtClean="0"/>
              <a:t>Open invitation to become involved: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Parent helpers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Topic Talks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Parent Council/ PCFC and Forum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641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232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No Worries!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Speak to teacher, Mrs Alston, Principal Teacher, nursery to P3 , Mrs Ellington, Head Teacher</a:t>
            </a:r>
          </a:p>
          <a:p>
            <a:pPr eaLnBrk="1" hangingPunct="1"/>
            <a:r>
              <a:rPr lang="en-GB" altLang="en-US" smtClean="0"/>
              <a:t>Teachers are available every day at 3pm – please let them know of any worries or concerns</a:t>
            </a:r>
          </a:p>
          <a:p>
            <a:pPr eaLnBrk="1" hangingPunct="1"/>
            <a:r>
              <a:rPr lang="en-GB" altLang="en-US" smtClean="0"/>
              <a:t>Phone or email</a:t>
            </a:r>
          </a:p>
          <a:p>
            <a:pPr eaLnBrk="1" hangingPunct="1"/>
            <a:r>
              <a:rPr lang="en-GB" altLang="en-US" smtClean="0"/>
              <a:t>We are here to help your child!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426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7732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School Values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COMPASSION</a:t>
            </a:r>
          </a:p>
          <a:p>
            <a:r>
              <a:rPr lang="en-GB" altLang="en-US" smtClean="0"/>
              <a:t>TOLERANCE</a:t>
            </a:r>
          </a:p>
          <a:p>
            <a:r>
              <a:rPr lang="en-GB" altLang="en-US" smtClean="0"/>
              <a:t>CONFIDENCE</a:t>
            </a:r>
          </a:p>
          <a:p>
            <a:r>
              <a:rPr lang="en-GB" altLang="en-US" smtClean="0"/>
              <a:t>SUCCESS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068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Westfield Primary School</a:t>
            </a:r>
          </a:p>
        </p:txBody>
      </p:sp>
      <p:pic>
        <p:nvPicPr>
          <p:cNvPr id="22531" name="Picture 12" descr="Pictur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1752600"/>
            <a:ext cx="35687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3922712" cy="4267200"/>
          </a:xfrm>
        </p:spPr>
        <p:txBody>
          <a:bodyPr/>
          <a:lstStyle/>
          <a:p>
            <a:pPr eaLnBrk="1" hangingPunct="1"/>
            <a:r>
              <a:rPr lang="en-GB" altLang="en-US" sz="2600" dirty="0" smtClean="0"/>
              <a:t>Thank you for listening and on behalf of Westfield Primary School, we look forward to working with you and your child over the coming years.</a:t>
            </a:r>
          </a:p>
        </p:txBody>
      </p:sp>
    </p:spTree>
  </p:cSld>
  <p:clrMapOvr>
    <a:masterClrMapping/>
  </p:clrMapOvr>
  <p:transition spd="med" advTm="2405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Getting Ready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Uniform- label, label, label!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PE Kit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Pencils, crayons, </a:t>
            </a:r>
            <a:r>
              <a:rPr lang="en-GB" altLang="en-US" dirty="0" err="1" smtClean="0"/>
              <a:t>etc</a:t>
            </a: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Magnetic Boards and letters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School Bag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Healthy snacks and drinks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412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First Day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Start at 10.00 am</a:t>
            </a:r>
          </a:p>
          <a:p>
            <a:pPr eaLnBrk="1" hangingPunct="1"/>
            <a:r>
              <a:rPr lang="en-GB" altLang="en-US" smtClean="0"/>
              <a:t>Due to restrictions – will be collected at infant gate by staff</a:t>
            </a:r>
          </a:p>
          <a:p>
            <a:pPr eaLnBrk="1" hangingPunct="1"/>
            <a:r>
              <a:rPr lang="en-GB" altLang="en-US" smtClean="0"/>
              <a:t>Children taken to class</a:t>
            </a:r>
          </a:p>
          <a:p>
            <a:pPr eaLnBrk="1" hangingPunct="1"/>
            <a:r>
              <a:rPr lang="en-GB" altLang="en-US" smtClean="0"/>
              <a:t>Parents to collect at 2pm – first day only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740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Lining Up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dirty="0" smtClean="0"/>
              <a:t>9.00am start on second day.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dirty="0" smtClean="0"/>
          </a:p>
          <a:p>
            <a:pPr eaLnBrk="1" hangingPunct="1">
              <a:defRPr/>
            </a:pPr>
            <a:r>
              <a:rPr lang="en-GB" altLang="en-US" dirty="0" smtClean="0"/>
              <a:t>Pick up at 3.00pm.</a:t>
            </a:r>
          </a:p>
          <a:p>
            <a:pPr eaLnBrk="1" hangingPunct="1">
              <a:defRPr/>
            </a:pPr>
            <a:endParaRPr lang="en-GB" altLang="en-US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dirty="0" smtClean="0"/>
          </a:p>
          <a:p>
            <a:pPr eaLnBrk="1" hangingPunct="1">
              <a:defRPr/>
            </a:pPr>
            <a:r>
              <a:rPr lang="en-GB" altLang="en-US" dirty="0" smtClean="0"/>
              <a:t>Full time is 9.00-12.15 and 1.00-3.00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2638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School Meals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dirty="0" smtClean="0"/>
              <a:t>Meals are free for all infants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dirty="0" smtClean="0"/>
          </a:p>
          <a:p>
            <a:pPr eaLnBrk="1" hangingPunct="1">
              <a:defRPr/>
            </a:pPr>
            <a:r>
              <a:rPr lang="en-GB" altLang="en-US" dirty="0" smtClean="0"/>
              <a:t>Costs and menus</a:t>
            </a:r>
          </a:p>
          <a:p>
            <a:pPr eaLnBrk="1" hangingPunct="1">
              <a:defRPr/>
            </a:pPr>
            <a:endParaRPr lang="en-GB" altLang="en-US" dirty="0" smtClean="0"/>
          </a:p>
          <a:p>
            <a:pPr eaLnBrk="1" hangingPunct="1">
              <a:defRPr/>
            </a:pPr>
            <a:r>
              <a:rPr lang="en-GB" altLang="en-US" dirty="0" smtClean="0"/>
              <a:t>Packed Lunches</a:t>
            </a:r>
          </a:p>
          <a:p>
            <a:pPr eaLnBrk="1" hangingPunct="1">
              <a:defRPr/>
            </a:pPr>
            <a:endParaRPr lang="en-GB" altLang="en-US" dirty="0" smtClean="0"/>
          </a:p>
          <a:p>
            <a:pPr eaLnBrk="1" hangingPunct="1">
              <a:defRPr/>
            </a:pPr>
            <a:r>
              <a:rPr lang="en-GB" altLang="en-US" dirty="0" smtClean="0"/>
              <a:t>Home dinners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0147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P7 Buddies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Buddy for each child – </a:t>
            </a:r>
            <a:r>
              <a:rPr lang="en-GB" altLang="en-US" smtClean="0">
                <a:solidFill>
                  <a:srgbClr val="FF0000"/>
                </a:solidFill>
              </a:rPr>
              <a:t>this might not be possible due to COVID restrictions</a:t>
            </a:r>
          </a:p>
          <a:p>
            <a:r>
              <a:rPr lang="en-GB" altLang="en-US" smtClean="0"/>
              <a:t>Helps with learning – once a week</a:t>
            </a:r>
          </a:p>
          <a:p>
            <a:r>
              <a:rPr lang="en-GB" altLang="en-US" smtClean="0"/>
              <a:t>Helps at lunch</a:t>
            </a:r>
          </a:p>
          <a:p>
            <a:r>
              <a:rPr lang="en-GB" altLang="en-US" smtClean="0"/>
              <a:t>Very much valued by children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87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School Bus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Pick up points and times</a:t>
            </a:r>
          </a:p>
          <a:p>
            <a:pPr eaLnBrk="1" hangingPunct="1"/>
            <a:r>
              <a:rPr lang="en-GB" altLang="en-US" smtClean="0"/>
              <a:t>Conduct</a:t>
            </a:r>
          </a:p>
          <a:p>
            <a:pPr eaLnBrk="1" hangingPunct="1"/>
            <a:r>
              <a:rPr lang="en-GB" altLang="en-US" smtClean="0"/>
              <a:t>School/parent responsibility</a:t>
            </a:r>
          </a:p>
          <a:p>
            <a:pPr eaLnBrk="1" hangingPunct="1"/>
            <a:r>
              <a:rPr lang="en-GB" altLang="en-US" smtClean="0"/>
              <a:t>Inclement weather arrangements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640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After School Care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Several options for After- School Care</a:t>
            </a:r>
          </a:p>
          <a:p>
            <a:pPr eaLnBrk="1" hangingPunct="1"/>
            <a:r>
              <a:rPr lang="en-GB" altLang="en-US" smtClean="0"/>
              <a:t>POMP – collect from school</a:t>
            </a:r>
          </a:p>
          <a:p>
            <a:pPr eaLnBrk="1" hangingPunct="1"/>
            <a:endParaRPr lang="en-GB" altLang="en-US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12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571</TotalTime>
  <Words>434</Words>
  <Application>Microsoft Office PowerPoint</Application>
  <PresentationFormat>On-screen Show (4:3)</PresentationFormat>
  <Paragraphs>108</Paragraphs>
  <Slides>20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Verdana</vt:lpstr>
      <vt:lpstr>Wingdings</vt:lpstr>
      <vt:lpstr>Profile</vt:lpstr>
      <vt:lpstr>Westfield Primary School</vt:lpstr>
      <vt:lpstr>School Values</vt:lpstr>
      <vt:lpstr>Getting Ready</vt:lpstr>
      <vt:lpstr>First Day</vt:lpstr>
      <vt:lpstr>Lining Up</vt:lpstr>
      <vt:lpstr>School Meals</vt:lpstr>
      <vt:lpstr>P7 Buddies</vt:lpstr>
      <vt:lpstr>School Bus</vt:lpstr>
      <vt:lpstr>After School Care</vt:lpstr>
      <vt:lpstr>A Curriculum for Excellence</vt:lpstr>
      <vt:lpstr>Reading Readiness</vt:lpstr>
      <vt:lpstr>Number Readiness</vt:lpstr>
      <vt:lpstr>Reading and Homework</vt:lpstr>
      <vt:lpstr>Learning through Play</vt:lpstr>
      <vt:lpstr>Attendance and Conduct</vt:lpstr>
      <vt:lpstr>Golden Rules </vt:lpstr>
      <vt:lpstr>HOUSE SYSTEM</vt:lpstr>
      <vt:lpstr>Parents as Partners</vt:lpstr>
      <vt:lpstr>No Worries!</vt:lpstr>
      <vt:lpstr>Westfield Primary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StaffUser</dc:creator>
  <cp:lastModifiedBy>Mrs Alston</cp:lastModifiedBy>
  <cp:revision>76</cp:revision>
  <cp:lastPrinted>2016-05-09T09:36:32Z</cp:lastPrinted>
  <dcterms:created xsi:type="dcterms:W3CDTF">1601-01-01T00:00:00Z</dcterms:created>
  <dcterms:modified xsi:type="dcterms:W3CDTF">2021-04-28T14:48:03Z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