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3" r:id="rId2"/>
    <p:sldId id="257" r:id="rId3"/>
    <p:sldId id="279" r:id="rId4"/>
    <p:sldId id="274" r:id="rId5"/>
    <p:sldId id="263" r:id="rId6"/>
    <p:sldId id="258" r:id="rId7"/>
    <p:sldId id="278" r:id="rId8"/>
    <p:sldId id="282" r:id="rId9"/>
    <p:sldId id="287" r:id="rId10"/>
    <p:sldId id="283" r:id="rId11"/>
    <p:sldId id="288" r:id="rId12"/>
    <p:sldId id="284" r:id="rId13"/>
    <p:sldId id="289" r:id="rId14"/>
    <p:sldId id="277" r:id="rId15"/>
    <p:sldId id="276" r:id="rId16"/>
    <p:sldId id="261" r:id="rId17"/>
    <p:sldId id="295" r:id="rId18"/>
    <p:sldId id="280" r:id="rId19"/>
    <p:sldId id="29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76" autoAdjust="0"/>
    <p:restoredTop sz="90146" autoAdjust="0"/>
  </p:normalViewPr>
  <p:slideViewPr>
    <p:cSldViewPr>
      <p:cViewPr varScale="1">
        <p:scale>
          <a:sx n="65" d="100"/>
          <a:sy n="65" d="100"/>
        </p:scale>
        <p:origin x="1014" y="66"/>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2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30271-2BDE-47BE-9D99-FF400E4DD898}" type="datetimeFigureOut">
              <a:rPr lang="en-GB" smtClean="0"/>
              <a:pPr/>
              <a:t>31/03/2021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337EB-F787-43CF-A4FE-CF89730A212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slides can be edited and adapted to suit your setting. </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1</a:t>
            </a:fld>
            <a:endParaRPr lang="en-GB"/>
          </a:p>
        </p:txBody>
      </p:sp>
    </p:spTree>
    <p:extLst>
      <p:ext uri="{BB962C8B-B14F-4D97-AF65-F5344CB8AC3E}">
        <p14:creationId xmlns:p14="http://schemas.microsoft.com/office/powerpoint/2010/main" val="347276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10</a:t>
            </a:fld>
            <a:endParaRPr lang="en-GB"/>
          </a:p>
        </p:txBody>
      </p:sp>
    </p:spTree>
    <p:extLst>
      <p:ext uri="{BB962C8B-B14F-4D97-AF65-F5344CB8AC3E}">
        <p14:creationId xmlns:p14="http://schemas.microsoft.com/office/powerpoint/2010/main" val="233312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11</a:t>
            </a:fld>
            <a:endParaRPr lang="en-GB"/>
          </a:p>
        </p:txBody>
      </p:sp>
    </p:spTree>
    <p:extLst>
      <p:ext uri="{BB962C8B-B14F-4D97-AF65-F5344CB8AC3E}">
        <p14:creationId xmlns:p14="http://schemas.microsoft.com/office/powerpoint/2010/main" val="368212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abuse in the primary school years? How is this done? </a:t>
            </a:r>
            <a:r>
              <a:rPr lang="en-GB" sz="1200" b="0" i="0" u="none" strike="noStrike" kern="1200" dirty="0">
                <a:solidFill>
                  <a:schemeClr val="tx1"/>
                </a:solidFill>
                <a:effectLst/>
                <a:latin typeface="+mn-lt"/>
                <a:ea typeface="+mn-ea"/>
                <a:cs typeface="+mn-cs"/>
              </a:rPr>
              <a:t>And also </a:t>
            </a:r>
            <a:r>
              <a:rPr lang="en-GB" sz="1200" b="1" i="0" u="none" strike="noStrike" kern="1200" dirty="0">
                <a:solidFill>
                  <a:schemeClr val="tx1"/>
                </a:solidFill>
                <a:effectLst/>
                <a:latin typeface="+mn-lt"/>
                <a:ea typeface="+mn-ea"/>
                <a:cs typeface="+mn-cs"/>
              </a:rPr>
              <a:t>Why and how does the RSHP resource help children and young people to learn about sex and gender equality</a:t>
            </a:r>
            <a:r>
              <a:rPr lang="en-GB" sz="1200" b="0" i="0" u="none" strike="noStrike" kern="1200" dirty="0">
                <a:solidFill>
                  <a:schemeClr val="tx1"/>
                </a:solidFill>
                <a:effectLst/>
                <a:latin typeface="+mn-lt"/>
                <a:ea typeface="+mn-ea"/>
                <a:cs typeface="+mn-cs"/>
              </a:rPr>
              <a:t>? And also: </a:t>
            </a:r>
            <a:r>
              <a:rPr lang="en-GB" sz="1200" b="1" i="0" u="none" strike="noStrike" kern="1200" dirty="0">
                <a:solidFill>
                  <a:schemeClr val="tx1"/>
                </a:solidFill>
                <a:effectLst/>
                <a:latin typeface="+mn-lt"/>
                <a:ea typeface="+mn-ea"/>
                <a:cs typeface="+mn-cs"/>
              </a:rPr>
              <a:t>Why and how does the RSHP resource help children and young people to learn about consent?</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12</a:t>
            </a:fld>
            <a:endParaRPr lang="en-GB"/>
          </a:p>
        </p:txBody>
      </p:sp>
    </p:spTree>
    <p:extLst>
      <p:ext uri="{BB962C8B-B14F-4D97-AF65-F5344CB8AC3E}">
        <p14:creationId xmlns:p14="http://schemas.microsoft.com/office/powerpoint/2010/main" val="124960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‘having sex’ in the primary school years? How is this done?</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13</a:t>
            </a:fld>
            <a:endParaRPr lang="en-GB"/>
          </a:p>
        </p:txBody>
      </p:sp>
    </p:spTree>
    <p:extLst>
      <p:ext uri="{BB962C8B-B14F-4D97-AF65-F5344CB8AC3E}">
        <p14:creationId xmlns:p14="http://schemas.microsoft.com/office/powerpoint/2010/main" val="182005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film explores what we know about what children and young people want  from their RSHP education. We know this from many years of delivering Curriculum for Excellence and through research and evaluation conducted here in Scotland.  Duration 1 minute 55 seconds.</a:t>
            </a:r>
          </a:p>
        </p:txBody>
      </p:sp>
      <p:sp>
        <p:nvSpPr>
          <p:cNvPr id="4" name="Slide Number Placeholder 3"/>
          <p:cNvSpPr>
            <a:spLocks noGrp="1"/>
          </p:cNvSpPr>
          <p:nvPr>
            <p:ph type="sldNum" sz="quarter" idx="5"/>
          </p:nvPr>
        </p:nvSpPr>
        <p:spPr/>
        <p:txBody>
          <a:bodyPr/>
          <a:lstStyle/>
          <a:p>
            <a:fld id="{8A6337EB-F787-43CF-A4FE-CF89730A212E}" type="slidenum">
              <a:rPr lang="en-GB" smtClean="0"/>
              <a:pPr/>
              <a:t>14</a:t>
            </a:fld>
            <a:endParaRPr lang="en-GB"/>
          </a:p>
        </p:txBody>
      </p:sp>
    </p:spTree>
    <p:extLst>
      <p:ext uri="{BB962C8B-B14F-4D97-AF65-F5344CB8AC3E}">
        <p14:creationId xmlns:p14="http://schemas.microsoft.com/office/powerpoint/2010/main" val="859543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it is suggested that you guide parents/carers through the resource. Focus on a Level that is relevant to the age of children – or across Levels if this is the case. Select an Activity Plan as an example, use one that you are confident about delivering. Explain that each Level is structured so that you know where to begin, where to progress to, and then to progress to again. The progression supports the development of the learning of knowledge, skills, values and behaviours we associate with RSHP education. </a:t>
            </a:r>
          </a:p>
        </p:txBody>
      </p:sp>
      <p:sp>
        <p:nvSpPr>
          <p:cNvPr id="4" name="Slide Number Placeholder 3"/>
          <p:cNvSpPr>
            <a:spLocks noGrp="1"/>
          </p:cNvSpPr>
          <p:nvPr>
            <p:ph type="sldNum" sz="quarter" idx="5"/>
          </p:nvPr>
        </p:nvSpPr>
        <p:spPr/>
        <p:txBody>
          <a:bodyPr/>
          <a:lstStyle/>
          <a:p>
            <a:fld id="{8A6337EB-F787-43CF-A4FE-CF89730A212E}" type="slidenum">
              <a:rPr lang="en-GB" smtClean="0"/>
              <a:pPr/>
              <a:t>15</a:t>
            </a:fld>
            <a:endParaRPr lang="en-GB"/>
          </a:p>
        </p:txBody>
      </p:sp>
    </p:spTree>
    <p:extLst>
      <p:ext uri="{BB962C8B-B14F-4D97-AF65-F5344CB8AC3E}">
        <p14:creationId xmlns:p14="http://schemas.microsoft.com/office/powerpoint/2010/main" val="1972976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few final points that might be useful to reiterate. It is helpful that parents</a:t>
            </a:r>
            <a:r>
              <a:rPr lang="en-GB" baseline="0" dirty="0"/>
              <a:t>/carers understand what is being delivered in school so they can support this at home and consolidate the learning. Also to feel involved in such a vital area of their child’s learning. </a:t>
            </a:r>
            <a:r>
              <a:rPr lang="en-GB" sz="1200" kern="1200" dirty="0">
                <a:solidFill>
                  <a:schemeClr val="tx1"/>
                </a:solidFill>
                <a:latin typeface="+mn-lt"/>
                <a:ea typeface="+mn-ea"/>
                <a:cs typeface="+mn-cs"/>
              </a:rPr>
              <a:t>The vast majority of parents and carers want their child to receive RSHP education from schools and find it useful to know in advance what will be taught, what language or terminology is being used and what additional reading they can do to complement their child’s learning. </a:t>
            </a:r>
            <a:r>
              <a:rPr lang="en-GB" sz="1200" b="0" kern="1200" dirty="0">
                <a:solidFill>
                  <a:schemeClr val="tx1"/>
                </a:solidFill>
                <a:latin typeface="+mn-lt"/>
                <a:ea typeface="+mn-ea"/>
                <a:cs typeface="+mn-cs"/>
              </a:rPr>
              <a:t>This is one of the main reasons for the RSHP website being open access.</a:t>
            </a:r>
          </a:p>
          <a:p>
            <a:r>
              <a:rPr lang="en-GB" b="0" baseline="0" dirty="0"/>
              <a:t>Connecting with home – the RSHP resource offers text throughout so that educators can communicate about blocks of learning and even individual lessons. There are suggestions as to how the learner can take what they have been learning home. There are also book recommendations to be shared with home, and at each CfE Level there is suggested text for information that can go home that talks about RSHP learning in the home and at school. The 2 short films that follow address age and stage appropriateness and then the importance of parents/carers. </a:t>
            </a:r>
          </a:p>
        </p:txBody>
      </p:sp>
      <p:sp>
        <p:nvSpPr>
          <p:cNvPr id="4" name="Slide Number Placeholder 3"/>
          <p:cNvSpPr>
            <a:spLocks noGrp="1"/>
          </p:cNvSpPr>
          <p:nvPr>
            <p:ph type="sldNum" sz="quarter" idx="10"/>
          </p:nvPr>
        </p:nvSpPr>
        <p:spPr/>
        <p:txBody>
          <a:bodyPr/>
          <a:lstStyle/>
          <a:p>
            <a:fld id="{8A6337EB-F787-43CF-A4FE-CF89730A212E}"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Duration 2 minutes.</a:t>
            </a:r>
          </a:p>
        </p:txBody>
      </p:sp>
      <p:sp>
        <p:nvSpPr>
          <p:cNvPr id="4" name="Slide Number Placeholder 3"/>
          <p:cNvSpPr>
            <a:spLocks noGrp="1"/>
          </p:cNvSpPr>
          <p:nvPr>
            <p:ph type="sldNum" sz="quarter" idx="5"/>
          </p:nvPr>
        </p:nvSpPr>
        <p:spPr/>
        <p:txBody>
          <a:bodyPr/>
          <a:lstStyle/>
          <a:p>
            <a:fld id="{8A6337EB-F787-43CF-A4FE-CF89730A212E}" type="slidenum">
              <a:rPr lang="en-GB" smtClean="0"/>
              <a:pPr/>
              <a:t>17</a:t>
            </a:fld>
            <a:endParaRPr lang="en-GB"/>
          </a:p>
        </p:txBody>
      </p:sp>
    </p:spTree>
    <p:extLst>
      <p:ext uri="{BB962C8B-B14F-4D97-AF65-F5344CB8AC3E}">
        <p14:creationId xmlns:p14="http://schemas.microsoft.com/office/powerpoint/2010/main" val="4294309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end, the FAQ section on the resource gives more detailed responses to those most asked questions.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18</a:t>
            </a:fld>
            <a:endParaRPr lang="en-GB"/>
          </a:p>
        </p:txBody>
      </p:sp>
    </p:spTree>
    <p:extLst>
      <p:ext uri="{BB962C8B-B14F-4D97-AF65-F5344CB8AC3E}">
        <p14:creationId xmlns:p14="http://schemas.microsoft.com/office/powerpoint/2010/main" val="1818448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Signposting here to the full set of films which you may find useful. </a:t>
            </a:r>
          </a:p>
        </p:txBody>
      </p:sp>
      <p:sp>
        <p:nvSpPr>
          <p:cNvPr id="4" name="Slide Number Placeholder 3"/>
          <p:cNvSpPr>
            <a:spLocks noGrp="1"/>
          </p:cNvSpPr>
          <p:nvPr>
            <p:ph type="sldNum" sz="quarter" idx="5"/>
          </p:nvPr>
        </p:nvSpPr>
        <p:spPr/>
        <p:txBody>
          <a:bodyPr/>
          <a:lstStyle/>
          <a:p>
            <a:fld id="{8A6337EB-F787-43CF-A4FE-CF89730A212E}" type="slidenum">
              <a:rPr lang="en-GB" smtClean="0"/>
              <a:pPr/>
              <a:t>19</a:t>
            </a:fld>
            <a:endParaRPr lang="en-GB"/>
          </a:p>
        </p:txBody>
      </p:sp>
    </p:spTree>
    <p:extLst>
      <p:ext uri="{BB962C8B-B14F-4D97-AF65-F5344CB8AC3E}">
        <p14:creationId xmlns:p14="http://schemas.microsoft.com/office/powerpoint/2010/main" val="51950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Parents may need some information and understanding about CfE Levels – and so what Level their child’s class or their individual child is learning at. In subsequent slides your setting can focus on what is most relevant to your audience. You may want to add or give this information also: </a:t>
            </a:r>
            <a:r>
              <a:rPr lang="en-GB" sz="1200" dirty="0"/>
              <a:t>The resource supports teachers to deliver the RSHP curriculum as expressed through Health and Wellbeing/RSHP </a:t>
            </a:r>
            <a:r>
              <a:rPr lang="en-GB" sz="1200" i="1" dirty="0"/>
              <a:t>Experiences and Outcomes </a:t>
            </a:r>
            <a:r>
              <a:rPr lang="en-GB" sz="1200" dirty="0"/>
              <a:t>and associated </a:t>
            </a:r>
            <a:r>
              <a:rPr lang="en-GB" sz="1200" i="1" dirty="0"/>
              <a:t>Benchmarks.</a:t>
            </a:r>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3</a:t>
            </a:fld>
            <a:endParaRPr lang="en-GB"/>
          </a:p>
        </p:txBody>
      </p:sp>
    </p:spTree>
    <p:extLst>
      <p:ext uri="{BB962C8B-B14F-4D97-AF65-F5344CB8AC3E}">
        <p14:creationId xmlns:p14="http://schemas.microsoft.com/office/powerpoint/2010/main" val="367158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first of some short films that explain what RSHP education is and why it matters. This film lasts 2 minutes 40 seconds.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4</a:t>
            </a:fld>
            <a:endParaRPr lang="en-GB"/>
          </a:p>
        </p:txBody>
      </p:sp>
    </p:spTree>
    <p:extLst>
      <p:ext uri="{BB962C8B-B14F-4D97-AF65-F5344CB8AC3E}">
        <p14:creationId xmlns:p14="http://schemas.microsoft.com/office/powerpoint/2010/main" val="10475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dirty="0">
                <a:solidFill>
                  <a:schemeClr val="tx1"/>
                </a:solidFill>
                <a:effectLst/>
                <a:latin typeface="+mn-lt"/>
                <a:ea typeface="+mn-ea"/>
                <a:cs typeface="+mn-cs"/>
              </a:rPr>
              <a:t>Learners have identified inconsistencies and gaps in the delivery and quality of RSHP education in numerous consultation and engagement exercises, research studies and evaluations. The RSHP resource was developed as a result of identified need for RSHP education to be fully modernised, a recommendation of the Scottish Parliament’s Education and Skills Committee in their report ‘Let’s Talk about Personal and Social Education’. </a:t>
            </a:r>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6</a:t>
            </a:fld>
            <a:endParaRPr lang="en-GB"/>
          </a:p>
        </p:txBody>
      </p:sp>
    </p:spTree>
    <p:extLst>
      <p:ext uri="{BB962C8B-B14F-4D97-AF65-F5344CB8AC3E}">
        <p14:creationId xmlns:p14="http://schemas.microsoft.com/office/powerpoint/2010/main" val="50190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made the statement that the resource content is age and stage appropriate, this film addresses this, acknowledging it is a key issue for parents/carers. Duration 1 minute 56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slides that follow look at the content at each Level. Use those slides that are relevant to your parents/carers.</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7</a:t>
            </a:fld>
            <a:endParaRPr lang="en-GB"/>
          </a:p>
        </p:txBody>
      </p:sp>
    </p:spTree>
    <p:extLst>
      <p:ext uri="{BB962C8B-B14F-4D97-AF65-F5344CB8AC3E}">
        <p14:creationId xmlns:p14="http://schemas.microsoft.com/office/powerpoint/2010/main" val="375442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8</a:t>
            </a:fld>
            <a:endParaRPr lang="en-GB"/>
          </a:p>
        </p:txBody>
      </p:sp>
    </p:spTree>
    <p:extLst>
      <p:ext uri="{BB962C8B-B14F-4D97-AF65-F5344CB8AC3E}">
        <p14:creationId xmlns:p14="http://schemas.microsoft.com/office/powerpoint/2010/main" val="213598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6337EB-F787-43CF-A4FE-CF89730A212E}" type="slidenum">
              <a:rPr lang="en-GB" smtClean="0"/>
              <a:pPr/>
              <a:t>9</a:t>
            </a:fld>
            <a:endParaRPr lang="en-GB"/>
          </a:p>
        </p:txBody>
      </p:sp>
    </p:spTree>
    <p:extLst>
      <p:ext uri="{BB962C8B-B14F-4D97-AF65-F5344CB8AC3E}">
        <p14:creationId xmlns:p14="http://schemas.microsoft.com/office/powerpoint/2010/main" val="206716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AF066-77DD-4ED1-A8A2-6991E4754A97}" type="datetimeFigureOut">
              <a:rPr lang="en-GB" smtClean="0"/>
              <a:pPr/>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CAF066-77DD-4ED1-A8A2-6991E4754A97}" type="datetimeFigureOut">
              <a:rPr lang="en-GB" smtClean="0"/>
              <a:pPr/>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CAF066-77DD-4ED1-A8A2-6991E4754A97}" type="datetimeFigureOut">
              <a:rPr lang="en-GB" smtClean="0"/>
              <a:pPr/>
              <a:t>31/03/2021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CAF066-77DD-4ED1-A8A2-6991E4754A97}" type="datetimeFigureOut">
              <a:rPr lang="en-GB" smtClean="0"/>
              <a:pPr/>
              <a:t>31/03/2021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AF066-77DD-4ED1-A8A2-6991E4754A97}" type="datetimeFigureOut">
              <a:rPr lang="en-GB" smtClean="0"/>
              <a:pPr/>
              <a:t>31/03/2021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F066-77DD-4ED1-A8A2-6991E4754A97}" type="datetimeFigureOut">
              <a:rPr lang="en-GB" smtClean="0"/>
              <a:pPr/>
              <a:t>31/03/2021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56340-1DDA-4C06-AEAA-AC02AC19C4E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shp.scot/first-lev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shp.scot/second-lev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hyperlink" Target="https://vimeo.com/36199729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rshp.sco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36199628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rshp.scot/faq/"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vimeo.com/showcase/631042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hyperlink" Target="https://vimeo.com/36126334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hyperlink" Target="https://vimeo.com/36199441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shp.scot/early-lev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170" y="4895327"/>
            <a:ext cx="3553340" cy="584775"/>
          </a:xfrm>
          <a:prstGeom prst="rect">
            <a:avLst/>
          </a:prstGeom>
          <a:noFill/>
        </p:spPr>
        <p:txBody>
          <a:bodyPr wrap="square" rtlCol="0">
            <a:spAutoFit/>
          </a:bodyPr>
          <a:lstStyle/>
          <a:p>
            <a:r>
              <a:rPr lang="en-US" sz="3200" b="1" dirty="0">
                <a:latin typeface="Nunito" charset="0"/>
                <a:ea typeface="Nunito" charset="0"/>
                <a:cs typeface="Nunito" charset="0"/>
                <a:hlinkClick r:id="rId3"/>
              </a:rPr>
              <a:t>https://rshp.scot</a:t>
            </a:r>
            <a:r>
              <a:rPr lang="en-US" sz="3200" b="1" dirty="0">
                <a:latin typeface="Nunito" charset="0"/>
                <a:ea typeface="Nunito" charset="0"/>
                <a:cs typeface="Nunito" charset="0"/>
              </a:rPr>
              <a:t> </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760" y="1274691"/>
            <a:ext cx="3600400" cy="3594469"/>
          </a:xfrm>
          <a:prstGeom prst="rect">
            <a:avLst/>
          </a:prstGeom>
        </p:spPr>
      </p:pic>
      <p:sp>
        <p:nvSpPr>
          <p:cNvPr id="7" name="Subtitle 2">
            <a:extLst>
              <a:ext uri="{FF2B5EF4-FFF2-40B4-BE49-F238E27FC236}">
                <a16:creationId xmlns:a16="http://schemas.microsoft.com/office/drawing/2014/main" id="{1FAF1A1C-6334-4DC3-8418-C81385A54FF1}"/>
              </a:ext>
            </a:extLst>
          </p:cNvPr>
          <p:cNvSpPr txBox="1">
            <a:spLocks/>
          </p:cNvSpPr>
          <p:nvPr/>
        </p:nvSpPr>
        <p:spPr>
          <a:xfrm>
            <a:off x="4355976" y="2132856"/>
            <a:ext cx="4536504"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Calibri Light" panose="020F0302020204030204" pitchFamily="34" charset="0"/>
                <a:cs typeface="Calibri Light" panose="020F0302020204030204" pitchFamily="34" charset="0"/>
              </a:rPr>
              <a:t>A national teaching and learning resource for Relationships, Sexual Health and Parenthood (RSHP) education </a:t>
            </a:r>
          </a:p>
        </p:txBody>
      </p:sp>
    </p:spTree>
    <p:extLst>
      <p:ext uri="{BB962C8B-B14F-4D97-AF65-F5344CB8AC3E}">
        <p14:creationId xmlns:p14="http://schemas.microsoft.com/office/powerpoint/2010/main" val="159880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70609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47261" y="1052736"/>
            <a:ext cx="8229600" cy="5400600"/>
          </a:xfrm>
        </p:spPr>
        <p:txBody>
          <a:bodyPr>
            <a:normAutofit fontScale="55000" lnSpcReduction="20000"/>
          </a:bodyPr>
          <a:lstStyle/>
          <a:p>
            <a:pPr marL="0" indent="0">
              <a:buNone/>
            </a:pPr>
            <a:r>
              <a:rPr lang="en-GB" dirty="0"/>
              <a:t>When it comes to </a:t>
            </a:r>
            <a:r>
              <a:rPr lang="en-GB" b="1" dirty="0"/>
              <a:t>relationships</a:t>
            </a:r>
            <a:r>
              <a:rPr lang="en-GB" dirty="0"/>
              <a:t> children learn about: </a:t>
            </a:r>
          </a:p>
          <a:p>
            <a:pPr lvl="0"/>
            <a:r>
              <a:rPr lang="en-GB" dirty="0"/>
              <a:t>What makes then unique </a:t>
            </a:r>
          </a:p>
          <a:p>
            <a:pPr lvl="0"/>
            <a:r>
              <a:rPr lang="en-GB" dirty="0"/>
              <a:t>Families, and how all our families are different </a:t>
            </a:r>
          </a:p>
          <a:p>
            <a:pPr lvl="0"/>
            <a:r>
              <a:rPr lang="en-GB" dirty="0"/>
              <a:t>The different adults who might care for children – like teachers, support staff in school</a:t>
            </a:r>
          </a:p>
          <a:p>
            <a:pPr lvl="0"/>
            <a:r>
              <a:rPr lang="en-GB" dirty="0"/>
              <a:t>Making and having friends </a:t>
            </a:r>
          </a:p>
          <a:p>
            <a:pPr lvl="0"/>
            <a:r>
              <a:rPr lang="en-GB" dirty="0"/>
              <a:t>Being a boy and a girl and that they can be any kind of boy or girl they want to be </a:t>
            </a:r>
          </a:p>
          <a:p>
            <a:pPr lvl="0"/>
            <a:r>
              <a:rPr lang="en-GB" dirty="0"/>
              <a:t>What makes people alike and what makes us different (diversity)  </a:t>
            </a:r>
          </a:p>
          <a:p>
            <a:pPr lvl="0"/>
            <a:r>
              <a:rPr lang="en-GB" dirty="0"/>
              <a:t>Respect for others and the importance of being kind.   </a:t>
            </a:r>
          </a:p>
          <a:p>
            <a:pPr marL="0" indent="0">
              <a:buNone/>
            </a:pPr>
            <a:endParaRPr lang="en-GB" dirty="0"/>
          </a:p>
          <a:p>
            <a:pPr marL="0" indent="0">
              <a:buNone/>
            </a:pPr>
            <a:r>
              <a:rPr lang="en-GB" dirty="0"/>
              <a:t>When it comes to </a:t>
            </a:r>
            <a:r>
              <a:rPr lang="en-GB" b="1" dirty="0"/>
              <a:t>growing up and their body</a:t>
            </a:r>
            <a:r>
              <a:rPr lang="en-GB" dirty="0"/>
              <a:t> children learn about: </a:t>
            </a:r>
          </a:p>
          <a:p>
            <a:pPr lvl="0"/>
            <a:r>
              <a:rPr lang="en-GB" dirty="0"/>
              <a:t>Making choices and decisions </a:t>
            </a:r>
          </a:p>
          <a:p>
            <a:pPr lvl="0"/>
            <a:r>
              <a:rPr lang="en-GB" dirty="0"/>
              <a:t>Looking after their body and keeping clean </a:t>
            </a:r>
          </a:p>
          <a:p>
            <a:pPr lvl="0"/>
            <a:r>
              <a:rPr lang="en-GB" dirty="0"/>
              <a:t>How their bodies change as they grow </a:t>
            </a:r>
          </a:p>
          <a:p>
            <a:pPr lvl="0"/>
            <a:r>
              <a:rPr lang="en-GB" dirty="0"/>
              <a:t>Names of parts of their body and names for private body parts; we use the words penis, vulva, bottom, nipples </a:t>
            </a:r>
          </a:p>
          <a:p>
            <a:pPr lvl="0"/>
            <a:r>
              <a:rPr lang="en-GB" dirty="0"/>
              <a:t>Parts of their body are private  </a:t>
            </a:r>
          </a:p>
          <a:p>
            <a:pPr lvl="0"/>
            <a:r>
              <a:rPr lang="en-GB" dirty="0"/>
              <a:t>Other people should not touch the private parts of their body </a:t>
            </a:r>
          </a:p>
          <a:p>
            <a:pPr lvl="0"/>
            <a:r>
              <a:rPr lang="en-GB" dirty="0"/>
              <a:t>What behaviour is okay in public and what is okay in private (for example pulling pants up before leaving the bathroom). </a:t>
            </a:r>
          </a:p>
          <a:p>
            <a:pPr marL="0" indent="0">
              <a:buNone/>
            </a:pPr>
            <a:endParaRPr lang="en-GB"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16487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57200" y="1556792"/>
            <a:ext cx="8229600" cy="4525963"/>
          </a:xfrm>
        </p:spPr>
        <p:txBody>
          <a:bodyPr>
            <a:normAutofit/>
          </a:bodyPr>
          <a:lstStyle/>
          <a:p>
            <a:pPr marL="0" indent="0">
              <a:buNone/>
            </a:pPr>
            <a:r>
              <a:rPr lang="en-GB" sz="2000" dirty="0"/>
              <a:t>When it comes to </a:t>
            </a:r>
            <a:r>
              <a:rPr lang="en-GB" sz="2000" b="1" dirty="0"/>
              <a:t>how human life begins, pregnancy and birth</a:t>
            </a:r>
            <a:r>
              <a:rPr lang="en-GB" sz="2000" dirty="0"/>
              <a:t> children learn about: </a:t>
            </a:r>
          </a:p>
          <a:p>
            <a:pPr lvl="0"/>
            <a:r>
              <a:rPr lang="en-GB" sz="2000" dirty="0"/>
              <a:t>The life cycles of plants and animals </a:t>
            </a:r>
          </a:p>
          <a:p>
            <a:pPr lvl="0"/>
            <a:r>
              <a:rPr lang="en-GB" sz="2000" dirty="0"/>
              <a:t>How a baby is made (conception) </a:t>
            </a:r>
          </a:p>
          <a:p>
            <a:pPr lvl="0"/>
            <a:r>
              <a:rPr lang="en-GB" sz="2000" dirty="0"/>
              <a:t>Pregnancy and how a baby is born </a:t>
            </a:r>
          </a:p>
          <a:p>
            <a:pPr lvl="0"/>
            <a:r>
              <a:rPr lang="en-GB" sz="2000" dirty="0"/>
              <a:t>What a baby needs and how to care for a baby.</a:t>
            </a:r>
          </a:p>
          <a:p>
            <a:endParaRPr lang="en-GB" sz="2000" dirty="0"/>
          </a:p>
          <a:p>
            <a:pPr marL="0" indent="0">
              <a:buNone/>
            </a:pPr>
            <a:r>
              <a:rPr lang="en-GB" sz="2000" dirty="0"/>
              <a:t>Information for parents and carers about RSHP learning at First Level at school and at home: </a:t>
            </a:r>
            <a:r>
              <a:rPr lang="en-GB" sz="2000" dirty="0">
                <a:hlinkClick r:id="rId3"/>
              </a:rPr>
              <a:t>https://rshp.scot/first-level/</a:t>
            </a:r>
            <a:r>
              <a:rPr lang="en-GB" sz="20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237659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884983"/>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268760"/>
            <a:ext cx="8229600" cy="4958011"/>
          </a:xfrm>
        </p:spPr>
        <p:txBody>
          <a:bodyPr>
            <a:normAutofit/>
          </a:bodyPr>
          <a:lstStyle/>
          <a:p>
            <a:pPr marL="0" indent="0">
              <a:buNone/>
            </a:pPr>
            <a:r>
              <a:rPr lang="en-GB" sz="1800" dirty="0"/>
              <a:t>When it comes to </a:t>
            </a:r>
            <a:r>
              <a:rPr lang="en-GB" sz="1800" b="1" dirty="0"/>
              <a:t>relationships</a:t>
            </a:r>
            <a:r>
              <a:rPr lang="en-GB" sz="1800" dirty="0"/>
              <a:t> children learn about: </a:t>
            </a:r>
          </a:p>
          <a:p>
            <a:pPr lvl="0"/>
            <a:r>
              <a:rPr lang="en-GB" sz="1800" dirty="0"/>
              <a:t>What makes them unique and what makes people alike and what makes us different (diversity) </a:t>
            </a:r>
          </a:p>
          <a:p>
            <a:pPr lvl="0"/>
            <a:r>
              <a:rPr lang="en-GB" sz="1800" dirty="0"/>
              <a:t>Making and having friends </a:t>
            </a:r>
          </a:p>
          <a:p>
            <a:pPr lvl="0"/>
            <a:r>
              <a:rPr lang="en-GB" sz="1800" dirty="0"/>
              <a:t>Being a boy and a girl, and that they can be any kind of boy or girl they want to be </a:t>
            </a:r>
          </a:p>
          <a:p>
            <a:pPr lvl="0"/>
            <a:r>
              <a:rPr lang="en-GB" sz="1800" dirty="0"/>
              <a:t>Loving relationships and being attracted to others </a:t>
            </a:r>
          </a:p>
          <a:p>
            <a:pPr lvl="0"/>
            <a:r>
              <a:rPr lang="en-GB" sz="1800" dirty="0"/>
              <a:t>Respect for others and the importance of being kind – in our face-to-face relationships and online.   </a:t>
            </a:r>
          </a:p>
          <a:p>
            <a:pPr marL="0" indent="0">
              <a:buNone/>
            </a:pPr>
            <a:r>
              <a:rPr lang="en-GB" sz="1800" dirty="0"/>
              <a:t> </a:t>
            </a:r>
          </a:p>
          <a:p>
            <a:pPr marL="0" indent="0">
              <a:buNone/>
            </a:pPr>
            <a:r>
              <a:rPr lang="en-GB" sz="1800" dirty="0"/>
              <a:t>When it comes to </a:t>
            </a:r>
            <a:r>
              <a:rPr lang="en-GB" sz="1800" b="1" dirty="0"/>
              <a:t>being safe </a:t>
            </a:r>
            <a:r>
              <a:rPr lang="en-GB" sz="1800" dirty="0"/>
              <a:t>children learn about: </a:t>
            </a:r>
          </a:p>
          <a:p>
            <a:pPr lvl="0"/>
            <a:r>
              <a:rPr lang="en-GB" sz="1800" dirty="0"/>
              <a:t>Social media and being safe and smart online </a:t>
            </a:r>
          </a:p>
          <a:p>
            <a:pPr lvl="0"/>
            <a:r>
              <a:rPr lang="en-GB" sz="1800" dirty="0"/>
              <a:t>Feeling safe and unsafe </a:t>
            </a:r>
          </a:p>
          <a:p>
            <a:pPr lvl="0"/>
            <a:r>
              <a:rPr lang="en-GB" sz="1800" dirty="0"/>
              <a:t>Different kinds of abuse and neglect that can happen to a child </a:t>
            </a:r>
          </a:p>
          <a:p>
            <a:pPr lvl="0"/>
            <a:r>
              <a:rPr lang="en-GB" sz="1800" dirty="0"/>
              <a:t>What we mean by consent </a:t>
            </a:r>
          </a:p>
          <a:p>
            <a:pPr lvl="0"/>
            <a:r>
              <a:rPr lang="en-GB" sz="1800" dirty="0"/>
              <a:t>Who they can go to for help and support. </a:t>
            </a:r>
          </a:p>
          <a:p>
            <a:pPr marL="0" indent="0">
              <a:buNone/>
            </a:pPr>
            <a:endParaRPr lang="en-GB" sz="18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422848"/>
            <a:ext cx="1725092" cy="588561"/>
          </a:xfrm>
          <a:prstGeom prst="rect">
            <a:avLst/>
          </a:prstGeom>
        </p:spPr>
      </p:pic>
    </p:spTree>
    <p:extLst>
      <p:ext uri="{BB962C8B-B14F-4D97-AF65-F5344CB8AC3E}">
        <p14:creationId xmlns:p14="http://schemas.microsoft.com/office/powerpoint/2010/main" val="314363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994121"/>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412776"/>
            <a:ext cx="8229600" cy="5030019"/>
          </a:xfrm>
        </p:spPr>
        <p:txBody>
          <a:bodyPr>
            <a:normAutofit/>
          </a:bodyPr>
          <a:lstStyle/>
          <a:p>
            <a:pPr marL="0" indent="0">
              <a:buNone/>
            </a:pPr>
            <a:r>
              <a:rPr lang="en-GB" sz="1800" dirty="0"/>
              <a:t>When it comes to </a:t>
            </a:r>
            <a:r>
              <a:rPr lang="en-GB" sz="1800" b="1" dirty="0"/>
              <a:t>growing up and learning about their body </a:t>
            </a:r>
            <a:r>
              <a:rPr lang="en-GB" sz="1800" dirty="0"/>
              <a:t>children learn about: </a:t>
            </a:r>
          </a:p>
          <a:p>
            <a:pPr lvl="0"/>
            <a:r>
              <a:rPr lang="en-GB" sz="1800" dirty="0"/>
              <a:t>Making choices and decisions </a:t>
            </a:r>
          </a:p>
          <a:p>
            <a:pPr lvl="0"/>
            <a:r>
              <a:rPr lang="en-GB" sz="1800" dirty="0"/>
              <a:t>Looking after their body and keeping clean </a:t>
            </a:r>
          </a:p>
          <a:p>
            <a:pPr lvl="0"/>
            <a:r>
              <a:rPr lang="en-GB" sz="1800" dirty="0"/>
              <a:t>Puberty and how the bodies and emotions of both girls and boys change as they grow </a:t>
            </a:r>
          </a:p>
          <a:p>
            <a:pPr lvl="0"/>
            <a:r>
              <a:rPr lang="en-GB" sz="1800" dirty="0"/>
              <a:t>What ‘having sex’ is and about contraception and condoms.  </a:t>
            </a:r>
          </a:p>
          <a:p>
            <a:pPr marL="0" indent="0">
              <a:buNone/>
            </a:pPr>
            <a:r>
              <a:rPr lang="en-GB" sz="1800" dirty="0"/>
              <a:t> </a:t>
            </a:r>
          </a:p>
          <a:p>
            <a:pPr marL="0" indent="0">
              <a:buNone/>
            </a:pPr>
            <a:r>
              <a:rPr lang="en-GB" sz="1800" dirty="0"/>
              <a:t>When it comes to </a:t>
            </a:r>
            <a:r>
              <a:rPr lang="en-GB" sz="1800" b="1" dirty="0"/>
              <a:t>conception, pregnancy, birth and being a parent/carer </a:t>
            </a:r>
            <a:r>
              <a:rPr lang="en-GB" sz="1800" dirty="0"/>
              <a:t>children learn about: </a:t>
            </a:r>
          </a:p>
          <a:p>
            <a:pPr lvl="0"/>
            <a:r>
              <a:rPr lang="en-GB" sz="1800" dirty="0"/>
              <a:t>How a baby is made (conception) </a:t>
            </a:r>
          </a:p>
          <a:p>
            <a:pPr lvl="0"/>
            <a:r>
              <a:rPr lang="en-GB" sz="1800" dirty="0"/>
              <a:t>Pregnancy and how a baby is born </a:t>
            </a:r>
          </a:p>
          <a:p>
            <a:pPr lvl="0"/>
            <a:r>
              <a:rPr lang="en-GB" sz="1800" dirty="0"/>
              <a:t>Being a parent and thinking about what kind of parent they would be.</a:t>
            </a:r>
          </a:p>
          <a:p>
            <a:pPr marL="0" indent="0">
              <a:buNone/>
            </a:pPr>
            <a:endParaRPr lang="en-GB" sz="1800" dirty="0"/>
          </a:p>
          <a:p>
            <a:pPr marL="0" indent="0">
              <a:buNone/>
            </a:pPr>
            <a:r>
              <a:rPr lang="en-GB" sz="1800" dirty="0"/>
              <a:t>Information for parents and carers about RSHP learning at Second Level at school and at home: </a:t>
            </a:r>
            <a:r>
              <a:rPr lang="en-GB" sz="1800" dirty="0">
                <a:hlinkClick r:id="rId3"/>
              </a:rPr>
              <a:t>https://rshp.scot/second-level/</a:t>
            </a:r>
            <a:r>
              <a:rPr lang="en-GB" sz="18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403091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D6D3-D952-42F9-B2EA-6C622B2D5AEA}"/>
              </a:ext>
            </a:extLst>
          </p:cNvPr>
          <p:cNvSpPr>
            <a:spLocks noGrp="1"/>
          </p:cNvSpPr>
          <p:nvPr>
            <p:ph type="title"/>
          </p:nvPr>
        </p:nvSpPr>
        <p:spPr>
          <a:xfrm>
            <a:off x="254620" y="404664"/>
            <a:ext cx="6621636" cy="588561"/>
          </a:xfrm>
        </p:spPr>
        <p:txBody>
          <a:bodyPr>
            <a:noAutofit/>
          </a:bodyPr>
          <a:lstStyle/>
          <a:p>
            <a:pPr algn="l"/>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What do children and young people want from their RSHP education?</a:t>
            </a:r>
            <a:br>
              <a:rPr lang="en-GB" sz="2800" dirty="0">
                <a:solidFill>
                  <a:srgbClr val="FF0000"/>
                </a:solidFill>
                <a:latin typeface="Calibri Light" panose="020F0302020204030204" pitchFamily="34" charset="0"/>
                <a:cs typeface="Calibri Light" panose="020F0302020204030204" pitchFamily="34" charset="0"/>
              </a:rPr>
            </a:br>
            <a:endParaRPr lang="en-GB" sz="28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190ED439-12F7-49F0-B1FB-D53D59AC3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404664"/>
            <a:ext cx="1725092" cy="588561"/>
          </a:xfrm>
          <a:prstGeom prst="rect">
            <a:avLst/>
          </a:prstGeom>
        </p:spPr>
      </p:pic>
      <p:sp>
        <p:nvSpPr>
          <p:cNvPr id="6" name="Content Placeholder 3">
            <a:extLst>
              <a:ext uri="{FF2B5EF4-FFF2-40B4-BE49-F238E27FC236}">
                <a16:creationId xmlns:a16="http://schemas.microsoft.com/office/drawing/2014/main" id="{4FA89DD5-5946-4707-A9CB-364EAF3A0D9E}"/>
              </a:ext>
            </a:extLst>
          </p:cNvPr>
          <p:cNvSpPr>
            <a:spLocks noGrp="1"/>
          </p:cNvSpPr>
          <p:nvPr>
            <p:ph idx="1"/>
          </p:nvPr>
        </p:nvSpPr>
        <p:spPr>
          <a:xfrm>
            <a:off x="467544" y="5877272"/>
            <a:ext cx="8229600" cy="608931"/>
          </a:xfrm>
        </p:spPr>
        <p:txBody>
          <a:bodyPr/>
          <a:lstStyle/>
          <a:p>
            <a:r>
              <a:rPr lang="en-GB" dirty="0">
                <a:hlinkClick r:id="rId4"/>
              </a:rPr>
              <a:t>https://</a:t>
            </a:r>
            <a:r>
              <a:rPr lang="en-GB" dirty="0" err="1">
                <a:hlinkClick r:id="rId4"/>
              </a:rPr>
              <a:t>vimeo.com</a:t>
            </a:r>
            <a:r>
              <a:rPr lang="en-GB" dirty="0">
                <a:hlinkClick r:id="rId4"/>
              </a:rPr>
              <a:t>/361997291</a:t>
            </a:r>
            <a:endParaRPr lang="en-GB" dirty="0"/>
          </a:p>
        </p:txBody>
      </p:sp>
      <p:pic>
        <p:nvPicPr>
          <p:cNvPr id="3" name="Picture 2">
            <a:extLst>
              <a:ext uri="{FF2B5EF4-FFF2-40B4-BE49-F238E27FC236}">
                <a16:creationId xmlns:a16="http://schemas.microsoft.com/office/drawing/2014/main" id="{AD9CD6E1-7445-5B41-A6A9-EBA1E34552A3}"/>
              </a:ext>
            </a:extLst>
          </p:cNvPr>
          <p:cNvPicPr>
            <a:picLocks noChangeAspect="1"/>
          </p:cNvPicPr>
          <p:nvPr/>
        </p:nvPicPr>
        <p:blipFill>
          <a:blip r:embed="rId5"/>
          <a:stretch>
            <a:fillRect/>
          </a:stretch>
        </p:blipFill>
        <p:spPr>
          <a:xfrm>
            <a:off x="533400" y="1155700"/>
            <a:ext cx="8077200" cy="4546600"/>
          </a:xfrm>
          <a:prstGeom prst="rect">
            <a:avLst/>
          </a:prstGeom>
        </p:spPr>
      </p:pic>
    </p:spTree>
    <p:extLst>
      <p:ext uri="{BB962C8B-B14F-4D97-AF65-F5344CB8AC3E}">
        <p14:creationId xmlns:p14="http://schemas.microsoft.com/office/powerpoint/2010/main" val="116432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2052266"/>
            <a:ext cx="2758012" cy="2753468"/>
          </a:xfrm>
          <a:prstGeom prst="rect">
            <a:avLst/>
          </a:prstGeom>
        </p:spPr>
      </p:pic>
      <p:sp>
        <p:nvSpPr>
          <p:cNvPr id="7" name="Title 1">
            <a:extLst>
              <a:ext uri="{FF2B5EF4-FFF2-40B4-BE49-F238E27FC236}">
                <a16:creationId xmlns:a16="http://schemas.microsoft.com/office/drawing/2014/main" id="{459066CF-0FA4-420E-8E36-BA269DC2FBD7}"/>
              </a:ext>
            </a:extLst>
          </p:cNvPr>
          <p:cNvSpPr>
            <a:spLocks noGrp="1"/>
          </p:cNvSpPr>
          <p:nvPr>
            <p:ph type="title"/>
          </p:nvPr>
        </p:nvSpPr>
        <p:spPr>
          <a:xfrm>
            <a:off x="457200" y="274638"/>
            <a:ext cx="8454730" cy="1048966"/>
          </a:xfrm>
        </p:spPr>
        <p:txBody>
          <a:bodyPr>
            <a:normAutofit/>
          </a:bodyPr>
          <a:lstStyle/>
          <a:p>
            <a:pPr algn="l"/>
            <a:r>
              <a:rPr lang="en-GB" sz="3200" dirty="0">
                <a:latin typeface="Calibri Light" panose="020F0302020204030204" pitchFamily="34" charset="0"/>
                <a:cs typeface="Calibri Light" panose="020F0302020204030204" pitchFamily="34" charset="0"/>
              </a:rPr>
              <a:t>Let’s look at the resource….</a:t>
            </a:r>
          </a:p>
        </p:txBody>
      </p:sp>
      <p:sp>
        <p:nvSpPr>
          <p:cNvPr id="8" name="TextBox 7">
            <a:extLst>
              <a:ext uri="{FF2B5EF4-FFF2-40B4-BE49-F238E27FC236}">
                <a16:creationId xmlns:a16="http://schemas.microsoft.com/office/drawing/2014/main" id="{11570F34-F56F-45E9-9EA8-0838FFAD8934}"/>
              </a:ext>
            </a:extLst>
          </p:cNvPr>
          <p:cNvSpPr txBox="1"/>
          <p:nvPr/>
        </p:nvSpPr>
        <p:spPr>
          <a:xfrm>
            <a:off x="4139952" y="3068960"/>
            <a:ext cx="3139583" cy="553998"/>
          </a:xfrm>
          <a:prstGeom prst="rect">
            <a:avLst/>
          </a:prstGeom>
          <a:noFill/>
        </p:spPr>
        <p:txBody>
          <a:bodyPr wrap="square" rtlCol="0">
            <a:spAutoFit/>
          </a:bodyPr>
          <a:lstStyle/>
          <a:p>
            <a:r>
              <a:rPr lang="en-US" sz="3000" b="1" dirty="0">
                <a:latin typeface="Nunito" charset="0"/>
                <a:ea typeface="Nunito" charset="0"/>
                <a:cs typeface="Nunito" charset="0"/>
                <a:hlinkClick r:id="rId4"/>
              </a:rPr>
              <a:t>https://</a:t>
            </a:r>
            <a:r>
              <a:rPr lang="en-US" sz="3000" b="1" dirty="0" err="1">
                <a:latin typeface="Nunito" charset="0"/>
                <a:ea typeface="Nunito" charset="0"/>
                <a:cs typeface="Nunito" charset="0"/>
                <a:hlinkClick r:id="rId4"/>
              </a:rPr>
              <a:t>rshp.scot</a:t>
            </a:r>
            <a:endParaRPr lang="en-US" sz="3000" b="1" dirty="0">
              <a:latin typeface="Nunito" charset="0"/>
              <a:ea typeface="Nunito" charset="0"/>
              <a:cs typeface="Nunito" charset="0"/>
            </a:endParaRPr>
          </a:p>
        </p:txBody>
      </p:sp>
    </p:spTree>
    <p:extLst>
      <p:ext uri="{BB962C8B-B14F-4D97-AF65-F5344CB8AC3E}">
        <p14:creationId xmlns:p14="http://schemas.microsoft.com/office/powerpoint/2010/main" val="426686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Parents and Carers</a:t>
            </a:r>
          </a:p>
        </p:txBody>
      </p:sp>
      <p:sp>
        <p:nvSpPr>
          <p:cNvPr id="3" name="Content Placeholder 2"/>
          <p:cNvSpPr>
            <a:spLocks noGrp="1"/>
          </p:cNvSpPr>
          <p:nvPr>
            <p:ph idx="1"/>
          </p:nvPr>
        </p:nvSpPr>
        <p:spPr/>
        <p:txBody>
          <a:bodyPr>
            <a:normAutofit/>
          </a:bodyPr>
          <a:lstStyle/>
          <a:p>
            <a:r>
              <a:rPr lang="en-GB" sz="2400" dirty="0"/>
              <a:t>Across this resource, and in our school/centre approach to RSHP education, there is an acknowledgement that parents and carers are the primary educators of their children.</a:t>
            </a:r>
          </a:p>
          <a:p>
            <a:r>
              <a:rPr lang="en-GB" sz="2400" dirty="0"/>
              <a:t>In delivering RSHP education parents/carers will be given advance knowledge of topics and lessons.</a:t>
            </a:r>
          </a:p>
          <a:p>
            <a:r>
              <a:rPr lang="en-GB" sz="2400" dirty="0"/>
              <a:t>By learning together at home and school we can help consolidate learning – it’s a partnership approach.</a:t>
            </a:r>
          </a:p>
        </p:txBody>
      </p:sp>
      <p:pic>
        <p:nvPicPr>
          <p:cNvPr id="4" name="Picture 3">
            <a:extLst>
              <a:ext uri="{FF2B5EF4-FFF2-40B4-BE49-F238E27FC236}">
                <a16:creationId xmlns:a16="http://schemas.microsoft.com/office/drawing/2014/main" id="{8AB04F95-89E2-EE4B-8D62-8A6C56609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6" name="Straight Connector 5">
            <a:extLst>
              <a:ext uri="{FF2B5EF4-FFF2-40B4-BE49-F238E27FC236}">
                <a16:creationId xmlns:a16="http://schemas.microsoft.com/office/drawing/2014/main" id="{1EDC49CD-9EE0-7946-B400-945FEABBF72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85F-60EE-45F3-A818-F8652A95D562}"/>
              </a:ext>
            </a:extLst>
          </p:cNvPr>
          <p:cNvSpPr>
            <a:spLocks noGrp="1"/>
          </p:cNvSpPr>
          <p:nvPr>
            <p:ph type="title"/>
          </p:nvPr>
        </p:nvSpPr>
        <p:spPr>
          <a:xfrm>
            <a:off x="457200" y="274638"/>
            <a:ext cx="6923112" cy="900112"/>
          </a:xfrm>
        </p:spPr>
        <p:txBody>
          <a:bodyPr>
            <a:normAutofit fontScale="90000"/>
          </a:bodyPr>
          <a:lstStyle/>
          <a:p>
            <a:pPr algn="l"/>
            <a:r>
              <a:rPr lang="en-GB" sz="2800" dirty="0">
                <a:latin typeface="Calibri Light" panose="020F0302020204030204" pitchFamily="34" charset="0"/>
                <a:cs typeface="Calibri Light" panose="020F0302020204030204" pitchFamily="34" charset="0"/>
              </a:rPr>
              <a:t>What is the role of parents and carers in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RSHP education?</a:t>
            </a:r>
          </a:p>
        </p:txBody>
      </p:sp>
      <p:sp>
        <p:nvSpPr>
          <p:cNvPr id="6" name="Content Placeholder 3">
            <a:extLst>
              <a:ext uri="{FF2B5EF4-FFF2-40B4-BE49-F238E27FC236}">
                <a16:creationId xmlns:a16="http://schemas.microsoft.com/office/drawing/2014/main" id="{679C0F3C-55B8-4684-B108-5D8F387B6D83}"/>
              </a:ext>
            </a:extLst>
          </p:cNvPr>
          <p:cNvSpPr txBox="1">
            <a:spLocks/>
          </p:cNvSpPr>
          <p:nvPr/>
        </p:nvSpPr>
        <p:spPr>
          <a:xfrm>
            <a:off x="609600" y="5733256"/>
            <a:ext cx="8229600" cy="54530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hlinkClick r:id="rId3"/>
              </a:rPr>
              <a:t>https://</a:t>
            </a:r>
            <a:r>
              <a:rPr lang="en-GB" dirty="0" err="1">
                <a:hlinkClick r:id="rId3"/>
              </a:rPr>
              <a:t>vimeo.com</a:t>
            </a:r>
            <a:r>
              <a:rPr lang="en-GB" dirty="0">
                <a:hlinkClick r:id="rId3"/>
              </a:rPr>
              <a:t>/361996285</a:t>
            </a:r>
            <a:endParaRPr lang="en-GB" dirty="0"/>
          </a:p>
        </p:txBody>
      </p:sp>
      <p:pic>
        <p:nvPicPr>
          <p:cNvPr id="3" name="Picture 2">
            <a:extLst>
              <a:ext uri="{FF2B5EF4-FFF2-40B4-BE49-F238E27FC236}">
                <a16:creationId xmlns:a16="http://schemas.microsoft.com/office/drawing/2014/main" id="{5A556BDE-8A87-6845-8158-BC8E8B838435}"/>
              </a:ext>
            </a:extLst>
          </p:cNvPr>
          <p:cNvPicPr>
            <a:picLocks noChangeAspect="1"/>
          </p:cNvPicPr>
          <p:nvPr/>
        </p:nvPicPr>
        <p:blipFill>
          <a:blip r:embed="rId4"/>
          <a:stretch>
            <a:fillRect/>
          </a:stretch>
        </p:blipFill>
        <p:spPr>
          <a:xfrm>
            <a:off x="546100" y="1174750"/>
            <a:ext cx="8051800" cy="4508500"/>
          </a:xfrm>
          <a:prstGeom prst="rect">
            <a:avLst/>
          </a:prstGeom>
        </p:spPr>
      </p:pic>
    </p:spTree>
    <p:extLst>
      <p:ext uri="{BB962C8B-B14F-4D97-AF65-F5344CB8AC3E}">
        <p14:creationId xmlns:p14="http://schemas.microsoft.com/office/powerpoint/2010/main" val="261248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9332" y="5268487"/>
            <a:ext cx="3139583" cy="553998"/>
          </a:xfrm>
          <a:prstGeom prst="rect">
            <a:avLst/>
          </a:prstGeom>
          <a:noFill/>
        </p:spPr>
        <p:txBody>
          <a:bodyPr wrap="square" rtlCol="0">
            <a:spAutoFit/>
          </a:bodyPr>
          <a:lstStyle/>
          <a:p>
            <a:r>
              <a:rPr lang="en-US" sz="3000" b="1" dirty="0">
                <a:solidFill>
                  <a:schemeClr val="bg1"/>
                </a:solidFill>
                <a:latin typeface="Nunito" charset="0"/>
                <a:ea typeface="Nunito" charset="0"/>
                <a:cs typeface="Nunito" charset="0"/>
              </a:rPr>
              <a:t>https://rshp.scot/</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88" y="1844824"/>
            <a:ext cx="2514782" cy="2510639"/>
          </a:xfrm>
          <a:prstGeom prst="rect">
            <a:avLst/>
          </a:prstGeom>
        </p:spPr>
      </p:pic>
      <p:sp>
        <p:nvSpPr>
          <p:cNvPr id="7" name="Subtitle 2">
            <a:extLst>
              <a:ext uri="{FF2B5EF4-FFF2-40B4-BE49-F238E27FC236}">
                <a16:creationId xmlns:a16="http://schemas.microsoft.com/office/drawing/2014/main" id="{688BE77A-CC7B-4DAD-A99E-166EA936B216}"/>
              </a:ext>
            </a:extLst>
          </p:cNvPr>
          <p:cNvSpPr txBox="1">
            <a:spLocks/>
          </p:cNvSpPr>
          <p:nvPr/>
        </p:nvSpPr>
        <p:spPr>
          <a:xfrm>
            <a:off x="3419872" y="2370946"/>
            <a:ext cx="4932040"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cs typeface="Calibri Light" panose="020F0302020204030204" pitchFamily="34" charset="0"/>
              </a:rPr>
              <a:t>If you have further questions about the RSHP resource the FAQ section on the site may be of help: </a:t>
            </a:r>
            <a:r>
              <a:rPr lang="en-GB" sz="2400" dirty="0">
                <a:cs typeface="Calibri Light" panose="020F0302020204030204" pitchFamily="34" charset="0"/>
                <a:hlinkClick r:id="rId4"/>
              </a:rPr>
              <a:t>https://rshp.scot/faq/</a:t>
            </a:r>
            <a:r>
              <a:rPr lang="en-GB" sz="2400" dirty="0">
                <a:cs typeface="Calibri Light" panose="020F0302020204030204" pitchFamily="34" charset="0"/>
              </a:rPr>
              <a:t> </a:t>
            </a:r>
          </a:p>
        </p:txBody>
      </p:sp>
    </p:spTree>
    <p:extLst>
      <p:ext uri="{BB962C8B-B14F-4D97-AF65-F5344CB8AC3E}">
        <p14:creationId xmlns:p14="http://schemas.microsoft.com/office/powerpoint/2010/main" val="3600807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213F-BF6C-4B28-B738-3E6C3DEF8180}"/>
              </a:ext>
            </a:extLst>
          </p:cNvPr>
          <p:cNvSpPr>
            <a:spLocks noGrp="1"/>
          </p:cNvSpPr>
          <p:nvPr>
            <p:ph type="title"/>
          </p:nvPr>
        </p:nvSpPr>
        <p:spPr/>
        <p:txBody>
          <a:bodyPr/>
          <a:lstStyle/>
          <a:p>
            <a:r>
              <a:rPr lang="en-GB" dirty="0"/>
              <a:t>RSHP resource films</a:t>
            </a:r>
          </a:p>
        </p:txBody>
      </p:sp>
      <p:sp>
        <p:nvSpPr>
          <p:cNvPr id="3" name="Content Placeholder 2">
            <a:extLst>
              <a:ext uri="{FF2B5EF4-FFF2-40B4-BE49-F238E27FC236}">
                <a16:creationId xmlns:a16="http://schemas.microsoft.com/office/drawing/2014/main" id="{1E7BC84F-ACC9-4C1E-AC72-6DF39F2AEA00}"/>
              </a:ext>
            </a:extLst>
          </p:cNvPr>
          <p:cNvSpPr>
            <a:spLocks noGrp="1"/>
          </p:cNvSpPr>
          <p:nvPr>
            <p:ph idx="1"/>
          </p:nvPr>
        </p:nvSpPr>
        <p:spPr>
          <a:xfrm>
            <a:off x="457200" y="1417638"/>
            <a:ext cx="8229600" cy="4525963"/>
          </a:xfrm>
        </p:spPr>
        <p:txBody>
          <a:bodyPr>
            <a:normAutofit fontScale="70000" lnSpcReduction="20000"/>
          </a:bodyPr>
          <a:lstStyle/>
          <a:p>
            <a:pPr marL="0" indent="0">
              <a:buNone/>
            </a:pPr>
            <a:r>
              <a:rPr lang="en-GB" dirty="0">
                <a:hlinkClick r:id="rId3"/>
              </a:rPr>
              <a:t>https://vimeo.com/showcase/6310425</a:t>
            </a:r>
            <a:r>
              <a:rPr lang="en-GB" dirty="0"/>
              <a:t> </a:t>
            </a:r>
          </a:p>
          <a:p>
            <a:pPr marL="0" indent="0">
              <a:buNone/>
            </a:pPr>
            <a:r>
              <a:rPr lang="en-GB" dirty="0"/>
              <a:t>The series of short films made, some of which are part of this presentation, are all available here. </a:t>
            </a:r>
          </a:p>
          <a:p>
            <a:pPr lvl="0"/>
            <a:r>
              <a:rPr lang="en-GB" dirty="0"/>
              <a:t>Why does RSHP matter?</a:t>
            </a:r>
          </a:p>
          <a:p>
            <a:pPr lvl="0"/>
            <a:r>
              <a:rPr lang="en-GB" dirty="0"/>
              <a:t>Who should receive RSHP?</a:t>
            </a:r>
          </a:p>
          <a:p>
            <a:pPr lvl="0"/>
            <a:r>
              <a:rPr lang="en-GB" dirty="0"/>
              <a:t>What does RSHP equip children and young people to deal with?</a:t>
            </a:r>
          </a:p>
          <a:p>
            <a:pPr lvl="0"/>
            <a:r>
              <a:rPr lang="en-GB" dirty="0"/>
              <a:t>What is my responsibility and what support is available in local areas?</a:t>
            </a:r>
          </a:p>
          <a:p>
            <a:pPr lvl="0"/>
            <a:r>
              <a:rPr lang="en-GB" dirty="0"/>
              <a:t>How do we acknowledge an respond ot concerns about RSHP?</a:t>
            </a:r>
          </a:p>
          <a:p>
            <a:pPr lvl="0"/>
            <a:r>
              <a:rPr lang="en-GB" dirty="0"/>
              <a:t>Is the new teaching resource age and stage appropriate?</a:t>
            </a:r>
          </a:p>
          <a:p>
            <a:pPr lvl="0"/>
            <a:r>
              <a:rPr lang="en-GB" dirty="0"/>
              <a:t>What is the role of parents and carers within RSHP?</a:t>
            </a:r>
          </a:p>
          <a:p>
            <a:pPr lvl="0"/>
            <a:r>
              <a:rPr lang="en-GB" dirty="0"/>
              <a:t>What do children and young people want from their RSHP?</a:t>
            </a:r>
          </a:p>
          <a:p>
            <a:pPr lvl="0"/>
            <a:r>
              <a:rPr lang="en-GB" dirty="0"/>
              <a:t>What practical learning do children and young people receive from RSHP education?</a:t>
            </a:r>
          </a:p>
          <a:p>
            <a:pPr marL="0" indent="0">
              <a:buNone/>
            </a:pPr>
            <a:endParaRPr lang="en-GB" dirty="0"/>
          </a:p>
        </p:txBody>
      </p:sp>
    </p:spTree>
    <p:extLst>
      <p:ext uri="{BB962C8B-B14F-4D97-AF65-F5344CB8AC3E}">
        <p14:creationId xmlns:p14="http://schemas.microsoft.com/office/powerpoint/2010/main" val="4861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pPr algn="l"/>
            <a:r>
              <a:rPr lang="en-GB" dirty="0">
                <a:latin typeface="Calibri Light" panose="020F0302020204030204" pitchFamily="34" charset="0"/>
                <a:cs typeface="Calibri Light" panose="020F0302020204030204" pitchFamily="34" charset="0"/>
              </a:rPr>
              <a:t>Welcome</a:t>
            </a:r>
          </a:p>
        </p:txBody>
      </p:sp>
      <p:sp>
        <p:nvSpPr>
          <p:cNvPr id="5" name="Content Placeholder 4"/>
          <p:cNvSpPr>
            <a:spLocks noGrp="1"/>
          </p:cNvSpPr>
          <p:nvPr>
            <p:ph idx="1"/>
          </p:nvPr>
        </p:nvSpPr>
        <p:spPr>
          <a:xfrm>
            <a:off x="457200" y="1700808"/>
            <a:ext cx="8229600" cy="4708525"/>
          </a:xfrm>
        </p:spPr>
        <p:txBody>
          <a:bodyPr>
            <a:normAutofit/>
          </a:bodyPr>
          <a:lstStyle/>
          <a:p>
            <a:pPr marL="0" indent="0">
              <a:buNone/>
            </a:pPr>
            <a:r>
              <a:rPr lang="en-GB" sz="2400" dirty="0"/>
              <a:t>This information session is about what we do in a part of our Health and Wellbeing curriculum that we call </a:t>
            </a:r>
            <a:r>
              <a:rPr lang="en-GB" sz="2400" i="1" dirty="0">
                <a:cs typeface="Calibri Light" panose="020F0302020204030204" pitchFamily="34" charset="0"/>
              </a:rPr>
              <a:t>Relationships, Sexual Health and Parenthood (RSHP) </a:t>
            </a:r>
            <a:r>
              <a:rPr lang="en-GB" sz="2400" dirty="0">
                <a:cs typeface="Calibri Light" panose="020F0302020204030204" pitchFamily="34" charset="0"/>
              </a:rPr>
              <a:t>education.</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The school/centre has decided to use a new national resource that you can see at </a:t>
            </a:r>
            <a:r>
              <a:rPr lang="en-GB" sz="2400" dirty="0">
                <a:cs typeface="Calibri Light" panose="020F0302020204030204" pitchFamily="34" charset="0"/>
                <a:hlinkClick r:id="rId3"/>
              </a:rPr>
              <a:t>https://rshp.scot/</a:t>
            </a:r>
            <a:r>
              <a:rPr lang="en-GB" sz="2400" dirty="0">
                <a:cs typeface="Calibri Light" panose="020F0302020204030204" pitchFamily="34" charset="0"/>
              </a:rPr>
              <a:t> </a:t>
            </a:r>
          </a:p>
          <a:p>
            <a:pPr marL="0" indent="0">
              <a:buNone/>
            </a:pPr>
            <a:endParaRPr lang="en-GB" sz="2400" dirty="0">
              <a:cs typeface="Calibri Light" panose="020F0302020204030204" pitchFamily="34" charset="0"/>
            </a:endParaRPr>
          </a:p>
          <a:p>
            <a:pPr marL="0" indent="0">
              <a:buNone/>
            </a:pPr>
            <a:r>
              <a:rPr lang="en-GB" sz="2400" dirty="0">
                <a:cs typeface="Calibri Light" panose="020F0302020204030204" pitchFamily="34" charset="0"/>
              </a:rPr>
              <a:t>Our RSHP curriculum has been in place for some years, it is part of Curriculum for Excellence. This is a new resource, designed to help us to deliver the existing RSHP curriculum. </a:t>
            </a:r>
          </a:p>
          <a:p>
            <a:pPr marL="0" indent="0">
              <a:buNone/>
            </a:pPr>
            <a:endParaRPr lang="en-GB" sz="2400" dirty="0"/>
          </a:p>
        </p:txBody>
      </p:sp>
      <p:pic>
        <p:nvPicPr>
          <p:cNvPr id="6" name="Picture 5">
            <a:extLst>
              <a:ext uri="{FF2B5EF4-FFF2-40B4-BE49-F238E27FC236}">
                <a16:creationId xmlns:a16="http://schemas.microsoft.com/office/drawing/2014/main" id="{C24713DA-BA4F-B541-8EDF-277A5D5691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is the resource?</a:t>
            </a:r>
          </a:p>
        </p:txBody>
      </p:sp>
      <p:sp>
        <p:nvSpPr>
          <p:cNvPr id="5" name="Content Placeholder 4"/>
          <p:cNvSpPr>
            <a:spLocks noGrp="1"/>
          </p:cNvSpPr>
          <p:nvPr>
            <p:ph idx="1"/>
          </p:nvPr>
        </p:nvSpPr>
        <p:spPr>
          <a:xfrm>
            <a:off x="457200" y="1578415"/>
            <a:ext cx="8229600" cy="4708525"/>
          </a:xfrm>
        </p:spPr>
        <p:txBody>
          <a:bodyPr>
            <a:noAutofit/>
          </a:bodyPr>
          <a:lstStyle/>
          <a:p>
            <a:r>
              <a:rPr lang="en-GB" sz="2400" dirty="0"/>
              <a:t>A teacher or early years practitioner can use the resource to support teaching and learning.</a:t>
            </a:r>
          </a:p>
          <a:p>
            <a:r>
              <a:rPr lang="en-GB" sz="2400" dirty="0"/>
              <a:t>All content is age and stage appropriate for learners 3-18 years, organised by Curriculum for Excellence Levels, from Early Level through to Senior Phase.</a:t>
            </a:r>
          </a:p>
          <a:p>
            <a:r>
              <a:rPr lang="en-GB" sz="2400" dirty="0"/>
              <a:t>It can be used in formal and informal learning settings. </a:t>
            </a:r>
          </a:p>
          <a:p>
            <a:r>
              <a:rPr lang="en-GB" sz="2400" dirty="0"/>
              <a:t>Content is up-to-date and engaging and meets the needs of learners with additional support needs, including mild to moderate learning disabilities.</a:t>
            </a:r>
          </a:p>
        </p:txBody>
      </p:sp>
      <p:pic>
        <p:nvPicPr>
          <p:cNvPr id="6" name="Picture 5">
            <a:extLst>
              <a:ext uri="{FF2B5EF4-FFF2-40B4-BE49-F238E27FC236}">
                <a16:creationId xmlns:a16="http://schemas.microsoft.com/office/drawing/2014/main" id="{C24713DA-BA4F-B541-8EDF-277A5D569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8" name="Straight Connector 7">
            <a:extLst>
              <a:ext uri="{FF2B5EF4-FFF2-40B4-BE49-F238E27FC236}">
                <a16:creationId xmlns:a16="http://schemas.microsoft.com/office/drawing/2014/main" id="{ECD21E55-A70C-E046-94E5-45365AC0D15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209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9D7313C-F5C4-4B08-8E84-6FB94D01BB37}"/>
              </a:ext>
            </a:extLst>
          </p:cNvPr>
          <p:cNvSpPr>
            <a:spLocks noGrp="1"/>
          </p:cNvSpPr>
          <p:nvPr>
            <p:ph type="title"/>
          </p:nvPr>
        </p:nvSpPr>
        <p:spPr>
          <a:xfrm>
            <a:off x="467544" y="274638"/>
            <a:ext cx="8219256" cy="790595"/>
          </a:xfrm>
        </p:spPr>
        <p:txBody>
          <a:bodyPr>
            <a:normAutofit/>
          </a:bodyPr>
          <a:lstStyle/>
          <a:p>
            <a:pPr algn="l"/>
            <a:r>
              <a:rPr lang="en-GB" sz="2800" dirty="0">
                <a:latin typeface="Calibri Light" panose="020F0302020204030204" pitchFamily="34" charset="0"/>
                <a:cs typeface="Calibri Light" panose="020F0302020204030204" pitchFamily="34" charset="0"/>
              </a:rPr>
              <a:t>Why does RSHP matter?</a:t>
            </a:r>
          </a:p>
        </p:txBody>
      </p:sp>
      <p:pic>
        <p:nvPicPr>
          <p:cNvPr id="10" name="Picture 9">
            <a:extLst>
              <a:ext uri="{FF2B5EF4-FFF2-40B4-BE49-F238E27FC236}">
                <a16:creationId xmlns:a16="http://schemas.microsoft.com/office/drawing/2014/main" id="{537D30FA-29D6-4E77-896F-CC3FEB611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9558" y="405250"/>
            <a:ext cx="1725092" cy="588561"/>
          </a:xfrm>
          <a:prstGeom prst="rect">
            <a:avLst/>
          </a:prstGeom>
        </p:spPr>
      </p:pic>
      <p:sp>
        <p:nvSpPr>
          <p:cNvPr id="4" name="Content Placeholder 3">
            <a:extLst>
              <a:ext uri="{FF2B5EF4-FFF2-40B4-BE49-F238E27FC236}">
                <a16:creationId xmlns:a16="http://schemas.microsoft.com/office/drawing/2014/main" id="{F038C2DE-AE3D-FA45-B0DD-F242790FBC10}"/>
              </a:ext>
            </a:extLst>
          </p:cNvPr>
          <p:cNvSpPr>
            <a:spLocks noGrp="1"/>
          </p:cNvSpPr>
          <p:nvPr>
            <p:ph idx="1"/>
          </p:nvPr>
        </p:nvSpPr>
        <p:spPr>
          <a:xfrm>
            <a:off x="447193" y="5805264"/>
            <a:ext cx="8229600" cy="532656"/>
          </a:xfrm>
        </p:spPr>
        <p:txBody>
          <a:bodyPr>
            <a:normAutofit lnSpcReduction="10000"/>
          </a:bodyPr>
          <a:lstStyle/>
          <a:p>
            <a:r>
              <a:rPr lang="en-US" dirty="0">
                <a:hlinkClick r:id="rId4"/>
              </a:rPr>
              <a:t>https://</a:t>
            </a:r>
            <a:r>
              <a:rPr lang="en-US" dirty="0" err="1">
                <a:hlinkClick r:id="rId4"/>
              </a:rPr>
              <a:t>vimeo.com</a:t>
            </a:r>
            <a:r>
              <a:rPr lang="en-US" dirty="0">
                <a:hlinkClick r:id="rId4"/>
              </a:rPr>
              <a:t>/361263347</a:t>
            </a:r>
            <a:endParaRPr lang="en-US" dirty="0"/>
          </a:p>
        </p:txBody>
      </p:sp>
      <p:pic>
        <p:nvPicPr>
          <p:cNvPr id="5" name="Picture 4">
            <a:extLst>
              <a:ext uri="{FF2B5EF4-FFF2-40B4-BE49-F238E27FC236}">
                <a16:creationId xmlns:a16="http://schemas.microsoft.com/office/drawing/2014/main" id="{D0E1CD4D-A616-C541-B7AF-41BF38499F96}"/>
              </a:ext>
            </a:extLst>
          </p:cNvPr>
          <p:cNvPicPr>
            <a:picLocks noChangeAspect="1"/>
          </p:cNvPicPr>
          <p:nvPr/>
        </p:nvPicPr>
        <p:blipFill>
          <a:blip r:embed="rId5"/>
          <a:stretch>
            <a:fillRect/>
          </a:stretch>
        </p:blipFill>
        <p:spPr>
          <a:xfrm>
            <a:off x="552450" y="1174750"/>
            <a:ext cx="8039100" cy="4508500"/>
          </a:xfrm>
          <a:prstGeom prst="rect">
            <a:avLst/>
          </a:prstGeom>
        </p:spPr>
      </p:pic>
    </p:spTree>
    <p:extLst>
      <p:ext uri="{BB962C8B-B14F-4D97-AF65-F5344CB8AC3E}">
        <p14:creationId xmlns:p14="http://schemas.microsoft.com/office/powerpoint/2010/main" val="160391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will I find in the resource?</a:t>
            </a:r>
          </a:p>
        </p:txBody>
      </p:sp>
      <p:sp>
        <p:nvSpPr>
          <p:cNvPr id="3" name="Content Placeholder 2"/>
          <p:cNvSpPr>
            <a:spLocks noGrp="1"/>
          </p:cNvSpPr>
          <p:nvPr>
            <p:ph idx="1"/>
          </p:nvPr>
        </p:nvSpPr>
        <p:spPr>
          <a:xfrm>
            <a:off x="457200" y="1556792"/>
            <a:ext cx="8229600" cy="4525963"/>
          </a:xfrm>
        </p:spPr>
        <p:txBody>
          <a:bodyPr>
            <a:normAutofit/>
          </a:bodyPr>
          <a:lstStyle/>
          <a:p>
            <a:r>
              <a:rPr lang="en-GB" sz="2000" dirty="0"/>
              <a:t>The resource is made up of a series of Activity Plans that describe how a teacher can approach an aspect of RSHP education.</a:t>
            </a:r>
          </a:p>
          <a:p>
            <a:r>
              <a:rPr lang="en-GB" sz="2000" dirty="0"/>
              <a:t>The Activity Plans are supported by PowerPoints or other resources the lesson might need. </a:t>
            </a:r>
          </a:p>
          <a:p>
            <a:r>
              <a:rPr lang="en-GB" sz="2000" dirty="0"/>
              <a:t>There is information for parents and carers, ideas about communicating between school and home, reading lists for school libraries and reading at home.</a:t>
            </a:r>
          </a:p>
          <a:p>
            <a:r>
              <a:rPr lang="en-GB" sz="2000" dirty="0"/>
              <a:t>The resource is accessible and open to everyone; parents and carers can see what is being delivered in school. </a:t>
            </a:r>
          </a:p>
          <a:p>
            <a:r>
              <a:rPr lang="en-GB" sz="2000" dirty="0"/>
              <a:t>The resource was developed by a partnership of Local Authorities and Health Boards, with advice from Education Scotland and Scottish Government. </a:t>
            </a:r>
          </a:p>
        </p:txBody>
      </p:sp>
      <p:cxnSp>
        <p:nvCxnSpPr>
          <p:cNvPr id="5" name="Straight Connector 4">
            <a:extLst>
              <a:ext uri="{FF2B5EF4-FFF2-40B4-BE49-F238E27FC236}">
                <a16:creationId xmlns:a16="http://schemas.microsoft.com/office/drawing/2014/main" id="{B370314C-DE4F-9648-AB4F-448562EF293E}"/>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lstStyle/>
          <a:p>
            <a:pPr algn="l"/>
            <a:r>
              <a:rPr lang="en-GB" dirty="0">
                <a:latin typeface="Calibri Light" panose="020F0302020204030204" pitchFamily="34" charset="0"/>
                <a:cs typeface="Calibri Light" panose="020F0302020204030204" pitchFamily="34" charset="0"/>
              </a:rPr>
              <a:t>Why has it been developed?</a:t>
            </a:r>
          </a:p>
        </p:txBody>
      </p:sp>
      <p:sp>
        <p:nvSpPr>
          <p:cNvPr id="3" name="Content Placeholder 2"/>
          <p:cNvSpPr>
            <a:spLocks noGrp="1"/>
          </p:cNvSpPr>
          <p:nvPr>
            <p:ph idx="1"/>
          </p:nvPr>
        </p:nvSpPr>
        <p:spPr>
          <a:xfrm>
            <a:off x="457200" y="1916832"/>
            <a:ext cx="8229600" cy="4525963"/>
          </a:xfrm>
        </p:spPr>
        <p:txBody>
          <a:bodyPr>
            <a:normAutofit/>
          </a:bodyPr>
          <a:lstStyle/>
          <a:p>
            <a:r>
              <a:rPr lang="en-GB" sz="2000" dirty="0"/>
              <a:t>There is a need to improve the quality, relevance, consistency and coverage of RSHP education.</a:t>
            </a:r>
          </a:p>
          <a:p>
            <a:r>
              <a:rPr lang="en-GB" sz="2000" dirty="0"/>
              <a:t>We need to deliver RSHP education that helps protect children and young people from harm and supports them to understand that friendships and personal relationships should be healthy, happy and safe. </a:t>
            </a:r>
          </a:p>
          <a:p>
            <a:r>
              <a:rPr lang="en-GB" sz="2000" dirty="0"/>
              <a:t>The resource helps teachers to source material that is age and stage appropriate, so that they can focus on building relationships with learners. </a:t>
            </a:r>
          </a:p>
          <a:p>
            <a:r>
              <a:rPr lang="en-GB" sz="2000" dirty="0"/>
              <a:t>We need our RSHP education to reflect a modern and inclusive Scotland where we value and respect the human rights of everyone.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cxnSp>
        <p:nvCxnSpPr>
          <p:cNvPr id="5" name="Straight Connector 4">
            <a:extLst>
              <a:ext uri="{FF2B5EF4-FFF2-40B4-BE49-F238E27FC236}">
                <a16:creationId xmlns:a16="http://schemas.microsoft.com/office/drawing/2014/main" id="{67DF56C6-0D5B-6641-83A7-A450107D51A9}"/>
              </a:ext>
            </a:extLst>
          </p:cNvPr>
          <p:cNvCxnSpPr/>
          <p:nvPr/>
        </p:nvCxnSpPr>
        <p:spPr>
          <a:xfrm>
            <a:off x="539552" y="1772816"/>
            <a:ext cx="424847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993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B5C-8C49-4002-9019-6CD5B4BCF4F5}"/>
              </a:ext>
            </a:extLst>
          </p:cNvPr>
          <p:cNvSpPr>
            <a:spLocks noGrp="1"/>
          </p:cNvSpPr>
          <p:nvPr>
            <p:ph type="title"/>
          </p:nvPr>
        </p:nvSpPr>
        <p:spPr>
          <a:xfrm>
            <a:off x="359173" y="256585"/>
            <a:ext cx="7165155" cy="796151"/>
          </a:xfrm>
        </p:spPr>
        <p:txBody>
          <a:bodyPr>
            <a:normAutofit/>
          </a:bodyPr>
          <a:lstStyle/>
          <a:p>
            <a:pPr algn="l"/>
            <a:r>
              <a:rPr lang="en-GB" sz="2800" dirty="0"/>
              <a:t>Is the RSHP resource age and stage appropriate?</a:t>
            </a:r>
          </a:p>
        </p:txBody>
      </p:sp>
      <p:pic>
        <p:nvPicPr>
          <p:cNvPr id="5" name="Picture 4">
            <a:extLst>
              <a:ext uri="{FF2B5EF4-FFF2-40B4-BE49-F238E27FC236}">
                <a16:creationId xmlns:a16="http://schemas.microsoft.com/office/drawing/2014/main" id="{2BB25A1D-6A70-45CA-A936-2BF6FB4C6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8344" y="490927"/>
            <a:ext cx="1283218" cy="462372"/>
          </a:xfrm>
          <a:prstGeom prst="rect">
            <a:avLst/>
          </a:prstGeom>
        </p:spPr>
      </p:pic>
      <p:sp>
        <p:nvSpPr>
          <p:cNvPr id="4" name="Content Placeholder 3">
            <a:extLst>
              <a:ext uri="{FF2B5EF4-FFF2-40B4-BE49-F238E27FC236}">
                <a16:creationId xmlns:a16="http://schemas.microsoft.com/office/drawing/2014/main" id="{A811D434-D06F-42C8-8329-5A7D93099EB1}"/>
              </a:ext>
            </a:extLst>
          </p:cNvPr>
          <p:cNvSpPr>
            <a:spLocks noGrp="1"/>
          </p:cNvSpPr>
          <p:nvPr>
            <p:ph idx="1"/>
          </p:nvPr>
        </p:nvSpPr>
        <p:spPr>
          <a:xfrm>
            <a:off x="539750" y="5805264"/>
            <a:ext cx="8229600" cy="608931"/>
          </a:xfrm>
        </p:spPr>
        <p:txBody>
          <a:bodyPr/>
          <a:lstStyle/>
          <a:p>
            <a:r>
              <a:rPr lang="en-GB" dirty="0">
                <a:hlinkClick r:id="rId4"/>
              </a:rPr>
              <a:t>https://</a:t>
            </a:r>
            <a:r>
              <a:rPr lang="en-GB" dirty="0" err="1">
                <a:hlinkClick r:id="rId4"/>
              </a:rPr>
              <a:t>vimeo.com</a:t>
            </a:r>
            <a:r>
              <a:rPr lang="en-GB" dirty="0">
                <a:hlinkClick r:id="rId4"/>
              </a:rPr>
              <a:t>/361994410</a:t>
            </a:r>
            <a:endParaRPr lang="en-GB" dirty="0"/>
          </a:p>
        </p:txBody>
      </p:sp>
      <p:pic>
        <p:nvPicPr>
          <p:cNvPr id="3" name="Picture 2">
            <a:extLst>
              <a:ext uri="{FF2B5EF4-FFF2-40B4-BE49-F238E27FC236}">
                <a16:creationId xmlns:a16="http://schemas.microsoft.com/office/drawing/2014/main" id="{EE6EBE13-B3D8-9C49-818A-38FDF63630FF}"/>
              </a:ext>
            </a:extLst>
          </p:cNvPr>
          <p:cNvPicPr>
            <a:picLocks noChangeAspect="1"/>
          </p:cNvPicPr>
          <p:nvPr/>
        </p:nvPicPr>
        <p:blipFill>
          <a:blip r:embed="rId5"/>
          <a:stretch>
            <a:fillRect/>
          </a:stretch>
        </p:blipFill>
        <p:spPr>
          <a:xfrm>
            <a:off x="539750" y="1162050"/>
            <a:ext cx="8064500" cy="4533900"/>
          </a:xfrm>
          <a:prstGeom prst="rect">
            <a:avLst/>
          </a:prstGeom>
        </p:spPr>
      </p:pic>
    </p:spTree>
    <p:extLst>
      <p:ext uri="{BB962C8B-B14F-4D97-AF65-F5344CB8AC3E}">
        <p14:creationId xmlns:p14="http://schemas.microsoft.com/office/powerpoint/2010/main" val="267959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32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2000" dirty="0"/>
              <a:t>When it comes to </a:t>
            </a:r>
            <a:r>
              <a:rPr lang="en-GB" sz="2000" b="1" dirty="0"/>
              <a:t>families and friendships</a:t>
            </a:r>
            <a:r>
              <a:rPr lang="en-GB" sz="2000" dirty="0"/>
              <a:t>, children learn: </a:t>
            </a:r>
          </a:p>
          <a:p>
            <a:pPr lvl="0"/>
            <a:r>
              <a:rPr lang="en-GB" sz="2000" dirty="0"/>
              <a:t>That all our families are different, and that people who are important to the children provide care and love. </a:t>
            </a:r>
          </a:p>
          <a:p>
            <a:pPr lvl="0"/>
            <a:r>
              <a:rPr lang="en-GB" sz="2000" dirty="0"/>
              <a:t>How to make and keep friendships, thinking about how they get along with other children, play together, co-operate and share. This can include learning about personal space and to recognise and respect how another person is feeling.  </a:t>
            </a:r>
          </a:p>
          <a:p>
            <a:pPr lvl="0"/>
            <a:r>
              <a:rPr lang="en-GB" sz="2000" dirty="0"/>
              <a:t>About the importance of kindness and showing kindness to others. </a:t>
            </a:r>
          </a:p>
          <a:p>
            <a:pPr marL="0" indent="0">
              <a:buNone/>
            </a:pPr>
            <a:endParaRPr lang="en-GB" sz="2000" dirty="0"/>
          </a:p>
          <a:p>
            <a:pPr marL="0" indent="0">
              <a:buNone/>
            </a:pPr>
            <a:r>
              <a:rPr lang="en-GB" sz="2000" dirty="0"/>
              <a:t>When it comes to </a:t>
            </a:r>
            <a:r>
              <a:rPr lang="en-GB" sz="2000" b="1" dirty="0"/>
              <a:t>every child being unique and special </a:t>
            </a:r>
            <a:r>
              <a:rPr lang="en-GB" sz="2000" dirty="0"/>
              <a:t>children learn: </a:t>
            </a:r>
          </a:p>
          <a:p>
            <a:pPr lvl="0"/>
            <a:r>
              <a:rPr lang="en-GB" sz="2000" dirty="0"/>
              <a:t>That people are individual and unique.   </a:t>
            </a:r>
          </a:p>
          <a:p>
            <a:pPr lvl="0"/>
            <a:r>
              <a:rPr lang="en-GB" sz="2000" dirty="0"/>
              <a:t>About the similarities and differences among children in their group.   </a:t>
            </a:r>
          </a:p>
          <a:p>
            <a:pPr lvl="0"/>
            <a:r>
              <a:rPr lang="en-GB" sz="2000" dirty="0"/>
              <a:t>To understand that treating someone badly based on a difference is not okay. </a:t>
            </a:r>
          </a:p>
          <a:p>
            <a:pPr marL="0" indent="0">
              <a:buNone/>
            </a:pPr>
            <a:endParaRPr lang="en-GB" sz="2000" dirty="0"/>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571060"/>
            <a:ext cx="1725092" cy="588561"/>
          </a:xfrm>
          <a:prstGeom prst="rect">
            <a:avLst/>
          </a:prstGeom>
        </p:spPr>
      </p:pic>
    </p:spTree>
    <p:extLst>
      <p:ext uri="{BB962C8B-B14F-4D97-AF65-F5344CB8AC3E}">
        <p14:creationId xmlns:p14="http://schemas.microsoft.com/office/powerpoint/2010/main" val="366818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116589"/>
            <a:ext cx="8229600" cy="5242594"/>
          </a:xfrm>
        </p:spPr>
        <p:txBody>
          <a:bodyPr>
            <a:noAutofit/>
          </a:bodyPr>
          <a:lstStyle/>
          <a:p>
            <a:pPr marL="0" indent="0">
              <a:buNone/>
            </a:pPr>
            <a:r>
              <a:rPr lang="en-GB" sz="1800" dirty="0"/>
              <a:t>When it comes to </a:t>
            </a:r>
            <a:r>
              <a:rPr lang="en-GB" sz="1800" b="1" dirty="0"/>
              <a:t>their bodies</a:t>
            </a:r>
            <a:r>
              <a:rPr lang="en-GB" sz="1800" dirty="0"/>
              <a:t>, children learn about: </a:t>
            </a:r>
          </a:p>
          <a:p>
            <a:pPr lvl="0"/>
            <a:r>
              <a:rPr lang="en-GB" sz="1800" dirty="0"/>
              <a:t>Names for parts of their body – and that parts of their body are private. </a:t>
            </a:r>
          </a:p>
          <a:p>
            <a:pPr lvl="0"/>
            <a:r>
              <a:rPr lang="en-GB" sz="1800" dirty="0"/>
              <a:t>Keeping clean and why this is important – learning about hand washing and brushing teeth. </a:t>
            </a:r>
          </a:p>
          <a:p>
            <a:pPr marL="0" indent="0">
              <a:buNone/>
            </a:pPr>
            <a:endParaRPr lang="en-GB" sz="1200" dirty="0"/>
          </a:p>
          <a:p>
            <a:pPr marL="0" indent="0">
              <a:buNone/>
            </a:pPr>
            <a:r>
              <a:rPr lang="en-GB" sz="1800" dirty="0"/>
              <a:t>When it comes to </a:t>
            </a:r>
            <a:r>
              <a:rPr lang="en-GB" sz="1800" b="1" dirty="0"/>
              <a:t>feelings and making choices </a:t>
            </a:r>
            <a:r>
              <a:rPr lang="en-GB" sz="1800" dirty="0"/>
              <a:t>children learn: </a:t>
            </a:r>
          </a:p>
          <a:p>
            <a:pPr lvl="0"/>
            <a:r>
              <a:rPr lang="en-GB" sz="1800" dirty="0"/>
              <a:t>To recognise and express their feelings, including when they might feel safe or unsafe, happy or worried.  </a:t>
            </a:r>
          </a:p>
          <a:p>
            <a:pPr lvl="0"/>
            <a:r>
              <a:rPr lang="en-GB" sz="1800" dirty="0"/>
              <a:t>To identify adults that they can go to if they have a question or a worry, introducing the idea of trust. </a:t>
            </a:r>
          </a:p>
          <a:p>
            <a:pPr marL="0" indent="0">
              <a:buNone/>
            </a:pPr>
            <a:endParaRPr lang="en-GB" sz="1200" dirty="0"/>
          </a:p>
          <a:p>
            <a:pPr marL="0" indent="0">
              <a:buNone/>
            </a:pPr>
            <a:r>
              <a:rPr lang="en-GB" sz="1800" dirty="0"/>
              <a:t>When it comes to </a:t>
            </a:r>
            <a:r>
              <a:rPr lang="en-GB" sz="1800" b="1" dirty="0"/>
              <a:t>looking after them and other living things </a:t>
            </a:r>
            <a:r>
              <a:rPr lang="en-GB" sz="1800" dirty="0"/>
              <a:t>children learn about: </a:t>
            </a:r>
          </a:p>
          <a:p>
            <a:pPr lvl="0"/>
            <a:r>
              <a:rPr lang="en-GB" sz="1800" dirty="0"/>
              <a:t>Where living things come from. </a:t>
            </a:r>
          </a:p>
          <a:p>
            <a:pPr lvl="0"/>
            <a:r>
              <a:rPr lang="en-GB" sz="1800" dirty="0"/>
              <a:t>The needs of plants, animals and babies. </a:t>
            </a:r>
          </a:p>
          <a:p>
            <a:pPr lvl="0"/>
            <a:r>
              <a:rPr lang="en-GB" sz="1800" dirty="0"/>
              <a:t>That there are professional people who help and care for them</a:t>
            </a:r>
          </a:p>
          <a:p>
            <a:pPr marL="0" indent="0">
              <a:buNone/>
            </a:pPr>
            <a:endParaRPr lang="en-GB" sz="800" dirty="0"/>
          </a:p>
          <a:p>
            <a:pPr marL="0" indent="0">
              <a:buNone/>
            </a:pPr>
            <a:r>
              <a:rPr lang="en-GB" sz="1800" dirty="0"/>
              <a:t>Information for parents and carers about RSHP learning at Early Level at school and at home: </a:t>
            </a:r>
            <a:r>
              <a:rPr lang="en-GB" sz="1800" dirty="0">
                <a:hlinkClick r:id="rId3"/>
              </a:rPr>
              <a:t>https://rshp.scot/early-level/</a:t>
            </a:r>
            <a:r>
              <a:rPr lang="en-GB" sz="1800" dirty="0"/>
              <a:t> </a:t>
            </a:r>
          </a:p>
        </p:txBody>
      </p:sp>
      <p:pic>
        <p:nvPicPr>
          <p:cNvPr id="4" name="Picture 3">
            <a:extLst>
              <a:ext uri="{FF2B5EF4-FFF2-40B4-BE49-F238E27FC236}">
                <a16:creationId xmlns:a16="http://schemas.microsoft.com/office/drawing/2014/main" id="{880BAF36-813E-DD44-A650-7614F40FA0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4208" y="401333"/>
            <a:ext cx="1725092" cy="588561"/>
          </a:xfrm>
          <a:prstGeom prst="rect">
            <a:avLst/>
          </a:prstGeom>
        </p:spPr>
      </p:pic>
    </p:spTree>
    <p:extLst>
      <p:ext uri="{BB962C8B-B14F-4D97-AF65-F5344CB8AC3E}">
        <p14:creationId xmlns:p14="http://schemas.microsoft.com/office/powerpoint/2010/main" val="2928939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2497</Words>
  <Application>Microsoft Office PowerPoint</Application>
  <PresentationFormat>On-screen Show (4:3)</PresentationFormat>
  <Paragraphs>167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Nunito</vt:lpstr>
      <vt:lpstr>Office Theme</vt:lpstr>
      <vt:lpstr>PowerPoint Presentation</vt:lpstr>
      <vt:lpstr>Welcome</vt:lpstr>
      <vt:lpstr>What is the resource?</vt:lpstr>
      <vt:lpstr>Why does RSHP matter?</vt:lpstr>
      <vt:lpstr>What will I find in the resource?</vt:lpstr>
      <vt:lpstr>Why has it been developed?</vt:lpstr>
      <vt:lpstr>Is the RSHP resource age and stage appropriate?</vt:lpstr>
      <vt:lpstr>What do we do at Early Level?</vt:lpstr>
      <vt:lpstr>What do we do at Early Level?</vt:lpstr>
      <vt:lpstr>What do we do at First Level?</vt:lpstr>
      <vt:lpstr>What do we do at First Level?</vt:lpstr>
      <vt:lpstr>What do we do at Second Level?</vt:lpstr>
      <vt:lpstr>What do we do at Second Level?</vt:lpstr>
      <vt:lpstr> What do children and young people want from their RSHP education? </vt:lpstr>
      <vt:lpstr>Let’s look at the resource….</vt:lpstr>
      <vt:lpstr>Parents and Carers</vt:lpstr>
      <vt:lpstr>What is the role of parents and carers in  RSHP education?</vt:lpstr>
      <vt:lpstr>PowerPoint Presentation</vt:lpstr>
      <vt:lpstr>RSHP resource films</vt:lpstr>
    </vt:vector>
  </TitlesOfParts>
  <Company>NHS 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Sexual Health and Parenthood (RSHP) Education</dc:title>
  <dc:creator>Yvonne Kerr</dc:creator>
  <cp:lastModifiedBy>Kez Komolafe</cp:lastModifiedBy>
  <cp:revision>58</cp:revision>
  <dcterms:created xsi:type="dcterms:W3CDTF">2019-07-03T20:37:23Z</dcterms:created>
  <dcterms:modified xsi:type="dcterms:W3CDTF">2021-03-31T13:19:45Z</dcterms:modified>
</cp:coreProperties>
</file>