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9" r:id="rId7"/>
    <p:sldId id="262" r:id="rId8"/>
    <p:sldId id="258" r:id="rId9"/>
    <p:sldId id="259" r:id="rId10"/>
    <p:sldId id="260" r:id="rId11"/>
    <p:sldId id="264" r:id="rId12"/>
    <p:sldId id="274" r:id="rId13"/>
    <p:sldId id="265" r:id="rId14"/>
    <p:sldId id="275" r:id="rId15"/>
    <p:sldId id="276" r:id="rId16"/>
    <p:sldId id="277" r:id="rId17"/>
    <p:sldId id="263" r:id="rId18"/>
    <p:sldId id="266" r:id="rId19"/>
    <p:sldId id="267" r:id="rId20"/>
    <p:sldId id="268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562D2-CE9F-4A8A-8110-C022A0201BCC}" v="119" dt="2026-02-20T13:02:35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F82-B48D-BA0D-6BB5-0AADA2B9F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84132-B021-DB56-7D93-833A1FC39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8A25-9239-95C9-010E-ADD986ED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FE47-F0DB-C0CD-1A26-1A9DD917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C91D-036E-8B96-FF4A-75633D8E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5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46F3-A455-22D5-7B71-172225C5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D412F-75FD-9C8B-B1DD-73E8038F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E822-9BA9-CAB6-EA9D-DFC73059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93DE-B073-1615-E291-04BD9017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87548-B4B5-245E-BBD4-A23C67DD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0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1AB93-0B79-629C-D9AC-1DE5DB163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F1AB4-09CF-1655-FD6A-51E14AAF6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7BEEE-3361-8D2E-75F4-596BB7EF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D34E-9EBA-22D6-EC21-953B0A6C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6C1BC-758D-C0F3-1AF9-0CD2DD76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A8DE-AC6F-ADE7-EC2D-A5B3A782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CB2E-DA10-219E-D6B1-F472D319B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5B053-C13C-C611-E2DC-D515A123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0510F-B199-9AA9-F0AF-BD39C060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6DB7-3C4D-137B-AD69-F267425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8A74-BF66-D234-017C-B3B257F2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1C81-82D6-C10E-CB6B-D14F82C1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85B16-F9A6-75F2-D651-A337F001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101D-C7B7-6E58-7338-56B8CAE9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4982-EA10-E007-D211-0803D38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4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1D72-05A0-E806-FFA0-FC7D0CDE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556D-D4F5-0223-9277-5E1183E45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14052-A4D3-03F9-E3DC-6C693F3EA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C26EE-9F0A-F418-8FF9-CBEC6867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4060B-8683-B049-F378-49986D04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BDC8-468F-A253-3E5D-82C2C5E5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1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275E-7E2C-65C7-945D-C3613D54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21111-94FE-8804-B559-7F15A578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FCF9D-CDF7-5363-D865-1672486D1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EB015-407B-EB3B-B89E-4B00F5976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EEBA2-13AF-BD76-F2E6-F794BE41F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39A29-77C8-96B1-2659-720AB74E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D6FFC-2DD6-54E4-ED4D-21ACEBDE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3E16F-1FEC-5D62-B246-089D59CF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7E8C-483E-043A-CB94-FE6B6CC1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03E5E-C96B-51E8-AC90-1C22785F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DE227-5B97-7AB0-09C7-6C2898CC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BF6DA-29B1-E33C-037D-2365788F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5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B8557-86E2-0A3E-F0A9-36B8A3CF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838E0-0314-E7FC-EF03-712A3989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B83B-B4E3-6800-C49D-A284D8CF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6A51-C01A-0ED6-0AB8-611FD901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99C5-992E-F39C-13B4-8C311375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945EC-59F3-18E8-A74D-706B6F096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16F5-465C-7A65-B708-46CD1928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48F6-6DAA-A95F-2853-AE634279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68F26-684B-CEA5-D720-BCA15AB1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2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9AF-94EE-8BAF-1815-0FB20AD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841EC-DDD5-C102-F852-CDB31DF1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B8E1E-C09A-D426-ABCE-0D421A568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BBFE4-7F69-4C9D-1DEE-71F6056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FE1FF-AF62-7355-B868-C6894CD7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75F29-AA42-6AF0-31F7-CBBF6244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7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CCB45-87DF-F042-807D-86936803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41C6-6791-FEAB-2121-B1DE6671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66A9B-1F02-3016-EE57-163BD802A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147C1-BF71-467E-BBC4-2788E7BBFB4A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AA66C-F6E5-4695-C563-5E87C47D8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A795-239C-5137-49BD-659E9122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72BEA-D4F1-4AED-9E2B-618AB8C9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4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meet/38409213617329?p=ZmoJ4oARMYpJlrLi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Lockerbie 100">
            <a:extLst>
              <a:ext uri="{FF2B5EF4-FFF2-40B4-BE49-F238E27FC236}">
                <a16:creationId xmlns:a16="http://schemas.microsoft.com/office/drawing/2014/main" id="{26548B65-E48F-8926-0635-163BE792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r="-1" b="-1"/>
          <a:stretch>
            <a:fillRect/>
          </a:stretch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2CA7E-8E31-5EF4-45DD-82C18CBCEACF}"/>
              </a:ext>
            </a:extLst>
          </p:cNvPr>
          <p:cNvSpPr txBox="1"/>
          <p:nvPr/>
        </p:nvSpPr>
        <p:spPr>
          <a:xfrm>
            <a:off x="10888" y="2177145"/>
            <a:ext cx="2720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Sacred Heart </a:t>
            </a:r>
          </a:p>
          <a:p>
            <a:pPr algn="ctr"/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P7</a:t>
            </a:r>
          </a:p>
          <a:p>
            <a:pPr algn="ctr"/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Residential Trip </a:t>
            </a:r>
          </a:p>
          <a:p>
            <a:pPr algn="ctr"/>
            <a:endParaRPr lang="en-GB" sz="28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13</a:t>
            </a:r>
            <a:r>
              <a:rPr lang="en-GB" sz="2800" b="1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– 15</a:t>
            </a:r>
            <a:r>
              <a:rPr lang="en-GB" sz="2800" b="1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May 2026</a:t>
            </a:r>
          </a:p>
          <a:p>
            <a:pPr algn="ctr"/>
            <a:endParaRPr lang="en-GB" sz="28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endParaRPr lang="en-GB" sz="28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Lockerbie Manor</a:t>
            </a:r>
          </a:p>
        </p:txBody>
      </p:sp>
      <p:pic>
        <p:nvPicPr>
          <p:cNvPr id="6" name="Picture 5" descr="A red and white logo&#10;&#10;AI-generated content may be incorrect.">
            <a:extLst>
              <a:ext uri="{FF2B5EF4-FFF2-40B4-BE49-F238E27FC236}">
                <a16:creationId xmlns:a16="http://schemas.microsoft.com/office/drawing/2014/main" id="{5BE0AC15-3338-0F92-33F5-86DD6787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4" y="55514"/>
            <a:ext cx="1424626" cy="16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ACB3D-DECA-23B1-034C-B74DC1B7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694" y="5059192"/>
            <a:ext cx="5858184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kern="12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Activities </a:t>
            </a:r>
            <a:r>
              <a:rPr lang="en-US" b="1" kern="1200" dirty="0" err="1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Programme</a:t>
            </a:r>
            <a:endParaRPr lang="en-US" b="1" kern="1200" dirty="0">
              <a:solidFill>
                <a:schemeClr val="tx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126" name="Picture 6" descr="S3_05535">
            <a:extLst>
              <a:ext uri="{FF2B5EF4-FFF2-40B4-BE49-F238E27FC236}">
                <a16:creationId xmlns:a16="http://schemas.microsoft.com/office/drawing/2014/main" id="{93C806FB-7239-A162-C154-54C00AC9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r="18685" b="-2"/>
          <a:stretch>
            <a:fillRect/>
          </a:stretch>
        </p:blipFill>
        <p:spPr bwMode="auto"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7" name="Freeform: Shape 5136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S3_05451">
            <a:extLst>
              <a:ext uri="{FF2B5EF4-FFF2-40B4-BE49-F238E27FC236}">
                <a16:creationId xmlns:a16="http://schemas.microsoft.com/office/drawing/2014/main" id="{9B3742CE-F71E-0599-341D-BB3AFC32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r="5450" b="2"/>
          <a:stretch>
            <a:fillRect/>
          </a:stretch>
        </p:blipFill>
        <p:spPr bwMode="auto"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9" name="Group 5138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5140" name="Freeform: Shape 5139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1" name="Freeform: Shape 5140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2" name="Freeform: Shape 5141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143" name="Freeform: Shape 5142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S3_05465">
            <a:extLst>
              <a:ext uri="{FF2B5EF4-FFF2-40B4-BE49-F238E27FC236}">
                <a16:creationId xmlns:a16="http://schemas.microsoft.com/office/drawing/2014/main" id="{44BBB61B-191C-F2E2-6CA6-58FFDC66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r="21091" b="-3"/>
          <a:stretch>
            <a:fillRect/>
          </a:stretch>
        </p:blipFill>
        <p:spPr bwMode="auto">
          <a:xfrm>
            <a:off x="8236424" y="1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5" name="Group 5144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5146" name="Freeform: Shape 5145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7" name="Freeform: Shape 5146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48" name="Freeform: Shape 5147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149" name="Freeform: Shape 5148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25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9" name="Rectangle 6188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S3_05416">
            <a:extLst>
              <a:ext uri="{FF2B5EF4-FFF2-40B4-BE49-F238E27FC236}">
                <a16:creationId xmlns:a16="http://schemas.microsoft.com/office/drawing/2014/main" id="{43329388-683E-96EC-BA02-92EB3108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r="21061" b="2"/>
          <a:stretch>
            <a:fillRect/>
          </a:stretch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3_05502">
            <a:extLst>
              <a:ext uri="{FF2B5EF4-FFF2-40B4-BE49-F238E27FC236}">
                <a16:creationId xmlns:a16="http://schemas.microsoft.com/office/drawing/2014/main" id="{E868D996-CB1C-9DFF-6C7E-201A5D81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r="24057" b="1"/>
          <a:stretch>
            <a:fillRect/>
          </a:stretch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3_05438">
            <a:extLst>
              <a:ext uri="{FF2B5EF4-FFF2-40B4-BE49-F238E27FC236}">
                <a16:creationId xmlns:a16="http://schemas.microsoft.com/office/drawing/2014/main" id="{5C06F5A6-B9C6-8CE4-C4BB-6DCC7738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3" r="18575" b="-2"/>
          <a:stretch>
            <a:fillRect/>
          </a:stretch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0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 shot of a course&#10;&#10;AI-generated content may be incorrect.">
            <a:extLst>
              <a:ext uri="{FF2B5EF4-FFF2-40B4-BE49-F238E27FC236}">
                <a16:creationId xmlns:a16="http://schemas.microsoft.com/office/drawing/2014/main" id="{913A1C98-7263-2AC8-C890-416ABCCA6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7" y="751113"/>
            <a:ext cx="12136065" cy="5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0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course&#10;&#10;AI-generated content may be incorrect.">
            <a:extLst>
              <a:ext uri="{FF2B5EF4-FFF2-40B4-BE49-F238E27FC236}">
                <a16:creationId xmlns:a16="http://schemas.microsoft.com/office/drawing/2014/main" id="{EB01EB8D-3371-1085-B75B-285D7EA7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" y="1018661"/>
            <a:ext cx="11966963" cy="4427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C6762C-4D35-ED77-C974-C5BBB3735011}"/>
              </a:ext>
            </a:extLst>
          </p:cNvPr>
          <p:cNvSpPr/>
          <p:nvPr/>
        </p:nvSpPr>
        <p:spPr>
          <a:xfrm>
            <a:off x="11114314" y="2950029"/>
            <a:ext cx="5334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00812-3414-DA02-9F2D-5BE57BD36EA6}"/>
              </a:ext>
            </a:extLst>
          </p:cNvPr>
          <p:cNvSpPr txBox="1"/>
          <p:nvPr/>
        </p:nvSpPr>
        <p:spPr>
          <a:xfrm>
            <a:off x="11027226" y="2961697"/>
            <a:ext cx="139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>1-1.30pm</a:t>
            </a:r>
          </a:p>
        </p:txBody>
      </p:sp>
    </p:spTree>
    <p:extLst>
      <p:ext uri="{BB962C8B-B14F-4D97-AF65-F5344CB8AC3E}">
        <p14:creationId xmlns:p14="http://schemas.microsoft.com/office/powerpoint/2010/main" val="288332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C5A7-9D96-2E38-F580-7AADB48E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-309792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35C2-82E1-6AB6-BEF4-E099619A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" y="729342"/>
            <a:ext cx="11778343" cy="5747657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Hill Walking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   	</a:t>
            </a:r>
            <a:r>
              <a:rPr lang="en-GB" sz="80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- double session activity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Canoe/Kayak		</a:t>
            </a:r>
            <a:r>
              <a:rPr lang="en-GB" sz="80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- double session activity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Raft Build </a:t>
            </a:r>
            <a:endParaRPr lang="en-GB" sz="8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Zip Wire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Film Studies/Video				Climbing  			 Blind Trail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Rifle Shooting					Quiz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Nature Walk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    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Volleyball					Manor Olympics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  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	 Tug Of War</a:t>
            </a:r>
            <a:endParaRPr lang="en-GB" sz="8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Scavenger Hunt    				Orienteering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   		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 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Campfire  </a:t>
            </a:r>
            <a:endParaRPr lang="en-GB" sz="8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Abseiling					Team Games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Bivouac Exercises				Wide Games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Low Ropes	    				Compass Work 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Stand up Paddle Boarding  (very wet activity)   </a:t>
            </a:r>
            <a:endParaRPr lang="en-GB" sz="8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Fencing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Archery		 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Disco		</a:t>
            </a:r>
            <a:endParaRPr lang="en-GB" sz="8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Survival Skills	       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Evening Walk</a:t>
            </a:r>
          </a:p>
          <a:p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Axe Throwing                            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Obstacle Course	 	  </a:t>
            </a:r>
          </a:p>
          <a:p>
            <a:r>
              <a:rPr lang="en-GB" sz="8000" b="1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Aeroball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Wingdings" panose="05000000000000000000" pitchFamily="2" charset="2"/>
              </a:rPr>
              <a:t>				</a:t>
            </a:r>
            <a:r>
              <a:rPr lang="en-GB" sz="8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Initiative Exercise</a:t>
            </a:r>
            <a:r>
              <a:rPr lang="en-GB" sz="8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8000" dirty="0">
                <a:latin typeface="Century Gothic" panose="020B0502020202020204" pitchFamily="34" charset="0"/>
              </a:rPr>
              <a:t>		</a:t>
            </a:r>
            <a:r>
              <a:rPr lang="en-GB" sz="8000" b="1" dirty="0">
                <a:latin typeface="Century Gothic" panose="020B0502020202020204" pitchFamily="34" charset="0"/>
              </a:rPr>
              <a:t>  </a:t>
            </a:r>
            <a:endParaRPr lang="en-GB" sz="8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8000" b="1" dirty="0">
                <a:latin typeface="Century Gothic" panose="020B0502020202020204" pitchFamily="34" charset="0"/>
              </a:rPr>
              <a:t>		  </a:t>
            </a:r>
            <a:endParaRPr lang="en-GB" sz="80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3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943B-C8AA-A8BC-047D-C0964875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86" y="-277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Food &amp; Catering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2C7E5-2E3C-7281-22DD-4B72A63C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60624"/>
              </p:ext>
            </p:extLst>
          </p:nvPr>
        </p:nvGraphicFramePr>
        <p:xfrm>
          <a:off x="0" y="530734"/>
          <a:ext cx="12192000" cy="6634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027">
                  <a:extLst>
                    <a:ext uri="{9D8B030D-6E8A-4147-A177-3AD203B41FA5}">
                      <a16:colId xmlns:a16="http://schemas.microsoft.com/office/drawing/2014/main" val="1842250011"/>
                    </a:ext>
                  </a:extLst>
                </a:gridCol>
                <a:gridCol w="1524098">
                  <a:extLst>
                    <a:ext uri="{9D8B030D-6E8A-4147-A177-3AD203B41FA5}">
                      <a16:colId xmlns:a16="http://schemas.microsoft.com/office/drawing/2014/main" val="954511837"/>
                    </a:ext>
                  </a:extLst>
                </a:gridCol>
                <a:gridCol w="1512500">
                  <a:extLst>
                    <a:ext uri="{9D8B030D-6E8A-4147-A177-3AD203B41FA5}">
                      <a16:colId xmlns:a16="http://schemas.microsoft.com/office/drawing/2014/main" val="2591433272"/>
                    </a:ext>
                  </a:extLst>
                </a:gridCol>
                <a:gridCol w="1413578">
                  <a:extLst>
                    <a:ext uri="{9D8B030D-6E8A-4147-A177-3AD203B41FA5}">
                      <a16:colId xmlns:a16="http://schemas.microsoft.com/office/drawing/2014/main" val="348526935"/>
                    </a:ext>
                  </a:extLst>
                </a:gridCol>
                <a:gridCol w="1592882">
                  <a:extLst>
                    <a:ext uri="{9D8B030D-6E8A-4147-A177-3AD203B41FA5}">
                      <a16:colId xmlns:a16="http://schemas.microsoft.com/office/drawing/2014/main" val="2337669616"/>
                    </a:ext>
                  </a:extLst>
                </a:gridCol>
                <a:gridCol w="1592882">
                  <a:extLst>
                    <a:ext uri="{9D8B030D-6E8A-4147-A177-3AD203B41FA5}">
                      <a16:colId xmlns:a16="http://schemas.microsoft.com/office/drawing/2014/main" val="188310420"/>
                    </a:ext>
                  </a:extLst>
                </a:gridCol>
                <a:gridCol w="1533370">
                  <a:extLst>
                    <a:ext uri="{9D8B030D-6E8A-4147-A177-3AD203B41FA5}">
                      <a16:colId xmlns:a16="http://schemas.microsoft.com/office/drawing/2014/main" val="3163899508"/>
                    </a:ext>
                  </a:extLst>
                </a:gridCol>
                <a:gridCol w="1382663">
                  <a:extLst>
                    <a:ext uri="{9D8B030D-6E8A-4147-A177-3AD203B41FA5}">
                      <a16:colId xmlns:a16="http://schemas.microsoft.com/office/drawing/2014/main" val="1095272830"/>
                    </a:ext>
                  </a:extLst>
                </a:gridCol>
              </a:tblGrid>
              <a:tr h="13995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u="sng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BREAKFAST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MONDAY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TUESDAY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WEDNESDAY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FRIDAY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SATURDAY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SUNDAY 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3749"/>
                  </a:ext>
                </a:extLst>
              </a:tr>
              <a:tr h="1633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Porridge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Sausage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Bacon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Hash Brown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Potato Scone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Scrambled Egg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Tomatoes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Toast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extLst>
                  <a:ext uri="{0D108BD9-81ED-4DB2-BD59-A6C34878D82A}">
                    <a16:rowId xmlns:a16="http://schemas.microsoft.com/office/drawing/2014/main" val="2352816118"/>
                  </a:ext>
                </a:extLst>
              </a:tr>
              <a:tr h="1191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u="sng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LUNCH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STAFF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2 x Soups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Morning Rolls – choice of 3 fillings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Cheese &amp; Bacon Twist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Margarita Twist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Salad Bar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Chicken Goujons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Beef Burger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Seasoned Wedges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Salad Bar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2 x Soups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Baguette – choice of 3 fillings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Steak Bake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Nachos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Salad Bar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Chicken Burger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Scotch Pie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Veg Burger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Skinny Fries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Beans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Salad Bar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Cornish Pastie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Panini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Waffle Fries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Spaghetti hoops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Salad Bar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Sunday Roast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2 x meat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Veg option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Yorkshire Pudding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Gateaux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extLst>
                  <a:ext uri="{0D108BD9-81ED-4DB2-BD59-A6C34878D82A}">
                    <a16:rowId xmlns:a16="http://schemas.microsoft.com/office/drawing/2014/main" val="3900595700"/>
                  </a:ext>
                </a:extLst>
              </a:tr>
              <a:tr h="16335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u="sng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DINNER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Chicken Curry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Beef Hotpot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Gravy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Rice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Naan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Mixed Veg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Cold Dessert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Lasagne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Garlic Bread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Southern Fried Chicken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Chips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Hot Dessert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 Steak Pie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Roast Chicken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Mashed Potatoes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Carrots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Cold Dessert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Breaded Fish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Carbonara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Chips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Peas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Hot Dessert</a:t>
                      </a:r>
                      <a:endParaRPr lang="en-GB" sz="1050" kern="10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Stew &amp; Dumplings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Breaded Chicken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Mushroom sauce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Mash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Carrots &amp; Peas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Cold Dessert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Meatballs in Gravy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Chicken Kiev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Baby </a:t>
                      </a:r>
                      <a:r>
                        <a:rPr lang="en-GB" sz="1050" kern="100" dirty="0" err="1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Mids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Cauliflower Cheese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Hot Dessert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 dirty="0"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STAFF</a:t>
                      </a:r>
                      <a:endParaRPr lang="en-GB" sz="1050" kern="100" dirty="0">
                        <a:effectLst/>
                        <a:latin typeface="Dreaming Outloud Pro" panose="03050502040302030504" pitchFamily="66" charset="0"/>
                        <a:ea typeface="Aptos" panose="020B0004020202020204" pitchFamily="34" charset="0"/>
                        <a:cs typeface="Dreaming Outloud Pro" panose="03050502040302030504" pitchFamily="66" charset="0"/>
                      </a:endParaRPr>
                    </a:p>
                  </a:txBody>
                  <a:tcPr marL="41954" marR="41954" marT="0" marB="0"/>
                </a:tc>
                <a:extLst>
                  <a:ext uri="{0D108BD9-81ED-4DB2-BD59-A6C34878D82A}">
                    <a16:rowId xmlns:a16="http://schemas.microsoft.com/office/drawing/2014/main" val="345710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8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DA0-6B4F-F304-C2AC-16E5F3C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Packing &amp; Kit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88C3-09BB-55F8-F81A-E0982C5E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See information sheet provided.</a:t>
            </a:r>
          </a:p>
          <a:p>
            <a:endParaRPr lang="en-GB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aerosols</a:t>
            </a:r>
          </a:p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electronics</a:t>
            </a:r>
          </a:p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MOBILE PHONES</a:t>
            </a:r>
          </a:p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Snack/sharing sweets</a:t>
            </a:r>
          </a:p>
        </p:txBody>
      </p:sp>
    </p:spTree>
    <p:extLst>
      <p:ext uri="{BB962C8B-B14F-4D97-AF65-F5344CB8AC3E}">
        <p14:creationId xmlns:p14="http://schemas.microsoft.com/office/powerpoint/2010/main" val="416067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17DA-D0C7-7D08-CF52-43C0DD8B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Medication/Allergies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001E-6537-7A14-1AF9-49F6EB4F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Prior to trip we will issue medical forms for you to return.</a:t>
            </a:r>
          </a:p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Bring medication on day of trip and hand to staff.</a:t>
            </a:r>
          </a:p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Travel sickness medication, let staff know in advance. (Return journey)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5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CB16-0686-5858-4955-809BF179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4" y="448673"/>
            <a:ext cx="7603274" cy="1942810"/>
          </a:xfrm>
        </p:spPr>
        <p:txBody>
          <a:bodyPr anchor="b">
            <a:normAutofit/>
          </a:bodyPr>
          <a:lstStyle/>
          <a:p>
            <a:r>
              <a:rPr lang="en-GB" sz="6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Behaviour Expectations	</a:t>
            </a:r>
            <a:r>
              <a:rPr lang="en-GB" sz="40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261D-ED9B-7C9A-2A95-1B3E0445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 Safe </a:t>
            </a:r>
          </a:p>
          <a:p>
            <a:r>
              <a:rPr lang="en-GB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 Ready</a:t>
            </a:r>
          </a:p>
          <a:p>
            <a:r>
              <a:rPr lang="en-GB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 Respectful</a:t>
            </a:r>
          </a:p>
        </p:txBody>
      </p:sp>
      <p:pic>
        <p:nvPicPr>
          <p:cNvPr id="5" name="Graphic 4" descr="Checkbox Ticked with solid fill">
            <a:extLst>
              <a:ext uri="{FF2B5EF4-FFF2-40B4-BE49-F238E27FC236}">
                <a16:creationId xmlns:a16="http://schemas.microsoft.com/office/drawing/2014/main" id="{26338554-4600-5B62-CA14-55D9E6857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4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CC66-F549-BC75-7F60-64913580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80E28-9008-9A78-AB06-3D5471FF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Daily updates via X </a:t>
            </a:r>
          </a:p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Message to parents/carers on arrival</a:t>
            </a:r>
          </a:p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Message of estimated time of arrival home</a:t>
            </a:r>
          </a:p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Staff remain in daily contact with school</a:t>
            </a:r>
          </a:p>
          <a:p>
            <a:r>
              <a:rPr lang="en-GB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Only be contacted in case of emergency.</a:t>
            </a:r>
          </a:p>
          <a:p>
            <a:endParaRPr lang="en-GB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200" b="1" u="sng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No mobile phones</a:t>
            </a:r>
          </a:p>
        </p:txBody>
      </p:sp>
    </p:spTree>
    <p:extLst>
      <p:ext uri="{BB962C8B-B14F-4D97-AF65-F5344CB8AC3E}">
        <p14:creationId xmlns:p14="http://schemas.microsoft.com/office/powerpoint/2010/main" val="15200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124A-3F6E-ADBF-76AC-0E00217B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Welcome</a:t>
            </a:r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47F6-4CBC-0A07-9EC5-7D7A716B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Sharing key information</a:t>
            </a:r>
          </a:p>
          <a:p>
            <a:pPr marL="0" indent="0">
              <a:buNone/>
            </a:pPr>
            <a:endParaRPr lang="en-GB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Explain logistics, safety and expectations</a:t>
            </a:r>
          </a:p>
          <a:p>
            <a:pPr marL="0" indent="0">
              <a:buNone/>
            </a:pPr>
            <a:endParaRPr lang="en-GB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4668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8021-B100-09AD-27BA-87DF0239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Costs &amp;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C1F9-3A6F-CC3E-3CFB-D2889E03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Final Balance Due 4</a:t>
            </a:r>
            <a:r>
              <a:rPr lang="en-GB" baseline="30000" dirty="0"/>
              <a:t>th</a:t>
            </a:r>
            <a:r>
              <a:rPr lang="en-GB" dirty="0"/>
              <a:t> March 2026</a:t>
            </a:r>
          </a:p>
          <a:p>
            <a:r>
              <a:rPr lang="en-GB" dirty="0"/>
              <a:t>Lockerbie Manor £272 per pupil</a:t>
            </a:r>
          </a:p>
          <a:p>
            <a:r>
              <a:rPr lang="en-GB" dirty="0"/>
              <a:t>Transport Cost covered through fundraising from </a:t>
            </a:r>
          </a:p>
          <a:p>
            <a:pPr marL="0" indent="0">
              <a:buNone/>
            </a:pPr>
            <a:r>
              <a:rPr lang="en-GB" dirty="0"/>
              <a:t> - Church Donation</a:t>
            </a:r>
          </a:p>
          <a:p>
            <a:pPr>
              <a:buFontTx/>
              <a:buChar char="-"/>
            </a:pPr>
            <a:r>
              <a:rPr lang="en-GB" dirty="0"/>
              <a:t>Football Cards</a:t>
            </a:r>
          </a:p>
          <a:p>
            <a:pPr>
              <a:buFontTx/>
              <a:buChar char="-"/>
            </a:pPr>
            <a:r>
              <a:rPr lang="en-GB" dirty="0"/>
              <a:t>Christmas Fayre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/>
              <a:t>Please return unsold football cards to school asap. (Audit)</a:t>
            </a:r>
          </a:p>
          <a:p>
            <a:endParaRPr lang="en-GB" dirty="0"/>
          </a:p>
          <a:p>
            <a:r>
              <a:rPr lang="en-GB" dirty="0"/>
              <a:t>Spending Money – Max £5 (to be brought in week prior to trip)</a:t>
            </a:r>
          </a:p>
        </p:txBody>
      </p:sp>
    </p:spTree>
    <p:extLst>
      <p:ext uri="{BB962C8B-B14F-4D97-AF65-F5344CB8AC3E}">
        <p14:creationId xmlns:p14="http://schemas.microsoft.com/office/powerpoint/2010/main" val="358853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047D-C25F-BDB0-220C-1FDDB286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715A3-218E-12B5-6436-EB970D3A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Alessandro </a:t>
            </a:r>
            <a:r>
              <a:rPr lang="en-GB" sz="36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Rimola</a:t>
            </a: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School Journey Advisor, Manor Adventures.</a:t>
            </a:r>
          </a:p>
          <a:p>
            <a:endParaRPr lang="en-GB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u="sng" dirty="0">
                <a:hlinkClick r:id="rId2" tooltip="https://teams.microsoft.com/meet/38409213617329?p=ZmoJ4oARMYpJlrLiIt"/>
              </a:rPr>
              <a:t>https://teams.microsoft.com/meet/38409213617329?p=ZmoJ4oARMYpJlrLiIt</a:t>
            </a:r>
            <a:endParaRPr lang="en-GB" u="sng" dirty="0"/>
          </a:p>
          <a:p>
            <a:endParaRPr lang="en-GB" sz="3600" u="sng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dirty="0"/>
              <a:t>Meeting ID: 384 092 136 173 29</a:t>
            </a:r>
          </a:p>
          <a:p>
            <a:r>
              <a:rPr lang="en-GB" dirty="0"/>
              <a:t>Passcode: 2T6Mz6oE</a:t>
            </a:r>
          </a:p>
          <a:p>
            <a:endParaRPr lang="en-GB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4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CEEE-20FA-A160-51EE-D7529697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Why Residentials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AF93-9C41-2879-EBF8-D902DB776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Independence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Confidence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Teamwork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Resilience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Communication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Problem Solving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Personal Growth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Leadership Skills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29512-1A71-22C8-F9D9-18FB95354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6AF9-19AE-6C39-9B96-560F1F3E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-15871"/>
            <a:ext cx="10515600" cy="1325563"/>
          </a:xfrm>
        </p:spPr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About Lockerbie Manor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BFE67-22C9-30BA-6C5D-63587D09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6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Lockerbie Manor is Scotland’s flagship school residential centre, set within 78 acres of woodland in Dumfries &amp; Galloway. </a:t>
            </a:r>
          </a:p>
          <a:p>
            <a:pPr marL="0" indent="0">
              <a:buNone/>
            </a:pP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Built in 1814, the manor retains its historic character with original features, such as ornate ceilings and wood panelling, while offering premium facilities including </a:t>
            </a:r>
            <a:r>
              <a:rPr lang="en-GB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suite accommodation, a private lake, and a wide range of expertly led activities. </a:t>
            </a:r>
          </a:p>
          <a:p>
            <a:pPr marL="0" indent="0">
              <a:buNone/>
            </a:pP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It’s a residential experience that feels both inspiring and personal, where pupils grow in confidence, develop new skills, and create lasting memories.</a:t>
            </a:r>
          </a:p>
        </p:txBody>
      </p:sp>
    </p:spTree>
    <p:extLst>
      <p:ext uri="{BB962C8B-B14F-4D97-AF65-F5344CB8AC3E}">
        <p14:creationId xmlns:p14="http://schemas.microsoft.com/office/powerpoint/2010/main" val="64440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0126-D35C-EB13-AE52-D39D036A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Lockerbie Manor </a:t>
            </a:r>
            <a:b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Lockerbie </a:t>
            </a:r>
            <a:b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DG11 2RG</a:t>
            </a:r>
          </a:p>
        </p:txBody>
      </p:sp>
      <p:pic>
        <p:nvPicPr>
          <p:cNvPr id="7" name="Content Placeholder 6" descr="A map of a road&#10;&#10;AI-generated content may be incorrect.">
            <a:extLst>
              <a:ext uri="{FF2B5EF4-FFF2-40B4-BE49-F238E27FC236}">
                <a16:creationId xmlns:a16="http://schemas.microsoft.com/office/drawing/2014/main" id="{0FC40973-9FAE-30B9-29A6-B4B713C0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220" y="1992089"/>
            <a:ext cx="7491428" cy="45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B216-67BD-58E1-6AA7-29AC2B6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Dates &amp; Travel Arrangements</a:t>
            </a:r>
            <a:b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b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Departure  - Wednesday 13</a:t>
            </a:r>
            <a:r>
              <a:rPr lang="en-GB" b="1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</a:t>
            </a:r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May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699F-1118-8961-5F3F-76C4D975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22283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9am start as usual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11.00 home for change/lunch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12.00 return to school to board bus and set off.</a:t>
            </a:r>
          </a:p>
          <a:p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OR</a:t>
            </a:r>
          </a:p>
          <a:p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9am school start ready to leave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11.00 am lunch in school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12.00 prepare to board bus and set off.</a:t>
            </a:r>
          </a:p>
        </p:txBody>
      </p:sp>
    </p:spTree>
    <p:extLst>
      <p:ext uri="{BB962C8B-B14F-4D97-AF65-F5344CB8AC3E}">
        <p14:creationId xmlns:p14="http://schemas.microsoft.com/office/powerpoint/2010/main" val="241034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93C4-2DAD-1ED4-E714-545F4E16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Arrival at Lockerbie Manor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C829-DA2E-85EB-D841-9DBD1737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2.30 arrival time</a:t>
            </a:r>
          </a:p>
          <a:p>
            <a:endParaRPr lang="en-GB" sz="33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Settling in time in dormitories </a:t>
            </a:r>
          </a:p>
          <a:p>
            <a:endParaRPr lang="en-GB" sz="33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Sorted into groups</a:t>
            </a:r>
          </a:p>
          <a:p>
            <a:endParaRPr lang="en-GB" sz="33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Activity Session 1 (Afternoon)</a:t>
            </a:r>
          </a:p>
          <a:p>
            <a:endParaRPr lang="en-GB" sz="33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Dinner</a:t>
            </a:r>
          </a:p>
          <a:p>
            <a:endParaRPr lang="en-GB" sz="33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3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Activity Session 2 (Evening)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4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lbed">
            <a:extLst>
              <a:ext uri="{FF2B5EF4-FFF2-40B4-BE49-F238E27FC236}">
                <a16:creationId xmlns:a16="http://schemas.microsoft.com/office/drawing/2014/main" id="{F1FD6E47-9CAE-5F56-3CEE-5AF53491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26194" b="-1"/>
          <a:stretch>
            <a:fillRect/>
          </a:stretch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4A780-7D87-58C7-EA85-7E9C58A6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Accommodation &amp; Facilities</a:t>
            </a:r>
          </a:p>
        </p:txBody>
      </p:sp>
      <p:pic>
        <p:nvPicPr>
          <p:cNvPr id="3076" name="Picture 4" descr="nlchildbed">
            <a:extLst>
              <a:ext uri="{FF2B5EF4-FFF2-40B4-BE49-F238E27FC236}">
                <a16:creationId xmlns:a16="http://schemas.microsoft.com/office/drawing/2014/main" id="{0F1074E9-FACF-AC41-FCE6-62506535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2239"/>
          <a:stretch>
            <a:fillRect/>
          </a:stretch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nlbath2">
            <a:extLst>
              <a:ext uri="{FF2B5EF4-FFF2-40B4-BE49-F238E27FC236}">
                <a16:creationId xmlns:a16="http://schemas.microsoft.com/office/drawing/2014/main" id="{C0FD0D08-7433-AD9B-0DD3-92DCE889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6222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2093-303B-AF15-FC0C-04A03E6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En-suite Facilities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da92a0-e6b1-4536-8475-a71a73b8d3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B4755BF2F51449F4AA899AB4AC656" ma:contentTypeVersion="18" ma:contentTypeDescription="Create a new document." ma:contentTypeScope="" ma:versionID="340ff93ba409eb6eb761bcbd43e541ff">
  <xsd:schema xmlns:xsd="http://www.w3.org/2001/XMLSchema" xmlns:xs="http://www.w3.org/2001/XMLSchema" xmlns:p="http://schemas.microsoft.com/office/2006/metadata/properties" xmlns:ns3="20f0827f-ba74-4b28-bcf6-b951461462ce" xmlns:ns4="61da92a0-e6b1-4536-8475-a71a73b8d3f8" targetNamespace="http://schemas.microsoft.com/office/2006/metadata/properties" ma:root="true" ma:fieldsID="1e77cca4d9de94304df14d16144ee03b" ns3:_="" ns4:_="">
    <xsd:import namespace="20f0827f-ba74-4b28-bcf6-b951461462ce"/>
    <xsd:import namespace="61da92a0-e6b1-4536-8475-a71a73b8d3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BillingMetadata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0827f-ba74-4b28-bcf6-b951461462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a92a0-e6b1-4536-8475-a71a73b8d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AF41F-011D-43B1-9B0C-289D0A79DD1B}">
  <ds:schemaRefs>
    <ds:schemaRef ds:uri="http://purl.org/dc/elements/1.1/"/>
    <ds:schemaRef ds:uri="61da92a0-e6b1-4536-8475-a71a73b8d3f8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0f0827f-ba74-4b28-bcf6-b951461462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745F6C-3F45-4190-B5C7-F8FB4CC65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CF7DC-BACC-47E4-A350-289CC438F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0827f-ba74-4b28-bcf6-b951461462ce"/>
    <ds:schemaRef ds:uri="61da92a0-e6b1-4536-8475-a71a73b8d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871</Words>
  <Application>Microsoft Office PowerPoint</Application>
  <PresentationFormat>Widescreen</PresentationFormat>
  <Paragraphs>287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Welcome   </vt:lpstr>
      <vt:lpstr>Why Residentials Matter?</vt:lpstr>
      <vt:lpstr>About Lockerbie Manor </vt:lpstr>
      <vt:lpstr>Lockerbie Manor  Lockerbie  DG11 2RG</vt:lpstr>
      <vt:lpstr>Dates &amp; Travel Arrangements  Departure  - Wednesday 13th May 2026</vt:lpstr>
      <vt:lpstr>Arrival at Lockerbie Manor</vt:lpstr>
      <vt:lpstr>Accommodation &amp; Facilities</vt:lpstr>
      <vt:lpstr>En-suite Facilities</vt:lpstr>
      <vt:lpstr>Activities Programme</vt:lpstr>
      <vt:lpstr>PowerPoint Presentation</vt:lpstr>
      <vt:lpstr>PowerPoint Presentation</vt:lpstr>
      <vt:lpstr>PowerPoint Presentation</vt:lpstr>
      <vt:lpstr>Activities</vt:lpstr>
      <vt:lpstr>Food &amp; Catering</vt:lpstr>
      <vt:lpstr>Packing &amp; Kit List</vt:lpstr>
      <vt:lpstr>Medication/Allergies</vt:lpstr>
      <vt:lpstr>Behaviour Expectations  </vt:lpstr>
      <vt:lpstr>Communication</vt:lpstr>
      <vt:lpstr>Costs &amp; Payments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Hodgson</dc:creator>
  <cp:lastModifiedBy>Mrs Hodgson</cp:lastModifiedBy>
  <cp:revision>2</cp:revision>
  <dcterms:created xsi:type="dcterms:W3CDTF">2026-02-19T15:28:15Z</dcterms:created>
  <dcterms:modified xsi:type="dcterms:W3CDTF">2026-03-03T16:29:45Z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0x010100D76B4755BF2F51449F4AA899AB4AC656</vt:lpwstr>
  </property>
</Properties>
</file>