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2" r:id="rId3"/>
    <p:sldId id="263" r:id="rId4"/>
    <p:sldId id="264" r:id="rId5"/>
    <p:sldId id="257" r:id="rId6"/>
    <p:sldId id="258" r:id="rId7"/>
    <p:sldId id="260" r:id="rId8"/>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5E"/>
    <a:srgbClr val="1C858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894"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C98A-795A-994B-29B7-756BD8E1317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555CFD8-81CF-DF1B-834B-F9B77DC47339}"/>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41B67DA-BAB5-7195-B3DE-26A1AFF4EF17}"/>
              </a:ext>
            </a:extLst>
          </p:cNvPr>
          <p:cNvSpPr>
            <a:spLocks noGrp="1"/>
          </p:cNvSpPr>
          <p:nvPr>
            <p:ph type="dt" sz="half" idx="10"/>
          </p:nvPr>
        </p:nvSpPr>
        <p:spPr/>
        <p:txBody>
          <a:bodyPr/>
          <a:lstStyle/>
          <a:p>
            <a:fld id="{6738D469-2F29-4CBC-A960-88C78E1E7FB0}" type="datetimeFigureOut">
              <a:rPr lang="en-GB" smtClean="0"/>
              <a:t>04/06/2026</a:t>
            </a:fld>
            <a:endParaRPr lang="en-GB" dirty="0"/>
          </a:p>
        </p:txBody>
      </p:sp>
      <p:sp>
        <p:nvSpPr>
          <p:cNvPr id="5" name="Footer Placeholder 4">
            <a:extLst>
              <a:ext uri="{FF2B5EF4-FFF2-40B4-BE49-F238E27FC236}">
                <a16:creationId xmlns:a16="http://schemas.microsoft.com/office/drawing/2014/main" id="{97E7A07E-C4A1-4CD2-0C9B-52DE41212C9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11C12BC-ABA6-0D8E-E328-143CD98E12A4}"/>
              </a:ext>
            </a:extLst>
          </p:cNvPr>
          <p:cNvSpPr>
            <a:spLocks noGrp="1"/>
          </p:cNvSpPr>
          <p:nvPr>
            <p:ph type="sldNum" sz="quarter" idx="12"/>
          </p:nvPr>
        </p:nvSpPr>
        <p:spPr/>
        <p:txBody>
          <a:bodyPr/>
          <a:lstStyle/>
          <a:p>
            <a:fld id="{CF45797E-6B74-405A-9B2C-7568129A4930}" type="slidenum">
              <a:rPr lang="en-GB" smtClean="0"/>
              <a:t>‹#›</a:t>
            </a:fld>
            <a:endParaRPr lang="en-GB" dirty="0"/>
          </a:p>
        </p:txBody>
      </p:sp>
    </p:spTree>
    <p:extLst>
      <p:ext uri="{BB962C8B-B14F-4D97-AF65-F5344CB8AC3E}">
        <p14:creationId xmlns:p14="http://schemas.microsoft.com/office/powerpoint/2010/main" val="2500697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E96D8-2BC9-5A02-3CFD-93B90C97C86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F8E28BB-41E7-0F8B-C54E-044CE681BCC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75EDD2F-158D-8642-8839-C33CD8BB1FC7}"/>
              </a:ext>
            </a:extLst>
          </p:cNvPr>
          <p:cNvSpPr>
            <a:spLocks noGrp="1"/>
          </p:cNvSpPr>
          <p:nvPr>
            <p:ph type="dt" sz="half" idx="10"/>
          </p:nvPr>
        </p:nvSpPr>
        <p:spPr/>
        <p:txBody>
          <a:bodyPr/>
          <a:lstStyle/>
          <a:p>
            <a:fld id="{6738D469-2F29-4CBC-A960-88C78E1E7FB0}" type="datetimeFigureOut">
              <a:rPr lang="en-GB" smtClean="0"/>
              <a:t>04/06/2026</a:t>
            </a:fld>
            <a:endParaRPr lang="en-GB" dirty="0"/>
          </a:p>
        </p:txBody>
      </p:sp>
      <p:sp>
        <p:nvSpPr>
          <p:cNvPr id="5" name="Footer Placeholder 4">
            <a:extLst>
              <a:ext uri="{FF2B5EF4-FFF2-40B4-BE49-F238E27FC236}">
                <a16:creationId xmlns:a16="http://schemas.microsoft.com/office/drawing/2014/main" id="{A13F079C-19DC-F0A7-E3F1-9D3DC0B3F1A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14C0B6-87CD-E8B5-13CA-EC7CADC55749}"/>
              </a:ext>
            </a:extLst>
          </p:cNvPr>
          <p:cNvSpPr>
            <a:spLocks noGrp="1"/>
          </p:cNvSpPr>
          <p:nvPr>
            <p:ph type="sldNum" sz="quarter" idx="12"/>
          </p:nvPr>
        </p:nvSpPr>
        <p:spPr/>
        <p:txBody>
          <a:bodyPr/>
          <a:lstStyle/>
          <a:p>
            <a:fld id="{CF45797E-6B74-405A-9B2C-7568129A4930}" type="slidenum">
              <a:rPr lang="en-GB" smtClean="0"/>
              <a:t>‹#›</a:t>
            </a:fld>
            <a:endParaRPr lang="en-GB" dirty="0"/>
          </a:p>
        </p:txBody>
      </p:sp>
    </p:spTree>
    <p:extLst>
      <p:ext uri="{BB962C8B-B14F-4D97-AF65-F5344CB8AC3E}">
        <p14:creationId xmlns:p14="http://schemas.microsoft.com/office/powerpoint/2010/main" val="234065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C3BAC5-A951-1418-E56B-EA12182A4FBE}"/>
              </a:ext>
            </a:extLst>
          </p:cNvPr>
          <p:cNvSpPr>
            <a:spLocks noGrp="1"/>
          </p:cNvSpPr>
          <p:nvPr>
            <p:ph type="title" orient="vert"/>
          </p:nvPr>
        </p:nvSpPr>
        <p:spPr>
          <a:xfrm>
            <a:off x="8724899"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3004476-DB6A-8245-887B-B804C746FD25}"/>
              </a:ext>
            </a:extLst>
          </p:cNvPr>
          <p:cNvSpPr>
            <a:spLocks noGrp="1"/>
          </p:cNvSpPr>
          <p:nvPr>
            <p:ph type="body" orient="vert" idx="1"/>
          </p:nvPr>
        </p:nvSpPr>
        <p:spPr>
          <a:xfrm>
            <a:off x="838199"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860F676-1D9A-E728-790F-4B6E05695BB6}"/>
              </a:ext>
            </a:extLst>
          </p:cNvPr>
          <p:cNvSpPr>
            <a:spLocks noGrp="1"/>
          </p:cNvSpPr>
          <p:nvPr>
            <p:ph type="dt" sz="half" idx="10"/>
          </p:nvPr>
        </p:nvSpPr>
        <p:spPr/>
        <p:txBody>
          <a:bodyPr/>
          <a:lstStyle/>
          <a:p>
            <a:fld id="{6738D469-2F29-4CBC-A960-88C78E1E7FB0}" type="datetimeFigureOut">
              <a:rPr lang="en-GB" smtClean="0"/>
              <a:t>04/06/2026</a:t>
            </a:fld>
            <a:endParaRPr lang="en-GB" dirty="0"/>
          </a:p>
        </p:txBody>
      </p:sp>
      <p:sp>
        <p:nvSpPr>
          <p:cNvPr id="5" name="Footer Placeholder 4">
            <a:extLst>
              <a:ext uri="{FF2B5EF4-FFF2-40B4-BE49-F238E27FC236}">
                <a16:creationId xmlns:a16="http://schemas.microsoft.com/office/drawing/2014/main" id="{303B93F8-5EA5-72F1-CD5A-C0BDC2D29E1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8874C17-C707-5836-2DCC-5DBB30D3883E}"/>
              </a:ext>
            </a:extLst>
          </p:cNvPr>
          <p:cNvSpPr>
            <a:spLocks noGrp="1"/>
          </p:cNvSpPr>
          <p:nvPr>
            <p:ph type="sldNum" sz="quarter" idx="12"/>
          </p:nvPr>
        </p:nvSpPr>
        <p:spPr/>
        <p:txBody>
          <a:bodyPr/>
          <a:lstStyle/>
          <a:p>
            <a:fld id="{CF45797E-6B74-405A-9B2C-7568129A4930}" type="slidenum">
              <a:rPr lang="en-GB" smtClean="0"/>
              <a:t>‹#›</a:t>
            </a:fld>
            <a:endParaRPr lang="en-GB" dirty="0"/>
          </a:p>
        </p:txBody>
      </p:sp>
    </p:spTree>
    <p:extLst>
      <p:ext uri="{BB962C8B-B14F-4D97-AF65-F5344CB8AC3E}">
        <p14:creationId xmlns:p14="http://schemas.microsoft.com/office/powerpoint/2010/main" val="2340368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4C249-C55F-23DE-35D8-5FEC28426D4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0AD3DB3-F0A1-3C84-1A54-06033E8934D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E9B9D8C-672E-A7E1-A62D-7D3F24971D0F}"/>
              </a:ext>
            </a:extLst>
          </p:cNvPr>
          <p:cNvSpPr>
            <a:spLocks noGrp="1"/>
          </p:cNvSpPr>
          <p:nvPr>
            <p:ph type="dt" sz="half" idx="10"/>
          </p:nvPr>
        </p:nvSpPr>
        <p:spPr/>
        <p:txBody>
          <a:bodyPr/>
          <a:lstStyle/>
          <a:p>
            <a:fld id="{6738D469-2F29-4CBC-A960-88C78E1E7FB0}" type="datetimeFigureOut">
              <a:rPr lang="en-GB" smtClean="0"/>
              <a:t>04/06/2026</a:t>
            </a:fld>
            <a:endParaRPr lang="en-GB" dirty="0"/>
          </a:p>
        </p:txBody>
      </p:sp>
      <p:sp>
        <p:nvSpPr>
          <p:cNvPr id="5" name="Footer Placeholder 4">
            <a:extLst>
              <a:ext uri="{FF2B5EF4-FFF2-40B4-BE49-F238E27FC236}">
                <a16:creationId xmlns:a16="http://schemas.microsoft.com/office/drawing/2014/main" id="{70229E60-AA97-8BB3-BD72-1C0F1E30F6D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C73AA8F-A070-62BF-1286-3EC98AA1CA88}"/>
              </a:ext>
            </a:extLst>
          </p:cNvPr>
          <p:cNvSpPr>
            <a:spLocks noGrp="1"/>
          </p:cNvSpPr>
          <p:nvPr>
            <p:ph type="sldNum" sz="quarter" idx="12"/>
          </p:nvPr>
        </p:nvSpPr>
        <p:spPr/>
        <p:txBody>
          <a:bodyPr/>
          <a:lstStyle/>
          <a:p>
            <a:fld id="{CF45797E-6B74-405A-9B2C-7568129A4930}" type="slidenum">
              <a:rPr lang="en-GB" smtClean="0"/>
              <a:t>‹#›</a:t>
            </a:fld>
            <a:endParaRPr lang="en-GB" dirty="0"/>
          </a:p>
        </p:txBody>
      </p:sp>
    </p:spTree>
    <p:extLst>
      <p:ext uri="{BB962C8B-B14F-4D97-AF65-F5344CB8AC3E}">
        <p14:creationId xmlns:p14="http://schemas.microsoft.com/office/powerpoint/2010/main" val="352745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5E25-FCEF-FC3F-22A2-5B2DBFC0085B}"/>
              </a:ext>
            </a:extLst>
          </p:cNvPr>
          <p:cNvSpPr>
            <a:spLocks noGrp="1"/>
          </p:cNvSpPr>
          <p:nvPr>
            <p:ph type="title"/>
          </p:nvPr>
        </p:nvSpPr>
        <p:spPr>
          <a:xfrm>
            <a:off x="831852"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12E0384-B013-2650-CAA8-9E2F62237910}"/>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B8D14DB-2325-20A3-E566-21751FFFB58B}"/>
              </a:ext>
            </a:extLst>
          </p:cNvPr>
          <p:cNvSpPr>
            <a:spLocks noGrp="1"/>
          </p:cNvSpPr>
          <p:nvPr>
            <p:ph type="dt" sz="half" idx="10"/>
          </p:nvPr>
        </p:nvSpPr>
        <p:spPr/>
        <p:txBody>
          <a:bodyPr/>
          <a:lstStyle/>
          <a:p>
            <a:fld id="{6738D469-2F29-4CBC-A960-88C78E1E7FB0}" type="datetimeFigureOut">
              <a:rPr lang="en-GB" smtClean="0"/>
              <a:t>04/06/2026</a:t>
            </a:fld>
            <a:endParaRPr lang="en-GB" dirty="0"/>
          </a:p>
        </p:txBody>
      </p:sp>
      <p:sp>
        <p:nvSpPr>
          <p:cNvPr id="5" name="Footer Placeholder 4">
            <a:extLst>
              <a:ext uri="{FF2B5EF4-FFF2-40B4-BE49-F238E27FC236}">
                <a16:creationId xmlns:a16="http://schemas.microsoft.com/office/drawing/2014/main" id="{61C87D69-F6B6-848B-E03E-65DB0EA650A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2CFA883-1F73-3C66-AFC3-5BF2ADB22067}"/>
              </a:ext>
            </a:extLst>
          </p:cNvPr>
          <p:cNvSpPr>
            <a:spLocks noGrp="1"/>
          </p:cNvSpPr>
          <p:nvPr>
            <p:ph type="sldNum" sz="quarter" idx="12"/>
          </p:nvPr>
        </p:nvSpPr>
        <p:spPr/>
        <p:txBody>
          <a:bodyPr/>
          <a:lstStyle/>
          <a:p>
            <a:fld id="{CF45797E-6B74-405A-9B2C-7568129A4930}" type="slidenum">
              <a:rPr lang="en-GB" smtClean="0"/>
              <a:t>‹#›</a:t>
            </a:fld>
            <a:endParaRPr lang="en-GB" dirty="0"/>
          </a:p>
        </p:txBody>
      </p:sp>
    </p:spTree>
    <p:extLst>
      <p:ext uri="{BB962C8B-B14F-4D97-AF65-F5344CB8AC3E}">
        <p14:creationId xmlns:p14="http://schemas.microsoft.com/office/powerpoint/2010/main" val="1665886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2C07-6879-DB54-E56C-78DEAB124C3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08A9D71-D9E4-06BB-C82F-F22879665B1B}"/>
              </a:ext>
            </a:extLst>
          </p:cNvPr>
          <p:cNvSpPr>
            <a:spLocks noGrp="1"/>
          </p:cNvSpPr>
          <p:nvPr>
            <p:ph sz="half" idx="1"/>
          </p:nvPr>
        </p:nvSpPr>
        <p:spPr>
          <a:xfrm>
            <a:off x="838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3C3730D-AF27-3672-D943-85AF51E545C0}"/>
              </a:ext>
            </a:extLst>
          </p:cNvPr>
          <p:cNvSpPr>
            <a:spLocks noGrp="1"/>
          </p:cNvSpPr>
          <p:nvPr>
            <p:ph sz="half" idx="2"/>
          </p:nvPr>
        </p:nvSpPr>
        <p:spPr>
          <a:xfrm>
            <a:off x="6172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2C75BA6-5E42-5EEC-7D6F-32E92C47EC9B}"/>
              </a:ext>
            </a:extLst>
          </p:cNvPr>
          <p:cNvSpPr>
            <a:spLocks noGrp="1"/>
          </p:cNvSpPr>
          <p:nvPr>
            <p:ph type="dt" sz="half" idx="10"/>
          </p:nvPr>
        </p:nvSpPr>
        <p:spPr/>
        <p:txBody>
          <a:bodyPr/>
          <a:lstStyle/>
          <a:p>
            <a:fld id="{6738D469-2F29-4CBC-A960-88C78E1E7FB0}" type="datetimeFigureOut">
              <a:rPr lang="en-GB" smtClean="0"/>
              <a:t>04/06/2026</a:t>
            </a:fld>
            <a:endParaRPr lang="en-GB" dirty="0"/>
          </a:p>
        </p:txBody>
      </p:sp>
      <p:sp>
        <p:nvSpPr>
          <p:cNvPr id="6" name="Footer Placeholder 5">
            <a:extLst>
              <a:ext uri="{FF2B5EF4-FFF2-40B4-BE49-F238E27FC236}">
                <a16:creationId xmlns:a16="http://schemas.microsoft.com/office/drawing/2014/main" id="{762AB2ED-DF4B-A5EE-8C90-ED4BA29068C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BBC9503-5B86-5A0F-308E-A608BE07EE1C}"/>
              </a:ext>
            </a:extLst>
          </p:cNvPr>
          <p:cNvSpPr>
            <a:spLocks noGrp="1"/>
          </p:cNvSpPr>
          <p:nvPr>
            <p:ph type="sldNum" sz="quarter" idx="12"/>
          </p:nvPr>
        </p:nvSpPr>
        <p:spPr/>
        <p:txBody>
          <a:bodyPr/>
          <a:lstStyle/>
          <a:p>
            <a:fld id="{CF45797E-6B74-405A-9B2C-7568129A4930}" type="slidenum">
              <a:rPr lang="en-GB" smtClean="0"/>
              <a:t>‹#›</a:t>
            </a:fld>
            <a:endParaRPr lang="en-GB" dirty="0"/>
          </a:p>
        </p:txBody>
      </p:sp>
    </p:spTree>
    <p:extLst>
      <p:ext uri="{BB962C8B-B14F-4D97-AF65-F5344CB8AC3E}">
        <p14:creationId xmlns:p14="http://schemas.microsoft.com/office/powerpoint/2010/main" val="415887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0A78-7A5C-FB4D-F93B-739D9E03B2B3}"/>
              </a:ext>
            </a:extLst>
          </p:cNvPr>
          <p:cNvSpPr>
            <a:spLocks noGrp="1"/>
          </p:cNvSpPr>
          <p:nvPr>
            <p:ph type="title"/>
          </p:nvPr>
        </p:nvSpPr>
        <p:spPr>
          <a:xfrm>
            <a:off x="839789"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1FFACB3-89AA-CD62-BED1-DCCC141132E8}"/>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CCC1F18-31EE-1F51-1835-C35E9D66D6E5}"/>
              </a:ext>
            </a:extLst>
          </p:cNvPr>
          <p:cNvSpPr>
            <a:spLocks noGrp="1"/>
          </p:cNvSpPr>
          <p:nvPr>
            <p:ph sz="half" idx="2"/>
          </p:nvPr>
        </p:nvSpPr>
        <p:spPr>
          <a:xfrm>
            <a:off x="839789" y="250507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807BE1C-CF0E-1BE1-7D80-FC805120E88C}"/>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7B95111-E723-CFBA-CE83-15D1366384F5}"/>
              </a:ext>
            </a:extLst>
          </p:cNvPr>
          <p:cNvSpPr>
            <a:spLocks noGrp="1"/>
          </p:cNvSpPr>
          <p:nvPr>
            <p:ph sz="quarter" idx="4"/>
          </p:nvPr>
        </p:nvSpPr>
        <p:spPr>
          <a:xfrm>
            <a:off x="6172202" y="250507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A8A2CD0-D773-5479-5248-0CCA1A7EC285}"/>
              </a:ext>
            </a:extLst>
          </p:cNvPr>
          <p:cNvSpPr>
            <a:spLocks noGrp="1"/>
          </p:cNvSpPr>
          <p:nvPr>
            <p:ph type="dt" sz="half" idx="10"/>
          </p:nvPr>
        </p:nvSpPr>
        <p:spPr/>
        <p:txBody>
          <a:bodyPr/>
          <a:lstStyle/>
          <a:p>
            <a:fld id="{6738D469-2F29-4CBC-A960-88C78E1E7FB0}" type="datetimeFigureOut">
              <a:rPr lang="en-GB" smtClean="0"/>
              <a:t>04/06/2026</a:t>
            </a:fld>
            <a:endParaRPr lang="en-GB" dirty="0"/>
          </a:p>
        </p:txBody>
      </p:sp>
      <p:sp>
        <p:nvSpPr>
          <p:cNvPr id="8" name="Footer Placeholder 7">
            <a:extLst>
              <a:ext uri="{FF2B5EF4-FFF2-40B4-BE49-F238E27FC236}">
                <a16:creationId xmlns:a16="http://schemas.microsoft.com/office/drawing/2014/main" id="{A477EBB9-8938-54EE-F794-5C456939D8B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7E4B817-F9C4-53C9-86AD-9AAEEF6BA778}"/>
              </a:ext>
            </a:extLst>
          </p:cNvPr>
          <p:cNvSpPr>
            <a:spLocks noGrp="1"/>
          </p:cNvSpPr>
          <p:nvPr>
            <p:ph type="sldNum" sz="quarter" idx="12"/>
          </p:nvPr>
        </p:nvSpPr>
        <p:spPr/>
        <p:txBody>
          <a:bodyPr/>
          <a:lstStyle/>
          <a:p>
            <a:fld id="{CF45797E-6B74-405A-9B2C-7568129A4930}" type="slidenum">
              <a:rPr lang="en-GB" smtClean="0"/>
              <a:t>‹#›</a:t>
            </a:fld>
            <a:endParaRPr lang="en-GB" dirty="0"/>
          </a:p>
        </p:txBody>
      </p:sp>
    </p:spTree>
    <p:extLst>
      <p:ext uri="{BB962C8B-B14F-4D97-AF65-F5344CB8AC3E}">
        <p14:creationId xmlns:p14="http://schemas.microsoft.com/office/powerpoint/2010/main" val="206229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90636-5C4C-6731-20FC-92C26766B0C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2BA69EB-8073-0511-4381-652ECBD6CC8F}"/>
              </a:ext>
            </a:extLst>
          </p:cNvPr>
          <p:cNvSpPr>
            <a:spLocks noGrp="1"/>
          </p:cNvSpPr>
          <p:nvPr>
            <p:ph type="dt" sz="half" idx="10"/>
          </p:nvPr>
        </p:nvSpPr>
        <p:spPr/>
        <p:txBody>
          <a:bodyPr/>
          <a:lstStyle/>
          <a:p>
            <a:fld id="{6738D469-2F29-4CBC-A960-88C78E1E7FB0}" type="datetimeFigureOut">
              <a:rPr lang="en-GB" smtClean="0"/>
              <a:t>04/06/2026</a:t>
            </a:fld>
            <a:endParaRPr lang="en-GB" dirty="0"/>
          </a:p>
        </p:txBody>
      </p:sp>
      <p:sp>
        <p:nvSpPr>
          <p:cNvPr id="4" name="Footer Placeholder 3">
            <a:extLst>
              <a:ext uri="{FF2B5EF4-FFF2-40B4-BE49-F238E27FC236}">
                <a16:creationId xmlns:a16="http://schemas.microsoft.com/office/drawing/2014/main" id="{C2A3E0D2-93D8-F5CF-734A-7B393179575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D8D01AD-0C05-0EF1-5DC0-76EE222F92C4}"/>
              </a:ext>
            </a:extLst>
          </p:cNvPr>
          <p:cNvSpPr>
            <a:spLocks noGrp="1"/>
          </p:cNvSpPr>
          <p:nvPr>
            <p:ph type="sldNum" sz="quarter" idx="12"/>
          </p:nvPr>
        </p:nvSpPr>
        <p:spPr/>
        <p:txBody>
          <a:bodyPr/>
          <a:lstStyle/>
          <a:p>
            <a:fld id="{CF45797E-6B74-405A-9B2C-7568129A4930}" type="slidenum">
              <a:rPr lang="en-GB" smtClean="0"/>
              <a:t>‹#›</a:t>
            </a:fld>
            <a:endParaRPr lang="en-GB" dirty="0"/>
          </a:p>
        </p:txBody>
      </p:sp>
    </p:spTree>
    <p:extLst>
      <p:ext uri="{BB962C8B-B14F-4D97-AF65-F5344CB8AC3E}">
        <p14:creationId xmlns:p14="http://schemas.microsoft.com/office/powerpoint/2010/main" val="2860424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614BD-3BAA-097D-E5E5-DBC88F256DEA}"/>
              </a:ext>
            </a:extLst>
          </p:cNvPr>
          <p:cNvSpPr>
            <a:spLocks noGrp="1"/>
          </p:cNvSpPr>
          <p:nvPr>
            <p:ph type="dt" sz="half" idx="10"/>
          </p:nvPr>
        </p:nvSpPr>
        <p:spPr/>
        <p:txBody>
          <a:bodyPr/>
          <a:lstStyle/>
          <a:p>
            <a:fld id="{6738D469-2F29-4CBC-A960-88C78E1E7FB0}" type="datetimeFigureOut">
              <a:rPr lang="en-GB" smtClean="0"/>
              <a:t>04/06/2026</a:t>
            </a:fld>
            <a:endParaRPr lang="en-GB" dirty="0"/>
          </a:p>
        </p:txBody>
      </p:sp>
      <p:sp>
        <p:nvSpPr>
          <p:cNvPr id="3" name="Footer Placeholder 2">
            <a:extLst>
              <a:ext uri="{FF2B5EF4-FFF2-40B4-BE49-F238E27FC236}">
                <a16:creationId xmlns:a16="http://schemas.microsoft.com/office/drawing/2014/main" id="{63681126-0A29-7828-56A9-4A68FB7B932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8AC7325-F8CA-77F2-275E-05F843D22386}"/>
              </a:ext>
            </a:extLst>
          </p:cNvPr>
          <p:cNvSpPr>
            <a:spLocks noGrp="1"/>
          </p:cNvSpPr>
          <p:nvPr>
            <p:ph type="sldNum" sz="quarter" idx="12"/>
          </p:nvPr>
        </p:nvSpPr>
        <p:spPr/>
        <p:txBody>
          <a:bodyPr/>
          <a:lstStyle/>
          <a:p>
            <a:fld id="{CF45797E-6B74-405A-9B2C-7568129A4930}" type="slidenum">
              <a:rPr lang="en-GB" smtClean="0"/>
              <a:t>‹#›</a:t>
            </a:fld>
            <a:endParaRPr lang="en-GB" dirty="0"/>
          </a:p>
        </p:txBody>
      </p:sp>
    </p:spTree>
    <p:extLst>
      <p:ext uri="{BB962C8B-B14F-4D97-AF65-F5344CB8AC3E}">
        <p14:creationId xmlns:p14="http://schemas.microsoft.com/office/powerpoint/2010/main" val="217040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99383-AC70-ECE4-FB7C-01156975ABC3}"/>
              </a:ext>
            </a:extLst>
          </p:cNvPr>
          <p:cNvSpPr>
            <a:spLocks noGrp="1"/>
          </p:cNvSpPr>
          <p:nvPr>
            <p:ph type="title"/>
          </p:nvPr>
        </p:nvSpPr>
        <p:spPr>
          <a:xfrm>
            <a:off x="839790" y="457200"/>
            <a:ext cx="3932236"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3D790E6-F62E-C7BF-FA8D-F8DBDF43ED7A}"/>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BB8101C-0425-7C4C-9E31-D75F48F89FD9}"/>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GB"/>
              <a:t>Click to edit Master text styles</a:t>
            </a:r>
          </a:p>
        </p:txBody>
      </p:sp>
      <p:sp>
        <p:nvSpPr>
          <p:cNvPr id="5" name="Date Placeholder 4">
            <a:extLst>
              <a:ext uri="{FF2B5EF4-FFF2-40B4-BE49-F238E27FC236}">
                <a16:creationId xmlns:a16="http://schemas.microsoft.com/office/drawing/2014/main" id="{2A5A5E22-3661-AD37-FF6E-C5F4C98CD89A}"/>
              </a:ext>
            </a:extLst>
          </p:cNvPr>
          <p:cNvSpPr>
            <a:spLocks noGrp="1"/>
          </p:cNvSpPr>
          <p:nvPr>
            <p:ph type="dt" sz="half" idx="10"/>
          </p:nvPr>
        </p:nvSpPr>
        <p:spPr/>
        <p:txBody>
          <a:bodyPr/>
          <a:lstStyle/>
          <a:p>
            <a:fld id="{6738D469-2F29-4CBC-A960-88C78E1E7FB0}" type="datetimeFigureOut">
              <a:rPr lang="en-GB" smtClean="0"/>
              <a:t>04/06/2026</a:t>
            </a:fld>
            <a:endParaRPr lang="en-GB" dirty="0"/>
          </a:p>
        </p:txBody>
      </p:sp>
      <p:sp>
        <p:nvSpPr>
          <p:cNvPr id="6" name="Footer Placeholder 5">
            <a:extLst>
              <a:ext uri="{FF2B5EF4-FFF2-40B4-BE49-F238E27FC236}">
                <a16:creationId xmlns:a16="http://schemas.microsoft.com/office/drawing/2014/main" id="{2093D2AB-B734-8473-0862-7046BFC7B4F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D025114-6BC9-280B-A27B-D8A7D1D5FEC2}"/>
              </a:ext>
            </a:extLst>
          </p:cNvPr>
          <p:cNvSpPr>
            <a:spLocks noGrp="1"/>
          </p:cNvSpPr>
          <p:nvPr>
            <p:ph type="sldNum" sz="quarter" idx="12"/>
          </p:nvPr>
        </p:nvSpPr>
        <p:spPr/>
        <p:txBody>
          <a:bodyPr/>
          <a:lstStyle/>
          <a:p>
            <a:fld id="{CF45797E-6B74-405A-9B2C-7568129A4930}" type="slidenum">
              <a:rPr lang="en-GB" smtClean="0"/>
              <a:t>‹#›</a:t>
            </a:fld>
            <a:endParaRPr lang="en-GB" dirty="0"/>
          </a:p>
        </p:txBody>
      </p:sp>
    </p:spTree>
    <p:extLst>
      <p:ext uri="{BB962C8B-B14F-4D97-AF65-F5344CB8AC3E}">
        <p14:creationId xmlns:p14="http://schemas.microsoft.com/office/powerpoint/2010/main" val="576917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B362-2D8E-098D-9432-13DD81CA33AE}"/>
              </a:ext>
            </a:extLst>
          </p:cNvPr>
          <p:cNvSpPr>
            <a:spLocks noGrp="1"/>
          </p:cNvSpPr>
          <p:nvPr>
            <p:ph type="title"/>
          </p:nvPr>
        </p:nvSpPr>
        <p:spPr>
          <a:xfrm>
            <a:off x="839790" y="457200"/>
            <a:ext cx="3932236"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C4378E9-EF64-A324-A0E1-099708D0241C}"/>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dirty="0"/>
          </a:p>
        </p:txBody>
      </p:sp>
      <p:sp>
        <p:nvSpPr>
          <p:cNvPr id="4" name="Text Placeholder 3">
            <a:extLst>
              <a:ext uri="{FF2B5EF4-FFF2-40B4-BE49-F238E27FC236}">
                <a16:creationId xmlns:a16="http://schemas.microsoft.com/office/drawing/2014/main" id="{D5EF196E-51CA-B5AA-0BA3-CC97839F445F}"/>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GB"/>
              <a:t>Click to edit Master text styles</a:t>
            </a:r>
          </a:p>
        </p:txBody>
      </p:sp>
      <p:sp>
        <p:nvSpPr>
          <p:cNvPr id="5" name="Date Placeholder 4">
            <a:extLst>
              <a:ext uri="{FF2B5EF4-FFF2-40B4-BE49-F238E27FC236}">
                <a16:creationId xmlns:a16="http://schemas.microsoft.com/office/drawing/2014/main" id="{D2C2B53E-1770-C440-2E61-95E391CE3ABE}"/>
              </a:ext>
            </a:extLst>
          </p:cNvPr>
          <p:cNvSpPr>
            <a:spLocks noGrp="1"/>
          </p:cNvSpPr>
          <p:nvPr>
            <p:ph type="dt" sz="half" idx="10"/>
          </p:nvPr>
        </p:nvSpPr>
        <p:spPr/>
        <p:txBody>
          <a:bodyPr/>
          <a:lstStyle/>
          <a:p>
            <a:fld id="{6738D469-2F29-4CBC-A960-88C78E1E7FB0}" type="datetimeFigureOut">
              <a:rPr lang="en-GB" smtClean="0"/>
              <a:t>04/06/2026</a:t>
            </a:fld>
            <a:endParaRPr lang="en-GB" dirty="0"/>
          </a:p>
        </p:txBody>
      </p:sp>
      <p:sp>
        <p:nvSpPr>
          <p:cNvPr id="6" name="Footer Placeholder 5">
            <a:extLst>
              <a:ext uri="{FF2B5EF4-FFF2-40B4-BE49-F238E27FC236}">
                <a16:creationId xmlns:a16="http://schemas.microsoft.com/office/drawing/2014/main" id="{7C26F3F0-6B45-123F-DF78-9E54F3E97B1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97AA0BA-7808-C7DD-6EA9-65D9E30ACEDD}"/>
              </a:ext>
            </a:extLst>
          </p:cNvPr>
          <p:cNvSpPr>
            <a:spLocks noGrp="1"/>
          </p:cNvSpPr>
          <p:nvPr>
            <p:ph type="sldNum" sz="quarter" idx="12"/>
          </p:nvPr>
        </p:nvSpPr>
        <p:spPr/>
        <p:txBody>
          <a:bodyPr/>
          <a:lstStyle/>
          <a:p>
            <a:fld id="{CF45797E-6B74-405A-9B2C-7568129A4930}" type="slidenum">
              <a:rPr lang="en-GB" smtClean="0"/>
              <a:t>‹#›</a:t>
            </a:fld>
            <a:endParaRPr lang="en-GB" dirty="0"/>
          </a:p>
        </p:txBody>
      </p:sp>
    </p:spTree>
    <p:extLst>
      <p:ext uri="{BB962C8B-B14F-4D97-AF65-F5344CB8AC3E}">
        <p14:creationId xmlns:p14="http://schemas.microsoft.com/office/powerpoint/2010/main" val="3755057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38AC57-4F5B-F733-4583-DF900BA05BE6}"/>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022C3F1-C5C5-0C4E-CDDD-0450F1C52538}"/>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7F647CA-BE3C-5904-F94F-927CFFE394F6}"/>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8D469-2F29-4CBC-A960-88C78E1E7FB0}" type="datetimeFigureOut">
              <a:rPr lang="en-GB" smtClean="0"/>
              <a:t>04/06/2026</a:t>
            </a:fld>
            <a:endParaRPr lang="en-GB" dirty="0"/>
          </a:p>
        </p:txBody>
      </p:sp>
      <p:sp>
        <p:nvSpPr>
          <p:cNvPr id="5" name="Footer Placeholder 4">
            <a:extLst>
              <a:ext uri="{FF2B5EF4-FFF2-40B4-BE49-F238E27FC236}">
                <a16:creationId xmlns:a16="http://schemas.microsoft.com/office/drawing/2014/main" id="{E162E8DB-A57C-ECA9-759C-8FAE23177629}"/>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73B54A5-2DE0-AB9B-FB13-F0D8EE12AC1E}"/>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5797E-6B74-405A-9B2C-7568129A4930}" type="slidenum">
              <a:rPr lang="en-GB" smtClean="0"/>
              <a:t>‹#›</a:t>
            </a:fld>
            <a:endParaRPr lang="en-GB" dirty="0"/>
          </a:p>
        </p:txBody>
      </p:sp>
    </p:spTree>
    <p:extLst>
      <p:ext uri="{BB962C8B-B14F-4D97-AF65-F5344CB8AC3E}">
        <p14:creationId xmlns:p14="http://schemas.microsoft.com/office/powerpoint/2010/main" val="2284579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orthlanarkshire.gov.uk/benefits-and-money" TargetMode="External"/><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northlanarkshire.gov.uk/schools-and-learning/school-meals/free-school-meals-and-clothing-grants" TargetMode="External"/><Relationship Id="rId4" Type="http://schemas.openxmlformats.org/officeDocument/2006/relationships/hyperlink" Target="mailto:TPTeam@northlan.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tmp"/><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hyperlink" Target="https://www.socialsecurity.gov.scot/benefits" TargetMode="External"/><Relationship Id="rId3" Type="http://schemas.openxmlformats.org/officeDocument/2006/relationships/hyperlink" Target="http://www.northlanarkshire.gov.uk/benefits-and-money" TargetMode="External"/><Relationship Id="rId7" Type="http://schemas.openxmlformats.org/officeDocument/2006/relationships/hyperlink" Target="http://www.northlanarkshire.gov.uk/schools-and-learning/school-meals/free-school-meals-and-clothing-grant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mailto:TPTeam@northlan.gov.u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arentsportal.scot/pportal/" TargetMode="External"/><Relationship Id="rId7" Type="http://schemas.openxmlformats.org/officeDocument/2006/relationships/image" Target="../media/image8.tm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northlanarkshire.gov.uk/your-community/tackling-poverty" TargetMode="Externa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cpag.org.uk/scotland/CoSD/toolkit" TargetMode="External"/><Relationship Id="rId2" Type="http://schemas.openxmlformats.org/officeDocument/2006/relationships/image" Target="../media/image9.tmp"/><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C7A515-6E9D-6603-7EAA-8AD2B169322D}"/>
              </a:ext>
            </a:extLst>
          </p:cNvPr>
          <p:cNvSpPr/>
          <p:nvPr/>
        </p:nvSpPr>
        <p:spPr>
          <a:xfrm>
            <a:off x="3721746" y="219418"/>
            <a:ext cx="5167074" cy="892554"/>
          </a:xfrm>
          <a:prstGeom prst="rect">
            <a:avLst/>
          </a:prstGeom>
          <a:solidFill>
            <a:schemeClr val="bg1"/>
          </a:solidFill>
          <a:ln>
            <a:noFill/>
            <a:extLst>
              <a:ext uri="{C807C97D-BFC1-408E-A445-0C87EB9F89A2}">
                <ask:lineSketchStyleProps xmlns:ask="http://schemas.microsoft.com/office/drawing/2018/sketchyshapes" sd="981765707">
                  <a:custGeom>
                    <a:avLst/>
                    <a:gdLst>
                      <a:gd name="connsiteX0" fmla="*/ 0 w 3898570"/>
                      <a:gd name="connsiteY0" fmla="*/ 0 h 1354217"/>
                      <a:gd name="connsiteX1" fmla="*/ 3898570 w 3898570"/>
                      <a:gd name="connsiteY1" fmla="*/ 0 h 1354217"/>
                      <a:gd name="connsiteX2" fmla="*/ 3898570 w 3898570"/>
                      <a:gd name="connsiteY2" fmla="*/ 1354217 h 1354217"/>
                      <a:gd name="connsiteX3" fmla="*/ 0 w 3898570"/>
                      <a:gd name="connsiteY3" fmla="*/ 1354217 h 1354217"/>
                      <a:gd name="connsiteX4" fmla="*/ 0 w 3898570"/>
                      <a:gd name="connsiteY4" fmla="*/ 0 h 1354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570" h="1354217" fill="none" extrusionOk="0">
                        <a:moveTo>
                          <a:pt x="0" y="0"/>
                        </a:moveTo>
                        <a:cubicBezTo>
                          <a:pt x="594262" y="-33775"/>
                          <a:pt x="3098320" y="138873"/>
                          <a:pt x="3898570" y="0"/>
                        </a:cubicBezTo>
                        <a:cubicBezTo>
                          <a:pt x="3900819" y="396338"/>
                          <a:pt x="3950192" y="1036678"/>
                          <a:pt x="3898570" y="1354217"/>
                        </a:cubicBezTo>
                        <a:cubicBezTo>
                          <a:pt x="2333308" y="1216887"/>
                          <a:pt x="754681" y="1216361"/>
                          <a:pt x="0" y="1354217"/>
                        </a:cubicBezTo>
                        <a:cubicBezTo>
                          <a:pt x="-77280" y="731520"/>
                          <a:pt x="52355" y="408148"/>
                          <a:pt x="0" y="0"/>
                        </a:cubicBezTo>
                        <a:close/>
                      </a:path>
                      <a:path w="3898570" h="1354217" stroke="0" extrusionOk="0">
                        <a:moveTo>
                          <a:pt x="0" y="0"/>
                        </a:moveTo>
                        <a:cubicBezTo>
                          <a:pt x="990143" y="-101487"/>
                          <a:pt x="2115446" y="-162162"/>
                          <a:pt x="3898570" y="0"/>
                        </a:cubicBezTo>
                        <a:cubicBezTo>
                          <a:pt x="3888405" y="341718"/>
                          <a:pt x="3951217" y="915624"/>
                          <a:pt x="3898570" y="1354217"/>
                        </a:cubicBezTo>
                        <a:cubicBezTo>
                          <a:pt x="3493017" y="1404282"/>
                          <a:pt x="452177" y="1195768"/>
                          <a:pt x="0" y="1354217"/>
                        </a:cubicBezTo>
                        <a:cubicBezTo>
                          <a:pt x="55527" y="1024448"/>
                          <a:pt x="-77629" y="296807"/>
                          <a:pt x="0" y="0"/>
                        </a:cubicBezTo>
                        <a:close/>
                      </a:path>
                    </a:pathLst>
                  </a:custGeom>
                  <ask:type>
                    <ask:lineSketchNone/>
                  </ask:type>
                </ask:lineSketchStyleProps>
              </a:ext>
            </a:extLst>
          </a:ln>
        </p:spPr>
        <p:txBody>
          <a:bodyPr wrap="square" lIns="91440" tIns="45721" rIns="91440" bIns="45721">
            <a:spAutoFit/>
          </a:bodyPr>
          <a:lstStyle/>
          <a:p>
            <a:pPr algn="ctr"/>
            <a:r>
              <a:rPr lang="en-GB" sz="2000" dirty="0">
                <a:ln w="22225">
                  <a:noFill/>
                  <a:prstDash val="solid"/>
                </a:ln>
                <a:latin typeface="KG Second Chances Solid" panose="02000000000000000000" pitchFamily="2" charset="0"/>
              </a:rPr>
              <a:t>Lawmuir Primary School</a:t>
            </a:r>
          </a:p>
          <a:p>
            <a:pPr algn="ctr"/>
            <a:r>
              <a:rPr lang="en-GB" sz="3200" dirty="0">
                <a:ln w="22225">
                  <a:noFill/>
                  <a:prstDash val="solid"/>
                </a:ln>
                <a:solidFill>
                  <a:srgbClr val="00B050"/>
                </a:solidFill>
                <a:latin typeface="KG Second Chances Solid" panose="02000000000000000000" pitchFamily="2" charset="0"/>
              </a:rPr>
              <a:t>Cost of the School Day</a:t>
            </a:r>
          </a:p>
        </p:txBody>
      </p:sp>
      <p:pic>
        <p:nvPicPr>
          <p:cNvPr id="6" name="Picture 5" descr="A blue sign with white text&#10;&#10;Description automatically generated">
            <a:extLst>
              <a:ext uri="{FF2B5EF4-FFF2-40B4-BE49-F238E27FC236}">
                <a16:creationId xmlns:a16="http://schemas.microsoft.com/office/drawing/2014/main" id="{DF5B8840-48D4-6AD3-AB6C-FC1643E15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283" y="2174017"/>
            <a:ext cx="1270924" cy="1180612"/>
          </a:xfrm>
          <a:prstGeom prst="rect">
            <a:avLst/>
          </a:prstGeom>
        </p:spPr>
      </p:pic>
      <p:sp>
        <p:nvSpPr>
          <p:cNvPr id="8" name="Rectangle: Rounded Corners 7">
            <a:extLst>
              <a:ext uri="{FF2B5EF4-FFF2-40B4-BE49-F238E27FC236}">
                <a16:creationId xmlns:a16="http://schemas.microsoft.com/office/drawing/2014/main" id="{98375874-1B9C-38C3-B413-F517A310A781}"/>
              </a:ext>
            </a:extLst>
          </p:cNvPr>
          <p:cNvSpPr/>
          <p:nvPr/>
        </p:nvSpPr>
        <p:spPr>
          <a:xfrm>
            <a:off x="839630" y="267608"/>
            <a:ext cx="2285998" cy="648587"/>
          </a:xfrm>
          <a:prstGeom prst="roundRect">
            <a:avLst/>
          </a:prstGeom>
          <a:solidFill>
            <a:srgbClr val="00B05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KG Second Chances Solid" panose="02000000000000000000" pitchFamily="2" charset="0"/>
              </a:rPr>
              <a:t>What we already do</a:t>
            </a:r>
          </a:p>
        </p:txBody>
      </p:sp>
      <p:sp>
        <p:nvSpPr>
          <p:cNvPr id="9" name="Rectangle: Rounded Corners 8">
            <a:extLst>
              <a:ext uri="{FF2B5EF4-FFF2-40B4-BE49-F238E27FC236}">
                <a16:creationId xmlns:a16="http://schemas.microsoft.com/office/drawing/2014/main" id="{30798C5F-CADE-2226-15C3-A59864DE64B0}"/>
              </a:ext>
            </a:extLst>
          </p:cNvPr>
          <p:cNvSpPr/>
          <p:nvPr/>
        </p:nvSpPr>
        <p:spPr>
          <a:xfrm>
            <a:off x="9176246" y="267608"/>
            <a:ext cx="2105246" cy="648587"/>
          </a:xfrm>
          <a:prstGeom prst="roundRect">
            <a:avLst/>
          </a:prstGeom>
          <a:solidFill>
            <a:srgbClr val="00B05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KG Second Chances Solid" panose="02000000000000000000" pitchFamily="2" charset="0"/>
              </a:rPr>
              <a:t>NL Support</a:t>
            </a:r>
          </a:p>
        </p:txBody>
      </p:sp>
      <p:sp>
        <p:nvSpPr>
          <p:cNvPr id="11" name="TextBox 10">
            <a:extLst>
              <a:ext uri="{FF2B5EF4-FFF2-40B4-BE49-F238E27FC236}">
                <a16:creationId xmlns:a16="http://schemas.microsoft.com/office/drawing/2014/main" id="{471BE514-7EEE-E201-39A9-C7E04CC90A30}"/>
              </a:ext>
            </a:extLst>
          </p:cNvPr>
          <p:cNvSpPr txBox="1"/>
          <p:nvPr/>
        </p:nvSpPr>
        <p:spPr>
          <a:xfrm>
            <a:off x="135924" y="1111972"/>
            <a:ext cx="3743696" cy="5481629"/>
          </a:xfrm>
          <a:prstGeom prst="rect">
            <a:avLst/>
          </a:prstGeom>
          <a:noFill/>
        </p:spPr>
        <p:txBody>
          <a:bodyPr wrap="square" rtlCol="0">
            <a:spAutoFit/>
          </a:bodyPr>
          <a:lstStyle/>
          <a:p>
            <a:pPr marL="285753" indent="-285753">
              <a:buFont typeface="Arial" panose="020B0604020202020204" pitchFamily="34" charset="0"/>
              <a:buChar char="•"/>
            </a:pPr>
            <a:r>
              <a:rPr lang="en-GB" sz="1401" b="1" dirty="0"/>
              <a:t>Breakfast Club </a:t>
            </a:r>
            <a:r>
              <a:rPr lang="en-GB" sz="1401" dirty="0"/>
              <a:t>– available daily.</a:t>
            </a:r>
          </a:p>
          <a:p>
            <a:pPr marL="285753" indent="-285753">
              <a:buFont typeface="Arial" panose="020B0604020202020204" pitchFamily="34" charset="0"/>
              <a:buChar char="•"/>
            </a:pPr>
            <a:r>
              <a:rPr lang="en-GB" sz="1401" b="1" dirty="0"/>
              <a:t>Uniform Bank </a:t>
            </a:r>
            <a:r>
              <a:rPr lang="en-GB" sz="1401" dirty="0"/>
              <a:t>and swap available at school events or on request.</a:t>
            </a:r>
          </a:p>
          <a:p>
            <a:pPr marL="285753" indent="-285753">
              <a:buFont typeface="Arial" panose="020B0604020202020204" pitchFamily="34" charset="0"/>
              <a:buChar char="•"/>
            </a:pPr>
            <a:r>
              <a:rPr lang="en-GB" sz="1401" b="1" dirty="0"/>
              <a:t>P7 sweatshirt </a:t>
            </a:r>
            <a:r>
              <a:rPr lang="en-GB" sz="1401" dirty="0"/>
              <a:t>provided to all pupils.</a:t>
            </a:r>
          </a:p>
          <a:p>
            <a:pPr marL="285753" indent="-285753">
              <a:buFont typeface="Arial" panose="020B0604020202020204" pitchFamily="34" charset="0"/>
              <a:buChar char="•"/>
            </a:pPr>
            <a:r>
              <a:rPr lang="en-GB" sz="1401" b="1" dirty="0"/>
              <a:t>Subsidised school trips </a:t>
            </a:r>
            <a:r>
              <a:rPr lang="en-GB" sz="1401" dirty="0"/>
              <a:t>– all trips are able to be paid in instalments across the school year.</a:t>
            </a:r>
          </a:p>
          <a:p>
            <a:pPr marL="285753" indent="-285753">
              <a:buFont typeface="Arial" panose="020B0604020202020204" pitchFamily="34" charset="0"/>
              <a:buChar char="•"/>
            </a:pPr>
            <a:r>
              <a:rPr lang="en-GB" sz="1401" b="1" dirty="0"/>
              <a:t>After School Clubs </a:t>
            </a:r>
            <a:r>
              <a:rPr lang="en-GB" sz="1401" dirty="0"/>
              <a:t>are currently funded through PEF where appropriate to ensure these can be accessed by all of our children and are free of charge for our learners.</a:t>
            </a:r>
          </a:p>
          <a:p>
            <a:pPr marL="285753" indent="-285753">
              <a:buFont typeface="Arial" panose="020B0604020202020204" pitchFamily="34" charset="0"/>
              <a:buChar char="•"/>
            </a:pPr>
            <a:r>
              <a:rPr lang="en-GB" sz="1401" b="1" dirty="0"/>
              <a:t>Playtime snack </a:t>
            </a:r>
            <a:r>
              <a:rPr lang="en-GB" sz="1401" dirty="0"/>
              <a:t>available on request.</a:t>
            </a:r>
          </a:p>
          <a:p>
            <a:pPr marL="285753" indent="-285753">
              <a:buFont typeface="Arial" panose="020B0604020202020204" pitchFamily="34" charset="0"/>
              <a:buChar char="•"/>
            </a:pPr>
            <a:r>
              <a:rPr lang="en-GB" sz="1401" b="1" dirty="0"/>
              <a:t>Books</a:t>
            </a:r>
            <a:r>
              <a:rPr lang="en-GB" sz="1401" dirty="0"/>
              <a:t> available through Lawmuir Lending Library.</a:t>
            </a:r>
          </a:p>
          <a:p>
            <a:pPr marL="285753" indent="-285753">
              <a:buFont typeface="Arial" panose="020B0604020202020204" pitchFamily="34" charset="0"/>
              <a:buChar char="•"/>
            </a:pPr>
            <a:r>
              <a:rPr lang="en-GB" sz="1401" b="1" dirty="0"/>
              <a:t>Parent Council Events </a:t>
            </a:r>
            <a:r>
              <a:rPr lang="en-GB" sz="1401" dirty="0"/>
              <a:t>are subsidised and family discounts available for more than one child. </a:t>
            </a:r>
          </a:p>
          <a:p>
            <a:pPr marL="285753" indent="-285753">
              <a:buFont typeface="Arial" panose="020B0604020202020204" pitchFamily="34" charset="0"/>
              <a:buChar char="•"/>
            </a:pPr>
            <a:r>
              <a:rPr lang="en-GB" sz="1401" b="1" dirty="0"/>
              <a:t>Health &amp; Wellbeing Bank </a:t>
            </a:r>
            <a:r>
              <a:rPr lang="en-GB" sz="1401" dirty="0"/>
              <a:t>available on request – essential toiletries available at no charge.</a:t>
            </a:r>
          </a:p>
          <a:p>
            <a:pPr marL="285753" indent="-285753">
              <a:buFont typeface="Arial" panose="020B0604020202020204" pitchFamily="34" charset="0"/>
              <a:buChar char="•"/>
            </a:pPr>
            <a:r>
              <a:rPr lang="en-GB" sz="1401" b="1" dirty="0"/>
              <a:t>Halloween Costume Swap </a:t>
            </a:r>
            <a:r>
              <a:rPr lang="en-GB" sz="1401" dirty="0"/>
              <a:t>– run by Parent Council in lead up to Halloween Disco.</a:t>
            </a:r>
          </a:p>
          <a:p>
            <a:pPr marL="285753" indent="-285753">
              <a:buFont typeface="Arial" panose="020B0604020202020204" pitchFamily="34" charset="0"/>
              <a:buChar char="•"/>
            </a:pPr>
            <a:r>
              <a:rPr lang="en-GB" sz="1401" b="1" dirty="0"/>
              <a:t>Christmas Jumper Swap </a:t>
            </a:r>
            <a:r>
              <a:rPr lang="en-GB" sz="1401" dirty="0"/>
              <a:t>– trade jumper for Xmas Jumper Day.</a:t>
            </a:r>
          </a:p>
          <a:p>
            <a:pPr marL="285753" indent="-285753">
              <a:buFont typeface="Arial" panose="020B0604020202020204" pitchFamily="34" charset="0"/>
              <a:buChar char="•"/>
            </a:pPr>
            <a:r>
              <a:rPr lang="en-GB" sz="1401" dirty="0"/>
              <a:t>Support parent/carers to apply for free bus pass for their children.</a:t>
            </a:r>
          </a:p>
        </p:txBody>
      </p:sp>
      <p:sp>
        <p:nvSpPr>
          <p:cNvPr id="12" name="TextBox 11">
            <a:extLst>
              <a:ext uri="{FF2B5EF4-FFF2-40B4-BE49-F238E27FC236}">
                <a16:creationId xmlns:a16="http://schemas.microsoft.com/office/drawing/2014/main" id="{EA994F1B-7930-220E-8B89-3036A2DE7EA0}"/>
              </a:ext>
            </a:extLst>
          </p:cNvPr>
          <p:cNvSpPr txBox="1"/>
          <p:nvPr/>
        </p:nvSpPr>
        <p:spPr>
          <a:xfrm>
            <a:off x="8035709" y="1180518"/>
            <a:ext cx="4029737" cy="5481629"/>
          </a:xfrm>
          <a:prstGeom prst="rect">
            <a:avLst/>
          </a:prstGeom>
          <a:noFill/>
        </p:spPr>
        <p:txBody>
          <a:bodyPr wrap="square" rtlCol="0">
            <a:spAutoFit/>
          </a:bodyPr>
          <a:lstStyle/>
          <a:p>
            <a:r>
              <a:rPr lang="en-GB" sz="1401" b="1" dirty="0"/>
              <a:t>Cost of Living - </a:t>
            </a:r>
            <a:r>
              <a:rPr lang="en-GB" sz="1401" dirty="0"/>
              <a:t>The crisis is impacting on everyone.  North Lanarkshire Council has lots of advice and support available. Please click on the link below for more information. </a:t>
            </a:r>
            <a:r>
              <a:rPr lang="en-GB" sz="1401" dirty="0">
                <a:hlinkClick r:id="rId3"/>
              </a:rPr>
              <a:t>www.northlanarkshire.gov.uk/benefits-and-money</a:t>
            </a:r>
            <a:endParaRPr lang="en-GB" sz="1401" dirty="0"/>
          </a:p>
          <a:p>
            <a:endParaRPr lang="en-GB" sz="1401" dirty="0"/>
          </a:p>
          <a:p>
            <a:r>
              <a:rPr lang="en-GB" sz="1401" dirty="0"/>
              <a:t>You can also contact the Tackling Poverty Team directly at the following email address. E-mail - </a:t>
            </a:r>
            <a:r>
              <a:rPr lang="en-GB" sz="1401" dirty="0">
                <a:hlinkClick r:id="rId4"/>
              </a:rPr>
              <a:t>TPTeam@northlan.gov.uk</a:t>
            </a:r>
            <a:endParaRPr lang="en-GB" sz="1401" dirty="0"/>
          </a:p>
          <a:p>
            <a:endParaRPr lang="en-GB" sz="1401" dirty="0"/>
          </a:p>
          <a:p>
            <a:r>
              <a:rPr lang="en-GB" sz="1401" b="1" dirty="0"/>
              <a:t>Free School Meals - </a:t>
            </a:r>
            <a:r>
              <a:rPr lang="en-GB" sz="1401" dirty="0"/>
              <a:t>All P1-P5 pupils are automatically entitled to receive a free school meal. Pupils in P6 &amp; P7 may also be entitled should you apply and be accepted.</a:t>
            </a:r>
          </a:p>
          <a:p>
            <a:endParaRPr lang="en-GB" sz="1401" dirty="0"/>
          </a:p>
          <a:p>
            <a:r>
              <a:rPr lang="en-GB" sz="1401" b="1" dirty="0"/>
              <a:t>Clothing Grant </a:t>
            </a:r>
            <a:r>
              <a:rPr lang="en-GB" sz="1401" dirty="0"/>
              <a:t>payments are also available on application. Please check if you would benefit from either of these supports by clicking on the link below. </a:t>
            </a:r>
          </a:p>
          <a:p>
            <a:r>
              <a:rPr lang="en-GB" sz="1401" dirty="0">
                <a:hlinkClick r:id="rId5"/>
              </a:rPr>
              <a:t>www.northlanarkshire.gov.uk/schools-and-learning/school-meals/free-school-meals-and-clothing-grants</a:t>
            </a:r>
            <a:endParaRPr lang="en-GB" sz="1401" dirty="0"/>
          </a:p>
          <a:p>
            <a:endParaRPr lang="en-GB" sz="1401" dirty="0"/>
          </a:p>
          <a:p>
            <a:r>
              <a:rPr lang="en-GB" sz="1401" b="1" dirty="0"/>
              <a:t>Period Poverty </a:t>
            </a:r>
            <a:r>
              <a:rPr lang="en-GB" sz="1401" dirty="0"/>
              <a:t>– As part of the Scottish Government initiative period products are available to all. </a:t>
            </a:r>
            <a:endParaRPr lang="en-GB" sz="1600" dirty="0"/>
          </a:p>
        </p:txBody>
      </p:sp>
      <p:pic>
        <p:nvPicPr>
          <p:cNvPr id="15" name="Picture 14" descr="A cartoon lion holding a shield&#10;&#10;Description automatically generated">
            <a:extLst>
              <a:ext uri="{FF2B5EF4-FFF2-40B4-BE49-F238E27FC236}">
                <a16:creationId xmlns:a16="http://schemas.microsoft.com/office/drawing/2014/main" id="{8D497B54-06C5-86A7-0C06-461258F9C46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75" b="91195" l="9705" r="94093">
                        <a14:foregroundMark x1="18987" y1="10692" x2="18987" y2="10692"/>
                        <a14:foregroundMark x1="44726" y1="8805" x2="44726" y2="8805"/>
                        <a14:foregroundMark x1="33755" y1="7547" x2="33755" y2="7547"/>
                        <a14:foregroundMark x1="48945" y1="6289" x2="48945" y2="6289"/>
                        <a14:foregroundMark x1="25316" y1="15094" x2="25316" y2="15094"/>
                        <a14:foregroundMark x1="64135" y1="15409" x2="64135" y2="15409"/>
                        <a14:foregroundMark x1="52743" y1="91195" x2="52743" y2="91195"/>
                        <a14:foregroundMark x1="94093" y1="72956" x2="94093" y2="72956"/>
                      </a14:backgroundRemoval>
                    </a14:imgEffect>
                  </a14:imgLayer>
                </a14:imgProps>
              </a:ext>
              <a:ext uri="{28A0092B-C50C-407E-A947-70E740481C1C}">
                <a14:useLocalDpi xmlns:a14="http://schemas.microsoft.com/office/drawing/2010/main" val="0"/>
              </a:ext>
            </a:extLst>
          </a:blip>
          <a:stretch>
            <a:fillRect/>
          </a:stretch>
        </p:blipFill>
        <p:spPr>
          <a:xfrm>
            <a:off x="3957835" y="1994534"/>
            <a:ext cx="2138165" cy="2868932"/>
          </a:xfrm>
          <a:prstGeom prst="rect">
            <a:avLst/>
          </a:prstGeom>
        </p:spPr>
      </p:pic>
      <p:sp>
        <p:nvSpPr>
          <p:cNvPr id="19" name="TextBox 18">
            <a:extLst>
              <a:ext uri="{FF2B5EF4-FFF2-40B4-BE49-F238E27FC236}">
                <a16:creationId xmlns:a16="http://schemas.microsoft.com/office/drawing/2014/main" id="{4003D0B2-51EA-6CC7-E224-EE22DBF05061}"/>
              </a:ext>
            </a:extLst>
          </p:cNvPr>
          <p:cNvSpPr txBox="1"/>
          <p:nvPr/>
        </p:nvSpPr>
        <p:spPr>
          <a:xfrm>
            <a:off x="2747789" y="6421116"/>
            <a:ext cx="5268084" cy="338554"/>
          </a:xfrm>
          <a:prstGeom prst="rect">
            <a:avLst/>
          </a:prstGeom>
          <a:noFill/>
          <a:ln>
            <a:noFill/>
          </a:ln>
        </p:spPr>
        <p:txBody>
          <a:bodyPr wrap="square">
            <a:spAutoFit/>
          </a:bodyPr>
          <a:lstStyle/>
          <a:p>
            <a:r>
              <a:rPr lang="en-GB" sz="1600" dirty="0">
                <a:solidFill>
                  <a:srgbClr val="FF0000"/>
                </a:solidFill>
                <a:latin typeface="KG Second Chances Solid" panose="02000000000000000000" pitchFamily="2" charset="0"/>
              </a:rPr>
              <a:t>Be Safe </a:t>
            </a:r>
            <a:r>
              <a:rPr lang="en-GB" sz="1600" dirty="0">
                <a:solidFill>
                  <a:srgbClr val="FFFFFF"/>
                </a:solidFill>
                <a:latin typeface="KG Second Chances Solid" panose="02000000000000000000" pitchFamily="2" charset="0"/>
              </a:rPr>
              <a:t>- </a:t>
            </a:r>
            <a:r>
              <a:rPr lang="en-GB" sz="1600" dirty="0">
                <a:solidFill>
                  <a:srgbClr val="00B050"/>
                </a:solidFill>
                <a:latin typeface="KG Second Chances Solid" panose="02000000000000000000" pitchFamily="2" charset="0"/>
              </a:rPr>
              <a:t>Be successful </a:t>
            </a:r>
            <a:r>
              <a:rPr lang="en-GB" sz="1600" dirty="0">
                <a:solidFill>
                  <a:srgbClr val="FFFFFF"/>
                </a:solidFill>
                <a:latin typeface="KG Second Chances Solid" panose="02000000000000000000" pitchFamily="2" charset="0"/>
              </a:rPr>
              <a:t>- </a:t>
            </a:r>
            <a:r>
              <a:rPr lang="en-GB" sz="1600" dirty="0">
                <a:solidFill>
                  <a:srgbClr val="00B0F0"/>
                </a:solidFill>
                <a:latin typeface="KG Second Chances Solid" panose="02000000000000000000" pitchFamily="2" charset="0"/>
              </a:rPr>
              <a:t>Be Sensible </a:t>
            </a:r>
            <a:r>
              <a:rPr lang="en-GB" sz="1600" dirty="0">
                <a:solidFill>
                  <a:srgbClr val="FFFFFF"/>
                </a:solidFill>
                <a:latin typeface="KG Second Chances Solid" panose="02000000000000000000" pitchFamily="2" charset="0"/>
              </a:rPr>
              <a:t>- </a:t>
            </a:r>
            <a:r>
              <a:rPr lang="en-GB" sz="1600" dirty="0">
                <a:solidFill>
                  <a:srgbClr val="FF00FF"/>
                </a:solidFill>
                <a:latin typeface="KG Second Chances Solid" panose="02000000000000000000" pitchFamily="2" charset="0"/>
              </a:rPr>
              <a:t>Be Smart </a:t>
            </a:r>
            <a:r>
              <a:rPr lang="en-GB" sz="1600" dirty="0">
                <a:solidFill>
                  <a:srgbClr val="000000"/>
                </a:solidFill>
                <a:latin typeface="KG Second Chances Solid" panose="02000000000000000000" pitchFamily="2" charset="0"/>
              </a:rPr>
              <a:t>​</a:t>
            </a:r>
            <a:endParaRPr lang="en-GB" sz="1600" dirty="0"/>
          </a:p>
        </p:txBody>
      </p:sp>
    </p:spTree>
    <p:extLst>
      <p:ext uri="{BB962C8B-B14F-4D97-AF65-F5344CB8AC3E}">
        <p14:creationId xmlns:p14="http://schemas.microsoft.com/office/powerpoint/2010/main" val="1211796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88641CE-B41F-27C0-5A95-AB9306780A82}"/>
              </a:ext>
            </a:extLst>
          </p:cNvPr>
          <p:cNvGraphicFramePr>
            <a:graphicFrameLocks noGrp="1"/>
          </p:cNvGraphicFramePr>
          <p:nvPr>
            <p:extLst>
              <p:ext uri="{D42A27DB-BD31-4B8C-83A1-F6EECF244321}">
                <p14:modId xmlns:p14="http://schemas.microsoft.com/office/powerpoint/2010/main" val="2615834517"/>
              </p:ext>
            </p:extLst>
          </p:nvPr>
        </p:nvGraphicFramePr>
        <p:xfrm>
          <a:off x="6096000" y="257246"/>
          <a:ext cx="5839976" cy="1841530"/>
        </p:xfrm>
        <a:graphic>
          <a:graphicData uri="http://schemas.openxmlformats.org/drawingml/2006/table">
            <a:tbl>
              <a:tblPr firstRow="1" firstCol="1" bandRow="1">
                <a:tableStyleId>{073A0DAA-6AF3-43AB-8588-CEC1D06C72B9}</a:tableStyleId>
              </a:tblPr>
              <a:tblGrid>
                <a:gridCol w="2222810">
                  <a:extLst>
                    <a:ext uri="{9D8B030D-6E8A-4147-A177-3AD203B41FA5}">
                      <a16:colId xmlns:a16="http://schemas.microsoft.com/office/drawing/2014/main" val="867513494"/>
                    </a:ext>
                  </a:extLst>
                </a:gridCol>
                <a:gridCol w="3617166">
                  <a:extLst>
                    <a:ext uri="{9D8B030D-6E8A-4147-A177-3AD203B41FA5}">
                      <a16:colId xmlns:a16="http://schemas.microsoft.com/office/drawing/2014/main" val="459622569"/>
                    </a:ext>
                  </a:extLst>
                </a:gridCol>
              </a:tblGrid>
              <a:tr h="390936">
                <a:tc gridSpan="2">
                  <a:txBody>
                    <a:bodyPr/>
                    <a:lstStyle/>
                    <a:p>
                      <a:pPr algn="ctr">
                        <a:lnSpc>
                          <a:spcPct val="107000"/>
                        </a:lnSpc>
                        <a:spcAft>
                          <a:spcPts val="800"/>
                        </a:spcAft>
                      </a:pPr>
                      <a:r>
                        <a:rPr lang="en-GB" sz="1600" kern="100" dirty="0">
                          <a:solidFill>
                            <a:sysClr val="windowText" lastClr="000000"/>
                          </a:solidFill>
                          <a:effectLst/>
                          <a:latin typeface="KG Second Chances Solid" panose="02000000000000000000" pitchFamily="2" charset="0"/>
                        </a:rPr>
                        <a:t>Contact Details for Financial Support </a:t>
                      </a:r>
                    </a:p>
                  </a:txBody>
                  <a:tcPr marL="68580" marR="5080" marT="30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453625404"/>
                  </a:ext>
                </a:extLst>
              </a:tr>
              <a:tr h="836751">
                <a:tc>
                  <a:txBody>
                    <a:bodyPr/>
                    <a:lstStyle/>
                    <a:p>
                      <a:pPr algn="l">
                        <a:lnSpc>
                          <a:spcPct val="100000"/>
                        </a:lnSpc>
                        <a:spcAft>
                          <a:spcPts val="800"/>
                        </a:spcAft>
                      </a:pPr>
                      <a:r>
                        <a:rPr lang="en-GB" sz="1400" kern="100" dirty="0">
                          <a:solidFill>
                            <a:sysClr val="windowText" lastClr="000000"/>
                          </a:solidFill>
                          <a:effectLst/>
                          <a:latin typeface="+mn-lt"/>
                        </a:rPr>
                        <a:t>Financial Inclusion Team </a:t>
                      </a:r>
                    </a:p>
                    <a:p>
                      <a:pPr algn="l">
                        <a:lnSpc>
                          <a:spcPct val="107000"/>
                        </a:lnSpc>
                        <a:spcAft>
                          <a:spcPts val="800"/>
                        </a:spcAft>
                      </a:pPr>
                      <a:r>
                        <a:rPr lang="en-GB" sz="1400" kern="100" dirty="0">
                          <a:solidFill>
                            <a:sysClr val="windowText" lastClr="000000"/>
                          </a:solidFill>
                          <a:effectLst/>
                          <a:latin typeface="+mn-lt"/>
                        </a:rPr>
                        <a:t> </a:t>
                      </a:r>
                      <a:endParaRPr lang="en-GB" sz="1400" kern="100" dirty="0">
                        <a:solidFill>
                          <a:sysClr val="windowText" lastClr="000000"/>
                        </a:solidFill>
                        <a:effectLst/>
                        <a:latin typeface="+mn-lt"/>
                        <a:ea typeface="Calibri" panose="020F0502020204030204" pitchFamily="34" charset="0"/>
                        <a:cs typeface="Times New Roman" panose="02020603050405020304" pitchFamily="18" charset="0"/>
                      </a:endParaRPr>
                    </a:p>
                  </a:txBody>
                  <a:tcPr marL="68580" marR="5080" marT="30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algn="l">
                        <a:lnSpc>
                          <a:spcPct val="107000"/>
                        </a:lnSpc>
                        <a:spcAft>
                          <a:spcPts val="800"/>
                        </a:spcAft>
                      </a:pPr>
                      <a:r>
                        <a:rPr lang="en-GB" sz="1400" kern="100" dirty="0">
                          <a:solidFill>
                            <a:sysClr val="windowText" lastClr="000000"/>
                          </a:solidFill>
                          <a:effectLst/>
                          <a:latin typeface="+mn-lt"/>
                        </a:rPr>
                        <a:t>TEL: 01698 332551 </a:t>
                      </a:r>
                    </a:p>
                    <a:p>
                      <a:pPr marL="1270" algn="l">
                        <a:lnSpc>
                          <a:spcPct val="107000"/>
                        </a:lnSpc>
                        <a:spcAft>
                          <a:spcPts val="800"/>
                        </a:spcAft>
                      </a:pPr>
                      <a:r>
                        <a:rPr lang="en-GB" sz="1400" kern="100" dirty="0">
                          <a:solidFill>
                            <a:sysClr val="windowText" lastClr="000000"/>
                          </a:solidFill>
                          <a:effectLst/>
                          <a:latin typeface="+mn-lt"/>
                        </a:rPr>
                        <a:t>Email: Fit@northlan.gov.uk </a:t>
                      </a:r>
                      <a:endParaRPr lang="en-GB" sz="1400" kern="100" dirty="0">
                        <a:solidFill>
                          <a:sysClr val="windowText" lastClr="000000"/>
                        </a:solidFill>
                        <a:effectLst/>
                        <a:latin typeface="+mn-lt"/>
                        <a:ea typeface="Calibri" panose="020F0502020204030204" pitchFamily="34" charset="0"/>
                        <a:cs typeface="Times New Roman" panose="02020603050405020304" pitchFamily="18" charset="0"/>
                      </a:endParaRPr>
                    </a:p>
                  </a:txBody>
                  <a:tcPr marL="68580" marR="5080" marT="30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7511314"/>
                  </a:ext>
                </a:extLst>
              </a:tr>
              <a:tr h="613843">
                <a:tc>
                  <a:txBody>
                    <a:bodyPr/>
                    <a:lstStyle/>
                    <a:p>
                      <a:pPr algn="l">
                        <a:lnSpc>
                          <a:spcPct val="107000"/>
                        </a:lnSpc>
                        <a:spcAft>
                          <a:spcPts val="800"/>
                        </a:spcAft>
                      </a:pPr>
                      <a:r>
                        <a:rPr lang="en-GB" sz="1400" kern="100" dirty="0">
                          <a:solidFill>
                            <a:sysClr val="windowText" lastClr="000000"/>
                          </a:solidFill>
                          <a:effectLst/>
                          <a:latin typeface="+mn-lt"/>
                        </a:rPr>
                        <a:t>Citizens Advice Scotland  </a:t>
                      </a:r>
                      <a:endParaRPr lang="en-GB" sz="1400" kern="100" dirty="0">
                        <a:solidFill>
                          <a:sysClr val="windowText" lastClr="000000"/>
                        </a:solidFill>
                        <a:effectLst/>
                        <a:latin typeface="+mn-lt"/>
                        <a:ea typeface="Calibri" panose="020F0502020204030204" pitchFamily="34" charset="0"/>
                        <a:cs typeface="Times New Roman" panose="02020603050405020304" pitchFamily="18" charset="0"/>
                      </a:endParaRPr>
                    </a:p>
                  </a:txBody>
                  <a:tcPr marL="68580" marR="5080" marT="30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247015" algn="just">
                        <a:lnSpc>
                          <a:spcPct val="99000"/>
                        </a:lnSpc>
                        <a:spcAft>
                          <a:spcPts val="800"/>
                        </a:spcAft>
                      </a:pPr>
                      <a:r>
                        <a:rPr lang="en-GB" sz="1400" kern="100" dirty="0">
                          <a:solidFill>
                            <a:sysClr val="windowText" lastClr="000000"/>
                          </a:solidFill>
                          <a:effectLst/>
                          <a:latin typeface="+mn-lt"/>
                        </a:rPr>
                        <a:t>TEL: 01236 754109 </a:t>
                      </a:r>
                    </a:p>
                    <a:p>
                      <a:pPr marL="1270" marR="247015" algn="just">
                        <a:lnSpc>
                          <a:spcPct val="99000"/>
                        </a:lnSpc>
                        <a:spcAft>
                          <a:spcPts val="800"/>
                        </a:spcAft>
                      </a:pPr>
                      <a:r>
                        <a:rPr lang="en-GB" sz="1400" kern="100" dirty="0">
                          <a:solidFill>
                            <a:sysClr val="windowText" lastClr="000000"/>
                          </a:solidFill>
                          <a:effectLst/>
                          <a:latin typeface="+mn-lt"/>
                        </a:rPr>
                        <a:t>Email: bureau@Bellshillcab.casonline.org.uk  </a:t>
                      </a:r>
                      <a:endParaRPr lang="en-GB" sz="1400" kern="100" dirty="0">
                        <a:solidFill>
                          <a:sysClr val="windowText" lastClr="000000"/>
                        </a:solidFill>
                        <a:effectLst/>
                        <a:latin typeface="+mn-lt"/>
                        <a:ea typeface="Calibri" panose="020F0502020204030204" pitchFamily="34" charset="0"/>
                        <a:cs typeface="Times New Roman" panose="02020603050405020304" pitchFamily="18" charset="0"/>
                      </a:endParaRPr>
                    </a:p>
                  </a:txBody>
                  <a:tcPr marL="68580" marR="5080" marT="304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0761291"/>
                  </a:ext>
                </a:extLst>
              </a:tr>
            </a:tbl>
          </a:graphicData>
        </a:graphic>
      </p:graphicFrame>
      <p:sp>
        <p:nvSpPr>
          <p:cNvPr id="10" name="Rectangle 1">
            <a:extLst>
              <a:ext uri="{FF2B5EF4-FFF2-40B4-BE49-F238E27FC236}">
                <a16:creationId xmlns:a16="http://schemas.microsoft.com/office/drawing/2014/main" id="{31EECEA1-0BD4-089D-61FE-E89C430D10CC}"/>
              </a:ext>
            </a:extLst>
          </p:cNvPr>
          <p:cNvSpPr>
            <a:spLocks noChangeArrowheads="1"/>
          </p:cNvSpPr>
          <p:nvPr/>
        </p:nvSpPr>
        <p:spPr bwMode="auto">
          <a:xfrm>
            <a:off x="122210" y="143777"/>
            <a:ext cx="5598367" cy="629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B0F0"/>
                </a:solidFill>
                <a:effectLst/>
                <a:latin typeface="KG Second Chances Solid" panose="02000000000000000000" pitchFamily="2" charset="0"/>
                <a:ea typeface="Arial" panose="020B0604020202020204" pitchFamily="34" charset="0"/>
              </a:rPr>
              <a:t>Financial Support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mn-lt"/>
                <a:ea typeface="Arial" panose="020B0604020202020204" pitchFamily="34" charset="0"/>
              </a:rPr>
              <a:t>North Lanarkshire Council is committed to tackling and reducing poverty.  </a:t>
            </a:r>
            <a:endParaRPr kumimoji="0" lang="en-GB"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mn-lt"/>
                <a:ea typeface="Arial" panose="020B0604020202020204" pitchFamily="34" charset="0"/>
              </a:rPr>
              <a:t>School leaders can identify families who are living in poverty and refer them to the Financial Inclusion Team on the first instance, provided they have consented to share their information.  The Financial Inclusion Team will advise families which options are available to them based on their personal circumstances. Any advice provided by the Financial Inclusion Team is confidential, free and impartial.  </a:t>
            </a:r>
            <a:endParaRPr kumimoji="0" lang="en-GB"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mn-lt"/>
                <a:ea typeface="Arial" panose="020B0604020202020204" pitchFamily="34" charset="0"/>
              </a:rPr>
              <a:t>The Financial Inclusion Team can offer advice, representation and advocacy in a number of fields including: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rgbClr val="000000"/>
                </a:solidFill>
                <a:effectLst/>
                <a:latin typeface="+mn-lt"/>
                <a:ea typeface="Arial" panose="020B0604020202020204" pitchFamily="34" charset="0"/>
              </a:rPr>
              <a:t>disability living allowance</a:t>
            </a:r>
            <a:endParaRPr kumimoji="0" lang="en-GB"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rgbClr val="000000"/>
                </a:solidFill>
                <a:effectLst/>
                <a:latin typeface="+mn-lt"/>
                <a:ea typeface="Arial" panose="020B0604020202020204" pitchFamily="34" charset="0"/>
              </a:rPr>
              <a:t>attendance allowance </a:t>
            </a:r>
            <a:endParaRPr kumimoji="0" lang="en-GB"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rgbClr val="000000"/>
                </a:solidFill>
                <a:effectLst/>
                <a:latin typeface="+mn-lt"/>
                <a:ea typeface="Arial" panose="020B0604020202020204" pitchFamily="34" charset="0"/>
              </a:rPr>
              <a:t>tax credits </a:t>
            </a:r>
            <a:endParaRPr kumimoji="0" lang="en-GB"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rgbClr val="000000"/>
                </a:solidFill>
                <a:effectLst/>
                <a:latin typeface="+mn-lt"/>
                <a:ea typeface="Arial" panose="020B0604020202020204" pitchFamily="34" charset="0"/>
              </a:rPr>
              <a:t>employment and support allowance </a:t>
            </a:r>
            <a:endParaRPr kumimoji="0" lang="en-GB"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rgbClr val="000000"/>
                </a:solidFill>
                <a:effectLst/>
                <a:latin typeface="+mn-lt"/>
                <a:ea typeface="Arial" panose="020B0604020202020204" pitchFamily="34" charset="0"/>
              </a:rPr>
              <a:t>income support </a:t>
            </a:r>
            <a:endParaRPr kumimoji="0" lang="en-GB"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rgbClr val="000000"/>
                </a:solidFill>
                <a:effectLst/>
                <a:latin typeface="+mn-lt"/>
                <a:ea typeface="Arial" panose="020B0604020202020204" pitchFamily="34" charset="0"/>
              </a:rPr>
              <a:t>jobseeker's allowance </a:t>
            </a:r>
            <a:endParaRPr kumimoji="0" lang="en-GB"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rgbClr val="000000"/>
                </a:solidFill>
                <a:effectLst/>
                <a:latin typeface="+mn-lt"/>
                <a:ea typeface="Arial" panose="020B0604020202020204" pitchFamily="34" charset="0"/>
              </a:rPr>
              <a:t>carer's allowance </a:t>
            </a:r>
            <a:endParaRPr kumimoji="0" lang="en-GB"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rgbClr val="000000"/>
                </a:solidFill>
                <a:effectLst/>
                <a:latin typeface="+mn-lt"/>
                <a:ea typeface="Arial" panose="020B0604020202020204" pitchFamily="34" charset="0"/>
              </a:rPr>
              <a:t>child benefit </a:t>
            </a:r>
            <a:endParaRPr kumimoji="0" lang="en-GB"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rgbClr val="000000"/>
                </a:solidFill>
                <a:effectLst/>
                <a:latin typeface="+mn-lt"/>
                <a:ea typeface="Arial" panose="020B0604020202020204" pitchFamily="34" charset="0"/>
              </a:rPr>
              <a:t>universal credit </a:t>
            </a:r>
            <a:endParaRPr kumimoji="0" lang="en-GB"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rgbClr val="000000"/>
                </a:solidFill>
                <a:effectLst/>
                <a:latin typeface="+mn-lt"/>
                <a:ea typeface="Arial" panose="020B0604020202020204" pitchFamily="34" charset="0"/>
              </a:rPr>
              <a:t>personal independence payment </a:t>
            </a:r>
          </a:p>
          <a:p>
            <a:pPr marL="0" marR="0" lvl="0" indent="0" algn="l" defTabSz="914400" rtl="0" eaLnBrk="0" fontAlgn="base" latinLnBrk="0" hangingPunct="0">
              <a:lnSpc>
                <a:spcPct val="100000"/>
              </a:lnSpc>
              <a:spcBef>
                <a:spcPct val="0"/>
              </a:spcBef>
              <a:spcAft>
                <a:spcPct val="0"/>
              </a:spcAft>
              <a:buClrTx/>
              <a:buSzTx/>
              <a:buFontTx/>
              <a:buChar char="•"/>
              <a:tabLst/>
            </a:pPr>
            <a:endParaRPr lang="en-GB" altLang="en-US" sz="1400" dirty="0">
              <a:solidFill>
                <a:srgbClr val="000000"/>
              </a:solidFill>
              <a:latin typeface="+mn-lt"/>
              <a:ea typeface="Arial" panose="020B0604020202020204" pitchFamily="34" charset="0"/>
            </a:endParaRPr>
          </a:p>
          <a:p>
            <a:r>
              <a:rPr lang="en-GB" sz="1400" b="1" kern="100" dirty="0">
                <a:solidFill>
                  <a:srgbClr val="000000"/>
                </a:solidFill>
                <a:effectLst/>
                <a:latin typeface="+mn-lt"/>
                <a:ea typeface="Calibri" panose="020F0502020204030204" pitchFamily="34" charset="0"/>
              </a:rPr>
              <a:t>The Financial Inclusion Team also offer debt and money advice. </a:t>
            </a:r>
          </a:p>
          <a:p>
            <a:pPr marR="48260" lvl="0" fontAlgn="base">
              <a:lnSpc>
                <a:spcPct val="107000"/>
              </a:lnSpc>
              <a:spcAft>
                <a:spcPts val="665"/>
              </a:spcAft>
              <a:buClr>
                <a:srgbClr val="000000"/>
              </a:buClr>
              <a:buSzPts val="1100"/>
            </a:pPr>
            <a:endParaRPr lang="en-GB" sz="1400" kern="100" dirty="0">
              <a:solidFill>
                <a:srgbClr val="000000"/>
              </a:solidFill>
              <a:uFill>
                <a:solidFill>
                  <a:srgbClr val="000000"/>
                </a:solidFill>
              </a:uFill>
              <a:latin typeface="+mn-lt"/>
              <a:ea typeface="Arial" panose="020B0604020202020204" pitchFamily="34" charset="0"/>
              <a:cs typeface="Arial" panose="020B0604020202020204" pitchFamily="34" charset="0"/>
            </a:endParaRPr>
          </a:p>
          <a:p>
            <a:pPr marR="48260">
              <a:lnSpc>
                <a:spcPct val="107000"/>
              </a:lnSpc>
              <a:spcAft>
                <a:spcPts val="665"/>
              </a:spcAft>
              <a:buClr>
                <a:srgbClr val="000000"/>
              </a:buClr>
              <a:buSzPts val="1100"/>
            </a:pPr>
            <a:r>
              <a:rPr lang="en-GB" sz="1400" b="1" kern="100" dirty="0">
                <a:effectLst/>
                <a:latin typeface="+mn-lt"/>
                <a:ea typeface="Calibri" panose="020F0502020204030204" pitchFamily="34" charset="0"/>
              </a:rPr>
              <a:t>We will also work with agencies around the school to promote their services supporting families living with the effects of poverty for long term support. </a:t>
            </a:r>
            <a:endParaRPr lang="en-GB" sz="1400" kern="100" dirty="0">
              <a:effectLst/>
              <a:latin typeface="+mn-lt"/>
              <a:ea typeface="Calibri" panose="020F0502020204030204" pitchFamily="34" charset="0"/>
            </a:endParaRPr>
          </a:p>
        </p:txBody>
      </p:sp>
      <p:sp>
        <p:nvSpPr>
          <p:cNvPr id="12" name="Rectangle 1">
            <a:extLst>
              <a:ext uri="{FF2B5EF4-FFF2-40B4-BE49-F238E27FC236}">
                <a16:creationId xmlns:a16="http://schemas.microsoft.com/office/drawing/2014/main" id="{A7D5305F-2928-A70B-737D-18F1F29E0A8D}"/>
              </a:ext>
            </a:extLst>
          </p:cNvPr>
          <p:cNvSpPr>
            <a:spLocks noChangeArrowheads="1"/>
          </p:cNvSpPr>
          <p:nvPr/>
        </p:nvSpPr>
        <p:spPr bwMode="auto">
          <a:xfrm>
            <a:off x="6096000" y="2225870"/>
            <a:ext cx="5839976" cy="3959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C000"/>
                </a:solidFill>
                <a:effectLst/>
                <a:latin typeface="KG Second Chances Solid" panose="02000000000000000000" pitchFamily="2" charset="0"/>
                <a:ea typeface="Arial" panose="020B0604020202020204" pitchFamily="34" charset="0"/>
              </a:rPr>
              <a:t>Equipment &amp; Resources</a:t>
            </a:r>
          </a:p>
          <a:p>
            <a:pPr marL="6350" marR="220980" indent="-6350">
              <a:lnSpc>
                <a:spcPct val="106000"/>
              </a:lnSpc>
              <a:spcAft>
                <a:spcPts val="35"/>
              </a:spcAft>
            </a:pPr>
            <a:r>
              <a:rPr lang="en-GB" sz="1400" kern="100" dirty="0">
                <a:solidFill>
                  <a:srgbClr val="000000"/>
                </a:solidFill>
                <a:effectLst/>
                <a:latin typeface="+mn-lt"/>
                <a:ea typeface="Arial" panose="020B0604020202020204" pitchFamily="34" charset="0"/>
              </a:rPr>
              <a:t>All students within the cluster are encouraged to ‘be ready’ for school, bringing with them their own materials. Nevertheless, young people will not be expected to have items that bring with them a cost. Pencils, pens and other items are readily available in classrooms for pupils to use. These can be distributed subtly to ensure that children and young people do not feel discriminated against. Support is given to families and young people who struggle to meet the costs of equipment. </a:t>
            </a:r>
          </a:p>
          <a:p>
            <a:pPr marL="6350" marR="220980" indent="-6350">
              <a:lnSpc>
                <a:spcPct val="106000"/>
              </a:lnSpc>
              <a:spcAft>
                <a:spcPts val="35"/>
              </a:spcAft>
            </a:pPr>
            <a:endParaRPr lang="en-GB" sz="1400" kern="100" dirty="0">
              <a:solidFill>
                <a:srgbClr val="000000"/>
              </a:solidFill>
              <a:effectLst/>
              <a:latin typeface="+mn-lt"/>
              <a:ea typeface="Calibri" panose="020F0502020204030204" pitchFamily="34" charset="0"/>
            </a:endParaRPr>
          </a:p>
          <a:p>
            <a:pPr marL="6350" marR="48260" indent="-6350">
              <a:lnSpc>
                <a:spcPct val="106000"/>
              </a:lnSpc>
              <a:spcAft>
                <a:spcPts val="835"/>
              </a:spcAft>
            </a:pPr>
            <a:r>
              <a:rPr lang="en-GB" sz="1400" kern="100" dirty="0">
                <a:solidFill>
                  <a:srgbClr val="000000"/>
                </a:solidFill>
                <a:effectLst/>
                <a:latin typeface="+mn-lt"/>
                <a:ea typeface="Arial" panose="020B0604020202020204" pitchFamily="34" charset="0"/>
              </a:rPr>
              <a:t>Staff have an awareness of the SIMD profile of the young people and financial constraints which are considered when planning for excursions and events. At expensive times of the year and charity events family donations are accepted to reduce to cost to large families. </a:t>
            </a:r>
          </a:p>
          <a:p>
            <a:pPr marL="6350" marR="48260" indent="-6350">
              <a:lnSpc>
                <a:spcPct val="106000"/>
              </a:lnSpc>
              <a:spcAft>
                <a:spcPts val="0"/>
              </a:spcAft>
            </a:pPr>
            <a:r>
              <a:rPr lang="en-GB" sz="1400" kern="100" dirty="0">
                <a:solidFill>
                  <a:srgbClr val="000000"/>
                </a:solidFill>
                <a:effectLst/>
                <a:latin typeface="+mn-lt"/>
                <a:ea typeface="Arial" panose="020B0604020202020204" pitchFamily="34" charset="0"/>
              </a:rPr>
              <a:t>Within the Bellshill Cluster we can guarantee that </a:t>
            </a:r>
          </a:p>
          <a:p>
            <a:pPr marL="6350" marR="48260" indent="-6350">
              <a:lnSpc>
                <a:spcPct val="106000"/>
              </a:lnSpc>
              <a:spcAft>
                <a:spcPts val="0"/>
              </a:spcAft>
            </a:pPr>
            <a:r>
              <a:rPr lang="en-GB" sz="1400" kern="100" dirty="0">
                <a:solidFill>
                  <a:srgbClr val="000000"/>
                </a:solidFill>
                <a:effectLst/>
                <a:latin typeface="+mn-lt"/>
                <a:ea typeface="Arial" panose="020B0604020202020204" pitchFamily="34" charset="0"/>
              </a:rPr>
              <a:t>no pupils will be excluded from social events as a </a:t>
            </a:r>
          </a:p>
          <a:p>
            <a:pPr marL="6350" marR="48260" indent="-6350">
              <a:lnSpc>
                <a:spcPct val="106000"/>
              </a:lnSpc>
              <a:spcAft>
                <a:spcPts val="0"/>
              </a:spcAft>
            </a:pPr>
            <a:r>
              <a:rPr lang="en-GB" sz="1400" kern="100" dirty="0">
                <a:solidFill>
                  <a:srgbClr val="000000"/>
                </a:solidFill>
                <a:effectLst/>
                <a:latin typeface="+mn-lt"/>
                <a:ea typeface="Arial" panose="020B0604020202020204" pitchFamily="34" charset="0"/>
              </a:rPr>
              <a:t>result of financial constraints. </a:t>
            </a:r>
            <a:endParaRPr lang="en-GB" sz="1400" kern="100" dirty="0">
              <a:solidFill>
                <a:srgbClr val="000000"/>
              </a:solidFill>
              <a:effectLst/>
              <a:latin typeface="+mn-lt"/>
              <a:ea typeface="Calibri" panose="020F0502020204030204" pitchFamily="34" charset="0"/>
            </a:endParaRPr>
          </a:p>
        </p:txBody>
      </p:sp>
      <p:pic>
        <p:nvPicPr>
          <p:cNvPr id="14" name="Picture 13" descr="A cartoon of an orange wallet&#10;&#10;Description automatically generated">
            <a:extLst>
              <a:ext uri="{FF2B5EF4-FFF2-40B4-BE49-F238E27FC236}">
                <a16:creationId xmlns:a16="http://schemas.microsoft.com/office/drawing/2014/main" id="{9568F458-5728-F81F-3598-88DFCCF5C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391" y="2683408"/>
            <a:ext cx="1426349" cy="1216116"/>
          </a:xfrm>
          <a:prstGeom prst="rect">
            <a:avLst/>
          </a:prstGeom>
        </p:spPr>
      </p:pic>
      <p:pic>
        <p:nvPicPr>
          <p:cNvPr id="16" name="Picture 15" descr="A pencils and pens in a blue cup&#10;&#10;Description automatically generated">
            <a:extLst>
              <a:ext uri="{FF2B5EF4-FFF2-40B4-BE49-F238E27FC236}">
                <a16:creationId xmlns:a16="http://schemas.microsoft.com/office/drawing/2014/main" id="{52748239-E680-FBD8-3949-6D4AF1D6E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5168" y="5122577"/>
            <a:ext cx="1226926" cy="1569856"/>
          </a:xfrm>
          <a:prstGeom prst="rect">
            <a:avLst/>
          </a:prstGeom>
        </p:spPr>
      </p:pic>
    </p:spTree>
    <p:extLst>
      <p:ext uri="{BB962C8B-B14F-4D97-AF65-F5344CB8AC3E}">
        <p14:creationId xmlns:p14="http://schemas.microsoft.com/office/powerpoint/2010/main" val="1776679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31EECEA1-0BD4-089D-61FE-E89C430D10CC}"/>
              </a:ext>
            </a:extLst>
          </p:cNvPr>
          <p:cNvSpPr>
            <a:spLocks noChangeArrowheads="1"/>
          </p:cNvSpPr>
          <p:nvPr/>
        </p:nvSpPr>
        <p:spPr bwMode="auto">
          <a:xfrm>
            <a:off x="143631" y="173525"/>
            <a:ext cx="5839976" cy="651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92D050"/>
                </a:solidFill>
                <a:effectLst/>
                <a:latin typeface="KG Second Chances Solid" panose="02000000000000000000" pitchFamily="2" charset="0"/>
                <a:ea typeface="Arial" panose="020B0604020202020204" pitchFamily="34" charset="0"/>
              </a:rPr>
              <a:t>Excursions</a:t>
            </a:r>
          </a:p>
          <a:p>
            <a:pPr marL="6350" marR="48260" indent="-6350">
              <a:lnSpc>
                <a:spcPct val="106000"/>
              </a:lnSpc>
              <a:spcAft>
                <a:spcPts val="820"/>
              </a:spcAft>
            </a:pPr>
            <a:r>
              <a:rPr lang="en-GB" sz="1400" kern="100" dirty="0">
                <a:solidFill>
                  <a:srgbClr val="000000"/>
                </a:solidFill>
                <a:effectLst/>
                <a:latin typeface="+mn-lt"/>
                <a:ea typeface="Arial" panose="020B0604020202020204" pitchFamily="34" charset="0"/>
              </a:rPr>
              <a:t>All school / nursery visits are of educational benefit to young people. Excursions are planned in advance and allow for families to spread the costs. Schools are sympathetic to individual circumstances and open up channels for discussion with individual families to target those who require additional support. A named person will be available for each trip to discuss this support. </a:t>
            </a:r>
            <a:endParaRPr lang="en-GB" sz="1400" kern="100" dirty="0">
              <a:solidFill>
                <a:srgbClr val="000000"/>
              </a:solidFill>
              <a:effectLst/>
              <a:latin typeface="+mn-lt"/>
              <a:ea typeface="Calibri" panose="020F0502020204030204" pitchFamily="34" charset="0"/>
            </a:endParaRPr>
          </a:p>
          <a:p>
            <a:pPr marL="6350" marR="48260" indent="-6350">
              <a:lnSpc>
                <a:spcPct val="106000"/>
              </a:lnSpc>
              <a:spcAft>
                <a:spcPts val="835"/>
              </a:spcAft>
            </a:pPr>
            <a:r>
              <a:rPr lang="en-GB" sz="1400" kern="100" dirty="0">
                <a:solidFill>
                  <a:srgbClr val="000000"/>
                </a:solidFill>
                <a:effectLst/>
                <a:latin typeface="+mn-lt"/>
                <a:ea typeface="Arial" panose="020B0604020202020204" pitchFamily="34" charset="0"/>
              </a:rPr>
              <a:t>All planned trips are non-profit. Before excursions take place schools / nurseries will communicate to parents what will happen if money is left over. This is to keep costs as low as possible for all families. Lunches are made available for those with free meal provision. (Excludes trips abroad).</a:t>
            </a:r>
          </a:p>
          <a:p>
            <a:pPr marL="6350" marR="48260" indent="-6350">
              <a:lnSpc>
                <a:spcPct val="106000"/>
              </a:lnSpc>
              <a:spcAft>
                <a:spcPts val="835"/>
              </a:spcAft>
            </a:pPr>
            <a:endParaRPr lang="en-GB" sz="1200" kern="100" dirty="0">
              <a:solidFill>
                <a:srgbClr val="000000"/>
              </a:solidFill>
              <a:latin typeface="+mn-lt"/>
              <a:ea typeface="Calibri" panose="020F0502020204030204" pitchFamily="34" charset="0"/>
            </a:endParaRPr>
          </a:p>
          <a:p>
            <a:pPr marL="6350" marR="48260" indent="-6350">
              <a:lnSpc>
                <a:spcPct val="106000"/>
              </a:lnSpc>
              <a:spcAft>
                <a:spcPts val="0"/>
              </a:spcAft>
            </a:pPr>
            <a:r>
              <a:rPr kumimoji="0" lang="en-GB" altLang="en-US" sz="1600" b="1" i="0" u="none" strike="noStrike" cap="none" normalizeH="0" baseline="0" dirty="0">
                <a:ln>
                  <a:noFill/>
                </a:ln>
                <a:solidFill>
                  <a:srgbClr val="7030A0"/>
                </a:solidFill>
                <a:effectLst/>
                <a:latin typeface="KG Second Chances Solid" panose="02000000000000000000" pitchFamily="2" charset="0"/>
                <a:ea typeface="Arial" panose="020B0604020202020204" pitchFamily="34" charset="0"/>
              </a:rPr>
              <a:t>Parental Views</a:t>
            </a:r>
          </a:p>
          <a:p>
            <a:pPr marL="6350" marR="48260" indent="-6350">
              <a:lnSpc>
                <a:spcPct val="106000"/>
              </a:lnSpc>
              <a:spcAft>
                <a:spcPts val="0"/>
              </a:spcAft>
            </a:pPr>
            <a:r>
              <a:rPr lang="en-GB" sz="1400" dirty="0">
                <a:solidFill>
                  <a:srgbClr val="000000"/>
                </a:solidFill>
                <a:effectLst/>
                <a:latin typeface="+mn-lt"/>
                <a:ea typeface="Arial" panose="020B0604020202020204" pitchFamily="34" charset="0"/>
              </a:rPr>
              <a:t>Across North Lanarkshire views of parents and carers are sought regarding the cost of the school day via online surveys. The survey is designed to seek views of parents and carers as to how schools take into account the cost demands of the school day. Steps are put in place to reduce costs where possible</a:t>
            </a:r>
          </a:p>
          <a:p>
            <a:pPr marL="6350" marR="48260" indent="-6350">
              <a:lnSpc>
                <a:spcPct val="106000"/>
              </a:lnSpc>
              <a:spcAft>
                <a:spcPts val="0"/>
              </a:spcAft>
            </a:pPr>
            <a:endParaRPr lang="en-GB" altLang="en-US" sz="1200" b="1" dirty="0">
              <a:solidFill>
                <a:srgbClr val="000000"/>
              </a:solidFill>
              <a:latin typeface="+mn-lt"/>
              <a:ea typeface="Arial" panose="020B0604020202020204" pitchFamily="34" charset="0"/>
            </a:endParaRPr>
          </a:p>
          <a:p>
            <a:pPr marL="6350" marR="48260" indent="-6350">
              <a:lnSpc>
                <a:spcPct val="106000"/>
              </a:lnSpc>
              <a:spcAft>
                <a:spcPts val="0"/>
              </a:spcAft>
            </a:pPr>
            <a:endParaRPr kumimoji="0" lang="en-GB" altLang="en-US" sz="1200" b="1" i="0" u="none" strike="noStrike" cap="none" normalizeH="0" baseline="0" dirty="0">
              <a:ln>
                <a:noFill/>
              </a:ln>
              <a:solidFill>
                <a:srgbClr val="000000"/>
              </a:solidFill>
              <a:effectLst/>
              <a:latin typeface="+mn-lt"/>
              <a:ea typeface="Arial" panose="020B0604020202020204" pitchFamily="34" charset="0"/>
            </a:endParaRPr>
          </a:p>
          <a:p>
            <a:pPr marL="6350" marR="48260" indent="-6350">
              <a:lnSpc>
                <a:spcPct val="106000"/>
              </a:lnSpc>
              <a:spcAft>
                <a:spcPts val="0"/>
              </a:spcAft>
            </a:pPr>
            <a:r>
              <a:rPr kumimoji="0" lang="en-GB" altLang="en-US" sz="1600" b="1" i="0" u="none" strike="noStrike" cap="none" normalizeH="0" baseline="0" dirty="0">
                <a:ln>
                  <a:noFill/>
                </a:ln>
                <a:solidFill>
                  <a:srgbClr val="FF3399"/>
                </a:solidFill>
                <a:effectLst/>
                <a:latin typeface="KG Second Chances Solid" panose="02000000000000000000" pitchFamily="2" charset="0"/>
                <a:ea typeface="Arial" panose="020B0604020202020204" pitchFamily="34" charset="0"/>
              </a:rPr>
              <a:t>Views of Young People</a:t>
            </a:r>
          </a:p>
          <a:p>
            <a:pPr marL="6350" marR="48260" indent="-6350">
              <a:lnSpc>
                <a:spcPct val="106000"/>
              </a:lnSpc>
              <a:spcAft>
                <a:spcPts val="0"/>
              </a:spcAft>
            </a:pPr>
            <a:r>
              <a:rPr lang="en-GB" sz="1400" kern="100" dirty="0">
                <a:solidFill>
                  <a:srgbClr val="000000"/>
                </a:solidFill>
                <a:effectLst/>
                <a:latin typeface="+mn-lt"/>
                <a:ea typeface="Arial" panose="020B0604020202020204" pitchFamily="34" charset="0"/>
              </a:rPr>
              <a:t>Views of children and young people should also be sought. Centres gather the views of a variety of young people using different means. Schools use class lessons, pupil councils and individual surveys to capture the views of young people and look to action points raised. This practice should be reviewed each year. </a:t>
            </a:r>
            <a:endParaRPr lang="en-GB" sz="1400" kern="100" dirty="0">
              <a:solidFill>
                <a:srgbClr val="000000"/>
              </a:solidFill>
              <a:effectLst/>
              <a:latin typeface="+mn-lt"/>
              <a:ea typeface="Calibri" panose="020F0502020204030204" pitchFamily="34" charset="0"/>
            </a:endParaRPr>
          </a:p>
          <a:p>
            <a:pPr marL="6350" marR="48260" indent="-6350">
              <a:lnSpc>
                <a:spcPct val="106000"/>
              </a:lnSpc>
              <a:spcAft>
                <a:spcPts val="835"/>
              </a:spcAft>
            </a:pPr>
            <a:endParaRPr lang="en-GB" sz="1200" dirty="0">
              <a:solidFill>
                <a:srgbClr val="000000"/>
              </a:solidFill>
              <a:effectLst/>
              <a:latin typeface="+mn-lt"/>
              <a:ea typeface="Arial" panose="020B0604020202020204" pitchFamily="34" charset="0"/>
            </a:endParaRPr>
          </a:p>
        </p:txBody>
      </p:sp>
      <p:sp>
        <p:nvSpPr>
          <p:cNvPr id="12" name="Rectangle 1">
            <a:extLst>
              <a:ext uri="{FF2B5EF4-FFF2-40B4-BE49-F238E27FC236}">
                <a16:creationId xmlns:a16="http://schemas.microsoft.com/office/drawing/2014/main" id="{A7D5305F-2928-A70B-737D-18F1F29E0A8D}"/>
              </a:ext>
            </a:extLst>
          </p:cNvPr>
          <p:cNvSpPr>
            <a:spLocks noChangeArrowheads="1"/>
          </p:cNvSpPr>
          <p:nvPr/>
        </p:nvSpPr>
        <p:spPr bwMode="auto">
          <a:xfrm>
            <a:off x="6096000" y="230120"/>
            <a:ext cx="5839976" cy="5135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0000"/>
                </a:solidFill>
                <a:effectLst/>
                <a:latin typeface="KG Second Chances Solid" panose="02000000000000000000" pitchFamily="2" charset="0"/>
                <a:ea typeface="Arial" panose="020B0604020202020204" pitchFamily="34" charset="0"/>
              </a:rPr>
              <a:t>Charity, Fundraising Activities, Shows &amp; Themed Days</a:t>
            </a:r>
          </a:p>
          <a:p>
            <a:pPr marL="6350" marR="370205" indent="-6350">
              <a:lnSpc>
                <a:spcPct val="106000"/>
              </a:lnSpc>
              <a:spcAft>
                <a:spcPts val="835"/>
              </a:spcAft>
            </a:pPr>
            <a:r>
              <a:rPr lang="en-GB" sz="1200" kern="100" dirty="0">
                <a:solidFill>
                  <a:srgbClr val="000000"/>
                </a:solidFill>
                <a:effectLst/>
                <a:latin typeface="+mn-lt"/>
                <a:ea typeface="Arial" panose="020B0604020202020204" pitchFamily="34" charset="0"/>
              </a:rPr>
              <a:t>Bellshill Cluster pride itself on being supportive and understanding of the needs and demands on families during difficult times.  As much as possible schools plan events and include them on the school calendar. Schools hold a range of resources to support young people such as Halloween costumes and costumes for world book day. No child will be excluded from events due to cost</a:t>
            </a:r>
            <a:r>
              <a:rPr lang="en-GB" sz="1800" kern="100" dirty="0">
                <a:solidFill>
                  <a:srgbClr val="000000"/>
                </a:solidFill>
                <a:effectLst/>
                <a:latin typeface="Arial" panose="020B0604020202020204" pitchFamily="34" charset="0"/>
                <a:ea typeface="Arial" panose="020B0604020202020204" pitchFamily="34" charset="0"/>
              </a:rPr>
              <a:t>. </a:t>
            </a:r>
          </a:p>
          <a:p>
            <a:pPr marL="6350" marR="370205" indent="-6350">
              <a:lnSpc>
                <a:spcPct val="106000"/>
              </a:lnSpc>
              <a:spcAft>
                <a:spcPts val="835"/>
              </a:spcAft>
            </a:pPr>
            <a:endParaRPr lang="en-GB" kern="100" dirty="0">
              <a:solidFill>
                <a:srgbClr val="000000"/>
              </a:solidFill>
              <a:ea typeface="Calibri" panose="020F0502020204030204" pitchFamily="34" charset="0"/>
            </a:endParaRPr>
          </a:p>
          <a:p>
            <a:pPr marL="6350" marR="370205" indent="-6350">
              <a:lnSpc>
                <a:spcPct val="106000"/>
              </a:lnSpc>
              <a:spcAft>
                <a:spcPts val="835"/>
              </a:spcAft>
            </a:pPr>
            <a:r>
              <a:rPr kumimoji="0" lang="en-GB" altLang="en-US" sz="1800" b="1" i="0" u="none" strike="noStrike" cap="none" normalizeH="0" baseline="0" dirty="0">
                <a:ln>
                  <a:noFill/>
                </a:ln>
                <a:solidFill>
                  <a:srgbClr val="1C8589"/>
                </a:solidFill>
                <a:effectLst/>
                <a:latin typeface="KG Second Chances Solid" panose="02000000000000000000" pitchFamily="2" charset="0"/>
                <a:ea typeface="Arial" panose="020B0604020202020204" pitchFamily="34" charset="0"/>
              </a:rPr>
              <a:t>Period Poverty</a:t>
            </a:r>
          </a:p>
          <a:p>
            <a:pPr marL="6350" marR="70485" indent="-6350">
              <a:lnSpc>
                <a:spcPct val="107000"/>
              </a:lnSpc>
              <a:spcAft>
                <a:spcPts val="805"/>
              </a:spcAft>
            </a:pPr>
            <a:r>
              <a:rPr lang="en-GB" sz="1200" kern="100" dirty="0">
                <a:solidFill>
                  <a:srgbClr val="000000"/>
                </a:solidFill>
                <a:effectLst/>
                <a:latin typeface="+mn-lt"/>
                <a:ea typeface="Calibri" panose="020F0502020204030204" pitchFamily="34" charset="0"/>
              </a:rPr>
              <a:t>To mitigate period poverty all students have access to safe, hygienic sanitary products in school and are available to take home. Students are made aware of product locations and staff who they can speak to confidentially. Discretion and dignity is the priority in planning for these circumstances.  </a:t>
            </a:r>
          </a:p>
          <a:p>
            <a:pPr marL="6350" marR="70485" indent="-6350">
              <a:lnSpc>
                <a:spcPct val="107000"/>
              </a:lnSpc>
              <a:spcAft>
                <a:spcPts val="1680"/>
              </a:spcAft>
            </a:pPr>
            <a:r>
              <a:rPr lang="en-GB" sz="1200" kern="100" dirty="0">
                <a:solidFill>
                  <a:srgbClr val="000000"/>
                </a:solidFill>
                <a:effectLst/>
                <a:latin typeface="+mn-lt"/>
                <a:ea typeface="Calibri" panose="020F0502020204030204" pitchFamily="34" charset="0"/>
              </a:rPr>
              <a:t>Education and awareness of the hygiene issues surrounding menstruation are crucial and embedded into the curriculum at secondary level through Health and Wellbeing lessons so that students develop a sound knowledge and understanding of how to manage their period safely. </a:t>
            </a:r>
          </a:p>
          <a:p>
            <a:pPr marL="6350" marR="370205" indent="-6350">
              <a:lnSpc>
                <a:spcPct val="106000"/>
              </a:lnSpc>
              <a:spcAft>
                <a:spcPts val="835"/>
              </a:spcAft>
            </a:pPr>
            <a:endParaRPr lang="en-GB" kern="100" dirty="0">
              <a:solidFill>
                <a:srgbClr val="000000"/>
              </a:solidFill>
              <a:ea typeface="Calibri" panose="020F0502020204030204" pitchFamily="34" charset="0"/>
            </a:endParaRPr>
          </a:p>
          <a:p>
            <a:pPr marL="6350" marR="370205" indent="-6350">
              <a:lnSpc>
                <a:spcPct val="106000"/>
              </a:lnSpc>
              <a:spcAft>
                <a:spcPts val="835"/>
              </a:spcAft>
            </a:pPr>
            <a:endParaRPr lang="en-GB" sz="1800" kern="100" dirty="0">
              <a:solidFill>
                <a:srgbClr val="000000"/>
              </a:solidFill>
              <a:effectLst/>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9F219E51-44A2-2220-4CAC-6B2ECFCDE36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0663" y="4576598"/>
            <a:ext cx="4391526" cy="1749444"/>
          </a:xfrm>
          <a:prstGeom prst="rect">
            <a:avLst/>
          </a:prstGeom>
        </p:spPr>
      </p:pic>
    </p:spTree>
    <p:extLst>
      <p:ext uri="{BB962C8B-B14F-4D97-AF65-F5344CB8AC3E}">
        <p14:creationId xmlns:p14="http://schemas.microsoft.com/office/powerpoint/2010/main" val="1183969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31EECEA1-0BD4-089D-61FE-E89C430D10CC}"/>
              </a:ext>
            </a:extLst>
          </p:cNvPr>
          <p:cNvSpPr>
            <a:spLocks noChangeArrowheads="1"/>
          </p:cNvSpPr>
          <p:nvPr/>
        </p:nvSpPr>
        <p:spPr bwMode="auto">
          <a:xfrm>
            <a:off x="211481" y="337454"/>
            <a:ext cx="5709878" cy="430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92D050"/>
                </a:solidFill>
                <a:effectLst/>
                <a:latin typeface="KG Second Chances Solid" panose="02000000000000000000" pitchFamily="2" charset="0"/>
                <a:ea typeface="Arial" panose="020B0604020202020204" pitchFamily="34" charset="0"/>
              </a:rPr>
              <a:t>Food Poverty</a:t>
            </a:r>
          </a:p>
          <a:p>
            <a:pPr marL="6350" marR="70485" indent="-6350">
              <a:lnSpc>
                <a:spcPct val="107000"/>
              </a:lnSpc>
              <a:spcAft>
                <a:spcPts val="795"/>
              </a:spcAft>
            </a:pPr>
            <a:r>
              <a:rPr lang="en-GB" sz="1400" kern="100" dirty="0">
                <a:solidFill>
                  <a:srgbClr val="000000"/>
                </a:solidFill>
                <a:effectLst/>
                <a:latin typeface="Calibri" panose="020F0502020204030204" pitchFamily="34" charset="0"/>
                <a:ea typeface="Calibri" panose="020F0502020204030204" pitchFamily="34" charset="0"/>
              </a:rPr>
              <a:t>Breakfast clubs are available in all schools across the Bellshill Cluster. Snacks and breakfast are available to young people to ensure that they do not arrive hungry.  Cluster schools and family learning centres also provide snacks to those who arrive at school hungry.  Staff are aware of the impact of hunger on a child’s learning and have clear referral pathways in place to ensure that schools are ‘Getting it Right for Every Child’. </a:t>
            </a:r>
          </a:p>
          <a:p>
            <a:pPr marL="6350" marR="70485" indent="-6350">
              <a:lnSpc>
                <a:spcPct val="107000"/>
              </a:lnSpc>
              <a:spcAft>
                <a:spcPts val="100"/>
              </a:spcAft>
            </a:pPr>
            <a:r>
              <a:rPr lang="en-GB" sz="1400" kern="100" dirty="0">
                <a:solidFill>
                  <a:srgbClr val="000000"/>
                </a:solidFill>
                <a:effectLst/>
                <a:latin typeface="Calibri" panose="020F0502020204030204" pitchFamily="34" charset="0"/>
                <a:ea typeface="Calibri" panose="020F0502020204030204" pitchFamily="34" charset="0"/>
              </a:rPr>
              <a:t>The cluster has a directory of supports to identify agencies who can help </a:t>
            </a:r>
          </a:p>
          <a:p>
            <a:pPr marL="6350" marR="70485" indent="-6350">
              <a:lnSpc>
                <a:spcPct val="107000"/>
              </a:lnSpc>
              <a:spcAft>
                <a:spcPts val="575"/>
              </a:spcAft>
            </a:pPr>
            <a:r>
              <a:rPr lang="en-GB" sz="1400" kern="100" dirty="0">
                <a:solidFill>
                  <a:srgbClr val="000000"/>
                </a:solidFill>
                <a:effectLst/>
                <a:latin typeface="Calibri" panose="020F0502020204030204" pitchFamily="34" charset="0"/>
                <a:ea typeface="Calibri" panose="020F0502020204030204" pitchFamily="34" charset="0"/>
              </a:rPr>
              <a:t>families facing different circumstances. </a:t>
            </a:r>
          </a:p>
          <a:p>
            <a:pPr marL="6350" marR="70485" indent="-6350">
              <a:lnSpc>
                <a:spcPct val="107000"/>
              </a:lnSpc>
              <a:spcAft>
                <a:spcPts val="575"/>
              </a:spcAft>
            </a:pPr>
            <a:r>
              <a:rPr lang="en-GB" sz="1400" kern="100" dirty="0">
                <a:solidFill>
                  <a:srgbClr val="000000"/>
                </a:solidFill>
                <a:effectLst/>
                <a:latin typeface="Calibri" panose="020F0502020204030204" pitchFamily="34" charset="0"/>
                <a:ea typeface="Calibri" panose="020F0502020204030204" pitchFamily="34" charset="0"/>
              </a:rPr>
              <a:t>Schools are aware of the Financial Inclusion Team and share contacts with families. </a:t>
            </a:r>
          </a:p>
          <a:p>
            <a:pPr marL="6350" marR="70485" indent="-6350">
              <a:lnSpc>
                <a:spcPct val="107000"/>
              </a:lnSpc>
              <a:spcAft>
                <a:spcPts val="575"/>
              </a:spcAft>
            </a:pPr>
            <a:endParaRPr lang="en-GB" sz="1400" kern="100" dirty="0">
              <a:solidFill>
                <a:srgbClr val="000000"/>
              </a:solidFill>
              <a:effectLst/>
              <a:latin typeface="Calibri" panose="020F0502020204030204" pitchFamily="34" charset="0"/>
              <a:ea typeface="Calibri" panose="020F0502020204030204" pitchFamily="34" charset="0"/>
            </a:endParaRPr>
          </a:p>
          <a:p>
            <a:pPr marL="6350" marR="48260" indent="-6350">
              <a:lnSpc>
                <a:spcPct val="106000"/>
              </a:lnSpc>
              <a:spcAft>
                <a:spcPts val="835"/>
              </a:spcAft>
            </a:pPr>
            <a:endParaRPr lang="en-GB" sz="1200" dirty="0">
              <a:solidFill>
                <a:srgbClr val="000000"/>
              </a:solidFill>
              <a:effectLst/>
              <a:latin typeface="+mn-lt"/>
              <a:ea typeface="Arial" panose="020B0604020202020204" pitchFamily="34" charset="0"/>
            </a:endParaRPr>
          </a:p>
          <a:p>
            <a:pPr marL="6350" marR="48260" indent="-6350">
              <a:lnSpc>
                <a:spcPct val="106000"/>
              </a:lnSpc>
              <a:spcAft>
                <a:spcPts val="835"/>
              </a:spcAft>
            </a:pPr>
            <a:endParaRPr lang="en-GB" sz="1200" dirty="0">
              <a:solidFill>
                <a:srgbClr val="000000"/>
              </a:solidFill>
              <a:effectLst/>
              <a:latin typeface="+mn-lt"/>
              <a:ea typeface="Arial" panose="020B0604020202020204" pitchFamily="34" charset="0"/>
            </a:endParaRPr>
          </a:p>
          <a:p>
            <a:pPr marL="6350" marR="48260" indent="-6350">
              <a:lnSpc>
                <a:spcPct val="106000"/>
              </a:lnSpc>
              <a:spcAft>
                <a:spcPts val="835"/>
              </a:spcAft>
            </a:pPr>
            <a:endParaRPr lang="en-GB" sz="1200" dirty="0">
              <a:solidFill>
                <a:srgbClr val="000000"/>
              </a:solidFill>
              <a:latin typeface="+mn-lt"/>
              <a:ea typeface="Arial" panose="020B0604020202020204" pitchFamily="34" charset="0"/>
            </a:endParaRPr>
          </a:p>
          <a:p>
            <a:pPr marL="6350" marR="48260" indent="-6350">
              <a:lnSpc>
                <a:spcPct val="106000"/>
              </a:lnSpc>
              <a:spcAft>
                <a:spcPts val="835"/>
              </a:spcAft>
            </a:pPr>
            <a:endParaRPr lang="en-GB" sz="1200" dirty="0">
              <a:solidFill>
                <a:srgbClr val="000000"/>
              </a:solidFill>
              <a:effectLst/>
              <a:latin typeface="+mn-lt"/>
              <a:ea typeface="Arial" panose="020B0604020202020204" pitchFamily="34" charset="0"/>
            </a:endParaRPr>
          </a:p>
        </p:txBody>
      </p:sp>
      <p:sp>
        <p:nvSpPr>
          <p:cNvPr id="2" name="TextBox 1">
            <a:extLst>
              <a:ext uri="{FF2B5EF4-FFF2-40B4-BE49-F238E27FC236}">
                <a16:creationId xmlns:a16="http://schemas.microsoft.com/office/drawing/2014/main" id="{5EDE3CF8-E79E-CC01-40A2-2627A2CEEAD7}"/>
              </a:ext>
            </a:extLst>
          </p:cNvPr>
          <p:cNvSpPr txBox="1"/>
          <p:nvPr/>
        </p:nvSpPr>
        <p:spPr>
          <a:xfrm>
            <a:off x="6660996" y="6035106"/>
            <a:ext cx="5268084" cy="584775"/>
          </a:xfrm>
          <a:prstGeom prst="rect">
            <a:avLst/>
          </a:prstGeom>
          <a:noFill/>
          <a:ln>
            <a:noFill/>
          </a:ln>
        </p:spPr>
        <p:txBody>
          <a:bodyPr wrap="square">
            <a:spAutoFit/>
          </a:bodyPr>
          <a:lstStyle/>
          <a:p>
            <a:r>
              <a:rPr lang="en-GB" sz="1600" dirty="0">
                <a:latin typeface="KG Second Chances Solid" panose="02000000000000000000" pitchFamily="2" charset="0"/>
              </a:rPr>
              <a:t>Our School Values:</a:t>
            </a:r>
          </a:p>
          <a:p>
            <a:r>
              <a:rPr lang="en-GB" sz="1600" dirty="0">
                <a:solidFill>
                  <a:srgbClr val="FF0000"/>
                </a:solidFill>
                <a:latin typeface="KG Second Chances Solid" panose="02000000000000000000" pitchFamily="2" charset="0"/>
              </a:rPr>
              <a:t>Be Safe </a:t>
            </a:r>
            <a:r>
              <a:rPr lang="en-GB" sz="1600" dirty="0">
                <a:solidFill>
                  <a:srgbClr val="FFFFFF"/>
                </a:solidFill>
                <a:latin typeface="KG Second Chances Solid" panose="02000000000000000000" pitchFamily="2" charset="0"/>
              </a:rPr>
              <a:t>- </a:t>
            </a:r>
            <a:r>
              <a:rPr lang="en-GB" sz="1600" dirty="0">
                <a:solidFill>
                  <a:srgbClr val="00B050"/>
                </a:solidFill>
                <a:latin typeface="KG Second Chances Solid" panose="02000000000000000000" pitchFamily="2" charset="0"/>
              </a:rPr>
              <a:t>Be successful </a:t>
            </a:r>
            <a:r>
              <a:rPr lang="en-GB" sz="1600" dirty="0">
                <a:solidFill>
                  <a:srgbClr val="FFFFFF"/>
                </a:solidFill>
                <a:latin typeface="KG Second Chances Solid" panose="02000000000000000000" pitchFamily="2" charset="0"/>
              </a:rPr>
              <a:t>- </a:t>
            </a:r>
            <a:r>
              <a:rPr lang="en-GB" sz="1600" dirty="0">
                <a:solidFill>
                  <a:srgbClr val="00B0F0"/>
                </a:solidFill>
                <a:latin typeface="KG Second Chances Solid" panose="02000000000000000000" pitchFamily="2" charset="0"/>
              </a:rPr>
              <a:t>Be Sensible </a:t>
            </a:r>
            <a:r>
              <a:rPr lang="en-GB" sz="1600" dirty="0">
                <a:solidFill>
                  <a:srgbClr val="FFFFFF"/>
                </a:solidFill>
                <a:latin typeface="KG Second Chances Solid" panose="02000000000000000000" pitchFamily="2" charset="0"/>
              </a:rPr>
              <a:t>- </a:t>
            </a:r>
            <a:r>
              <a:rPr lang="en-GB" sz="1600" dirty="0">
                <a:solidFill>
                  <a:srgbClr val="FF00FF"/>
                </a:solidFill>
                <a:latin typeface="KG Second Chances Solid" panose="02000000000000000000" pitchFamily="2" charset="0"/>
              </a:rPr>
              <a:t>Be Smart </a:t>
            </a:r>
            <a:r>
              <a:rPr lang="en-GB" sz="1600" dirty="0">
                <a:solidFill>
                  <a:srgbClr val="000000"/>
                </a:solidFill>
                <a:latin typeface="KG Second Chances Solid" panose="02000000000000000000" pitchFamily="2" charset="0"/>
              </a:rPr>
              <a:t>​</a:t>
            </a:r>
            <a:endParaRPr lang="en-GB" sz="1600" dirty="0"/>
          </a:p>
        </p:txBody>
      </p:sp>
      <p:sp>
        <p:nvSpPr>
          <p:cNvPr id="3" name="Rectangle 1">
            <a:extLst>
              <a:ext uri="{FF2B5EF4-FFF2-40B4-BE49-F238E27FC236}">
                <a16:creationId xmlns:a16="http://schemas.microsoft.com/office/drawing/2014/main" id="{767EC520-669D-00FB-15BC-499075C677EE}"/>
              </a:ext>
            </a:extLst>
          </p:cNvPr>
          <p:cNvSpPr>
            <a:spLocks noChangeArrowheads="1"/>
          </p:cNvSpPr>
          <p:nvPr/>
        </p:nvSpPr>
        <p:spPr bwMode="auto">
          <a:xfrm>
            <a:off x="6096000" y="196199"/>
            <a:ext cx="5709878" cy="370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B050"/>
                </a:solidFill>
                <a:effectLst/>
                <a:latin typeface="KG Second Chances Solid" panose="02000000000000000000" pitchFamily="2" charset="0"/>
                <a:ea typeface="Arial" panose="020B0604020202020204" pitchFamily="34" charset="0"/>
              </a:rPr>
              <a:t>Lawmuir Primary School</a:t>
            </a:r>
          </a:p>
          <a:p>
            <a:pPr marL="6350" marR="48260" indent="-6350">
              <a:lnSpc>
                <a:spcPct val="106000"/>
              </a:lnSpc>
              <a:spcAft>
                <a:spcPts val="820"/>
              </a:spcAft>
            </a:pPr>
            <a:r>
              <a:rPr lang="en-GB" sz="1400" kern="100" dirty="0">
                <a:solidFill>
                  <a:srgbClr val="000000"/>
                </a:solidFill>
                <a:effectLst/>
                <a:latin typeface="+mn-lt"/>
                <a:ea typeface="Arial" panose="020B0604020202020204" pitchFamily="34" charset="0"/>
              </a:rPr>
              <a:t>Lawmuir PS serves the Orbiston area of North Lanarkshire. </a:t>
            </a:r>
          </a:p>
          <a:p>
            <a:pPr marL="6350" marR="48260" indent="-6350">
              <a:lnSpc>
                <a:spcPct val="106000"/>
              </a:lnSpc>
              <a:spcAft>
                <a:spcPts val="820"/>
              </a:spcAft>
            </a:pPr>
            <a:r>
              <a:rPr lang="en-GB" sz="1400" kern="100" dirty="0">
                <a:solidFill>
                  <a:srgbClr val="000000"/>
                </a:solidFill>
                <a:effectLst/>
                <a:latin typeface="+mn-lt"/>
                <a:ea typeface="Arial" panose="020B0604020202020204" pitchFamily="34" charset="0"/>
              </a:rPr>
              <a:t>As a school we developed very positive and active partnerships across the wider school community and this is reflected in strong partnership working with our cluster high school Bellshill Academy and the wider cluster primary schools of Mossend PS, Noble PS, Tannochside PS, </a:t>
            </a:r>
            <a:r>
              <a:rPr lang="en-GB" sz="1400" kern="100" dirty="0" err="1">
                <a:solidFill>
                  <a:srgbClr val="000000"/>
                </a:solidFill>
                <a:effectLst/>
                <a:latin typeface="+mn-lt"/>
                <a:ea typeface="Arial" panose="020B0604020202020204" pitchFamily="34" charset="0"/>
              </a:rPr>
              <a:t>Aitkenhead</a:t>
            </a:r>
            <a:r>
              <a:rPr lang="en-GB" sz="1400" kern="100" dirty="0">
                <a:solidFill>
                  <a:srgbClr val="000000"/>
                </a:solidFill>
                <a:effectLst/>
                <a:latin typeface="+mn-lt"/>
                <a:ea typeface="Arial" panose="020B0604020202020204" pitchFamily="34" charset="0"/>
              </a:rPr>
              <a:t> PS and Bellshill FLC through Empowering Clusters. </a:t>
            </a:r>
          </a:p>
          <a:p>
            <a:pPr marL="6350" marR="48260" indent="-6350">
              <a:lnSpc>
                <a:spcPct val="106000"/>
              </a:lnSpc>
              <a:spcAft>
                <a:spcPts val="820"/>
              </a:spcAft>
            </a:pPr>
            <a:r>
              <a:rPr lang="en-GB" sz="1400" kern="100" dirty="0">
                <a:solidFill>
                  <a:srgbClr val="000000"/>
                </a:solidFill>
                <a:effectLst/>
                <a:latin typeface="+mn-lt"/>
                <a:ea typeface="Arial" panose="020B0604020202020204" pitchFamily="34" charset="0"/>
              </a:rPr>
              <a:t>We als</a:t>
            </a:r>
            <a:r>
              <a:rPr lang="en-GB" sz="1400" kern="100" dirty="0">
                <a:solidFill>
                  <a:srgbClr val="000000"/>
                </a:solidFill>
                <a:latin typeface="+mn-lt"/>
                <a:ea typeface="Arial" panose="020B0604020202020204" pitchFamily="34" charset="0"/>
              </a:rPr>
              <a:t>o </a:t>
            </a:r>
            <a:r>
              <a:rPr lang="en-GB" sz="1400" kern="100" dirty="0">
                <a:solidFill>
                  <a:srgbClr val="000000"/>
                </a:solidFill>
                <a:effectLst/>
                <a:latin typeface="+mn-lt"/>
                <a:ea typeface="Arial" panose="020B0604020202020204" pitchFamily="34" charset="0"/>
              </a:rPr>
              <a:t>work closely with our Community Learning &amp; Development colleagues; our Parent Council and a range of other partners.  </a:t>
            </a:r>
          </a:p>
          <a:p>
            <a:pPr marL="6350" marR="48260" indent="-6350">
              <a:lnSpc>
                <a:spcPct val="106000"/>
              </a:lnSpc>
              <a:spcAft>
                <a:spcPts val="820"/>
              </a:spcAft>
            </a:pPr>
            <a:r>
              <a:rPr lang="en-GB" sz="1400" kern="100" dirty="0">
                <a:solidFill>
                  <a:srgbClr val="000000"/>
                </a:solidFill>
                <a:effectLst/>
                <a:latin typeface="+mn-lt"/>
                <a:ea typeface="Arial" panose="020B0604020202020204" pitchFamily="34" charset="0"/>
              </a:rPr>
              <a:t>We share a vision with all of our partners to ensure that Lawmuir PS continues to improve in order to provide the best quality learning experiences for all of our young people. </a:t>
            </a:r>
            <a:endParaRPr lang="en-GB" sz="1400" kern="100" dirty="0">
              <a:solidFill>
                <a:srgbClr val="000000"/>
              </a:solidFill>
              <a:effectLst/>
              <a:latin typeface="+mn-lt"/>
              <a:ea typeface="Calibri" panose="020F0502020204030204" pitchFamily="34" charset="0"/>
            </a:endParaRPr>
          </a:p>
          <a:p>
            <a:pPr marL="6350" marR="48260" indent="-6350">
              <a:lnSpc>
                <a:spcPct val="106000"/>
              </a:lnSpc>
              <a:spcAft>
                <a:spcPts val="825"/>
              </a:spcAft>
            </a:pPr>
            <a:r>
              <a:rPr lang="en-GB" sz="1400" kern="100" dirty="0">
                <a:solidFill>
                  <a:srgbClr val="000000"/>
                </a:solidFill>
                <a:effectLst/>
                <a:latin typeface="+mn-lt"/>
                <a:ea typeface="Arial" panose="020B0604020202020204" pitchFamily="34" charset="0"/>
              </a:rPr>
              <a:t>At Lawmuir PS we want the best for all our pupils and their families.  We are fully committed to the wellbeing of all our pupils. </a:t>
            </a:r>
            <a:endParaRPr lang="en-GB" sz="1400" kern="100" dirty="0">
              <a:solidFill>
                <a:srgbClr val="000000"/>
              </a:solidFill>
              <a:effectLst/>
              <a:latin typeface="+mn-lt"/>
              <a:ea typeface="Calibri" panose="020F0502020204030204" pitchFamily="34" charset="0"/>
            </a:endParaRPr>
          </a:p>
        </p:txBody>
      </p:sp>
      <p:pic>
        <p:nvPicPr>
          <p:cNvPr id="4" name="Picture 3" descr="A cartoon lion holding a shield&#10;&#10;Description automatically generated">
            <a:extLst>
              <a:ext uri="{FF2B5EF4-FFF2-40B4-BE49-F238E27FC236}">
                <a16:creationId xmlns:a16="http://schemas.microsoft.com/office/drawing/2014/main" id="{7CB79BA5-5D17-737A-AAE1-EC2A1874202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975" b="91195" l="9705" r="94093">
                        <a14:foregroundMark x1="18987" y1="10692" x2="18987" y2="10692"/>
                        <a14:foregroundMark x1="44726" y1="8805" x2="44726" y2="8805"/>
                        <a14:foregroundMark x1="33755" y1="7547" x2="33755" y2="7547"/>
                        <a14:foregroundMark x1="48945" y1="6289" x2="48945" y2="6289"/>
                        <a14:foregroundMark x1="25316" y1="15094" x2="25316" y2="15094"/>
                        <a14:foregroundMark x1="64135" y1="15409" x2="64135" y2="15409"/>
                        <a14:foregroundMark x1="52743" y1="91195" x2="52743" y2="91195"/>
                        <a14:foregroundMark x1="94093" y1="72956" x2="94093" y2="72956"/>
                      </a14:backgroundRemoval>
                    </a14:imgEffect>
                  </a14:imgLayer>
                </a14:imgProps>
              </a:ext>
              <a:ext uri="{28A0092B-C50C-407E-A947-70E740481C1C}">
                <a14:useLocalDpi xmlns:a14="http://schemas.microsoft.com/office/drawing/2010/main" val="0"/>
              </a:ext>
            </a:extLst>
          </a:blip>
          <a:stretch>
            <a:fillRect/>
          </a:stretch>
        </p:blipFill>
        <p:spPr>
          <a:xfrm>
            <a:off x="9125581" y="3904586"/>
            <a:ext cx="1750612" cy="2348924"/>
          </a:xfrm>
          <a:prstGeom prst="rect">
            <a:avLst/>
          </a:prstGeom>
        </p:spPr>
      </p:pic>
      <p:pic>
        <p:nvPicPr>
          <p:cNvPr id="5" name="Picture 4" descr="A blue rectangular sign with white text&#10;&#10;Description automatically generated">
            <a:extLst>
              <a:ext uri="{FF2B5EF4-FFF2-40B4-BE49-F238E27FC236}">
                <a16:creationId xmlns:a16="http://schemas.microsoft.com/office/drawing/2014/main" id="{A01477D5-0601-2BD9-E07F-02758E5E44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1819" y="4640427"/>
            <a:ext cx="1137424" cy="1104927"/>
          </a:xfrm>
          <a:prstGeom prst="rect">
            <a:avLst/>
          </a:prstGeom>
        </p:spPr>
      </p:pic>
      <p:pic>
        <p:nvPicPr>
          <p:cNvPr id="7" name="Picture 6" descr="A hand holding food and a heart&#10;&#10;Description automatically generated">
            <a:extLst>
              <a:ext uri="{FF2B5EF4-FFF2-40B4-BE49-F238E27FC236}">
                <a16:creationId xmlns:a16="http://schemas.microsoft.com/office/drawing/2014/main" id="{AD7E89F2-2E4C-36A8-CAD7-725D947CA8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7243" y="3177191"/>
            <a:ext cx="2392887" cy="2568163"/>
          </a:xfrm>
          <a:prstGeom prst="rect">
            <a:avLst/>
          </a:prstGeom>
        </p:spPr>
      </p:pic>
    </p:spTree>
    <p:extLst>
      <p:ext uri="{BB962C8B-B14F-4D97-AF65-F5344CB8AC3E}">
        <p14:creationId xmlns:p14="http://schemas.microsoft.com/office/powerpoint/2010/main" val="2698651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C7A515-6E9D-6603-7EAA-8AD2B169322D}"/>
              </a:ext>
            </a:extLst>
          </p:cNvPr>
          <p:cNvSpPr/>
          <p:nvPr/>
        </p:nvSpPr>
        <p:spPr>
          <a:xfrm>
            <a:off x="173620" y="57304"/>
            <a:ext cx="6154992" cy="830999"/>
          </a:xfrm>
          <a:prstGeom prst="rect">
            <a:avLst/>
          </a:prstGeom>
          <a:solidFill>
            <a:schemeClr val="bg1"/>
          </a:solidFill>
          <a:ln>
            <a:noFill/>
            <a:extLst>
              <a:ext uri="{C807C97D-BFC1-408E-A445-0C87EB9F89A2}">
                <ask:lineSketchStyleProps xmlns:ask="http://schemas.microsoft.com/office/drawing/2018/sketchyshapes" sd="981765707">
                  <a:custGeom>
                    <a:avLst/>
                    <a:gdLst>
                      <a:gd name="connsiteX0" fmla="*/ 0 w 3898570"/>
                      <a:gd name="connsiteY0" fmla="*/ 0 h 1354217"/>
                      <a:gd name="connsiteX1" fmla="*/ 3898570 w 3898570"/>
                      <a:gd name="connsiteY1" fmla="*/ 0 h 1354217"/>
                      <a:gd name="connsiteX2" fmla="*/ 3898570 w 3898570"/>
                      <a:gd name="connsiteY2" fmla="*/ 1354217 h 1354217"/>
                      <a:gd name="connsiteX3" fmla="*/ 0 w 3898570"/>
                      <a:gd name="connsiteY3" fmla="*/ 1354217 h 1354217"/>
                      <a:gd name="connsiteX4" fmla="*/ 0 w 3898570"/>
                      <a:gd name="connsiteY4" fmla="*/ 0 h 1354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570" h="1354217" fill="none" extrusionOk="0">
                        <a:moveTo>
                          <a:pt x="0" y="0"/>
                        </a:moveTo>
                        <a:cubicBezTo>
                          <a:pt x="594262" y="-33775"/>
                          <a:pt x="3098320" y="138873"/>
                          <a:pt x="3898570" y="0"/>
                        </a:cubicBezTo>
                        <a:cubicBezTo>
                          <a:pt x="3900819" y="396338"/>
                          <a:pt x="3950192" y="1036678"/>
                          <a:pt x="3898570" y="1354217"/>
                        </a:cubicBezTo>
                        <a:cubicBezTo>
                          <a:pt x="2333308" y="1216887"/>
                          <a:pt x="754681" y="1216361"/>
                          <a:pt x="0" y="1354217"/>
                        </a:cubicBezTo>
                        <a:cubicBezTo>
                          <a:pt x="-77280" y="731520"/>
                          <a:pt x="52355" y="408148"/>
                          <a:pt x="0" y="0"/>
                        </a:cubicBezTo>
                        <a:close/>
                      </a:path>
                      <a:path w="3898570" h="1354217" stroke="0" extrusionOk="0">
                        <a:moveTo>
                          <a:pt x="0" y="0"/>
                        </a:moveTo>
                        <a:cubicBezTo>
                          <a:pt x="990143" y="-101487"/>
                          <a:pt x="2115446" y="-162162"/>
                          <a:pt x="3898570" y="0"/>
                        </a:cubicBezTo>
                        <a:cubicBezTo>
                          <a:pt x="3888405" y="341718"/>
                          <a:pt x="3951217" y="915624"/>
                          <a:pt x="3898570" y="1354217"/>
                        </a:cubicBezTo>
                        <a:cubicBezTo>
                          <a:pt x="3493017" y="1404282"/>
                          <a:pt x="452177" y="1195768"/>
                          <a:pt x="0" y="1354217"/>
                        </a:cubicBezTo>
                        <a:cubicBezTo>
                          <a:pt x="55527" y="1024448"/>
                          <a:pt x="-77629" y="296807"/>
                          <a:pt x="0" y="0"/>
                        </a:cubicBezTo>
                        <a:close/>
                      </a:path>
                    </a:pathLst>
                  </a:custGeom>
                  <ask:type>
                    <ask:lineSketchNone/>
                  </ask:type>
                </ask:lineSketchStyleProps>
              </a:ext>
            </a:extLst>
          </a:ln>
        </p:spPr>
        <p:txBody>
          <a:bodyPr wrap="square" lIns="91440" tIns="45721" rIns="91440" bIns="45721">
            <a:spAutoFit/>
          </a:bodyPr>
          <a:lstStyle/>
          <a:p>
            <a:r>
              <a:rPr lang="en-GB" sz="2000" dirty="0">
                <a:ln w="22225">
                  <a:noFill/>
                  <a:prstDash val="solid"/>
                </a:ln>
                <a:latin typeface="KG Second Chances Solid" panose="02000000000000000000" pitchFamily="2" charset="0"/>
              </a:rPr>
              <a:t>Lawmuir Primary School</a:t>
            </a:r>
          </a:p>
          <a:p>
            <a:r>
              <a:rPr lang="en-GB" sz="2800" dirty="0">
                <a:ln w="22225">
                  <a:noFill/>
                  <a:prstDash val="solid"/>
                </a:ln>
                <a:solidFill>
                  <a:srgbClr val="00B050"/>
                </a:solidFill>
                <a:latin typeface="KG Second Chances Solid" panose="02000000000000000000" pitchFamily="2" charset="0"/>
              </a:rPr>
              <a:t>Cost of the School Day Support</a:t>
            </a:r>
          </a:p>
        </p:txBody>
      </p:sp>
      <p:pic>
        <p:nvPicPr>
          <p:cNvPr id="6" name="Picture 5" descr="A blue sign with white text&#10;&#10;Description automatically generated">
            <a:extLst>
              <a:ext uri="{FF2B5EF4-FFF2-40B4-BE49-F238E27FC236}">
                <a16:creationId xmlns:a16="http://schemas.microsoft.com/office/drawing/2014/main" id="{DF5B8840-48D4-6AD3-AB6C-FC1643E15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1455" y="5867118"/>
            <a:ext cx="941772" cy="874850"/>
          </a:xfrm>
          <a:prstGeom prst="rect">
            <a:avLst/>
          </a:prstGeom>
        </p:spPr>
      </p:pic>
      <p:sp>
        <p:nvSpPr>
          <p:cNvPr id="12" name="TextBox 11">
            <a:extLst>
              <a:ext uri="{FF2B5EF4-FFF2-40B4-BE49-F238E27FC236}">
                <a16:creationId xmlns:a16="http://schemas.microsoft.com/office/drawing/2014/main" id="{EA994F1B-7930-220E-8B89-3036A2DE7EA0}"/>
              </a:ext>
            </a:extLst>
          </p:cNvPr>
          <p:cNvSpPr txBox="1"/>
          <p:nvPr/>
        </p:nvSpPr>
        <p:spPr>
          <a:xfrm>
            <a:off x="173620" y="990884"/>
            <a:ext cx="5751086" cy="5697201"/>
          </a:xfrm>
          <a:prstGeom prst="rect">
            <a:avLst/>
          </a:prstGeom>
          <a:noFill/>
        </p:spPr>
        <p:txBody>
          <a:bodyPr wrap="square" rtlCol="0">
            <a:spAutoFit/>
          </a:bodyPr>
          <a:lstStyle/>
          <a:p>
            <a:r>
              <a:rPr lang="en-GB" sz="1401" b="1" dirty="0"/>
              <a:t>Cost of Living - </a:t>
            </a:r>
            <a:r>
              <a:rPr lang="en-GB" sz="1401" dirty="0"/>
              <a:t>The crisis is impacting on everyone.  North Lanarkshire Council has lots of advice and support available. Please click on the link below for more information. </a:t>
            </a:r>
            <a:r>
              <a:rPr lang="en-GB" sz="1401" dirty="0">
                <a:hlinkClick r:id="rId3"/>
              </a:rPr>
              <a:t>www.northlanarkshire.gov.uk/benefits-and-money</a:t>
            </a:r>
            <a:endParaRPr lang="en-GB" sz="1401" dirty="0"/>
          </a:p>
          <a:p>
            <a:endParaRPr lang="en-GB" sz="1401" dirty="0"/>
          </a:p>
          <a:p>
            <a:r>
              <a:rPr lang="en-GB" sz="1401" dirty="0"/>
              <a:t>You can also contact the Tackling Poverty Team directly at the following email address. E-mail - </a:t>
            </a:r>
            <a:r>
              <a:rPr lang="en-GB" sz="1401" dirty="0">
                <a:hlinkClick r:id="rId4"/>
              </a:rPr>
              <a:t>TPTeam@northlan.gov.uk</a:t>
            </a:r>
            <a:endParaRPr lang="en-GB" sz="1401" dirty="0"/>
          </a:p>
          <a:p>
            <a:endParaRPr lang="en-GB" sz="1401" dirty="0"/>
          </a:p>
          <a:p>
            <a:pPr algn="l" rtl="0"/>
            <a:endParaRPr lang="en-GB" sz="1401" i="1" dirty="0">
              <a:solidFill>
                <a:srgbClr val="000000"/>
              </a:solidFill>
            </a:endParaRPr>
          </a:p>
          <a:p>
            <a:pPr algn="l" rtl="0"/>
            <a:endParaRPr lang="en-GB" sz="1401" i="1" dirty="0">
              <a:solidFill>
                <a:srgbClr val="000000"/>
              </a:solidFill>
            </a:endParaRPr>
          </a:p>
          <a:p>
            <a:pPr algn="l" rtl="0"/>
            <a:endParaRPr lang="en-GB" sz="1401" i="1" dirty="0">
              <a:solidFill>
                <a:srgbClr val="000000"/>
              </a:solidFill>
            </a:endParaRPr>
          </a:p>
          <a:p>
            <a:pPr algn="l" rtl="0"/>
            <a:endParaRPr lang="en-GB" sz="1401" i="1" dirty="0">
              <a:solidFill>
                <a:srgbClr val="000000"/>
              </a:solidFill>
            </a:endParaRPr>
          </a:p>
          <a:p>
            <a:pPr algn="l" rtl="0"/>
            <a:r>
              <a:rPr lang="en-GB" sz="1401" dirty="0">
                <a:solidFill>
                  <a:srgbClr val="000000"/>
                </a:solidFill>
              </a:rPr>
              <a:t>Families in receipt of the following will be eligible for a </a:t>
            </a:r>
            <a:r>
              <a:rPr lang="en-GB" sz="1401" b="1" i="1" dirty="0">
                <a:solidFill>
                  <a:srgbClr val="076A34"/>
                </a:solidFill>
              </a:rPr>
              <a:t>School Clothing Grant</a:t>
            </a:r>
            <a:r>
              <a:rPr lang="en-GB" sz="1401" dirty="0">
                <a:solidFill>
                  <a:srgbClr val="000000"/>
                </a:solidFill>
              </a:rPr>
              <a:t> (£150 per primary child &amp; £180 per secondary child):</a:t>
            </a:r>
          </a:p>
          <a:p>
            <a:pPr algn="l" rtl="0"/>
            <a:endParaRPr lang="en-GB" sz="1401" dirty="0">
              <a:solidFill>
                <a:srgbClr val="000000"/>
              </a:solidFill>
            </a:endParaRPr>
          </a:p>
          <a:p>
            <a:pPr algn="l" rtl="0">
              <a:buFont typeface="Arial" panose="020B0604020202020204" pitchFamily="34" charset="0"/>
              <a:buChar char="•"/>
            </a:pPr>
            <a:r>
              <a:rPr lang="en-GB" sz="1401" dirty="0">
                <a:solidFill>
                  <a:srgbClr val="000000"/>
                </a:solidFill>
              </a:rPr>
              <a:t>Income Support / Pension Credit</a:t>
            </a:r>
          </a:p>
          <a:p>
            <a:pPr algn="l" rtl="0">
              <a:buFont typeface="Arial" panose="020B0604020202020204" pitchFamily="34" charset="0"/>
              <a:buChar char="•"/>
            </a:pPr>
            <a:r>
              <a:rPr lang="en-GB" sz="1401" dirty="0">
                <a:solidFill>
                  <a:srgbClr val="000000"/>
                </a:solidFill>
              </a:rPr>
              <a:t>Income-based Jobseekers' Allowance</a:t>
            </a:r>
          </a:p>
          <a:p>
            <a:pPr algn="l" rtl="0">
              <a:buFont typeface="Arial" panose="020B0604020202020204" pitchFamily="34" charset="0"/>
              <a:buChar char="•"/>
            </a:pPr>
            <a:r>
              <a:rPr lang="en-GB" sz="1401" dirty="0">
                <a:solidFill>
                  <a:srgbClr val="000000"/>
                </a:solidFill>
              </a:rPr>
              <a:t>Any Income-Related element of Employment and Support Allowance</a:t>
            </a:r>
          </a:p>
          <a:p>
            <a:pPr algn="l" rtl="0">
              <a:buFont typeface="Arial" panose="020B0604020202020204" pitchFamily="34" charset="0"/>
              <a:buChar char="•"/>
            </a:pPr>
            <a:r>
              <a:rPr lang="en-GB" sz="1401" dirty="0">
                <a:solidFill>
                  <a:srgbClr val="000000"/>
                </a:solidFill>
              </a:rPr>
              <a:t>Working Tax Credit and/or Child Tax Credit with an annual income of £18,725 or less</a:t>
            </a:r>
          </a:p>
          <a:p>
            <a:pPr algn="l" rtl="0">
              <a:buFont typeface="Arial" panose="020B0604020202020204" pitchFamily="34" charset="0"/>
              <a:buChar char="•"/>
            </a:pPr>
            <a:r>
              <a:rPr lang="en-GB" sz="1401" dirty="0">
                <a:solidFill>
                  <a:srgbClr val="000000"/>
                </a:solidFill>
              </a:rPr>
              <a:t>Universal Credit where your "monthly earned income" is not more than £1,560</a:t>
            </a:r>
          </a:p>
          <a:p>
            <a:pPr algn="l" rtl="0">
              <a:buFont typeface="Arial" panose="020B0604020202020204" pitchFamily="34" charset="0"/>
              <a:buChar char="•"/>
            </a:pPr>
            <a:r>
              <a:rPr lang="en-GB" sz="1401" dirty="0">
                <a:solidFill>
                  <a:srgbClr val="000000"/>
                </a:solidFill>
              </a:rPr>
              <a:t>Council Tax Reduction through financial assessment (not to be confused with Council Tax Discount)</a:t>
            </a:r>
          </a:p>
          <a:p>
            <a:pPr algn="l" rtl="0">
              <a:buFont typeface="Arial" panose="020B0604020202020204" pitchFamily="34" charset="0"/>
              <a:buChar char="•"/>
            </a:pPr>
            <a:r>
              <a:rPr lang="en-GB" sz="1401" dirty="0">
                <a:solidFill>
                  <a:srgbClr val="000000"/>
                </a:solidFill>
              </a:rPr>
              <a:t>Support under Part VI of the Immigration and Asylum Act 1999</a:t>
            </a:r>
          </a:p>
          <a:p>
            <a:pPr algn="l" rtl="0">
              <a:buFont typeface="Arial" panose="020B0604020202020204" pitchFamily="34" charset="0"/>
              <a:buChar char="•"/>
            </a:pPr>
            <a:endParaRPr lang="en-GB" sz="1401" dirty="0">
              <a:solidFill>
                <a:srgbClr val="000000"/>
              </a:solidFill>
            </a:endParaRPr>
          </a:p>
        </p:txBody>
      </p:sp>
      <p:pic>
        <p:nvPicPr>
          <p:cNvPr id="15" name="Picture 14" descr="A cartoon lion holding a shield&#10;&#10;Description automatically generated">
            <a:extLst>
              <a:ext uri="{FF2B5EF4-FFF2-40B4-BE49-F238E27FC236}">
                <a16:creationId xmlns:a16="http://schemas.microsoft.com/office/drawing/2014/main" id="{8D497B54-06C5-86A7-0C06-461258F9C4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975" b="91195" l="9705" r="94093">
                        <a14:foregroundMark x1="18987" y1="10692" x2="18987" y2="10692"/>
                        <a14:foregroundMark x1="44726" y1="8805" x2="44726" y2="8805"/>
                        <a14:foregroundMark x1="33755" y1="7547" x2="33755" y2="7547"/>
                        <a14:foregroundMark x1="48945" y1="6289" x2="48945" y2="6289"/>
                        <a14:foregroundMark x1="25316" y1="15094" x2="25316" y2="15094"/>
                        <a14:foregroundMark x1="64135" y1="15409" x2="64135" y2="15409"/>
                        <a14:foregroundMark x1="52743" y1="91195" x2="52743" y2="91195"/>
                        <a14:foregroundMark x1="94093" y1="72956" x2="94093" y2="72956"/>
                      </a14:backgroundRemoval>
                    </a14:imgEffect>
                  </a14:imgLayer>
                </a14:imgProps>
              </a:ext>
              <a:ext uri="{28A0092B-C50C-407E-A947-70E740481C1C}">
                <a14:useLocalDpi xmlns:a14="http://schemas.microsoft.com/office/drawing/2010/main" val="0"/>
              </a:ext>
            </a:extLst>
          </a:blip>
          <a:stretch>
            <a:fillRect/>
          </a:stretch>
        </p:blipFill>
        <p:spPr>
          <a:xfrm>
            <a:off x="10701965" y="4927448"/>
            <a:ext cx="1400638" cy="1879339"/>
          </a:xfrm>
          <a:prstGeom prst="rect">
            <a:avLst/>
          </a:prstGeom>
        </p:spPr>
      </p:pic>
      <p:sp>
        <p:nvSpPr>
          <p:cNvPr id="2" name="Rectangle: Rounded Corners 1">
            <a:extLst>
              <a:ext uri="{FF2B5EF4-FFF2-40B4-BE49-F238E27FC236}">
                <a16:creationId xmlns:a16="http://schemas.microsoft.com/office/drawing/2014/main" id="{CBFAD777-33E0-EB9F-7B87-A014E36912AD}"/>
              </a:ext>
            </a:extLst>
          </p:cNvPr>
          <p:cNvSpPr/>
          <p:nvPr/>
        </p:nvSpPr>
        <p:spPr>
          <a:xfrm>
            <a:off x="306503" y="2701375"/>
            <a:ext cx="3443612" cy="648587"/>
          </a:xfrm>
          <a:prstGeom prst="roundRect">
            <a:avLst/>
          </a:prstGeom>
          <a:solidFill>
            <a:srgbClr val="00B05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KG Second Chances Solid" panose="02000000000000000000" pitchFamily="2" charset="0"/>
              </a:rPr>
              <a:t>School Clothing Grant</a:t>
            </a:r>
          </a:p>
        </p:txBody>
      </p:sp>
      <p:sp>
        <p:nvSpPr>
          <p:cNvPr id="3" name="Rectangle: Rounded Corners 2">
            <a:extLst>
              <a:ext uri="{FF2B5EF4-FFF2-40B4-BE49-F238E27FC236}">
                <a16:creationId xmlns:a16="http://schemas.microsoft.com/office/drawing/2014/main" id="{00282B51-FA3B-9200-464C-B130CAE6D30C}"/>
              </a:ext>
            </a:extLst>
          </p:cNvPr>
          <p:cNvSpPr/>
          <p:nvPr/>
        </p:nvSpPr>
        <p:spPr>
          <a:xfrm>
            <a:off x="7419614" y="239713"/>
            <a:ext cx="3443612" cy="648587"/>
          </a:xfrm>
          <a:prstGeom prst="roundRect">
            <a:avLst/>
          </a:prstGeom>
          <a:solidFill>
            <a:srgbClr val="00B05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KG Second Chances Solid" panose="02000000000000000000" pitchFamily="2" charset="0"/>
              </a:rPr>
              <a:t>Free School Meals</a:t>
            </a:r>
          </a:p>
        </p:txBody>
      </p:sp>
      <p:sp>
        <p:nvSpPr>
          <p:cNvPr id="5" name="TextBox 4">
            <a:extLst>
              <a:ext uri="{FF2B5EF4-FFF2-40B4-BE49-F238E27FC236}">
                <a16:creationId xmlns:a16="http://schemas.microsoft.com/office/drawing/2014/main" id="{29223034-E03D-BC25-F5B5-F3C7FB5AC7E2}"/>
              </a:ext>
            </a:extLst>
          </p:cNvPr>
          <p:cNvSpPr txBox="1"/>
          <p:nvPr/>
        </p:nvSpPr>
        <p:spPr>
          <a:xfrm>
            <a:off x="6440914" y="1206327"/>
            <a:ext cx="5751086" cy="5050485"/>
          </a:xfrm>
          <a:prstGeom prst="rect">
            <a:avLst/>
          </a:prstGeom>
          <a:noFill/>
        </p:spPr>
        <p:txBody>
          <a:bodyPr wrap="square" rtlCol="0">
            <a:spAutoFit/>
          </a:bodyPr>
          <a:lstStyle/>
          <a:p>
            <a:pPr algn="l" rtl="0"/>
            <a:r>
              <a:rPr lang="en-GB" sz="1401" dirty="0">
                <a:solidFill>
                  <a:srgbClr val="000000"/>
                </a:solidFill>
              </a:rPr>
              <a:t>Families in receipt of the following will be eligible for </a:t>
            </a:r>
            <a:r>
              <a:rPr lang="en-GB" sz="1401" b="1" dirty="0">
                <a:solidFill>
                  <a:srgbClr val="076A34"/>
                </a:solidFill>
              </a:rPr>
              <a:t>Free School Meals </a:t>
            </a:r>
            <a:endParaRPr lang="en-GB" sz="1401" dirty="0">
              <a:solidFill>
                <a:srgbClr val="000000"/>
              </a:solidFill>
            </a:endParaRPr>
          </a:p>
          <a:p>
            <a:pPr algn="l" rtl="0">
              <a:buFont typeface="Arial" panose="020B0604020202020204" pitchFamily="34" charset="0"/>
              <a:buChar char="•"/>
            </a:pPr>
            <a:r>
              <a:rPr lang="en-GB" sz="1401" dirty="0">
                <a:solidFill>
                  <a:srgbClr val="000000"/>
                </a:solidFill>
              </a:rPr>
              <a:t>Income Support / Pension Credit</a:t>
            </a:r>
          </a:p>
          <a:p>
            <a:pPr algn="l" rtl="0">
              <a:buFont typeface="Arial" panose="020B0604020202020204" pitchFamily="34" charset="0"/>
              <a:buChar char="•"/>
            </a:pPr>
            <a:r>
              <a:rPr lang="en-GB" sz="1401" dirty="0">
                <a:solidFill>
                  <a:srgbClr val="000000"/>
                </a:solidFill>
              </a:rPr>
              <a:t>Income-based Jobseekers' Allowance</a:t>
            </a:r>
          </a:p>
          <a:p>
            <a:pPr algn="l" rtl="0">
              <a:buFont typeface="Arial" panose="020B0604020202020204" pitchFamily="34" charset="0"/>
              <a:buChar char="•"/>
            </a:pPr>
            <a:r>
              <a:rPr lang="en-GB" sz="1401" dirty="0">
                <a:solidFill>
                  <a:srgbClr val="000000"/>
                </a:solidFill>
              </a:rPr>
              <a:t>Any Income-Related element of Employment and Support Allowance</a:t>
            </a:r>
          </a:p>
          <a:p>
            <a:pPr algn="l" rtl="0">
              <a:buFont typeface="Arial" panose="020B0604020202020204" pitchFamily="34" charset="0"/>
              <a:buChar char="•"/>
            </a:pPr>
            <a:r>
              <a:rPr lang="en-GB" sz="1401" dirty="0">
                <a:solidFill>
                  <a:srgbClr val="000000"/>
                </a:solidFill>
              </a:rPr>
              <a:t>Child Tax credit (but not Working Tax Credit) with an annual income of £18,725 or less</a:t>
            </a:r>
          </a:p>
          <a:p>
            <a:pPr algn="l" rtl="0">
              <a:buFont typeface="Arial" panose="020B0604020202020204" pitchFamily="34" charset="0"/>
              <a:buChar char="•"/>
            </a:pPr>
            <a:r>
              <a:rPr lang="en-GB" sz="1401" dirty="0">
                <a:solidFill>
                  <a:srgbClr val="000000"/>
                </a:solidFill>
              </a:rPr>
              <a:t>Both Child Tax Credit and Working Tax Credit with an annual</a:t>
            </a:r>
          </a:p>
          <a:p>
            <a:pPr algn="l" rtl="0"/>
            <a:r>
              <a:rPr lang="en-GB" sz="1401" dirty="0">
                <a:solidFill>
                  <a:srgbClr val="000000"/>
                </a:solidFill>
              </a:rPr>
              <a:t>income of £8,717 or less</a:t>
            </a:r>
            <a:endParaRPr lang="en-GB" sz="1401" i="1" dirty="0">
              <a:solidFill>
                <a:srgbClr val="000000"/>
              </a:solidFill>
            </a:endParaRPr>
          </a:p>
          <a:p>
            <a:pPr algn="l" rtl="0">
              <a:buFont typeface="Arial" panose="020B0604020202020204" pitchFamily="34" charset="0"/>
              <a:buChar char="•"/>
            </a:pPr>
            <a:r>
              <a:rPr lang="en-GB" sz="1401" dirty="0">
                <a:solidFill>
                  <a:srgbClr val="000000"/>
                </a:solidFill>
              </a:rPr>
              <a:t>Universal Credit where your "monthly earned income" is not more than £726</a:t>
            </a:r>
            <a:endParaRPr lang="en-GB" sz="1401" i="1" dirty="0">
              <a:solidFill>
                <a:srgbClr val="000000"/>
              </a:solidFill>
            </a:endParaRPr>
          </a:p>
          <a:p>
            <a:pPr algn="l" rtl="0">
              <a:buFont typeface="Arial" panose="020B0604020202020204" pitchFamily="34" charset="0"/>
              <a:buChar char="•"/>
            </a:pPr>
            <a:r>
              <a:rPr lang="en-GB" sz="1401" dirty="0">
                <a:solidFill>
                  <a:srgbClr val="000000"/>
                </a:solidFill>
              </a:rPr>
              <a:t>Support under Part VI of the Immigration and Asylum Act 1999</a:t>
            </a:r>
          </a:p>
          <a:p>
            <a:pPr algn="l" rtl="0"/>
            <a:endParaRPr lang="en-GB" sz="1401" i="1" dirty="0">
              <a:solidFill>
                <a:srgbClr val="000000"/>
              </a:solidFill>
            </a:endParaRPr>
          </a:p>
          <a:p>
            <a:pPr algn="l" rtl="0"/>
            <a:r>
              <a:rPr lang="en-GB" sz="1401" i="1" dirty="0">
                <a:solidFill>
                  <a:srgbClr val="000000"/>
                </a:solidFill>
              </a:rPr>
              <a:t>Even though all Primary 1-5 pupils automatically receive school meals, it is very important to still apply for this if you are eligible. </a:t>
            </a:r>
          </a:p>
          <a:p>
            <a:pPr algn="l" rtl="0"/>
            <a:endParaRPr lang="en-GB" sz="1401" i="1" dirty="0">
              <a:solidFill>
                <a:srgbClr val="000000"/>
              </a:solidFill>
            </a:endParaRPr>
          </a:p>
          <a:p>
            <a:pPr algn="l" rtl="0"/>
            <a:r>
              <a:rPr lang="en-GB" sz="1401" i="1" dirty="0">
                <a:solidFill>
                  <a:srgbClr val="000000"/>
                </a:solidFill>
              </a:rPr>
              <a:t>Follow this link to apply and see if you are eligible.</a:t>
            </a:r>
          </a:p>
          <a:p>
            <a:r>
              <a:rPr lang="en-GB" sz="1401" dirty="0">
                <a:hlinkClick r:id="rId7"/>
              </a:rPr>
              <a:t>www.northlanarkshire.gov.uk/schools-and-learning/school-meals/free-school-meals-and-clothing-grants</a:t>
            </a:r>
            <a:endParaRPr lang="en-GB" sz="1401" dirty="0"/>
          </a:p>
          <a:p>
            <a:pPr algn="l" rtl="0"/>
            <a:endParaRPr lang="en-GB" sz="1401" i="1" dirty="0">
              <a:solidFill>
                <a:srgbClr val="000000"/>
              </a:solidFill>
            </a:endParaRPr>
          </a:p>
          <a:p>
            <a:pPr algn="l" rtl="0"/>
            <a:endParaRPr lang="en-GB" sz="1401" i="1" dirty="0">
              <a:solidFill>
                <a:srgbClr val="000000"/>
              </a:solidFill>
            </a:endParaRPr>
          </a:p>
          <a:p>
            <a:pPr algn="l" rtl="0"/>
            <a:r>
              <a:rPr lang="en-GB" sz="1401" i="1" dirty="0">
                <a:solidFill>
                  <a:srgbClr val="000000"/>
                </a:solidFill>
              </a:rPr>
              <a:t>You may also be entitled to other supports:</a:t>
            </a:r>
          </a:p>
          <a:p>
            <a:pPr algn="l" rtl="0"/>
            <a:r>
              <a:rPr lang="en-GB" sz="1401" dirty="0">
                <a:solidFill>
                  <a:srgbClr val="000000"/>
                </a:solidFill>
                <a:hlinkClick r:id="rId8"/>
              </a:rPr>
              <a:t>https://www.socialsecurity.gov.scot/benefits</a:t>
            </a:r>
            <a:endParaRPr lang="en-GB" sz="1401" dirty="0">
              <a:solidFill>
                <a:srgbClr val="000000"/>
              </a:solidFill>
            </a:endParaRPr>
          </a:p>
          <a:p>
            <a:pPr algn="l" rtl="0"/>
            <a:endParaRPr lang="en-GB" sz="1401" dirty="0">
              <a:solidFill>
                <a:srgbClr val="000000"/>
              </a:solidFill>
            </a:endParaRPr>
          </a:p>
        </p:txBody>
      </p:sp>
    </p:spTree>
    <p:extLst>
      <p:ext uri="{BB962C8B-B14F-4D97-AF65-F5344CB8AC3E}">
        <p14:creationId xmlns:p14="http://schemas.microsoft.com/office/powerpoint/2010/main" val="1994584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C7A515-6E9D-6603-7EAA-8AD2B169322D}"/>
              </a:ext>
            </a:extLst>
          </p:cNvPr>
          <p:cNvSpPr/>
          <p:nvPr/>
        </p:nvSpPr>
        <p:spPr>
          <a:xfrm>
            <a:off x="173620" y="57304"/>
            <a:ext cx="6154992" cy="830999"/>
          </a:xfrm>
          <a:prstGeom prst="rect">
            <a:avLst/>
          </a:prstGeom>
          <a:solidFill>
            <a:schemeClr val="bg1"/>
          </a:solidFill>
          <a:ln>
            <a:noFill/>
            <a:extLst>
              <a:ext uri="{C807C97D-BFC1-408E-A445-0C87EB9F89A2}">
                <ask:lineSketchStyleProps xmlns:ask="http://schemas.microsoft.com/office/drawing/2018/sketchyshapes" sd="981765707">
                  <a:custGeom>
                    <a:avLst/>
                    <a:gdLst>
                      <a:gd name="connsiteX0" fmla="*/ 0 w 3898570"/>
                      <a:gd name="connsiteY0" fmla="*/ 0 h 1354217"/>
                      <a:gd name="connsiteX1" fmla="*/ 3898570 w 3898570"/>
                      <a:gd name="connsiteY1" fmla="*/ 0 h 1354217"/>
                      <a:gd name="connsiteX2" fmla="*/ 3898570 w 3898570"/>
                      <a:gd name="connsiteY2" fmla="*/ 1354217 h 1354217"/>
                      <a:gd name="connsiteX3" fmla="*/ 0 w 3898570"/>
                      <a:gd name="connsiteY3" fmla="*/ 1354217 h 1354217"/>
                      <a:gd name="connsiteX4" fmla="*/ 0 w 3898570"/>
                      <a:gd name="connsiteY4" fmla="*/ 0 h 1354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570" h="1354217" fill="none" extrusionOk="0">
                        <a:moveTo>
                          <a:pt x="0" y="0"/>
                        </a:moveTo>
                        <a:cubicBezTo>
                          <a:pt x="594262" y="-33775"/>
                          <a:pt x="3098320" y="138873"/>
                          <a:pt x="3898570" y="0"/>
                        </a:cubicBezTo>
                        <a:cubicBezTo>
                          <a:pt x="3900819" y="396338"/>
                          <a:pt x="3950192" y="1036678"/>
                          <a:pt x="3898570" y="1354217"/>
                        </a:cubicBezTo>
                        <a:cubicBezTo>
                          <a:pt x="2333308" y="1216887"/>
                          <a:pt x="754681" y="1216361"/>
                          <a:pt x="0" y="1354217"/>
                        </a:cubicBezTo>
                        <a:cubicBezTo>
                          <a:pt x="-77280" y="731520"/>
                          <a:pt x="52355" y="408148"/>
                          <a:pt x="0" y="0"/>
                        </a:cubicBezTo>
                        <a:close/>
                      </a:path>
                      <a:path w="3898570" h="1354217" stroke="0" extrusionOk="0">
                        <a:moveTo>
                          <a:pt x="0" y="0"/>
                        </a:moveTo>
                        <a:cubicBezTo>
                          <a:pt x="990143" y="-101487"/>
                          <a:pt x="2115446" y="-162162"/>
                          <a:pt x="3898570" y="0"/>
                        </a:cubicBezTo>
                        <a:cubicBezTo>
                          <a:pt x="3888405" y="341718"/>
                          <a:pt x="3951217" y="915624"/>
                          <a:pt x="3898570" y="1354217"/>
                        </a:cubicBezTo>
                        <a:cubicBezTo>
                          <a:pt x="3493017" y="1404282"/>
                          <a:pt x="452177" y="1195768"/>
                          <a:pt x="0" y="1354217"/>
                        </a:cubicBezTo>
                        <a:cubicBezTo>
                          <a:pt x="55527" y="1024448"/>
                          <a:pt x="-77629" y="296807"/>
                          <a:pt x="0" y="0"/>
                        </a:cubicBezTo>
                        <a:close/>
                      </a:path>
                    </a:pathLst>
                  </a:custGeom>
                  <ask:type>
                    <ask:lineSketchNone/>
                  </ask:type>
                </ask:lineSketchStyleProps>
              </a:ext>
            </a:extLst>
          </a:ln>
        </p:spPr>
        <p:txBody>
          <a:bodyPr wrap="square" lIns="91440" tIns="45721" rIns="91440" bIns="45721">
            <a:spAutoFit/>
          </a:bodyPr>
          <a:lstStyle/>
          <a:p>
            <a:r>
              <a:rPr lang="en-GB" sz="2000" dirty="0">
                <a:ln w="22225">
                  <a:noFill/>
                  <a:prstDash val="solid"/>
                </a:ln>
                <a:latin typeface="KG Second Chances Solid" panose="02000000000000000000" pitchFamily="2" charset="0"/>
              </a:rPr>
              <a:t>Lawmuir Primary School</a:t>
            </a:r>
          </a:p>
          <a:p>
            <a:r>
              <a:rPr lang="en-GB" sz="2800" dirty="0">
                <a:ln w="22225">
                  <a:noFill/>
                  <a:prstDash val="solid"/>
                </a:ln>
                <a:solidFill>
                  <a:srgbClr val="00B050"/>
                </a:solidFill>
                <a:latin typeface="KG Second Chances Solid" panose="02000000000000000000" pitchFamily="2" charset="0"/>
              </a:rPr>
              <a:t>Cost of the School Day Support</a:t>
            </a:r>
          </a:p>
        </p:txBody>
      </p:sp>
      <p:pic>
        <p:nvPicPr>
          <p:cNvPr id="6" name="Picture 5" descr="A blue sign with white text&#10;&#10;Description automatically generated">
            <a:extLst>
              <a:ext uri="{FF2B5EF4-FFF2-40B4-BE49-F238E27FC236}">
                <a16:creationId xmlns:a16="http://schemas.microsoft.com/office/drawing/2014/main" id="{DF5B8840-48D4-6AD3-AB6C-FC1643E15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1455" y="4992268"/>
            <a:ext cx="941772" cy="874850"/>
          </a:xfrm>
          <a:prstGeom prst="rect">
            <a:avLst/>
          </a:prstGeom>
        </p:spPr>
      </p:pic>
      <p:sp>
        <p:nvSpPr>
          <p:cNvPr id="12" name="TextBox 11">
            <a:extLst>
              <a:ext uri="{FF2B5EF4-FFF2-40B4-BE49-F238E27FC236}">
                <a16:creationId xmlns:a16="http://schemas.microsoft.com/office/drawing/2014/main" id="{EA994F1B-7930-220E-8B89-3036A2DE7EA0}"/>
              </a:ext>
            </a:extLst>
          </p:cNvPr>
          <p:cNvSpPr txBox="1"/>
          <p:nvPr/>
        </p:nvSpPr>
        <p:spPr>
          <a:xfrm>
            <a:off x="173620" y="990883"/>
            <a:ext cx="5751086" cy="4834913"/>
          </a:xfrm>
          <a:prstGeom prst="rect">
            <a:avLst/>
          </a:prstGeom>
          <a:noFill/>
        </p:spPr>
        <p:txBody>
          <a:bodyPr wrap="square" rtlCol="0">
            <a:spAutoFit/>
          </a:bodyPr>
          <a:lstStyle/>
          <a:p>
            <a:endParaRPr lang="en-GB" sz="1401" dirty="0"/>
          </a:p>
          <a:p>
            <a:pPr algn="l" rtl="0"/>
            <a:endParaRPr lang="en-GB" sz="1401" i="1" dirty="0">
              <a:solidFill>
                <a:srgbClr val="000000"/>
              </a:solidFill>
            </a:endParaRPr>
          </a:p>
          <a:p>
            <a:pPr algn="l" rtl="0"/>
            <a:endParaRPr lang="en-GB" sz="1401" i="1" dirty="0">
              <a:solidFill>
                <a:srgbClr val="000000"/>
              </a:solidFill>
            </a:endParaRPr>
          </a:p>
          <a:p>
            <a:pPr algn="l" rtl="0"/>
            <a:endParaRPr lang="en-GB" sz="1401" i="1" dirty="0">
              <a:solidFill>
                <a:srgbClr val="000000"/>
              </a:solidFill>
            </a:endParaRPr>
          </a:p>
          <a:p>
            <a:pPr algn="l" rtl="0"/>
            <a:endParaRPr lang="en-GB" sz="1401" i="1" dirty="0">
              <a:solidFill>
                <a:srgbClr val="000000"/>
              </a:solidFill>
            </a:endParaRPr>
          </a:p>
          <a:p>
            <a:pPr algn="l"/>
            <a:r>
              <a:rPr lang="en-GB" sz="1401" dirty="0">
                <a:solidFill>
                  <a:srgbClr val="333333"/>
                </a:solidFill>
                <a:latin typeface="Calibri" panose="020F0502020204030204" pitchFamily="34" charset="0"/>
                <a:cs typeface="Calibri" panose="020F0502020204030204" pitchFamily="34" charset="0"/>
              </a:rPr>
              <a:t>Young people aged 5 to 21, who live in Scotland for at least 6 months a year, can apply for a free bus pass. You can use this to travel on most bus services in Scotland for free.</a:t>
            </a:r>
          </a:p>
          <a:p>
            <a:pPr algn="l"/>
            <a:endParaRPr lang="en-GB" sz="1401" dirty="0">
              <a:solidFill>
                <a:srgbClr val="333333"/>
              </a:solidFill>
              <a:latin typeface="Calibri" panose="020F0502020204030204" pitchFamily="34" charset="0"/>
              <a:cs typeface="Calibri" panose="020F0502020204030204" pitchFamily="34" charset="0"/>
            </a:endParaRPr>
          </a:p>
          <a:p>
            <a:pPr algn="l"/>
            <a:r>
              <a:rPr lang="en-GB" sz="1401" dirty="0">
                <a:solidFill>
                  <a:srgbClr val="333333"/>
                </a:solidFill>
                <a:latin typeface="Calibri" panose="020F0502020204030204" pitchFamily="34" charset="0"/>
                <a:cs typeface="Calibri" panose="020F0502020204030204" pitchFamily="34" charset="0"/>
              </a:rPr>
              <a:t>Your Young Scot Card (Young Scot NEC) or other National Entitlement Card (NEC) will be your bus pass. </a:t>
            </a:r>
          </a:p>
          <a:p>
            <a:pPr algn="l"/>
            <a:endParaRPr lang="en-GB" sz="1401" dirty="0">
              <a:solidFill>
                <a:srgbClr val="333333"/>
              </a:solidFill>
              <a:latin typeface="Calibri" panose="020F0502020204030204" pitchFamily="34" charset="0"/>
              <a:cs typeface="Calibri" panose="020F0502020204030204" pitchFamily="34" charset="0"/>
            </a:endParaRPr>
          </a:p>
          <a:p>
            <a:pPr algn="l"/>
            <a:r>
              <a:rPr lang="en-GB" sz="1401" dirty="0">
                <a:solidFill>
                  <a:srgbClr val="333333"/>
                </a:solidFill>
                <a:latin typeface="Calibri" panose="020F0502020204030204" pitchFamily="34" charset="0"/>
                <a:cs typeface="Calibri" panose="020F0502020204030204" pitchFamily="34" charset="0"/>
              </a:rPr>
              <a:t>You can apply online through Parents Portal if you’re a parent, guardian or carer applying for a 5 to 15 year old. – follow the link to sign in </a:t>
            </a:r>
            <a:r>
              <a:rPr lang="en-GB" sz="1401" dirty="0">
                <a:solidFill>
                  <a:srgbClr val="333333"/>
                </a:solidFill>
                <a:latin typeface="Calibri" panose="020F0502020204030204" pitchFamily="34" charset="0"/>
                <a:cs typeface="Calibri" panose="020F0502020204030204" pitchFamily="34" charset="0"/>
                <a:hlinkClick r:id="rId3"/>
              </a:rPr>
              <a:t>https://parentsportal.scot/pportal/</a:t>
            </a:r>
            <a:endParaRPr lang="en-GB" sz="1401" dirty="0">
              <a:solidFill>
                <a:srgbClr val="333333"/>
              </a:solidFill>
              <a:latin typeface="Calibri" panose="020F0502020204030204" pitchFamily="34" charset="0"/>
              <a:cs typeface="Calibri" panose="020F0502020204030204" pitchFamily="34" charset="0"/>
            </a:endParaRPr>
          </a:p>
          <a:p>
            <a:pPr algn="l"/>
            <a:endParaRPr lang="en-GB" sz="1401" dirty="0">
              <a:solidFill>
                <a:srgbClr val="333333"/>
              </a:solidFill>
              <a:latin typeface="Calibri" panose="020F0502020204030204" pitchFamily="34" charset="0"/>
              <a:cs typeface="Calibri" panose="020F0502020204030204" pitchFamily="34" charset="0"/>
            </a:endParaRPr>
          </a:p>
          <a:p>
            <a:pPr algn="l"/>
            <a:r>
              <a:rPr lang="en-GB" sz="1401" dirty="0">
                <a:solidFill>
                  <a:srgbClr val="333333"/>
                </a:solidFill>
              </a:rPr>
              <a:t>You can only apply for one bus pass at a time. If you’re applying for more than one young person, you need to complete a separate application for each. </a:t>
            </a:r>
            <a:endParaRPr lang="en-GB" sz="1401" dirty="0">
              <a:solidFill>
                <a:srgbClr val="333333"/>
              </a:solidFill>
              <a:cs typeface="Calibri" panose="020F0502020204030204" pitchFamily="34" charset="0"/>
            </a:endParaRPr>
          </a:p>
          <a:p>
            <a:pPr algn="l"/>
            <a:endParaRPr lang="en-GB" sz="1401" dirty="0">
              <a:solidFill>
                <a:srgbClr val="333333"/>
              </a:solidFill>
              <a:latin typeface="Calibri" panose="020F0502020204030204" pitchFamily="34" charset="0"/>
              <a:cs typeface="Calibri" panose="020F0502020204030204" pitchFamily="34" charset="0"/>
            </a:endParaRPr>
          </a:p>
          <a:p>
            <a:pPr algn="l"/>
            <a:r>
              <a:rPr lang="en-GB" sz="1401" dirty="0">
                <a:solidFill>
                  <a:srgbClr val="333333"/>
                </a:solidFill>
                <a:latin typeface="Calibri" panose="020F0502020204030204" pitchFamily="34" charset="0"/>
                <a:cs typeface="Calibri" panose="020F0502020204030204" pitchFamily="34" charset="0"/>
              </a:rPr>
              <a:t>For more information about the under 22s bus pass scheme, visit </a:t>
            </a:r>
            <a:r>
              <a:rPr lang="en-GB" sz="1401" u="sng" dirty="0">
                <a:solidFill>
                  <a:srgbClr val="0065BD"/>
                </a:solidFill>
                <a:latin typeface="Calibri" panose="020F0502020204030204" pitchFamily="34" charset="0"/>
                <a:cs typeface="Calibri" panose="020F0502020204030204" pitchFamily="34" charset="0"/>
              </a:rPr>
              <a:t>https://freebus.scot/</a:t>
            </a:r>
            <a:endParaRPr lang="en-GB" sz="1401" dirty="0">
              <a:solidFill>
                <a:srgbClr val="000000"/>
              </a:solidFill>
            </a:endParaRPr>
          </a:p>
        </p:txBody>
      </p:sp>
      <p:pic>
        <p:nvPicPr>
          <p:cNvPr id="15" name="Picture 14" descr="A cartoon lion holding a shield&#10;&#10;Description automatically generated">
            <a:extLst>
              <a:ext uri="{FF2B5EF4-FFF2-40B4-BE49-F238E27FC236}">
                <a16:creationId xmlns:a16="http://schemas.microsoft.com/office/drawing/2014/main" id="{8D497B54-06C5-86A7-0C06-461258F9C46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975" b="91195" l="9705" r="94093">
                        <a14:foregroundMark x1="18987" y1="10692" x2="18987" y2="10692"/>
                        <a14:foregroundMark x1="44726" y1="8805" x2="44726" y2="8805"/>
                        <a14:foregroundMark x1="33755" y1="7547" x2="33755" y2="7547"/>
                        <a14:foregroundMark x1="48945" y1="6289" x2="48945" y2="6289"/>
                        <a14:foregroundMark x1="25316" y1="15094" x2="25316" y2="15094"/>
                        <a14:foregroundMark x1="64135" y1="15409" x2="64135" y2="15409"/>
                        <a14:foregroundMark x1="52743" y1="91195" x2="52743" y2="91195"/>
                        <a14:foregroundMark x1="94093" y1="72956" x2="94093" y2="72956"/>
                      </a14:backgroundRemoval>
                    </a14:imgEffect>
                  </a14:imgLayer>
                </a14:imgProps>
              </a:ext>
              <a:ext uri="{28A0092B-C50C-407E-A947-70E740481C1C}">
                <a14:useLocalDpi xmlns:a14="http://schemas.microsoft.com/office/drawing/2010/main" val="0"/>
              </a:ext>
            </a:extLst>
          </a:blip>
          <a:stretch>
            <a:fillRect/>
          </a:stretch>
        </p:blipFill>
        <p:spPr>
          <a:xfrm>
            <a:off x="10701965" y="4927448"/>
            <a:ext cx="1400638" cy="1879339"/>
          </a:xfrm>
          <a:prstGeom prst="rect">
            <a:avLst/>
          </a:prstGeom>
        </p:spPr>
      </p:pic>
      <p:sp>
        <p:nvSpPr>
          <p:cNvPr id="2" name="Rectangle: Rounded Corners 1">
            <a:extLst>
              <a:ext uri="{FF2B5EF4-FFF2-40B4-BE49-F238E27FC236}">
                <a16:creationId xmlns:a16="http://schemas.microsoft.com/office/drawing/2014/main" id="{CBFAD777-33E0-EB9F-7B87-A014E36912AD}"/>
              </a:ext>
            </a:extLst>
          </p:cNvPr>
          <p:cNvSpPr/>
          <p:nvPr/>
        </p:nvSpPr>
        <p:spPr>
          <a:xfrm>
            <a:off x="310240" y="1121850"/>
            <a:ext cx="3443612" cy="648587"/>
          </a:xfrm>
          <a:prstGeom prst="roundRect">
            <a:avLst/>
          </a:prstGeom>
          <a:solidFill>
            <a:srgbClr val="00B05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KG Second Chances Solid" panose="02000000000000000000" pitchFamily="2" charset="0"/>
              </a:rPr>
              <a:t>Under 22s Bus Pass</a:t>
            </a:r>
          </a:p>
        </p:txBody>
      </p:sp>
      <p:sp>
        <p:nvSpPr>
          <p:cNvPr id="3" name="Rectangle: Rounded Corners 2">
            <a:extLst>
              <a:ext uri="{FF2B5EF4-FFF2-40B4-BE49-F238E27FC236}">
                <a16:creationId xmlns:a16="http://schemas.microsoft.com/office/drawing/2014/main" id="{F6130FAF-15BC-8219-05DF-69C13EBCDEFF}"/>
              </a:ext>
            </a:extLst>
          </p:cNvPr>
          <p:cNvSpPr/>
          <p:nvPr/>
        </p:nvSpPr>
        <p:spPr>
          <a:xfrm>
            <a:off x="6623829" y="1605790"/>
            <a:ext cx="5206461" cy="692952"/>
          </a:xfrm>
          <a:prstGeom prst="roundRect">
            <a:avLst/>
          </a:prstGeom>
          <a:solidFill>
            <a:srgbClr val="00B05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KG Second Chances Solid" panose="02000000000000000000" pitchFamily="2" charset="0"/>
              </a:rPr>
              <a:t>Further Support -  Tackling Poverty</a:t>
            </a:r>
          </a:p>
        </p:txBody>
      </p:sp>
      <p:sp>
        <p:nvSpPr>
          <p:cNvPr id="5" name="TextBox 4">
            <a:extLst>
              <a:ext uri="{FF2B5EF4-FFF2-40B4-BE49-F238E27FC236}">
                <a16:creationId xmlns:a16="http://schemas.microsoft.com/office/drawing/2014/main" id="{D8002BD3-0D6E-D34D-7336-797F3D94F92D}"/>
              </a:ext>
            </a:extLst>
          </p:cNvPr>
          <p:cNvSpPr txBox="1"/>
          <p:nvPr/>
        </p:nvSpPr>
        <p:spPr>
          <a:xfrm>
            <a:off x="6351517" y="1891557"/>
            <a:ext cx="5751086" cy="2463623"/>
          </a:xfrm>
          <a:prstGeom prst="rect">
            <a:avLst/>
          </a:prstGeom>
          <a:noFill/>
        </p:spPr>
        <p:txBody>
          <a:bodyPr wrap="square" rtlCol="0">
            <a:spAutoFit/>
          </a:bodyPr>
          <a:lstStyle/>
          <a:p>
            <a:endParaRPr lang="en-GB" sz="1401" dirty="0"/>
          </a:p>
          <a:p>
            <a:pPr algn="l" rtl="0"/>
            <a:endParaRPr lang="en-GB" sz="1401" i="1" dirty="0">
              <a:solidFill>
                <a:srgbClr val="000000"/>
              </a:solidFill>
            </a:endParaRPr>
          </a:p>
          <a:p>
            <a:pPr algn="l" rtl="0"/>
            <a:endParaRPr lang="en-GB" sz="1401" i="1" dirty="0">
              <a:solidFill>
                <a:srgbClr val="000000"/>
              </a:solidFill>
            </a:endParaRPr>
          </a:p>
          <a:p>
            <a:pPr algn="l" rtl="0"/>
            <a:endParaRPr lang="en-GB" sz="1401" i="1" dirty="0">
              <a:solidFill>
                <a:srgbClr val="000000"/>
              </a:solidFill>
            </a:endParaRPr>
          </a:p>
          <a:p>
            <a:pPr algn="l" rtl="0"/>
            <a:endParaRPr lang="en-GB" sz="1401" i="1" dirty="0">
              <a:solidFill>
                <a:srgbClr val="000000"/>
              </a:solidFill>
            </a:endParaRPr>
          </a:p>
          <a:p>
            <a:pPr algn="l"/>
            <a:r>
              <a:rPr lang="en-GB" sz="1401" dirty="0">
                <a:solidFill>
                  <a:srgbClr val="333333"/>
                </a:solidFill>
                <a:latin typeface="Calibri" panose="020F0502020204030204" pitchFamily="34" charset="0"/>
                <a:cs typeface="Calibri" panose="020F0502020204030204" pitchFamily="34" charset="0"/>
              </a:rPr>
              <a:t>To find out more about </a:t>
            </a:r>
            <a:r>
              <a:rPr lang="en-GB" sz="1401" b="1" dirty="0">
                <a:solidFill>
                  <a:srgbClr val="333333"/>
                </a:solidFill>
                <a:latin typeface="Calibri" panose="020F0502020204030204" pitchFamily="34" charset="0"/>
                <a:cs typeface="Calibri" panose="020F0502020204030204" pitchFamily="34" charset="0"/>
              </a:rPr>
              <a:t>North Lanarkshire's Tackling Poverty Strategy, Towards a Fairer North Lanarkshire </a:t>
            </a:r>
            <a:r>
              <a:rPr lang="en-GB" sz="1401" dirty="0">
                <a:solidFill>
                  <a:srgbClr val="333333"/>
                </a:solidFill>
                <a:latin typeface="Calibri" panose="020F0502020204030204" pitchFamily="34" charset="0"/>
                <a:cs typeface="Calibri" panose="020F0502020204030204" pitchFamily="34" charset="0"/>
              </a:rPr>
              <a:t>please visit the NLC website by following the following link.</a:t>
            </a:r>
          </a:p>
          <a:p>
            <a:pPr algn="l"/>
            <a:endParaRPr lang="en-GB" sz="1401" dirty="0">
              <a:solidFill>
                <a:srgbClr val="333333"/>
              </a:solidFill>
              <a:latin typeface="Calibri" panose="020F0502020204030204" pitchFamily="34" charset="0"/>
              <a:cs typeface="Calibri" panose="020F0502020204030204" pitchFamily="34" charset="0"/>
            </a:endParaRPr>
          </a:p>
          <a:p>
            <a:pPr algn="l"/>
            <a:r>
              <a:rPr lang="en-GB" sz="1401" dirty="0">
                <a:solidFill>
                  <a:srgbClr val="000000"/>
                </a:solidFill>
                <a:hlinkClick r:id="rId6"/>
              </a:rPr>
              <a:t>https://www.northlanarkshire.gov.uk/your-community/tackling-poverty</a:t>
            </a:r>
            <a:endParaRPr lang="en-GB" sz="1401" dirty="0">
              <a:solidFill>
                <a:srgbClr val="000000"/>
              </a:solidFill>
            </a:endParaRPr>
          </a:p>
          <a:p>
            <a:pPr algn="l"/>
            <a:endParaRPr lang="en-GB" sz="1401" dirty="0">
              <a:solidFill>
                <a:srgbClr val="000000"/>
              </a:solidFill>
            </a:endParaRPr>
          </a:p>
        </p:txBody>
      </p:sp>
      <p:pic>
        <p:nvPicPr>
          <p:cNvPr id="10" name="Picture 9" descr="A logo with a star&#10;&#10;Description automatically generated">
            <a:extLst>
              <a:ext uri="{FF2B5EF4-FFF2-40B4-BE49-F238E27FC236}">
                <a16:creationId xmlns:a16="http://schemas.microsoft.com/office/drawing/2014/main" id="{2FB74E2F-59F6-563B-EADC-21AA9E28E2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8612" y="4355180"/>
            <a:ext cx="3535986" cy="2149026"/>
          </a:xfrm>
          <a:prstGeom prst="rect">
            <a:avLst/>
          </a:prstGeom>
        </p:spPr>
      </p:pic>
    </p:spTree>
    <p:extLst>
      <p:ext uri="{BB962C8B-B14F-4D97-AF65-F5344CB8AC3E}">
        <p14:creationId xmlns:p14="http://schemas.microsoft.com/office/powerpoint/2010/main" val="1645207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A3FC48-E264-137C-7C81-B797385A4EFF}"/>
              </a:ext>
            </a:extLst>
          </p:cNvPr>
          <p:cNvSpPr/>
          <p:nvPr/>
        </p:nvSpPr>
        <p:spPr>
          <a:xfrm>
            <a:off x="36386" y="323495"/>
            <a:ext cx="5167074" cy="1200331"/>
          </a:xfrm>
          <a:prstGeom prst="rect">
            <a:avLst/>
          </a:prstGeom>
          <a:solidFill>
            <a:schemeClr val="bg1"/>
          </a:solidFill>
          <a:ln>
            <a:noFill/>
            <a:extLst>
              <a:ext uri="{C807C97D-BFC1-408E-A445-0C87EB9F89A2}">
                <ask:lineSketchStyleProps xmlns:ask="http://schemas.microsoft.com/office/drawing/2018/sketchyshapes" sd="981765707">
                  <a:custGeom>
                    <a:avLst/>
                    <a:gdLst>
                      <a:gd name="connsiteX0" fmla="*/ 0 w 3898570"/>
                      <a:gd name="connsiteY0" fmla="*/ 0 h 1354217"/>
                      <a:gd name="connsiteX1" fmla="*/ 3898570 w 3898570"/>
                      <a:gd name="connsiteY1" fmla="*/ 0 h 1354217"/>
                      <a:gd name="connsiteX2" fmla="*/ 3898570 w 3898570"/>
                      <a:gd name="connsiteY2" fmla="*/ 1354217 h 1354217"/>
                      <a:gd name="connsiteX3" fmla="*/ 0 w 3898570"/>
                      <a:gd name="connsiteY3" fmla="*/ 1354217 h 1354217"/>
                      <a:gd name="connsiteX4" fmla="*/ 0 w 3898570"/>
                      <a:gd name="connsiteY4" fmla="*/ 0 h 1354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570" h="1354217" fill="none" extrusionOk="0">
                        <a:moveTo>
                          <a:pt x="0" y="0"/>
                        </a:moveTo>
                        <a:cubicBezTo>
                          <a:pt x="594262" y="-33775"/>
                          <a:pt x="3098320" y="138873"/>
                          <a:pt x="3898570" y="0"/>
                        </a:cubicBezTo>
                        <a:cubicBezTo>
                          <a:pt x="3900819" y="396338"/>
                          <a:pt x="3950192" y="1036678"/>
                          <a:pt x="3898570" y="1354217"/>
                        </a:cubicBezTo>
                        <a:cubicBezTo>
                          <a:pt x="2333308" y="1216887"/>
                          <a:pt x="754681" y="1216361"/>
                          <a:pt x="0" y="1354217"/>
                        </a:cubicBezTo>
                        <a:cubicBezTo>
                          <a:pt x="-77280" y="731520"/>
                          <a:pt x="52355" y="408148"/>
                          <a:pt x="0" y="0"/>
                        </a:cubicBezTo>
                        <a:close/>
                      </a:path>
                      <a:path w="3898570" h="1354217" stroke="0" extrusionOk="0">
                        <a:moveTo>
                          <a:pt x="0" y="0"/>
                        </a:moveTo>
                        <a:cubicBezTo>
                          <a:pt x="990143" y="-101487"/>
                          <a:pt x="2115446" y="-162162"/>
                          <a:pt x="3898570" y="0"/>
                        </a:cubicBezTo>
                        <a:cubicBezTo>
                          <a:pt x="3888405" y="341718"/>
                          <a:pt x="3951217" y="915624"/>
                          <a:pt x="3898570" y="1354217"/>
                        </a:cubicBezTo>
                        <a:cubicBezTo>
                          <a:pt x="3493017" y="1404282"/>
                          <a:pt x="452177" y="1195768"/>
                          <a:pt x="0" y="1354217"/>
                        </a:cubicBezTo>
                        <a:cubicBezTo>
                          <a:pt x="55527" y="1024448"/>
                          <a:pt x="-77629" y="296807"/>
                          <a:pt x="0" y="0"/>
                        </a:cubicBezTo>
                        <a:close/>
                      </a:path>
                    </a:pathLst>
                  </a:custGeom>
                  <ask:type>
                    <ask:lineSketchNone/>
                  </ask:type>
                </ask:lineSketchStyleProps>
              </a:ext>
            </a:extLst>
          </a:ln>
        </p:spPr>
        <p:txBody>
          <a:bodyPr wrap="square" lIns="91440" tIns="45721" rIns="91440" bIns="45721">
            <a:spAutoFit/>
          </a:bodyPr>
          <a:lstStyle/>
          <a:p>
            <a:pPr algn="ctr"/>
            <a:r>
              <a:rPr lang="en-GB" sz="2000" dirty="0">
                <a:ln w="22225">
                  <a:noFill/>
                  <a:prstDash val="solid"/>
                </a:ln>
                <a:latin typeface="KG Second Chances Solid" panose="02000000000000000000" pitchFamily="2" charset="0"/>
              </a:rPr>
              <a:t>Bellshill Academy Cluster</a:t>
            </a:r>
          </a:p>
          <a:p>
            <a:pPr algn="ctr"/>
            <a:r>
              <a:rPr lang="en-GB" sz="3200" dirty="0">
                <a:ln w="22225">
                  <a:noFill/>
                  <a:prstDash val="solid"/>
                </a:ln>
                <a:solidFill>
                  <a:srgbClr val="00B050"/>
                </a:solidFill>
                <a:latin typeface="KG Second Chances Solid" panose="02000000000000000000" pitchFamily="2" charset="0"/>
              </a:rPr>
              <a:t>Poverty Proofing </a:t>
            </a:r>
          </a:p>
          <a:p>
            <a:pPr algn="ctr"/>
            <a:r>
              <a:rPr lang="en-GB" sz="2000" dirty="0">
                <a:ln w="22225">
                  <a:noFill/>
                  <a:prstDash val="solid"/>
                </a:ln>
                <a:solidFill>
                  <a:sysClr val="windowText" lastClr="000000"/>
                </a:solidFill>
                <a:latin typeface="KG Second Chances Solid" panose="02000000000000000000" pitchFamily="2" charset="0"/>
              </a:rPr>
              <a:t>Statement</a:t>
            </a:r>
          </a:p>
        </p:txBody>
      </p:sp>
      <p:pic>
        <p:nvPicPr>
          <p:cNvPr id="4" name="Picture 3" descr="A logo of a company&#10;&#10;Description automatically generated">
            <a:extLst>
              <a:ext uri="{FF2B5EF4-FFF2-40B4-BE49-F238E27FC236}">
                <a16:creationId xmlns:a16="http://schemas.microsoft.com/office/drawing/2014/main" id="{41A13891-0FC7-5896-FE55-CC6EE7953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3296" y="214487"/>
            <a:ext cx="7088562" cy="1200330"/>
          </a:xfrm>
          <a:prstGeom prst="rect">
            <a:avLst/>
          </a:prstGeom>
        </p:spPr>
      </p:pic>
      <p:sp>
        <p:nvSpPr>
          <p:cNvPr id="5" name="TextBox 4">
            <a:extLst>
              <a:ext uri="{FF2B5EF4-FFF2-40B4-BE49-F238E27FC236}">
                <a16:creationId xmlns:a16="http://schemas.microsoft.com/office/drawing/2014/main" id="{10F30AA3-FC0D-ABC3-3F10-9E12BFFD80D9}"/>
              </a:ext>
            </a:extLst>
          </p:cNvPr>
          <p:cNvSpPr txBox="1"/>
          <p:nvPr/>
        </p:nvSpPr>
        <p:spPr>
          <a:xfrm>
            <a:off x="250477" y="1539733"/>
            <a:ext cx="5648517" cy="4796249"/>
          </a:xfrm>
          <a:prstGeom prst="rect">
            <a:avLst/>
          </a:prstGeom>
          <a:noFill/>
        </p:spPr>
        <p:txBody>
          <a:bodyPr wrap="square" rtlCol="0">
            <a:spAutoFit/>
          </a:bodyPr>
          <a:lstStyle/>
          <a:p>
            <a:pPr marR="144145" algn="just">
              <a:lnSpc>
                <a:spcPct val="103000"/>
              </a:lnSpc>
              <a:spcAft>
                <a:spcPts val="800"/>
              </a:spcAft>
            </a:pPr>
            <a:r>
              <a:rPr lang="en-GB" sz="1400" i="1" kern="100" dirty="0">
                <a:solidFill>
                  <a:srgbClr val="000000"/>
                </a:solidFill>
                <a:effectLst/>
                <a:ea typeface="Arial" panose="020B0604020202020204" pitchFamily="34" charset="0"/>
              </a:rPr>
              <a:t>Bellshill Academy Cluster Vision Statement is intended to help build a shared understanding of the impact of poverty and offers guidance to our children and young people, families and all staff in educational establishments </a:t>
            </a:r>
            <a:r>
              <a:rPr lang="en-GB" sz="1400" kern="100" dirty="0">
                <a:solidFill>
                  <a:srgbClr val="000000"/>
                </a:solidFill>
                <a:effectLst/>
                <a:ea typeface="Arial" panose="020B0604020202020204" pitchFamily="34" charset="0"/>
              </a:rPr>
              <a:t> </a:t>
            </a:r>
            <a:endParaRPr lang="en-GB" sz="1400" kern="100" dirty="0">
              <a:solidFill>
                <a:srgbClr val="000000"/>
              </a:solidFill>
              <a:effectLst/>
              <a:ea typeface="Calibri" panose="020F0502020204030204" pitchFamily="34" charset="0"/>
            </a:endParaRPr>
          </a:p>
          <a:p>
            <a:pPr marL="6350" marR="48260" indent="-6350">
              <a:lnSpc>
                <a:spcPct val="106000"/>
              </a:lnSpc>
              <a:spcAft>
                <a:spcPts val="835"/>
              </a:spcAft>
            </a:pPr>
            <a:r>
              <a:rPr lang="en-GB" sz="1400" kern="100" dirty="0">
                <a:solidFill>
                  <a:srgbClr val="000000"/>
                </a:solidFill>
                <a:effectLst/>
                <a:ea typeface="Arial" panose="020B0604020202020204" pitchFamily="34" charset="0"/>
              </a:rPr>
              <a:t>Bellshill Academy Cluster </a:t>
            </a:r>
            <a:r>
              <a:rPr lang="en-GB" sz="1400" kern="100" dirty="0">
                <a:solidFill>
                  <a:srgbClr val="000000"/>
                </a:solidFill>
                <a:ea typeface="Arial" panose="020B0604020202020204" pitchFamily="34" charset="0"/>
              </a:rPr>
              <a:t>consists of </a:t>
            </a:r>
            <a:r>
              <a:rPr lang="en-GB" sz="1400" kern="100" dirty="0" err="1">
                <a:solidFill>
                  <a:srgbClr val="000000"/>
                </a:solidFill>
                <a:ea typeface="Arial" panose="020B0604020202020204" pitchFamily="34" charset="0"/>
              </a:rPr>
              <a:t>Aitkenhead</a:t>
            </a:r>
            <a:r>
              <a:rPr lang="en-GB" sz="1400" kern="100" dirty="0">
                <a:solidFill>
                  <a:srgbClr val="000000"/>
                </a:solidFill>
                <a:ea typeface="Arial" panose="020B0604020202020204" pitchFamily="34" charset="0"/>
              </a:rPr>
              <a:t> PS, </a:t>
            </a:r>
            <a:r>
              <a:rPr lang="en-GB" sz="1400" kern="100" dirty="0">
                <a:solidFill>
                  <a:srgbClr val="000000"/>
                </a:solidFill>
                <a:effectLst/>
                <a:ea typeface="Arial" panose="020B0604020202020204" pitchFamily="34" charset="0"/>
              </a:rPr>
              <a:t>Bellshill FLC,  Lawmuir PS</a:t>
            </a:r>
            <a:r>
              <a:rPr lang="en-GB" sz="1400" kern="100" dirty="0">
                <a:solidFill>
                  <a:srgbClr val="000000"/>
                </a:solidFill>
                <a:ea typeface="Arial" panose="020B0604020202020204" pitchFamily="34" charset="0"/>
              </a:rPr>
              <a:t>, Mossend PS, Noble Primary and Tannochside </a:t>
            </a:r>
            <a:r>
              <a:rPr lang="en-GB" sz="1400" kern="100" dirty="0">
                <a:solidFill>
                  <a:srgbClr val="000000"/>
                </a:solidFill>
                <a:effectLst/>
                <a:ea typeface="Arial" panose="020B0604020202020204" pitchFamily="34" charset="0"/>
              </a:rPr>
              <a:t>PS.  </a:t>
            </a:r>
          </a:p>
          <a:p>
            <a:pPr marL="6350" marR="48260" indent="-6350">
              <a:lnSpc>
                <a:spcPct val="106000"/>
              </a:lnSpc>
              <a:spcAft>
                <a:spcPts val="835"/>
              </a:spcAft>
            </a:pPr>
            <a:r>
              <a:rPr lang="en-GB" sz="1400" kern="100" dirty="0">
                <a:solidFill>
                  <a:srgbClr val="000000"/>
                </a:solidFill>
                <a:effectLst/>
                <a:ea typeface="Arial" panose="020B0604020202020204" pitchFamily="34" charset="0"/>
              </a:rPr>
              <a:t>All staff across the cluster work collaboratively to provide the best opportunities and outcomes for the pupils and their families. Our vision shows that we put our young people and our community at the heart of everything we do.  From age 3-18 we aim to ensure that all pupils are achieving their full potential in school and develop the skills to live a happy, healthy and successful life. </a:t>
            </a:r>
          </a:p>
          <a:p>
            <a:pPr marL="6350" marR="48260" indent="-6350">
              <a:lnSpc>
                <a:spcPct val="106000"/>
              </a:lnSpc>
              <a:spcAft>
                <a:spcPts val="835"/>
              </a:spcAft>
            </a:pPr>
            <a:endParaRPr lang="en-GB" sz="1400" kern="100" dirty="0">
              <a:solidFill>
                <a:srgbClr val="000000"/>
              </a:solidFill>
              <a:ea typeface="Calibri" panose="020F0502020204030204" pitchFamily="34" charset="0"/>
            </a:endParaRPr>
          </a:p>
          <a:p>
            <a:pPr marL="6350" marR="48260" indent="-6350">
              <a:lnSpc>
                <a:spcPct val="106000"/>
              </a:lnSpc>
              <a:spcAft>
                <a:spcPts val="930"/>
              </a:spcAft>
            </a:pPr>
            <a:r>
              <a:rPr lang="en-GB" sz="1400" kern="100" dirty="0">
                <a:solidFill>
                  <a:srgbClr val="000000"/>
                </a:solidFill>
                <a:effectLst/>
                <a:ea typeface="Arial" panose="020B0604020202020204" pitchFamily="34" charset="0"/>
              </a:rPr>
              <a:t>By developing this position statement our cluster strives to remove the poverty barriers to education to ensure that all members feel included in our community in order to be successful. </a:t>
            </a:r>
            <a:endParaRPr lang="en-GB" sz="1400" kern="100" dirty="0">
              <a:solidFill>
                <a:srgbClr val="000000"/>
              </a:solidFill>
              <a:effectLst/>
              <a:ea typeface="Calibri" panose="020F0502020204030204" pitchFamily="34" charset="0"/>
            </a:endParaRPr>
          </a:p>
          <a:p>
            <a:pPr marL="6350" marR="48260" indent="-6350">
              <a:lnSpc>
                <a:spcPct val="106000"/>
              </a:lnSpc>
              <a:spcAft>
                <a:spcPts val="800"/>
              </a:spcAft>
            </a:pPr>
            <a:r>
              <a:rPr lang="en-GB" sz="1400" kern="100" dirty="0">
                <a:solidFill>
                  <a:srgbClr val="000000"/>
                </a:solidFill>
                <a:effectLst/>
                <a:ea typeface="Arial" panose="020B0604020202020204" pitchFamily="34" charset="0"/>
              </a:rPr>
              <a:t>This policy was devised using </a:t>
            </a:r>
            <a:r>
              <a:rPr lang="en-GB" sz="1400" u="none" strike="noStrike" kern="100" dirty="0">
                <a:solidFill>
                  <a:srgbClr val="000000"/>
                </a:solidFill>
                <a:effectLst/>
                <a:ea typeface="Arial" panose="020B0604020202020204" pitchFamily="34" charset="0"/>
                <a:hlinkClick r:id="rId3"/>
              </a:rPr>
              <a:t>“The Cost of the School Day Toolkit”</a:t>
            </a:r>
            <a:r>
              <a:rPr lang="en-GB" sz="1400" u="none" strike="noStrike" kern="100" dirty="0">
                <a:solidFill>
                  <a:srgbClr val="000000"/>
                </a:solidFill>
                <a:effectLst/>
                <a:ea typeface="Calibri" panose="020F0502020204030204" pitchFamily="34" charset="0"/>
                <a:hlinkClick r:id="rId3"/>
              </a:rPr>
              <a:t> </a:t>
            </a:r>
            <a:r>
              <a:rPr lang="en-GB" sz="1400" kern="100" dirty="0">
                <a:solidFill>
                  <a:srgbClr val="000000"/>
                </a:solidFill>
                <a:effectLst/>
                <a:ea typeface="Calibri" panose="020F0502020204030204" pitchFamily="34" charset="0"/>
              </a:rPr>
              <a:t> </a:t>
            </a:r>
          </a:p>
          <a:p>
            <a:pPr marL="6350" marR="48260" indent="-6350">
              <a:lnSpc>
                <a:spcPct val="106000"/>
              </a:lnSpc>
              <a:spcAft>
                <a:spcPts val="835"/>
              </a:spcAft>
            </a:pPr>
            <a:endParaRPr lang="en-GB" sz="1400" kern="100" dirty="0">
              <a:solidFill>
                <a:srgbClr val="000000"/>
              </a:solidFill>
              <a:effectLst/>
              <a:ea typeface="Calibri" panose="020F0502020204030204" pitchFamily="34" charset="0"/>
            </a:endParaRPr>
          </a:p>
        </p:txBody>
      </p:sp>
      <p:pic>
        <p:nvPicPr>
          <p:cNvPr id="6" name="Picture 5">
            <a:extLst>
              <a:ext uri="{FF2B5EF4-FFF2-40B4-BE49-F238E27FC236}">
                <a16:creationId xmlns:a16="http://schemas.microsoft.com/office/drawing/2014/main" id="{6E860B8B-2629-6162-D2F5-5E9CDEB8F5B4}"/>
              </a:ext>
            </a:extLst>
          </p:cNvPr>
          <p:cNvPicPr/>
          <p:nvPr/>
        </p:nvPicPr>
        <p:blipFill>
          <a:blip r:embed="rId4"/>
          <a:stretch>
            <a:fillRect/>
          </a:stretch>
        </p:blipFill>
        <p:spPr>
          <a:xfrm>
            <a:off x="7069607" y="2752102"/>
            <a:ext cx="4128824" cy="2579919"/>
          </a:xfrm>
          <a:prstGeom prst="rect">
            <a:avLst/>
          </a:prstGeom>
        </p:spPr>
      </p:pic>
    </p:spTree>
    <p:extLst>
      <p:ext uri="{BB962C8B-B14F-4D97-AF65-F5344CB8AC3E}">
        <p14:creationId xmlns:p14="http://schemas.microsoft.com/office/powerpoint/2010/main" val="2642739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1517</TotalTime>
  <Words>2581</Words>
  <Application>Microsoft Office PowerPoint</Application>
  <PresentationFormat>Widescreen</PresentationFormat>
  <Paragraphs>204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Hurst</dc:creator>
  <cp:lastModifiedBy>Miss Hurst</cp:lastModifiedBy>
  <cp:revision>10</cp:revision>
  <cp:lastPrinted>2024-10-04T13:04:06Z</cp:lastPrinted>
  <dcterms:created xsi:type="dcterms:W3CDTF">2024-09-24T11:25:15Z</dcterms:created>
  <dcterms:modified xsi:type="dcterms:W3CDTF">2026-06-04T20:54:56Z</dcterms:modified>
</cp:coreProperties>
</file>