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97" r:id="rId5"/>
    <p:sldMasterId id="2147483684" r:id="rId6"/>
  </p:sldMasterIdLst>
  <p:sldIdLst>
    <p:sldId id="259" r:id="rId7"/>
    <p:sldId id="273" r:id="rId8"/>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9966FF"/>
    <a:srgbClr val="00FFCC"/>
    <a:srgbClr val="C58F5B"/>
    <a:srgbClr val="FF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42F893-4860-4985-8B94-6A93255E6701}" v="3" dt="2025-10-27T09:52:33.3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86" d="100"/>
          <a:sy n="86"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s Hurst" userId="868a624b-d22c-40a9-81ae-cb1295bf0459" providerId="ADAL" clId="{D5194582-C308-417C-AAA4-B4F4915FFE8E}"/>
    <pc:docChg chg="custSel modSld">
      <pc:chgData name="Miss Hurst" userId="868a624b-d22c-40a9-81ae-cb1295bf0459" providerId="ADAL" clId="{D5194582-C308-417C-AAA4-B4F4915FFE8E}" dt="2025-10-27T09:53:26.590" v="308" actId="1076"/>
      <pc:docMkLst>
        <pc:docMk/>
      </pc:docMkLst>
      <pc:sldChg chg="delSp modSp mod">
        <pc:chgData name="Miss Hurst" userId="868a624b-d22c-40a9-81ae-cb1295bf0459" providerId="ADAL" clId="{D5194582-C308-417C-AAA4-B4F4915FFE8E}" dt="2025-10-27T09:53:26.590" v="308" actId="1076"/>
        <pc:sldMkLst>
          <pc:docMk/>
          <pc:sldMk cId="4094641290" sldId="259"/>
        </pc:sldMkLst>
        <pc:spChg chg="mod">
          <ac:chgData name="Miss Hurst" userId="868a624b-d22c-40a9-81ae-cb1295bf0459" providerId="ADAL" clId="{D5194582-C308-417C-AAA4-B4F4915FFE8E}" dt="2025-10-27T09:53:26.590" v="308" actId="1076"/>
          <ac:spMkLst>
            <pc:docMk/>
            <pc:sldMk cId="4094641290" sldId="259"/>
            <ac:spMk id="4" creationId="{24908F08-9BB6-DA38-21B7-8CBF6FBAF97C}"/>
          </ac:spMkLst>
        </pc:spChg>
        <pc:spChg chg="del">
          <ac:chgData name="Miss Hurst" userId="868a624b-d22c-40a9-81ae-cb1295bf0459" providerId="ADAL" clId="{D5194582-C308-417C-AAA4-B4F4915FFE8E}" dt="2025-10-27T09:47:37.721" v="278" actId="478"/>
          <ac:spMkLst>
            <pc:docMk/>
            <pc:sldMk cId="4094641290" sldId="259"/>
            <ac:spMk id="5" creationId="{7A99DFCB-7CFA-A7E8-AEA0-4571D1F73A88}"/>
          </ac:spMkLst>
        </pc:spChg>
        <pc:spChg chg="mod">
          <ac:chgData name="Miss Hurst" userId="868a624b-d22c-40a9-81ae-cb1295bf0459" providerId="ADAL" clId="{D5194582-C308-417C-AAA4-B4F4915FFE8E}" dt="2025-10-27T09:46:48.106" v="247" actId="1076"/>
          <ac:spMkLst>
            <pc:docMk/>
            <pc:sldMk cId="4094641290" sldId="259"/>
            <ac:spMk id="12" creationId="{00000000-0000-0000-0000-000000000000}"/>
          </ac:spMkLst>
        </pc:spChg>
      </pc:sldChg>
      <pc:sldChg chg="modSp mod">
        <pc:chgData name="Miss Hurst" userId="868a624b-d22c-40a9-81ae-cb1295bf0459" providerId="ADAL" clId="{D5194582-C308-417C-AAA4-B4F4915FFE8E}" dt="2025-10-27T09:51:59.423" v="307" actId="20577"/>
        <pc:sldMkLst>
          <pc:docMk/>
          <pc:sldMk cId="1565645612" sldId="273"/>
        </pc:sldMkLst>
        <pc:spChg chg="mod">
          <ac:chgData name="Miss Hurst" userId="868a624b-d22c-40a9-81ae-cb1295bf0459" providerId="ADAL" clId="{D5194582-C308-417C-AAA4-B4F4915FFE8E}" dt="2025-10-27T09:48:27.629" v="305" actId="20577"/>
          <ac:spMkLst>
            <pc:docMk/>
            <pc:sldMk cId="1565645612" sldId="273"/>
            <ac:spMk id="4" creationId="{5BE45949-FF93-7B60-BC2D-F458B2B86A2C}"/>
          </ac:spMkLst>
        </pc:spChg>
        <pc:spChg chg="mod">
          <ac:chgData name="Miss Hurst" userId="868a624b-d22c-40a9-81ae-cb1295bf0459" providerId="ADAL" clId="{D5194582-C308-417C-AAA4-B4F4915FFE8E}" dt="2025-10-27T09:51:59.423" v="307" actId="20577"/>
          <ac:spMkLst>
            <pc:docMk/>
            <pc:sldMk cId="1565645612" sldId="273"/>
            <ac:spMk id="6" creationId="{DB69DCAC-F4F4-C463-84BA-0AF5C6B88B3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AAE30-EEB6-4D59-8CB0-0D2B14C1F44D}" type="datetimeFigureOut">
              <a:rPr lang="en-GB" smtClean="0"/>
              <a:t>27/10/2025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415C087-C0AC-4803-9968-EC81283EB668}" type="slidenum">
              <a:rPr lang="en-GB" smtClean="0"/>
              <a:t>‹#›</a:t>
            </a:fld>
            <a:endParaRPr lang="en-GB" dirty="0"/>
          </a:p>
        </p:txBody>
      </p:sp>
    </p:spTree>
    <p:extLst>
      <p:ext uri="{BB962C8B-B14F-4D97-AF65-F5344CB8AC3E}">
        <p14:creationId xmlns:p14="http://schemas.microsoft.com/office/powerpoint/2010/main" val="3781174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336147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2541992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4023659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4259742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2855363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2971481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3380114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10726763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D192E-CEFC-F6BD-F75A-91FD98ED60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93DFBF-757A-951A-C2F9-913128A726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256032-E4FA-32C7-2480-580D7CBA1860}"/>
              </a:ext>
            </a:extLst>
          </p:cNvPr>
          <p:cNvSpPr>
            <a:spLocks noGrp="1"/>
          </p:cNvSpPr>
          <p:nvPr>
            <p:ph type="dt" sz="half" idx="10"/>
          </p:nvPr>
        </p:nvSpPr>
        <p:spPr/>
        <p:txBody>
          <a:bodyPr/>
          <a:lstStyle/>
          <a:p>
            <a:fld id="{95E46D44-F5AC-41E5-9294-0191B8057CA9}" type="datetimeFigureOut">
              <a:rPr lang="en-GB" smtClean="0"/>
              <a:t>27/10/2025</a:t>
            </a:fld>
            <a:endParaRPr lang="en-GB" dirty="0"/>
          </a:p>
        </p:txBody>
      </p:sp>
      <p:sp>
        <p:nvSpPr>
          <p:cNvPr id="5" name="Footer Placeholder 4">
            <a:extLst>
              <a:ext uri="{FF2B5EF4-FFF2-40B4-BE49-F238E27FC236}">
                <a16:creationId xmlns:a16="http://schemas.microsoft.com/office/drawing/2014/main" id="{454FC022-6ED5-B679-6CEB-86CA6803C3F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0617D00-07CF-3F6E-E868-DA3AD920E037}"/>
              </a:ext>
            </a:extLst>
          </p:cNvPr>
          <p:cNvSpPr>
            <a:spLocks noGrp="1"/>
          </p:cNvSpPr>
          <p:nvPr>
            <p:ph type="sldNum" sz="quarter" idx="12"/>
          </p:nvPr>
        </p:nvSpPr>
        <p:spPr/>
        <p:txBody>
          <a:bodyPr/>
          <a:lstStyle/>
          <a:p>
            <a:fld id="{6FA5F554-A3F5-4D9F-96CB-02F1D7C332A8}" type="slidenum">
              <a:rPr lang="en-GB" smtClean="0"/>
              <a:t>‹#›</a:t>
            </a:fld>
            <a:endParaRPr lang="en-GB" dirty="0"/>
          </a:p>
        </p:txBody>
      </p:sp>
    </p:spTree>
    <p:extLst>
      <p:ext uri="{BB962C8B-B14F-4D97-AF65-F5344CB8AC3E}">
        <p14:creationId xmlns:p14="http://schemas.microsoft.com/office/powerpoint/2010/main" val="1018708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9AAE30-EEB6-4D59-8CB0-0D2B14C1F44D}" type="datetimeFigureOut">
              <a:rPr lang="en-GB" smtClean="0"/>
              <a:t>27/10/2025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15C087-C0AC-4803-9968-EC81283EB668}" type="slidenum">
              <a:rPr lang="en-GB" smtClean="0"/>
              <a:t>‹#›</a:t>
            </a:fld>
            <a:endParaRPr lang="en-GB" dirty="0"/>
          </a:p>
        </p:txBody>
      </p:sp>
    </p:spTree>
    <p:extLst>
      <p:ext uri="{BB962C8B-B14F-4D97-AF65-F5344CB8AC3E}">
        <p14:creationId xmlns:p14="http://schemas.microsoft.com/office/powerpoint/2010/main" val="418424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9AAE30-EEB6-4D59-8CB0-0D2B14C1F44D}" type="datetimeFigureOut">
              <a:rPr lang="en-GB" smtClean="0"/>
              <a:t>27/10/2025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15C087-C0AC-4803-9968-EC81283EB668}" type="slidenum">
              <a:rPr lang="en-GB" smtClean="0"/>
              <a:t>‹#›</a:t>
            </a:fld>
            <a:endParaRPr lang="en-GB" dirty="0"/>
          </a:p>
        </p:txBody>
      </p:sp>
    </p:spTree>
    <p:extLst>
      <p:ext uri="{BB962C8B-B14F-4D97-AF65-F5344CB8AC3E}">
        <p14:creationId xmlns:p14="http://schemas.microsoft.com/office/powerpoint/2010/main" val="779966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9AAE30-EEB6-4D59-8CB0-0D2B14C1F44D}"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15C087-C0AC-4803-9968-EC81283EB668}" type="slidenum">
              <a:rPr lang="en-GB" smtClean="0"/>
              <a:t>‹#›</a:t>
            </a:fld>
            <a:endParaRPr lang="en-GB" dirty="0"/>
          </a:p>
        </p:txBody>
      </p:sp>
    </p:spTree>
    <p:extLst>
      <p:ext uri="{BB962C8B-B14F-4D97-AF65-F5344CB8AC3E}">
        <p14:creationId xmlns:p14="http://schemas.microsoft.com/office/powerpoint/2010/main" val="1626026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9AAE30-EEB6-4D59-8CB0-0D2B14C1F44D}"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15C087-C0AC-4803-9968-EC81283EB668}" type="slidenum">
              <a:rPr lang="en-GB" smtClean="0"/>
              <a:t>‹#›</a:t>
            </a:fld>
            <a:endParaRPr lang="en-GB" dirty="0"/>
          </a:p>
        </p:txBody>
      </p:sp>
    </p:spTree>
    <p:extLst>
      <p:ext uri="{BB962C8B-B14F-4D97-AF65-F5344CB8AC3E}">
        <p14:creationId xmlns:p14="http://schemas.microsoft.com/office/powerpoint/2010/main" val="1475089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33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3066806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2067778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8B9B7A-05C3-4B8B-B397-FF8867BC2365}" type="datetimeFigureOut">
              <a:rPr lang="en-GB" smtClean="0"/>
              <a:t>27/10/2025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C826D08-A64E-42AC-B012-FE89C99C1E5A}" type="slidenum">
              <a:rPr lang="en-GB" smtClean="0"/>
              <a:t>‹#›</a:t>
            </a:fld>
            <a:endParaRPr lang="en-GB" dirty="0"/>
          </a:p>
        </p:txBody>
      </p:sp>
    </p:spTree>
    <p:extLst>
      <p:ext uri="{BB962C8B-B14F-4D97-AF65-F5344CB8AC3E}">
        <p14:creationId xmlns:p14="http://schemas.microsoft.com/office/powerpoint/2010/main" val="5746327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AAE30-EEB6-4D59-8CB0-0D2B14C1F44D}" type="datetimeFigureOut">
              <a:rPr lang="en-GB" smtClean="0"/>
              <a:t>27/10/2025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15C087-C0AC-4803-9968-EC81283EB668}" type="slidenum">
              <a:rPr lang="en-GB" smtClean="0"/>
              <a:t>‹#›</a:t>
            </a:fld>
            <a:endParaRPr lang="en-GB" dirty="0"/>
          </a:p>
        </p:txBody>
      </p:sp>
    </p:spTree>
    <p:extLst>
      <p:ext uri="{BB962C8B-B14F-4D97-AF65-F5344CB8AC3E}">
        <p14:creationId xmlns:p14="http://schemas.microsoft.com/office/powerpoint/2010/main" val="263721133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9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8B9B7A-05C3-4B8B-B397-FF8867BC2365}" type="datetimeFigureOut">
              <a:rPr lang="en-GB" smtClean="0"/>
              <a:t>27/10/2025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26D08-A64E-42AC-B012-FE89C99C1E5A}" type="slidenum">
              <a:rPr lang="en-GB" smtClean="0"/>
              <a:t>‹#›</a:t>
            </a:fld>
            <a:endParaRPr lang="en-GB" dirty="0"/>
          </a:p>
        </p:txBody>
      </p:sp>
    </p:spTree>
    <p:extLst>
      <p:ext uri="{BB962C8B-B14F-4D97-AF65-F5344CB8AC3E}">
        <p14:creationId xmlns:p14="http://schemas.microsoft.com/office/powerpoint/2010/main" val="322924428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46D44-F5AC-41E5-9294-0191B8057CA9}" type="datetimeFigureOut">
              <a:rPr lang="en-GB" smtClean="0"/>
              <a:t>27/10/2025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5F554-A3F5-4D9F-96CB-02F1D7C332A8}" type="slidenum">
              <a:rPr lang="en-GB" smtClean="0"/>
              <a:t>‹#›</a:t>
            </a:fld>
            <a:endParaRPr lang="en-GB" dirty="0"/>
          </a:p>
        </p:txBody>
      </p:sp>
    </p:spTree>
    <p:extLst>
      <p:ext uri="{BB962C8B-B14F-4D97-AF65-F5344CB8AC3E}">
        <p14:creationId xmlns:p14="http://schemas.microsoft.com/office/powerpoint/2010/main" val="3923751290"/>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4480" y="84290"/>
            <a:ext cx="11643360" cy="584775"/>
          </a:xfrm>
          <a:prstGeom prst="rect">
            <a:avLst/>
          </a:prstGeom>
          <a:noFill/>
        </p:spPr>
        <p:txBody>
          <a:bodyPr wrap="square" rtlCol="0">
            <a:spAutoFit/>
          </a:bodyPr>
          <a:lstStyle/>
          <a:p>
            <a:pPr algn="ctr"/>
            <a:r>
              <a:rPr lang="en-GB" sz="3200" dirty="0">
                <a:solidFill>
                  <a:srgbClr val="00B050"/>
                </a:solidFill>
                <a:latin typeface="KG Second Chances Solid" panose="02000000000000000000" pitchFamily="2" charset="0"/>
              </a:rPr>
              <a:t>What’s on at Lawmuir?</a:t>
            </a:r>
          </a:p>
        </p:txBody>
      </p:sp>
      <p:sp>
        <p:nvSpPr>
          <p:cNvPr id="6" name="Rectangle 5"/>
          <p:cNvSpPr/>
          <p:nvPr/>
        </p:nvSpPr>
        <p:spPr>
          <a:xfrm>
            <a:off x="284480" y="1007732"/>
            <a:ext cx="11643360" cy="5232239"/>
          </a:xfrm>
          <a:prstGeom prst="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pic>
        <p:nvPicPr>
          <p:cNvPr id="2" name="Picture 1"/>
          <p:cNvPicPr>
            <a:picLocks noChangeAspect="1"/>
          </p:cNvPicPr>
          <p:nvPr/>
        </p:nvPicPr>
        <p:blipFill>
          <a:blip r:embed="rId2" cstate="print">
            <a:extLst>
              <a:ext uri="{BEBA8EAE-BF5A-486C-A8C5-ECC9F3942E4B}">
                <a14:imgProps xmlns:a14="http://schemas.microsoft.com/office/drawing/2010/main">
                  <a14:imgLayer r:embed="rId3">
                    <a14:imgEffect>
                      <a14:backgroundRemoval t="506" b="100000" l="2230" r="96226"/>
                    </a14:imgEffect>
                  </a14:imgLayer>
                </a14:imgProps>
              </a:ext>
              <a:ext uri="{28A0092B-C50C-407E-A947-70E740481C1C}">
                <a14:useLocalDpi xmlns:a14="http://schemas.microsoft.com/office/drawing/2010/main" val="0"/>
              </a:ext>
            </a:extLst>
          </a:blip>
          <a:stretch>
            <a:fillRect/>
          </a:stretch>
        </p:blipFill>
        <p:spPr>
          <a:xfrm>
            <a:off x="11155680" y="4501978"/>
            <a:ext cx="1544320" cy="2363006"/>
          </a:xfrm>
          <a:prstGeom prst="rect">
            <a:avLst/>
          </a:prstGeom>
        </p:spPr>
      </p:pic>
      <p:sp>
        <p:nvSpPr>
          <p:cNvPr id="7" name="TextBox 6"/>
          <p:cNvSpPr txBox="1"/>
          <p:nvPr/>
        </p:nvSpPr>
        <p:spPr>
          <a:xfrm>
            <a:off x="284480" y="6312091"/>
            <a:ext cx="10099040" cy="461665"/>
          </a:xfrm>
          <a:prstGeom prst="rect">
            <a:avLst/>
          </a:prstGeom>
          <a:noFill/>
        </p:spPr>
        <p:txBody>
          <a:bodyPr wrap="square" rtlCol="0">
            <a:spAutoFit/>
          </a:bodyPr>
          <a:lstStyle/>
          <a:p>
            <a:pPr algn="ctr"/>
            <a:r>
              <a:rPr lang="en-GB" sz="2400" dirty="0">
                <a:solidFill>
                  <a:srgbClr val="FF0000"/>
                </a:solidFill>
                <a:latin typeface="KG Second Chances Solid" panose="02000000000000000000" pitchFamily="2" charset="0"/>
              </a:rPr>
              <a:t>Be Safe </a:t>
            </a:r>
            <a:r>
              <a:rPr lang="en-GB" sz="2400" dirty="0">
                <a:solidFill>
                  <a:schemeClr val="bg1"/>
                </a:solidFill>
                <a:latin typeface="KG Second Chances Solid" panose="02000000000000000000" pitchFamily="2" charset="0"/>
              </a:rPr>
              <a:t>- </a:t>
            </a:r>
            <a:r>
              <a:rPr lang="en-GB" sz="2400" dirty="0">
                <a:solidFill>
                  <a:srgbClr val="00B050"/>
                </a:solidFill>
                <a:latin typeface="KG Second Chances Solid" panose="02000000000000000000" pitchFamily="2" charset="0"/>
              </a:rPr>
              <a:t>Be successful  </a:t>
            </a:r>
            <a:r>
              <a:rPr lang="en-GB" sz="2400" dirty="0">
                <a:solidFill>
                  <a:schemeClr val="bg1"/>
                </a:solidFill>
                <a:latin typeface="KG Second Chances Solid" panose="02000000000000000000" pitchFamily="2" charset="0"/>
              </a:rPr>
              <a:t>- </a:t>
            </a:r>
            <a:r>
              <a:rPr lang="en-GB" sz="2400" dirty="0">
                <a:solidFill>
                  <a:srgbClr val="00B0F0"/>
                </a:solidFill>
                <a:latin typeface="KG Second Chances Solid" panose="02000000000000000000" pitchFamily="2" charset="0"/>
              </a:rPr>
              <a:t>Be Sensible </a:t>
            </a:r>
            <a:r>
              <a:rPr lang="en-GB" sz="2400" dirty="0">
                <a:solidFill>
                  <a:schemeClr val="bg1"/>
                </a:solidFill>
                <a:latin typeface="KG Second Chances Solid" panose="02000000000000000000" pitchFamily="2" charset="0"/>
              </a:rPr>
              <a:t>- </a:t>
            </a:r>
            <a:r>
              <a:rPr lang="en-GB" sz="2400" dirty="0">
                <a:solidFill>
                  <a:srgbClr val="FF00FF"/>
                </a:solidFill>
                <a:latin typeface="KG Second Chances Solid" panose="02000000000000000000" pitchFamily="2" charset="0"/>
              </a:rPr>
              <a:t>Be Smart </a:t>
            </a:r>
          </a:p>
        </p:txBody>
      </p:sp>
      <p:sp>
        <p:nvSpPr>
          <p:cNvPr id="9" name="TextBox 8"/>
          <p:cNvSpPr txBox="1"/>
          <p:nvPr/>
        </p:nvSpPr>
        <p:spPr>
          <a:xfrm>
            <a:off x="284480" y="546067"/>
            <a:ext cx="11643360" cy="461665"/>
          </a:xfrm>
          <a:prstGeom prst="rect">
            <a:avLst/>
          </a:prstGeom>
          <a:noFill/>
        </p:spPr>
        <p:txBody>
          <a:bodyPr wrap="square" rtlCol="0">
            <a:spAutoFit/>
          </a:bodyPr>
          <a:lstStyle/>
          <a:p>
            <a:pPr algn="ctr"/>
            <a:r>
              <a:rPr lang="en-GB" sz="2400" dirty="0">
                <a:solidFill>
                  <a:schemeClr val="bg1"/>
                </a:solidFill>
                <a:latin typeface="KG Second Chances Solid" panose="02000000000000000000" pitchFamily="2" charset="0"/>
              </a:rPr>
              <a:t>Week Beginning  27</a:t>
            </a:r>
            <a:r>
              <a:rPr lang="en-GB" sz="2400" baseline="30000" dirty="0">
                <a:solidFill>
                  <a:schemeClr val="bg1"/>
                </a:solidFill>
                <a:latin typeface="KG Second Chances Solid" panose="02000000000000000000" pitchFamily="2" charset="0"/>
              </a:rPr>
              <a:t>th</a:t>
            </a:r>
            <a:r>
              <a:rPr lang="en-GB" sz="2400" dirty="0">
                <a:solidFill>
                  <a:schemeClr val="bg1"/>
                </a:solidFill>
                <a:latin typeface="KG Second Chances Solid" panose="02000000000000000000" pitchFamily="2" charset="0"/>
              </a:rPr>
              <a:t> October 2025</a:t>
            </a:r>
          </a:p>
        </p:txBody>
      </p:sp>
      <p:sp>
        <p:nvSpPr>
          <p:cNvPr id="10" name="TextBox 9"/>
          <p:cNvSpPr txBox="1"/>
          <p:nvPr/>
        </p:nvSpPr>
        <p:spPr>
          <a:xfrm>
            <a:off x="485140" y="1161638"/>
            <a:ext cx="5621020" cy="5663089"/>
          </a:xfrm>
          <a:prstGeom prst="rect">
            <a:avLst/>
          </a:prstGeom>
          <a:noFill/>
        </p:spPr>
        <p:txBody>
          <a:bodyPr wrap="square" rtlCol="0">
            <a:spAutoFit/>
          </a:bodyPr>
          <a:lstStyle/>
          <a:p>
            <a:r>
              <a:rPr lang="en-GB" b="1" dirty="0">
                <a:solidFill>
                  <a:srgbClr val="00B050"/>
                </a:solidFill>
                <a:latin typeface="KG Second Chances Solid" panose="02000000000000000000" pitchFamily="2" charset="0"/>
              </a:rPr>
              <a:t>Monday 27</a:t>
            </a:r>
            <a:r>
              <a:rPr lang="en-GB" b="1" baseline="30000" dirty="0">
                <a:solidFill>
                  <a:srgbClr val="00B050"/>
                </a:solidFill>
                <a:latin typeface="KG Second Chances Solid" panose="02000000000000000000" pitchFamily="2" charset="0"/>
              </a:rPr>
              <a:t>th</a:t>
            </a:r>
            <a:endParaRPr lang="en-GB" b="1" dirty="0">
              <a:solidFill>
                <a:srgbClr val="00B050"/>
              </a:solidFill>
              <a:latin typeface="KG Second Chances Solid" panose="02000000000000000000" pitchFamily="2" charset="0"/>
            </a:endParaRPr>
          </a:p>
          <a:p>
            <a:pPr marL="285750" indent="-285750">
              <a:buFont typeface="Arial" panose="020B0604020202020204" pitchFamily="34" charset="0"/>
              <a:buChar char="•"/>
            </a:pPr>
            <a:r>
              <a:rPr lang="en-GB" sz="1600" dirty="0"/>
              <a:t>Breakfast Club 8.30am</a:t>
            </a:r>
          </a:p>
          <a:p>
            <a:pPr marL="285750" indent="-285750">
              <a:buFont typeface="Arial" panose="020B0604020202020204" pitchFamily="34" charset="0"/>
              <a:buChar char="•"/>
            </a:pPr>
            <a:r>
              <a:rPr lang="en-GB" sz="1600" dirty="0"/>
              <a:t>Class visits to Orbiston Community Hub</a:t>
            </a:r>
          </a:p>
          <a:p>
            <a:endParaRPr lang="en-GB" b="1" dirty="0"/>
          </a:p>
          <a:p>
            <a:r>
              <a:rPr lang="en-GB" b="1" dirty="0">
                <a:solidFill>
                  <a:srgbClr val="00B050"/>
                </a:solidFill>
                <a:latin typeface="KG Second Chances Solid" panose="02000000000000000000" pitchFamily="2" charset="0"/>
              </a:rPr>
              <a:t>Tuesday 28</a:t>
            </a:r>
            <a:r>
              <a:rPr lang="en-GB" b="1" baseline="30000" dirty="0">
                <a:solidFill>
                  <a:srgbClr val="00B050"/>
                </a:solidFill>
                <a:latin typeface="KG Second Chances Solid" panose="02000000000000000000" pitchFamily="2" charset="0"/>
              </a:rPr>
              <a:t>th</a:t>
            </a:r>
            <a:endParaRPr lang="en-GB" b="1" dirty="0">
              <a:solidFill>
                <a:srgbClr val="00B050"/>
              </a:solidFill>
              <a:latin typeface="KG Second Chances Solid" panose="02000000000000000000" pitchFamily="2" charset="0"/>
            </a:endParaRPr>
          </a:p>
          <a:p>
            <a:pPr marL="285750" indent="-285750">
              <a:buFont typeface="Arial" panose="020B0604020202020204" pitchFamily="34" charset="0"/>
              <a:buChar char="•"/>
            </a:pPr>
            <a:r>
              <a:rPr lang="en-GB" sz="1600" dirty="0"/>
              <a:t>Breakfast Club 8.30am</a:t>
            </a:r>
          </a:p>
          <a:p>
            <a:pPr marL="285750" indent="-285750">
              <a:buFont typeface="Arial" panose="020B0604020202020204" pitchFamily="34" charset="0"/>
              <a:buChar char="•"/>
            </a:pPr>
            <a:r>
              <a:rPr lang="en-GB" sz="1600" dirty="0"/>
              <a:t>Class visits to Orbiston Community Hub</a:t>
            </a:r>
          </a:p>
          <a:p>
            <a:endParaRPr lang="en-GB" b="1" dirty="0">
              <a:solidFill>
                <a:srgbClr val="00B050"/>
              </a:solidFill>
              <a:latin typeface="KG Second Chances Solid" panose="02000000000000000000" pitchFamily="2" charset="0"/>
            </a:endParaRPr>
          </a:p>
          <a:p>
            <a:r>
              <a:rPr lang="en-GB" b="1" dirty="0">
                <a:solidFill>
                  <a:srgbClr val="00B050"/>
                </a:solidFill>
                <a:latin typeface="KG Second Chances Solid" panose="02000000000000000000" pitchFamily="2" charset="0"/>
              </a:rPr>
              <a:t>Wednesday 29</a:t>
            </a:r>
            <a:r>
              <a:rPr lang="en-GB" b="1" baseline="30000" dirty="0">
                <a:solidFill>
                  <a:srgbClr val="00B050"/>
                </a:solidFill>
                <a:latin typeface="KG Second Chances Solid" panose="02000000000000000000" pitchFamily="2" charset="0"/>
              </a:rPr>
              <a:t>th</a:t>
            </a:r>
            <a:endParaRPr lang="en-GB" b="1" dirty="0"/>
          </a:p>
          <a:p>
            <a:pPr marL="285750" indent="-285750">
              <a:buFont typeface="Arial" panose="020B0604020202020204" pitchFamily="34" charset="0"/>
              <a:buChar char="•"/>
            </a:pPr>
            <a:r>
              <a:rPr lang="en-GB" sz="1600" dirty="0"/>
              <a:t>Breakfast Club 8.30am</a:t>
            </a:r>
          </a:p>
          <a:p>
            <a:pPr marL="285750" indent="-285750">
              <a:buFont typeface="Arial" panose="020B0604020202020204" pitchFamily="34" charset="0"/>
              <a:buChar char="•"/>
            </a:pPr>
            <a:r>
              <a:rPr lang="en-GB" sz="1600" dirty="0"/>
              <a:t>CSI Bellshill – P7 meet at Bellshill Academy for 9am</a:t>
            </a:r>
          </a:p>
          <a:p>
            <a:pPr marL="285750" indent="-285750">
              <a:buFont typeface="Arial" panose="020B0604020202020204" pitchFamily="34" charset="0"/>
              <a:buChar char="•"/>
            </a:pPr>
            <a:endParaRPr lang="en-GB" dirty="0"/>
          </a:p>
          <a:p>
            <a:r>
              <a:rPr lang="en-GB" b="1" dirty="0">
                <a:solidFill>
                  <a:srgbClr val="00B050"/>
                </a:solidFill>
                <a:latin typeface="KG Second Chances Solid" panose="02000000000000000000" pitchFamily="2" charset="0"/>
              </a:rPr>
              <a:t>Thursday 30</a:t>
            </a:r>
            <a:r>
              <a:rPr lang="en-GB" b="1" baseline="30000" dirty="0">
                <a:solidFill>
                  <a:srgbClr val="00B050"/>
                </a:solidFill>
                <a:latin typeface="KG Second Chances Solid" panose="02000000000000000000" pitchFamily="2" charset="0"/>
              </a:rPr>
              <a:t>th</a:t>
            </a:r>
            <a:endParaRPr lang="en-GB" dirty="0">
              <a:latin typeface="KG Second Chances Solid" panose="02000000000000000000" pitchFamily="2" charset="0"/>
            </a:endParaRPr>
          </a:p>
          <a:p>
            <a:pPr marL="285750" indent="-285750">
              <a:buFont typeface="Arial" panose="020B0604020202020204" pitchFamily="34" charset="0"/>
              <a:buChar char="•"/>
            </a:pPr>
            <a:r>
              <a:rPr lang="en-GB" sz="1600" dirty="0"/>
              <a:t>Breakfast Club 8.30am</a:t>
            </a:r>
          </a:p>
          <a:p>
            <a:pPr marL="285750" indent="-285750">
              <a:buFont typeface="Arial" panose="020B0604020202020204" pitchFamily="34" charset="0"/>
              <a:buChar char="•"/>
            </a:pPr>
            <a:endParaRPr lang="en-GB" dirty="0"/>
          </a:p>
          <a:p>
            <a:r>
              <a:rPr lang="en-GB" b="1" dirty="0">
                <a:solidFill>
                  <a:srgbClr val="00B050"/>
                </a:solidFill>
                <a:latin typeface="KG Second Chances Solid" panose="02000000000000000000" pitchFamily="2" charset="0"/>
              </a:rPr>
              <a:t>Friday 31</a:t>
            </a:r>
            <a:r>
              <a:rPr lang="en-GB" b="1" baseline="30000" dirty="0">
                <a:solidFill>
                  <a:srgbClr val="00B050"/>
                </a:solidFill>
                <a:latin typeface="KG Second Chances Solid" panose="02000000000000000000" pitchFamily="2" charset="0"/>
              </a:rPr>
              <a:t>st</a:t>
            </a:r>
            <a:endParaRPr lang="en-GB" dirty="0">
              <a:latin typeface="KG Second Chances Solid" panose="02000000000000000000" pitchFamily="2" charset="0"/>
            </a:endParaRPr>
          </a:p>
          <a:p>
            <a:pPr marL="285750" indent="-285750">
              <a:buFont typeface="Arial" panose="020B0604020202020204" pitchFamily="34" charset="0"/>
              <a:buChar char="•"/>
            </a:pPr>
            <a:r>
              <a:rPr lang="en-GB" sz="1600" dirty="0"/>
              <a:t>Breakfast Club 8.30am</a:t>
            </a:r>
          </a:p>
          <a:p>
            <a:pPr marL="285750" indent="-285750">
              <a:buFont typeface="Arial" panose="020B0604020202020204" pitchFamily="34" charset="0"/>
              <a:buChar char="•"/>
            </a:pPr>
            <a:r>
              <a:rPr lang="en-GB" sz="1600" dirty="0"/>
              <a:t>Dress Up Day for Halloween</a:t>
            </a:r>
          </a:p>
          <a:p>
            <a:pPr marL="285750" indent="-285750">
              <a:buFont typeface="Arial" panose="020B0604020202020204" pitchFamily="34" charset="0"/>
              <a:buChar char="•"/>
            </a:pPr>
            <a:r>
              <a:rPr lang="en-GB" sz="1600" dirty="0"/>
              <a:t>Last Day in Lawmuir PS Current Building</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endParaRPr lang="en-GB" sz="1400" dirty="0"/>
          </a:p>
          <a:p>
            <a:endParaRPr lang="en-GB" sz="1200" b="1" dirty="0">
              <a:solidFill>
                <a:srgbClr val="00B050"/>
              </a:solidFill>
            </a:endParaRPr>
          </a:p>
        </p:txBody>
      </p:sp>
      <p:sp>
        <p:nvSpPr>
          <p:cNvPr id="11" name="TextBox 10"/>
          <p:cNvSpPr txBox="1"/>
          <p:nvPr/>
        </p:nvSpPr>
        <p:spPr>
          <a:xfrm>
            <a:off x="5741394" y="1297164"/>
            <a:ext cx="5621020" cy="1384995"/>
          </a:xfrm>
          <a:prstGeom prst="rect">
            <a:avLst/>
          </a:prstGeom>
          <a:noFill/>
        </p:spPr>
        <p:txBody>
          <a:bodyPr wrap="square" rtlCol="0">
            <a:spAutoFit/>
          </a:bodyPr>
          <a:lstStyle/>
          <a:p>
            <a:endParaRPr lang="en-GB" sz="1600" b="1" dirty="0">
              <a:solidFill>
                <a:srgbClr val="00B050"/>
              </a:solidFill>
              <a:latin typeface="KG What the Teacher Wants" panose="02000000000000000000" pitchFamily="2" charset="0"/>
            </a:endParaRPr>
          </a:p>
          <a:p>
            <a:endParaRPr lang="en-GB" sz="1600" b="1" dirty="0">
              <a:solidFill>
                <a:srgbClr val="00B050"/>
              </a:solidFill>
              <a:latin typeface="KG What the Teacher Wants" panose="02000000000000000000" pitchFamily="2" charset="0"/>
            </a:endParaRPr>
          </a:p>
          <a:p>
            <a:endParaRPr lang="en-GB" sz="1600" b="1" dirty="0">
              <a:solidFill>
                <a:srgbClr val="00B050"/>
              </a:solidFill>
              <a:latin typeface="KG What the Teacher Wants" panose="02000000000000000000" pitchFamily="2" charset="0"/>
            </a:endParaRPr>
          </a:p>
          <a:p>
            <a:endParaRPr lang="en-GB" dirty="0">
              <a:solidFill>
                <a:srgbClr val="00B050"/>
              </a:solidFill>
              <a:latin typeface="SassoonPrimaryInfant" panose="00000400000000000000" pitchFamily="2" charset="0"/>
            </a:endParaRPr>
          </a:p>
          <a:p>
            <a:endParaRPr lang="en-GB" dirty="0">
              <a:latin typeface="SassoonPrimaryInfant" panose="00000400000000000000" pitchFamily="2" charset="0"/>
            </a:endParaRPr>
          </a:p>
        </p:txBody>
      </p:sp>
      <p:sp>
        <p:nvSpPr>
          <p:cNvPr id="12" name="TextBox 11"/>
          <p:cNvSpPr txBox="1"/>
          <p:nvPr/>
        </p:nvSpPr>
        <p:spPr>
          <a:xfrm>
            <a:off x="9325522" y="168441"/>
            <a:ext cx="2602318" cy="615553"/>
          </a:xfrm>
          <a:prstGeom prst="rect">
            <a:avLst/>
          </a:prstGeom>
          <a:solidFill>
            <a:srgbClr val="00B050"/>
          </a:solidFill>
        </p:spPr>
        <p:txBody>
          <a:bodyPr wrap="square" rtlCol="0">
            <a:spAutoFit/>
          </a:bodyPr>
          <a:lstStyle/>
          <a:p>
            <a:pPr algn="ctr"/>
            <a:r>
              <a:rPr lang="en-GB" dirty="0">
                <a:solidFill>
                  <a:sysClr val="windowText" lastClr="000000"/>
                </a:solidFill>
                <a:latin typeface="KG Second Chances Solid" panose="02000000000000000000" pitchFamily="2" charset="0"/>
              </a:rPr>
              <a:t>Lunch Menu </a:t>
            </a:r>
          </a:p>
          <a:p>
            <a:pPr algn="ctr"/>
            <a:r>
              <a:rPr lang="en-GB" sz="1600" dirty="0">
                <a:solidFill>
                  <a:srgbClr val="FF0000"/>
                </a:solidFill>
                <a:latin typeface="KG Second Chances Solid" panose="02000000000000000000" pitchFamily="2" charset="0"/>
              </a:rPr>
              <a:t>Soup &amp; Sandwich Only</a:t>
            </a:r>
          </a:p>
        </p:txBody>
      </p:sp>
      <p:sp>
        <p:nvSpPr>
          <p:cNvPr id="4" name="TextBox 3">
            <a:extLst>
              <a:ext uri="{FF2B5EF4-FFF2-40B4-BE49-F238E27FC236}">
                <a16:creationId xmlns:a16="http://schemas.microsoft.com/office/drawing/2014/main" id="{24908F08-9BB6-DA38-21B7-8CBF6FBAF97C}"/>
              </a:ext>
            </a:extLst>
          </p:cNvPr>
          <p:cNvSpPr txBox="1"/>
          <p:nvPr/>
        </p:nvSpPr>
        <p:spPr>
          <a:xfrm>
            <a:off x="5334000" y="1205985"/>
            <a:ext cx="5709424" cy="4185761"/>
          </a:xfrm>
          <a:prstGeom prst="rect">
            <a:avLst/>
          </a:prstGeom>
          <a:noFill/>
          <a:ln w="28575">
            <a:solidFill>
              <a:schemeClr val="tx1"/>
            </a:solidFill>
          </a:ln>
        </p:spPr>
        <p:txBody>
          <a:bodyPr wrap="square" rtlCol="0">
            <a:spAutoFit/>
          </a:bodyPr>
          <a:lstStyle/>
          <a:p>
            <a:pPr algn="ctr"/>
            <a:r>
              <a:rPr lang="en-GB" sz="1600" b="1" dirty="0">
                <a:latin typeface="KG Second Chances Solid" panose="02000000000000000000" pitchFamily="2" charset="0"/>
              </a:rPr>
              <a:t>Dates for your Diary</a:t>
            </a:r>
            <a:endParaRPr lang="en-GB" sz="1600" dirty="0"/>
          </a:p>
          <a:p>
            <a:endParaRPr lang="en-GB" sz="1200" b="1" dirty="0">
              <a:solidFill>
                <a:srgbClr val="FFC000"/>
              </a:solidFill>
            </a:endParaRPr>
          </a:p>
          <a:p>
            <a:r>
              <a:rPr lang="en-GB" sz="1400" b="1" dirty="0">
                <a:latin typeface="KG Second Chances Solid" panose="02000000000000000000" pitchFamily="2" charset="0"/>
              </a:rPr>
              <a:t>October</a:t>
            </a:r>
          </a:p>
          <a:p>
            <a:r>
              <a:rPr lang="en-GB" sz="1400" b="1" dirty="0"/>
              <a:t>Monday 27</a:t>
            </a:r>
            <a:r>
              <a:rPr lang="en-GB" sz="1400" b="1" baseline="30000" dirty="0"/>
              <a:t>th</a:t>
            </a:r>
            <a:r>
              <a:rPr lang="en-GB" sz="1400" b="1" dirty="0"/>
              <a:t> October </a:t>
            </a:r>
            <a:r>
              <a:rPr lang="en-GB" sz="1400" dirty="0"/>
              <a:t>– class visits to New School</a:t>
            </a:r>
          </a:p>
          <a:p>
            <a:r>
              <a:rPr lang="en-GB" sz="1400" b="1" dirty="0"/>
              <a:t>Tuesday 28</a:t>
            </a:r>
            <a:r>
              <a:rPr lang="en-GB" sz="1400" b="1" baseline="30000" dirty="0"/>
              <a:t>th</a:t>
            </a:r>
            <a:r>
              <a:rPr lang="en-GB" sz="1400" b="1" dirty="0"/>
              <a:t> October </a:t>
            </a:r>
            <a:r>
              <a:rPr lang="en-GB" sz="1400" dirty="0"/>
              <a:t>– class visits to New School</a:t>
            </a:r>
          </a:p>
          <a:p>
            <a:r>
              <a:rPr lang="en-GB" sz="1400" b="1" dirty="0"/>
              <a:t>Wednesday 29</a:t>
            </a:r>
            <a:r>
              <a:rPr lang="en-GB" sz="1400" b="1" baseline="30000" dirty="0"/>
              <a:t>th</a:t>
            </a:r>
            <a:r>
              <a:rPr lang="en-GB" sz="1400" b="1" dirty="0"/>
              <a:t> October</a:t>
            </a:r>
            <a:r>
              <a:rPr lang="en-GB" sz="1400" dirty="0"/>
              <a:t>– P7 Transition – CSI Bellshill</a:t>
            </a:r>
          </a:p>
          <a:p>
            <a:r>
              <a:rPr lang="en-GB" sz="1400" b="1" dirty="0"/>
              <a:t>Friday 31</a:t>
            </a:r>
            <a:r>
              <a:rPr lang="en-GB" sz="1400" b="1" baseline="30000" dirty="0"/>
              <a:t>st</a:t>
            </a:r>
            <a:r>
              <a:rPr lang="en-GB" sz="1400" b="1" dirty="0"/>
              <a:t> October </a:t>
            </a:r>
            <a:r>
              <a:rPr lang="en-GB" sz="1400" dirty="0"/>
              <a:t>– Halloween Dress Up Day</a:t>
            </a:r>
          </a:p>
          <a:p>
            <a:endParaRPr lang="en-GB" sz="1400" b="1" dirty="0">
              <a:solidFill>
                <a:srgbClr val="00B050"/>
              </a:solidFill>
              <a:latin typeface="KG Second Chances Solid" panose="02000000000000000000" pitchFamily="2" charset="0"/>
            </a:endParaRPr>
          </a:p>
          <a:p>
            <a:r>
              <a:rPr lang="en-GB" sz="1400" b="1" dirty="0">
                <a:latin typeface="KG Second Chances Solid" panose="02000000000000000000" pitchFamily="2" charset="0"/>
              </a:rPr>
              <a:t>November</a:t>
            </a:r>
            <a:r>
              <a:rPr lang="en-GB" sz="1400" b="1" dirty="0">
                <a:solidFill>
                  <a:srgbClr val="00B050"/>
                </a:solidFill>
              </a:rPr>
              <a:t> </a:t>
            </a:r>
          </a:p>
          <a:p>
            <a:r>
              <a:rPr lang="en-GB" sz="1400" b="1" dirty="0"/>
              <a:t>Monday 3</a:t>
            </a:r>
            <a:r>
              <a:rPr lang="en-GB" sz="1400" b="1" baseline="30000" dirty="0"/>
              <a:t>rd</a:t>
            </a:r>
            <a:r>
              <a:rPr lang="en-GB" sz="1400" b="1" dirty="0"/>
              <a:t> November </a:t>
            </a:r>
            <a:r>
              <a:rPr lang="en-GB" sz="1400" dirty="0"/>
              <a:t>–</a:t>
            </a:r>
            <a:r>
              <a:rPr lang="en-GB" sz="1400" b="1" dirty="0"/>
              <a:t> </a:t>
            </a:r>
            <a:r>
              <a:rPr lang="en-GB" sz="1400" dirty="0"/>
              <a:t>School Closed to Pupils</a:t>
            </a:r>
          </a:p>
          <a:p>
            <a:r>
              <a:rPr lang="en-GB" sz="1400" b="1" dirty="0"/>
              <a:t>Tuesday 4</a:t>
            </a:r>
            <a:r>
              <a:rPr lang="en-GB" sz="1400" b="1" baseline="30000" dirty="0"/>
              <a:t>th</a:t>
            </a:r>
            <a:r>
              <a:rPr lang="en-GB" sz="1400" b="1" dirty="0"/>
              <a:t> November </a:t>
            </a:r>
            <a:r>
              <a:rPr lang="en-GB" sz="1400" dirty="0"/>
              <a:t>– School Closed to Pupils</a:t>
            </a:r>
          </a:p>
          <a:p>
            <a:r>
              <a:rPr lang="en-GB" sz="1400" b="1" dirty="0"/>
              <a:t>Wednesday 5</a:t>
            </a:r>
            <a:r>
              <a:rPr lang="en-GB" sz="1400" b="1" baseline="30000" dirty="0"/>
              <a:t>th</a:t>
            </a:r>
            <a:r>
              <a:rPr lang="en-GB" sz="1400" b="1" dirty="0"/>
              <a:t> November </a:t>
            </a:r>
            <a:r>
              <a:rPr lang="en-GB" sz="1400" dirty="0"/>
              <a:t>– All pupils start in New Orbiston Community Hub</a:t>
            </a:r>
          </a:p>
          <a:p>
            <a:r>
              <a:rPr lang="en-GB" sz="1400" b="1" dirty="0"/>
              <a:t>Thursday 13</a:t>
            </a:r>
            <a:r>
              <a:rPr lang="en-GB" sz="1400" b="1" baseline="30000" dirty="0"/>
              <a:t>th</a:t>
            </a:r>
            <a:r>
              <a:rPr lang="en-GB" sz="1400" b="1" dirty="0"/>
              <a:t> November </a:t>
            </a:r>
            <a:r>
              <a:rPr lang="en-GB" sz="1400" dirty="0"/>
              <a:t>– Parents Appointments</a:t>
            </a:r>
          </a:p>
          <a:p>
            <a:r>
              <a:rPr lang="en-GB" sz="1400" b="1" dirty="0"/>
              <a:t>Monday 17</a:t>
            </a:r>
            <a:r>
              <a:rPr lang="en-GB" sz="1400" b="1" baseline="30000" dirty="0"/>
              <a:t>th</a:t>
            </a:r>
            <a:r>
              <a:rPr lang="en-GB" sz="1400" b="1" dirty="0"/>
              <a:t> November </a:t>
            </a:r>
            <a:r>
              <a:rPr lang="en-GB" sz="1400" dirty="0"/>
              <a:t>– </a:t>
            </a:r>
            <a:r>
              <a:rPr lang="en-GB" sz="1400" b="1" dirty="0"/>
              <a:t>Inset Day 3 - </a:t>
            </a:r>
            <a:r>
              <a:rPr lang="en-GB" sz="1400" dirty="0"/>
              <a:t>School Closed to Pupils</a:t>
            </a:r>
          </a:p>
          <a:p>
            <a:endParaRPr lang="en-GB" sz="1400" dirty="0"/>
          </a:p>
          <a:p>
            <a:r>
              <a:rPr lang="en-GB" sz="1400" b="1" dirty="0">
                <a:latin typeface="KG Second Chances Solid" panose="02000000000000000000" pitchFamily="2" charset="0"/>
              </a:rPr>
              <a:t>December </a:t>
            </a:r>
          </a:p>
          <a:p>
            <a:r>
              <a:rPr lang="en-GB" sz="1400" b="1" dirty="0"/>
              <a:t>18</a:t>
            </a:r>
            <a:r>
              <a:rPr lang="en-GB" sz="1400" b="1" baseline="30000" dirty="0"/>
              <a:t>th</a:t>
            </a:r>
            <a:r>
              <a:rPr lang="en-GB" sz="1400" b="1" dirty="0"/>
              <a:t> December -  Friday 2</a:t>
            </a:r>
            <a:r>
              <a:rPr lang="en-GB" sz="1400" b="1" baseline="30000" dirty="0"/>
              <a:t>nd</a:t>
            </a:r>
            <a:r>
              <a:rPr lang="en-GB" sz="1400" b="1" dirty="0"/>
              <a:t> January </a:t>
            </a:r>
            <a:r>
              <a:rPr lang="en-GB" sz="1400" dirty="0"/>
              <a:t>– School Closed – Christmas Holidays</a:t>
            </a:r>
          </a:p>
          <a:p>
            <a:r>
              <a:rPr lang="en-GB" sz="1400" b="1" dirty="0"/>
              <a:t>Monday 5</a:t>
            </a:r>
            <a:r>
              <a:rPr lang="en-GB" sz="1400" b="1" baseline="30000" dirty="0"/>
              <a:t>th</a:t>
            </a:r>
            <a:r>
              <a:rPr lang="en-GB" sz="1400" b="1" dirty="0"/>
              <a:t> January </a:t>
            </a:r>
            <a:r>
              <a:rPr lang="en-GB" sz="1400" dirty="0"/>
              <a:t>– Pupils Back in School</a:t>
            </a:r>
          </a:p>
        </p:txBody>
      </p:sp>
    </p:spTree>
    <p:extLst>
      <p:ext uri="{BB962C8B-B14F-4D97-AF65-F5344CB8AC3E}">
        <p14:creationId xmlns:p14="http://schemas.microsoft.com/office/powerpoint/2010/main" val="4094641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E45949-FF93-7B60-BC2D-F458B2B86A2C}"/>
              </a:ext>
            </a:extLst>
          </p:cNvPr>
          <p:cNvSpPr txBox="1"/>
          <p:nvPr/>
        </p:nvSpPr>
        <p:spPr>
          <a:xfrm>
            <a:off x="163362" y="136480"/>
            <a:ext cx="5836227" cy="7109639"/>
          </a:xfrm>
          <a:prstGeom prst="rect">
            <a:avLst/>
          </a:prstGeom>
          <a:noFill/>
        </p:spPr>
        <p:txBody>
          <a:bodyPr wrap="square" rtlCol="0">
            <a:spAutoFit/>
          </a:bodyPr>
          <a:lstStyle/>
          <a:p>
            <a:r>
              <a:rPr lang="en-GB" dirty="0">
                <a:solidFill>
                  <a:srgbClr val="00B050"/>
                </a:solidFill>
                <a:latin typeface="KG Second Chances Solid" panose="02000000000000000000" pitchFamily="2" charset="0"/>
              </a:rPr>
              <a:t>Moving to Orbiston Community Hub</a:t>
            </a:r>
            <a:endParaRPr lang="en-GB" sz="1400" dirty="0">
              <a:solidFill>
                <a:srgbClr val="00B050"/>
              </a:solidFill>
            </a:endParaRPr>
          </a:p>
          <a:p>
            <a:r>
              <a:rPr lang="en-GB" sz="1600" dirty="0"/>
              <a:t>All pupils will move to Lawmuir Primary School within Orbiston Community Hub, at Orbiston Community Hub, Babylon Road, Bellshill, ML4 2FA From </a:t>
            </a:r>
            <a:r>
              <a:rPr lang="en-GB" sz="1600" b="1" dirty="0"/>
              <a:t>Wednesday 5 November 2025.</a:t>
            </a:r>
          </a:p>
          <a:p>
            <a:endParaRPr lang="en-GB" sz="1600" b="1" dirty="0"/>
          </a:p>
          <a:p>
            <a:r>
              <a:rPr lang="en-GB" sz="1600" dirty="0"/>
              <a:t>The Council has also received approval from the Scottish Government for an exceptional school closure for </a:t>
            </a:r>
            <a:r>
              <a:rPr lang="en-GB" sz="1600" b="1" dirty="0"/>
              <a:t>Monday 3rd and Tuesday 4th November 2025 </a:t>
            </a:r>
            <a:r>
              <a:rPr lang="en-GB" sz="1600" dirty="0"/>
              <a:t>for pupils. These closure days will be used to support staff to relocate effectively before pupils return on 5 November 2025.</a:t>
            </a:r>
          </a:p>
          <a:p>
            <a:endParaRPr lang="en-GB" sz="1400" b="1" dirty="0"/>
          </a:p>
          <a:p>
            <a:r>
              <a:rPr lang="en-GB" dirty="0">
                <a:solidFill>
                  <a:srgbClr val="7030A0"/>
                </a:solidFill>
                <a:latin typeface="KG Second Chances Solid" panose="02000000000000000000" pitchFamily="2" charset="0"/>
              </a:rPr>
              <a:t>Class Hub Visits</a:t>
            </a:r>
          </a:p>
          <a:p>
            <a:r>
              <a:rPr lang="en-GB" sz="1600" dirty="0"/>
              <a:t>Over the next week all pupils will have the chance to visit the new school with their teacher. This will help alleviate any concerns they may have about the move.</a:t>
            </a:r>
          </a:p>
          <a:p>
            <a:endParaRPr lang="en-GB" dirty="0">
              <a:solidFill>
                <a:srgbClr val="FF0000"/>
              </a:solidFill>
              <a:latin typeface="KG Second Chances Solid" panose="02000000000000000000" pitchFamily="2" charset="0"/>
            </a:endParaRPr>
          </a:p>
          <a:p>
            <a:r>
              <a:rPr lang="en-GB" dirty="0">
                <a:solidFill>
                  <a:srgbClr val="FF0000"/>
                </a:solidFill>
                <a:latin typeface="KG Second Chances Solid" panose="02000000000000000000" pitchFamily="2" charset="0"/>
              </a:rPr>
              <a:t>Change to Lunch Mon 27</a:t>
            </a:r>
            <a:r>
              <a:rPr lang="en-GB" baseline="30000" dirty="0">
                <a:solidFill>
                  <a:srgbClr val="FF0000"/>
                </a:solidFill>
                <a:latin typeface="KG Second Chances Solid" panose="02000000000000000000" pitchFamily="2" charset="0"/>
              </a:rPr>
              <a:t>th</a:t>
            </a:r>
            <a:r>
              <a:rPr lang="en-GB" dirty="0">
                <a:solidFill>
                  <a:srgbClr val="FF0000"/>
                </a:solidFill>
                <a:latin typeface="KG Second Chances Solid" panose="02000000000000000000" pitchFamily="2" charset="0"/>
              </a:rPr>
              <a:t> – Fri 31</a:t>
            </a:r>
            <a:r>
              <a:rPr lang="en-GB" baseline="30000" dirty="0">
                <a:solidFill>
                  <a:srgbClr val="FF0000"/>
                </a:solidFill>
                <a:latin typeface="KG Second Chances Solid" panose="02000000000000000000" pitchFamily="2" charset="0"/>
              </a:rPr>
              <a:t>st</a:t>
            </a:r>
            <a:r>
              <a:rPr lang="en-GB" dirty="0">
                <a:solidFill>
                  <a:srgbClr val="FF0000"/>
                </a:solidFill>
                <a:latin typeface="KG Second Chances Solid" panose="02000000000000000000" pitchFamily="2" charset="0"/>
              </a:rPr>
              <a:t> October</a:t>
            </a:r>
          </a:p>
          <a:p>
            <a:r>
              <a:rPr lang="en-GB" sz="1600" dirty="0"/>
              <a:t>This week lunch options will change.  This is to allow Catering staff to move equipment and resources to the new community hub.  Pupils will be able to choose soup and a sandwich with a range of fillings.  There will be no other items available.  Pupils are still able to bring a packed lunch with them as usual.</a:t>
            </a:r>
          </a:p>
          <a:p>
            <a:endParaRPr lang="en-GB" sz="1600" dirty="0"/>
          </a:p>
          <a:p>
            <a:r>
              <a:rPr lang="en-GB" dirty="0">
                <a:solidFill>
                  <a:srgbClr val="0070C0"/>
                </a:solidFill>
                <a:latin typeface="KG Second Chances Solid" panose="02000000000000000000" pitchFamily="2" charset="0"/>
              </a:rPr>
              <a:t>Lawmuir Primary School – School Day Timings</a:t>
            </a:r>
            <a:endParaRPr lang="en-GB" dirty="0">
              <a:solidFill>
                <a:srgbClr val="0070C0"/>
              </a:solidFill>
            </a:endParaRPr>
          </a:p>
          <a:p>
            <a:r>
              <a:rPr lang="en-GB" sz="1600" dirty="0"/>
              <a:t>Lunch in the new hub will be from 12.35pm – 1.20pm.</a:t>
            </a:r>
          </a:p>
          <a:p>
            <a:endParaRPr lang="en-GB" sz="1600" dirty="0"/>
          </a:p>
          <a:p>
            <a:endParaRPr lang="en-GB" dirty="0">
              <a:latin typeface="KG Second Chances Solid" panose="02000000000000000000" pitchFamily="2" charset="0"/>
            </a:endParaRPr>
          </a:p>
          <a:p>
            <a:endParaRPr lang="en-GB" sz="1400" b="1" dirty="0"/>
          </a:p>
        </p:txBody>
      </p:sp>
      <p:sp>
        <p:nvSpPr>
          <p:cNvPr id="6" name="TextBox 5">
            <a:extLst>
              <a:ext uri="{FF2B5EF4-FFF2-40B4-BE49-F238E27FC236}">
                <a16:creationId xmlns:a16="http://schemas.microsoft.com/office/drawing/2014/main" id="{DB69DCAC-F4F4-C463-84BA-0AF5C6B88B36}"/>
              </a:ext>
            </a:extLst>
          </p:cNvPr>
          <p:cNvSpPr txBox="1"/>
          <p:nvPr/>
        </p:nvSpPr>
        <p:spPr>
          <a:xfrm>
            <a:off x="6027578" y="136480"/>
            <a:ext cx="5973071" cy="5878532"/>
          </a:xfrm>
          <a:prstGeom prst="rect">
            <a:avLst/>
          </a:prstGeom>
          <a:noFill/>
        </p:spPr>
        <p:txBody>
          <a:bodyPr wrap="square" rtlCol="0">
            <a:spAutoFit/>
          </a:bodyPr>
          <a:lstStyle/>
          <a:p>
            <a:r>
              <a:rPr lang="en-GB" dirty="0">
                <a:solidFill>
                  <a:srgbClr val="00B0F0"/>
                </a:solidFill>
                <a:latin typeface="KG Second Chances Solid" panose="02000000000000000000" pitchFamily="2" charset="0"/>
              </a:rPr>
              <a:t>Breakfast Club – New Hours</a:t>
            </a:r>
          </a:p>
          <a:p>
            <a:r>
              <a:rPr lang="en-GB" sz="1600" dirty="0"/>
              <a:t>Breakfast club hours will change from Wednesday 5</a:t>
            </a:r>
            <a:r>
              <a:rPr lang="en-GB" sz="1600" baseline="30000" dirty="0"/>
              <a:t>th</a:t>
            </a:r>
            <a:r>
              <a:rPr lang="en-GB" sz="1600" dirty="0"/>
              <a:t> November when we move to the new community hub.  Breakfast Club will run from 8.15am – 8.45am  each morning.  Menu will not change.</a:t>
            </a:r>
          </a:p>
          <a:p>
            <a:endParaRPr lang="en-GB" sz="1600" dirty="0"/>
          </a:p>
          <a:p>
            <a:r>
              <a:rPr lang="en-GB" dirty="0">
                <a:solidFill>
                  <a:srgbClr val="FFC000"/>
                </a:solidFill>
                <a:latin typeface="KG Second Chances Solid" panose="02000000000000000000" pitchFamily="2" charset="0"/>
              </a:rPr>
              <a:t>Tuck Shop</a:t>
            </a:r>
          </a:p>
          <a:p>
            <a:r>
              <a:rPr lang="en-GB" sz="1600" dirty="0">
                <a:latin typeface="Calibri" panose="020F0502020204030204" pitchFamily="34" charset="0"/>
                <a:ea typeface="Calibri" panose="020F0502020204030204" pitchFamily="34" charset="0"/>
                <a:cs typeface="Calibri" panose="020F0502020204030204" pitchFamily="34" charset="0"/>
              </a:rPr>
              <a:t>From Wednesday 5</a:t>
            </a:r>
            <a:r>
              <a:rPr lang="en-GB" sz="1600" baseline="30000" dirty="0">
                <a:latin typeface="Calibri" panose="020F0502020204030204" pitchFamily="34" charset="0"/>
                <a:ea typeface="Calibri" panose="020F0502020204030204" pitchFamily="34" charset="0"/>
                <a:cs typeface="Calibri" panose="020F0502020204030204" pitchFamily="34" charset="0"/>
              </a:rPr>
              <a:t>th</a:t>
            </a:r>
            <a:r>
              <a:rPr lang="en-GB" sz="1600" dirty="0">
                <a:latin typeface="Calibri" panose="020F0502020204030204" pitchFamily="34" charset="0"/>
                <a:ea typeface="Calibri" panose="020F0502020204030204" pitchFamily="34" charset="0"/>
                <a:cs typeface="Calibri" panose="020F0502020204030204" pitchFamily="34" charset="0"/>
              </a:rPr>
              <a:t> November when we move to the new building, pupils who have money on their lunch account will be able to visit the tuck shop operated by the catering staff.  The Tuck shop will sell a range of healthy snacks such as fruit, milk &amp; popcorn. Only children who have money on their card will be able to access this service.</a:t>
            </a:r>
            <a:endParaRPr lang="en-GB" dirty="0">
              <a:latin typeface="Calibri" panose="020F0502020204030204" pitchFamily="34" charset="0"/>
              <a:ea typeface="Calibri" panose="020F0502020204030204" pitchFamily="34" charset="0"/>
              <a:cs typeface="Calibri" panose="020F0502020204030204" pitchFamily="34" charset="0"/>
            </a:endParaRPr>
          </a:p>
          <a:p>
            <a:endParaRPr lang="en-GB" dirty="0">
              <a:latin typeface="KG Second Chances Solid" panose="02000000000000000000" pitchFamily="2" charset="0"/>
            </a:endParaRPr>
          </a:p>
          <a:p>
            <a:r>
              <a:rPr lang="en-GB" dirty="0">
                <a:solidFill>
                  <a:srgbClr val="FF00FF"/>
                </a:solidFill>
                <a:latin typeface="KG Second Chances Solid" panose="02000000000000000000" pitchFamily="2" charset="0"/>
              </a:rPr>
              <a:t>Change of Shoes</a:t>
            </a:r>
          </a:p>
          <a:p>
            <a:r>
              <a:rPr lang="en-GB" sz="1600" dirty="0">
                <a:latin typeface="Calibri" panose="020F0502020204030204" pitchFamily="34" charset="0"/>
                <a:ea typeface="Calibri" panose="020F0502020204030204" pitchFamily="34" charset="0"/>
                <a:cs typeface="Calibri" panose="020F0502020204030204" pitchFamily="34" charset="0"/>
              </a:rPr>
              <a:t>Pupils should bring to school a pair of </a:t>
            </a:r>
          </a:p>
          <a:p>
            <a:r>
              <a:rPr lang="en-GB" sz="1600" dirty="0">
                <a:latin typeface="Calibri" panose="020F0502020204030204" pitchFamily="34" charset="0"/>
                <a:ea typeface="Calibri" panose="020F0502020204030204" pitchFamily="34" charset="0"/>
                <a:cs typeface="Calibri" panose="020F0502020204030204" pitchFamily="34" charset="0"/>
              </a:rPr>
              <a:t>black plimsoles (labelled with their </a:t>
            </a:r>
          </a:p>
          <a:p>
            <a:r>
              <a:rPr lang="en-GB" sz="1600" dirty="0">
                <a:latin typeface="Calibri" panose="020F0502020204030204" pitchFamily="34" charset="0"/>
                <a:ea typeface="Calibri" panose="020F0502020204030204" pitchFamily="34" charset="0"/>
                <a:cs typeface="Calibri" panose="020F0502020204030204" pitchFamily="34" charset="0"/>
              </a:rPr>
              <a:t>name – both shoes). Pupils will change </a:t>
            </a:r>
          </a:p>
          <a:p>
            <a:r>
              <a:rPr lang="en-GB" sz="1600" dirty="0">
                <a:latin typeface="Calibri" panose="020F0502020204030204" pitchFamily="34" charset="0"/>
                <a:ea typeface="Calibri" panose="020F0502020204030204" pitchFamily="34" charset="0"/>
                <a:cs typeface="Calibri" panose="020F0502020204030204" pitchFamily="34" charset="0"/>
              </a:rPr>
              <a:t>into these indoor shoes when coming </a:t>
            </a:r>
          </a:p>
          <a:p>
            <a:r>
              <a:rPr lang="en-GB" sz="1600" dirty="0">
                <a:latin typeface="Calibri" panose="020F0502020204030204" pitchFamily="34" charset="0"/>
                <a:ea typeface="Calibri" panose="020F0502020204030204" pitchFamily="34" charset="0"/>
                <a:cs typeface="Calibri" panose="020F0502020204030204" pitchFamily="34" charset="0"/>
              </a:rPr>
              <a:t>into the building.  These shoes should </a:t>
            </a:r>
          </a:p>
          <a:p>
            <a:r>
              <a:rPr lang="en-GB" sz="1600" dirty="0">
                <a:latin typeface="Calibri" panose="020F0502020204030204" pitchFamily="34" charset="0"/>
                <a:ea typeface="Calibri" panose="020F0502020204030204" pitchFamily="34" charset="0"/>
                <a:cs typeface="Calibri" panose="020F0502020204030204" pitchFamily="34" charset="0"/>
              </a:rPr>
              <a:t>be kept in school and be for indoor use </a:t>
            </a:r>
          </a:p>
          <a:p>
            <a:r>
              <a:rPr lang="en-GB" sz="1600" dirty="0">
                <a:latin typeface="Calibri" panose="020F0502020204030204" pitchFamily="34" charset="0"/>
                <a:ea typeface="Calibri" panose="020F0502020204030204" pitchFamily="34" charset="0"/>
                <a:cs typeface="Calibri" panose="020F0502020204030204" pitchFamily="34" charset="0"/>
              </a:rPr>
              <a:t>only. Pupils will be allocated a space to </a:t>
            </a:r>
          </a:p>
          <a:p>
            <a:r>
              <a:rPr lang="en-GB" sz="1600" dirty="0">
                <a:latin typeface="Calibri" panose="020F0502020204030204" pitchFamily="34" charset="0"/>
                <a:ea typeface="Calibri" panose="020F0502020204030204" pitchFamily="34" charset="0"/>
                <a:cs typeface="Calibri" panose="020F0502020204030204" pitchFamily="34" charset="0"/>
              </a:rPr>
              <a:t>keep their shoes in the cloakroom.  </a:t>
            </a:r>
          </a:p>
          <a:p>
            <a:endParaRPr lang="en-GB" dirty="0">
              <a:latin typeface="KG Second Chances Solid" panose="02000000000000000000" pitchFamily="2" charset="0"/>
            </a:endParaRPr>
          </a:p>
          <a:p>
            <a:endParaRPr lang="en-GB" sz="1400" b="1" dirty="0"/>
          </a:p>
        </p:txBody>
      </p:sp>
      <p:pic>
        <p:nvPicPr>
          <p:cNvPr id="8" name="Picture 7" descr="A pair of black shoes&#10;&#10;AI-generated content may be incorrect.">
            <a:extLst>
              <a:ext uri="{FF2B5EF4-FFF2-40B4-BE49-F238E27FC236}">
                <a16:creationId xmlns:a16="http://schemas.microsoft.com/office/drawing/2014/main" id="{C15D8C52-57F5-509D-90B7-705FC511B2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91402" y="3523724"/>
            <a:ext cx="2281050" cy="3119672"/>
          </a:xfrm>
          <a:prstGeom prst="rect">
            <a:avLst/>
          </a:prstGeom>
        </p:spPr>
      </p:pic>
    </p:spTree>
    <p:extLst>
      <p:ext uri="{BB962C8B-B14F-4D97-AF65-F5344CB8AC3E}">
        <p14:creationId xmlns:p14="http://schemas.microsoft.com/office/powerpoint/2010/main" val="15656456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bookType xmlns="c28c1f94-51c1-4ac4-825f-5099278eed65" xsi:nil="true"/>
    <Templates xmlns="c28c1f94-51c1-4ac4-825f-5099278eed65" xsi:nil="true"/>
    <Teams_Channel_Section_Location xmlns="c28c1f94-51c1-4ac4-825f-5099278eed65" xsi:nil="true"/>
    <Owner xmlns="c28c1f94-51c1-4ac4-825f-5099278eed65">
      <UserInfo>
        <DisplayName/>
        <AccountId xsi:nil="true"/>
        <AccountType/>
      </UserInfo>
    </Owner>
    <Math_Settings xmlns="c28c1f94-51c1-4ac4-825f-5099278eed65" xsi:nil="true"/>
    <_activity xmlns="c28c1f94-51c1-4ac4-825f-5099278eed65" xsi:nil="true"/>
    <AppVersion xmlns="c28c1f94-51c1-4ac4-825f-5099278eed65" xsi:nil="true"/>
    <TeamsChannelId xmlns="c28c1f94-51c1-4ac4-825f-5099278eed65" xsi:nil="true"/>
    <Invited_Leaders xmlns="c28c1f94-51c1-4ac4-825f-5099278eed65" xsi:nil="true"/>
    <FolderType xmlns="c28c1f94-51c1-4ac4-825f-5099278eed65" xsi:nil="true"/>
    <Distribution_Groups xmlns="c28c1f94-51c1-4ac4-825f-5099278eed65" xsi:nil="true"/>
    <DefaultSectionNames xmlns="c28c1f94-51c1-4ac4-825f-5099278eed65" xsi:nil="true"/>
    <LMS_Mappings xmlns="c28c1f94-51c1-4ac4-825f-5099278eed65" xsi:nil="true"/>
    <Members xmlns="c28c1f94-51c1-4ac4-825f-5099278eed65">
      <UserInfo>
        <DisplayName/>
        <AccountId xsi:nil="true"/>
        <AccountType/>
      </UserInfo>
    </Members>
    <Member_Groups xmlns="c28c1f94-51c1-4ac4-825f-5099278eed65">
      <UserInfo>
        <DisplayName/>
        <AccountId xsi:nil="true"/>
        <AccountType/>
      </UserInfo>
    </Member_Groups>
    <Has_Leaders_Only_SectionGroup xmlns="c28c1f94-51c1-4ac4-825f-5099278eed65" xsi:nil="true"/>
    <Invited_Members xmlns="c28c1f94-51c1-4ac4-825f-5099278eed65" xsi:nil="true"/>
    <IsNotebookLocked xmlns="c28c1f94-51c1-4ac4-825f-5099278eed65" xsi:nil="true"/>
    <CultureName xmlns="c28c1f94-51c1-4ac4-825f-5099278eed65" xsi:nil="true"/>
    <Leaders xmlns="c28c1f94-51c1-4ac4-825f-5099278eed65">
      <UserInfo>
        <DisplayName/>
        <AccountId xsi:nil="true"/>
        <AccountType/>
      </UserInfo>
    </Leaders>
    <Self_Registration_Enabled xmlns="c28c1f94-51c1-4ac4-825f-5099278eed65" xsi:nil="true"/>
    <Is_Collaboration_Space_Locked xmlns="c28c1f94-51c1-4ac4-825f-5099278eed6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0BF599DD0A60341B21F22D602EEF447" ma:contentTypeVersion="39" ma:contentTypeDescription="Create a new document." ma:contentTypeScope="" ma:versionID="71991f13aaedd255081a739f144560aa">
  <xsd:schema xmlns:xsd="http://www.w3.org/2001/XMLSchema" xmlns:xs="http://www.w3.org/2001/XMLSchema" xmlns:p="http://schemas.microsoft.com/office/2006/metadata/properties" xmlns:ns3="c031808e-211c-4a93-8710-968e3384c1d1" xmlns:ns4="c28c1f94-51c1-4ac4-825f-5099278eed65" targetNamespace="http://schemas.microsoft.com/office/2006/metadata/properties" ma:root="true" ma:fieldsID="d6c60d3a9919c0b0e29284645216af37" ns3:_="" ns4:_="">
    <xsd:import namespace="c031808e-211c-4a93-8710-968e3384c1d1"/>
    <xsd:import namespace="c28c1f94-51c1-4ac4-825f-5099278eed6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4:MediaServiceAutoKeyPoints" minOccurs="0"/>
                <xsd:element ref="ns4:MediaServiceKeyPoints" minOccurs="0"/>
                <xsd:element ref="ns4:NotebookType" minOccurs="0"/>
                <xsd:element ref="ns4:FolderType" minOccurs="0"/>
                <xsd:element ref="ns4:CultureName" minOccurs="0"/>
                <xsd:element ref="ns4:AppVersion" minOccurs="0"/>
                <xsd:element ref="ns4:TeamsChannelId" minOccurs="0"/>
                <xsd:element ref="ns4:Owner" minOccurs="0"/>
                <xsd:element ref="ns4:Math_Settings" minOccurs="0"/>
                <xsd:element ref="ns4:DefaultSectionNames" minOccurs="0"/>
                <xsd:element ref="ns4:Templates" minOccurs="0"/>
                <xsd:element ref="ns4:Leaders" minOccurs="0"/>
                <xsd:element ref="ns4:Members" minOccurs="0"/>
                <xsd:element ref="ns4:Member_Groups" minOccurs="0"/>
                <xsd:element ref="ns4:Distribution_Groups" minOccurs="0"/>
                <xsd:element ref="ns4:LMS_Mappings" minOccurs="0"/>
                <xsd:element ref="ns4:Invited_Leaders" minOccurs="0"/>
                <xsd:element ref="ns4:Invited_Members" minOccurs="0"/>
                <xsd:element ref="ns4:Self_Registration_Enabled" minOccurs="0"/>
                <xsd:element ref="ns4:Has_Leaders_Only_SectionGroup" minOccurs="0"/>
                <xsd:element ref="ns4:Is_Collaboration_Space_Locked" minOccurs="0"/>
                <xsd:element ref="ns4:IsNotebookLocked" minOccurs="0"/>
                <xsd:element ref="ns4:Teams_Channel_Section_Location"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31808e-211c-4a93-8710-968e3384c1d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8c1f94-51c1-4ac4-825f-5099278eed6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NotebookType" ma:index="21" nillable="true" ma:displayName="Notebook Type" ma:internalName="NotebookType">
      <xsd:simpleType>
        <xsd:restriction base="dms:Text"/>
      </xsd:simpleType>
    </xsd:element>
    <xsd:element name="FolderType" ma:index="22" nillable="true" ma:displayName="Folder Type" ma:internalName="FolderType">
      <xsd:simpleType>
        <xsd:restriction base="dms:Text"/>
      </xsd:simpleType>
    </xsd:element>
    <xsd:element name="CultureName" ma:index="23" nillable="true" ma:displayName="Culture Name" ma:internalName="CultureName">
      <xsd:simpleType>
        <xsd:restriction base="dms:Text"/>
      </xsd:simpleType>
    </xsd:element>
    <xsd:element name="AppVersion" ma:index="24" nillable="true" ma:displayName="App Version" ma:internalName="AppVersion">
      <xsd:simpleType>
        <xsd:restriction base="dms:Text"/>
      </xsd:simpleType>
    </xsd:element>
    <xsd:element name="TeamsChannelId" ma:index="25" nillable="true" ma:displayName="Teams Channel Id" ma:internalName="TeamsChannelId">
      <xsd:simpleType>
        <xsd:restriction base="dms:Text"/>
      </xsd:simpleType>
    </xsd:element>
    <xsd:element name="Owner" ma:index="26"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7" nillable="true" ma:displayName="Math Settings" ma:internalName="Math_Settings">
      <xsd:simpleType>
        <xsd:restriction base="dms:Text"/>
      </xsd:simpleType>
    </xsd:element>
    <xsd:element name="DefaultSectionNames" ma:index="28" nillable="true" ma:displayName="Default Section Names" ma:internalName="DefaultSectionNames">
      <xsd:simpleType>
        <xsd:restriction base="dms:Note">
          <xsd:maxLength value="255"/>
        </xsd:restriction>
      </xsd:simpleType>
    </xsd:element>
    <xsd:element name="Templates" ma:index="29" nillable="true" ma:displayName="Templates" ma:internalName="Templates">
      <xsd:simpleType>
        <xsd:restriction base="dms:Note">
          <xsd:maxLength value="255"/>
        </xsd:restriction>
      </xsd:simpleType>
    </xsd:element>
    <xsd:element name="Leaders" ma:index="30"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31"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32"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3" nillable="true" ma:displayName="Distribution Groups" ma:internalName="Distribution_Groups">
      <xsd:simpleType>
        <xsd:restriction base="dms:Note">
          <xsd:maxLength value="255"/>
        </xsd:restriction>
      </xsd:simpleType>
    </xsd:element>
    <xsd:element name="LMS_Mappings" ma:index="34" nillable="true" ma:displayName="LMS Mappings" ma:internalName="LMS_Mappings">
      <xsd:simpleType>
        <xsd:restriction base="dms:Note">
          <xsd:maxLength value="255"/>
        </xsd:restriction>
      </xsd:simpleType>
    </xsd:element>
    <xsd:element name="Invited_Leaders" ma:index="35" nillable="true" ma:displayName="Invited Leaders" ma:internalName="Invited_Leaders">
      <xsd:simpleType>
        <xsd:restriction base="dms:Note">
          <xsd:maxLength value="255"/>
        </xsd:restriction>
      </xsd:simpleType>
    </xsd:element>
    <xsd:element name="Invited_Members" ma:index="36" nillable="true" ma:displayName="Invited Members" ma:internalName="Invited_Members">
      <xsd:simpleType>
        <xsd:restriction base="dms:Note">
          <xsd:maxLength value="255"/>
        </xsd:restriction>
      </xsd:simpleType>
    </xsd:element>
    <xsd:element name="Self_Registration_Enabled" ma:index="37" nillable="true" ma:displayName="Self Registration Enabled" ma:internalName="Self_Registration_Enabled">
      <xsd:simpleType>
        <xsd:restriction base="dms:Boolean"/>
      </xsd:simpleType>
    </xsd:element>
    <xsd:element name="Has_Leaders_Only_SectionGroup" ma:index="38" nillable="true" ma:displayName="Has Leaders Only SectionGroup" ma:internalName="Has_Leaders_Only_SectionGroup">
      <xsd:simpleType>
        <xsd:restriction base="dms:Boolean"/>
      </xsd:simpleType>
    </xsd:element>
    <xsd:element name="Is_Collaboration_Space_Locked" ma:index="39" nillable="true" ma:displayName="Is Collaboration Space Locked" ma:internalName="Is_Collaboration_Space_Locked">
      <xsd:simpleType>
        <xsd:restriction base="dms:Boolean"/>
      </xsd:simpleType>
    </xsd:element>
    <xsd:element name="IsNotebookLocked" ma:index="40" nillable="true" ma:displayName="Is Notebook Locked" ma:internalName="IsNotebookLocked">
      <xsd:simpleType>
        <xsd:restriction base="dms:Boolea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element name="_activity" ma:index="43" nillable="true" ma:displayName="_activity" ma:hidden="true" ma:internalName="_activity">
      <xsd:simpleType>
        <xsd:restriction base="dms:Note"/>
      </xsd:simpleType>
    </xsd:element>
    <xsd:element name="MediaServiceObjectDetectorVersions" ma:index="44" nillable="true" ma:displayName="MediaServiceObjectDetectorVersions" ma:description="" ma:hidden="true" ma:indexed="true" ma:internalName="MediaServiceObjectDetectorVersions" ma:readOnly="true">
      <xsd:simpleType>
        <xsd:restriction base="dms:Text"/>
      </xsd:simpleType>
    </xsd:element>
    <xsd:element name="MediaServiceSystemTags" ma:index="45" nillable="true" ma:displayName="MediaServiceSystemTags" ma:hidden="true" ma:internalName="MediaServiceSystemTags" ma:readOnly="true">
      <xsd:simpleType>
        <xsd:restriction base="dms:Note"/>
      </xsd:simpleType>
    </xsd:element>
    <xsd:element name="MediaServiceSearchProperties" ma:index="4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C84508-9B36-4F85-9795-BC60113D540E}">
  <ds:schemaRefs>
    <ds:schemaRef ds:uri="http://schemas.microsoft.com/office/2006/documentManagement/types"/>
    <ds:schemaRef ds:uri="http://purl.org/dc/elements/1.1/"/>
    <ds:schemaRef ds:uri="c031808e-211c-4a93-8710-968e3384c1d1"/>
    <ds:schemaRef ds:uri="http://purl.org/dc/dcmitype/"/>
    <ds:schemaRef ds:uri="http://purl.org/dc/terms/"/>
    <ds:schemaRef ds:uri="http://schemas.microsoft.com/office/2006/metadata/properties"/>
    <ds:schemaRef ds:uri="c28c1f94-51c1-4ac4-825f-5099278eed65"/>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E14D279-EF1E-48D1-A213-16744E59E0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31808e-211c-4a93-8710-968e3384c1d1"/>
    <ds:schemaRef ds:uri="c28c1f94-51c1-4ac4-825f-5099278eed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52330E5-18B5-414B-906F-A1AEF0CF94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3685</TotalTime>
  <Words>573</Words>
  <Application>Microsoft Office PowerPoint</Application>
  <PresentationFormat>Widescreen</PresentationFormat>
  <Paragraphs>75</Paragraphs>
  <Slides>2</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vt:i4>
      </vt:variant>
    </vt:vector>
  </HeadingPairs>
  <TitlesOfParts>
    <vt:vector size="11" baseType="lpstr">
      <vt:lpstr>Arial</vt:lpstr>
      <vt:lpstr>Calibri</vt:lpstr>
      <vt:lpstr>Calibri Light</vt:lpstr>
      <vt:lpstr>KG Second Chances Solid</vt:lpstr>
      <vt:lpstr>KG What the Teacher Wants</vt:lpstr>
      <vt:lpstr>SassoonPrimaryInfant</vt:lpstr>
      <vt:lpstr>Office Theme</vt:lpstr>
      <vt:lpstr>1_Custom Design</vt:lpstr>
      <vt:lpstr>Custom Design</vt:lpstr>
      <vt:lpstr>PowerPoint Presentation</vt:lpstr>
      <vt:lpstr>PowerPoint Presentation</vt:lpstr>
    </vt:vector>
  </TitlesOfParts>
  <Company>North Lanarkshire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temp</dc:creator>
  <cp:lastModifiedBy>Miss Hurst</cp:lastModifiedBy>
  <cp:revision>103</cp:revision>
  <cp:lastPrinted>2025-10-27T09:52:46Z</cp:lastPrinted>
  <dcterms:created xsi:type="dcterms:W3CDTF">2019-08-23T11:17:49Z</dcterms:created>
  <dcterms:modified xsi:type="dcterms:W3CDTF">2025-10-27T09:53:37Z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0x01010020BF599DD0A60341B21F22D602EEF447</vt:lpwstr>
  </property>
</Properties>
</file>