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57" r:id="rId4"/>
    <p:sldId id="261" r:id="rId5"/>
    <p:sldId id="259" r:id="rId6"/>
    <p:sldId id="258" r:id="rId7"/>
    <p:sldId id="260" r:id="rId8"/>
    <p:sldId id="275" r:id="rId9"/>
    <p:sldId id="267" r:id="rId10"/>
    <p:sldId id="272" r:id="rId11"/>
    <p:sldId id="274" r:id="rId12"/>
    <p:sldId id="262" r:id="rId13"/>
    <p:sldId id="263" r:id="rId14"/>
    <p:sldId id="273" r:id="rId15"/>
    <p:sldId id="268" r:id="rId16"/>
    <p:sldId id="264" r:id="rId17"/>
    <p:sldId id="269" r:id="rId18"/>
    <p:sldId id="265" r:id="rId19"/>
    <p:sldId id="270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FF184-55B1-1044-8C7E-B5E3B233A830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36578-17F9-5443-AE3E-ED8759366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8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36578-17F9-5443-AE3E-ED8759366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4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5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9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5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2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2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7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1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7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5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2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2828-EEE4-C642-A152-AD14FD824CF6}" type="datetimeFigureOut">
              <a:rPr lang="en-US" smtClean="0"/>
              <a:t>01/06/2016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F6598-236A-F74C-82B6-F710CCB3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3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Celebrating Success</a:t>
            </a:r>
          </a:p>
          <a:p>
            <a:r>
              <a:rPr lang="en-US" dirty="0" smtClean="0"/>
              <a:t>2015/2016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68" y="989979"/>
            <a:ext cx="1648141" cy="14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5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Cooking               Outdoor learning</a:t>
            </a:r>
            <a:endParaRPr lang="en-US" dirty="0"/>
          </a:p>
        </p:txBody>
      </p:sp>
      <p:pic>
        <p:nvPicPr>
          <p:cNvPr id="4" name="Content Placeholder 3" descr="IMG_329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>
            <a:fillRect/>
          </a:stretch>
        </p:blipFill>
        <p:spPr/>
      </p:pic>
      <p:pic>
        <p:nvPicPr>
          <p:cNvPr id="5" name="Content Placeholder 4" descr="IMG_197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6" name="7-Point Star 5"/>
          <p:cNvSpPr/>
          <p:nvPr/>
        </p:nvSpPr>
        <p:spPr>
          <a:xfrm>
            <a:off x="2125580" y="5528725"/>
            <a:ext cx="1816428" cy="1061907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Lottery/NLC </a:t>
            </a:r>
            <a:r>
              <a:rPr lang="en-US" dirty="0" smtClean="0"/>
              <a:t>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1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Autism awareness week</a:t>
            </a:r>
            <a:endParaRPr lang="en-US" dirty="0"/>
          </a:p>
        </p:txBody>
      </p:sp>
      <p:pic>
        <p:nvPicPr>
          <p:cNvPr id="4" name="Content Placeholder 3" descr="IMG_21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b="13168"/>
          <a:stretch>
            <a:fillRect/>
          </a:stretch>
        </p:blipFill>
        <p:spPr/>
      </p:pic>
      <p:sp>
        <p:nvSpPr>
          <p:cNvPr id="5" name="5-Point Star 4"/>
          <p:cNvSpPr/>
          <p:nvPr/>
        </p:nvSpPr>
        <p:spPr>
          <a:xfrm>
            <a:off x="6497053" y="4130842"/>
            <a:ext cx="2419683" cy="252663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9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Charity</a:t>
            </a:r>
            <a:endParaRPr lang="en-US" dirty="0"/>
          </a:p>
        </p:txBody>
      </p:sp>
      <p:pic>
        <p:nvPicPr>
          <p:cNvPr id="3" name="Content Placeholder 2" descr="IMG_191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>
          <a:xfrm>
            <a:off x="4648200" y="1295776"/>
            <a:ext cx="4038600" cy="4525963"/>
          </a:xfrm>
        </p:spPr>
      </p:pic>
      <p:pic>
        <p:nvPicPr>
          <p:cNvPr id="5" name="Content Placeholder 4" descr="IMG_1664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 rot="5400000">
            <a:off x="442239" y="1369391"/>
            <a:ext cx="3790659" cy="4248101"/>
          </a:xfrm>
        </p:spPr>
      </p:pic>
      <p:sp>
        <p:nvSpPr>
          <p:cNvPr id="2" name="Heart 1"/>
          <p:cNvSpPr/>
          <p:nvPr/>
        </p:nvSpPr>
        <p:spPr>
          <a:xfrm>
            <a:off x="0" y="66426"/>
            <a:ext cx="1894882" cy="1550945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 Andrew’s Hospice £465 +</a:t>
            </a:r>
            <a:endParaRPr lang="en-US" dirty="0"/>
          </a:p>
        </p:txBody>
      </p:sp>
      <p:sp>
        <p:nvSpPr>
          <p:cNvPr id="6" name="Heart 5"/>
          <p:cNvSpPr/>
          <p:nvPr/>
        </p:nvSpPr>
        <p:spPr>
          <a:xfrm>
            <a:off x="0" y="5307055"/>
            <a:ext cx="1894882" cy="1550945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Foodbank</a:t>
            </a:r>
            <a:r>
              <a:rPr lang="en-US" dirty="0" smtClean="0"/>
              <a:t> £106.50 + lots of food</a:t>
            </a:r>
            <a:endParaRPr lang="en-US" dirty="0"/>
          </a:p>
        </p:txBody>
      </p:sp>
      <p:sp>
        <p:nvSpPr>
          <p:cNvPr id="7" name="Heart 6"/>
          <p:cNvSpPr/>
          <p:nvPr/>
        </p:nvSpPr>
        <p:spPr>
          <a:xfrm>
            <a:off x="7249118" y="5307055"/>
            <a:ext cx="1894882" cy="1550945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Shelter £35</a:t>
            </a:r>
            <a:endParaRPr lang="en-US" dirty="0"/>
          </a:p>
        </p:txBody>
      </p:sp>
      <p:sp>
        <p:nvSpPr>
          <p:cNvPr id="8" name="Heart 7"/>
          <p:cNvSpPr/>
          <p:nvPr/>
        </p:nvSpPr>
        <p:spPr>
          <a:xfrm>
            <a:off x="7249118" y="47167"/>
            <a:ext cx="1894882" cy="1550945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Children in Need £623.41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9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ECO/Sustainability activities</a:t>
            </a:r>
            <a:endParaRPr lang="en-US" dirty="0"/>
          </a:p>
        </p:txBody>
      </p:sp>
      <p:pic>
        <p:nvPicPr>
          <p:cNvPr id="7" name="Content Placeholder 6" descr="IMG_1436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5400000">
            <a:off x="1183554" y="1207892"/>
            <a:ext cx="3476212" cy="3895708"/>
          </a:xfrm>
          <a:prstGeom prst="rect">
            <a:avLst/>
          </a:prstGeom>
        </p:spPr>
      </p:pic>
      <p:pic>
        <p:nvPicPr>
          <p:cNvPr id="2" name="Picture 1" descr="IMG_22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14" y="2556406"/>
            <a:ext cx="4274485" cy="31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Lottery Award - Outdoor play area </a:t>
            </a:r>
            <a:endParaRPr lang="en-US" dirty="0"/>
          </a:p>
        </p:txBody>
      </p:sp>
      <p:pic>
        <p:nvPicPr>
          <p:cNvPr id="4" name="Content Placeholder 3" descr="chi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5960135" y="4721681"/>
            <a:ext cx="3183865" cy="1751003"/>
          </a:xfrm>
        </p:spPr>
      </p:pic>
      <p:pic>
        <p:nvPicPr>
          <p:cNvPr id="9" name="Picture 8" descr="mini be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0" y="2317123"/>
            <a:ext cx="2855427" cy="3105790"/>
          </a:xfrm>
          <a:prstGeom prst="rect">
            <a:avLst/>
          </a:prstGeom>
        </p:spPr>
      </p:pic>
      <p:pic>
        <p:nvPicPr>
          <p:cNvPr id="10" name="Picture 9" descr="swing lo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48" y="1710813"/>
            <a:ext cx="3280780" cy="3280780"/>
          </a:xfrm>
          <a:prstGeom prst="rect">
            <a:avLst/>
          </a:prstGeom>
        </p:spPr>
      </p:pic>
      <p:pic>
        <p:nvPicPr>
          <p:cNvPr id="11" name="Picture 10" descr="bel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35" y="1325534"/>
            <a:ext cx="2505919" cy="2505919"/>
          </a:xfrm>
          <a:prstGeom prst="rect">
            <a:avLst/>
          </a:prstGeom>
        </p:spPr>
      </p:pic>
      <p:pic>
        <p:nvPicPr>
          <p:cNvPr id="12" name="Picture 11" descr="bongo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22" y="4336365"/>
            <a:ext cx="2136319" cy="2136319"/>
          </a:xfrm>
          <a:prstGeom prst="rect">
            <a:avLst/>
          </a:prstGeom>
        </p:spPr>
      </p:pic>
      <p:pic>
        <p:nvPicPr>
          <p:cNvPr id="13" name="Picture 12" descr="ty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1" y="1216849"/>
            <a:ext cx="1825273" cy="1825273"/>
          </a:xfrm>
          <a:prstGeom prst="rect">
            <a:avLst/>
          </a:prstGeom>
        </p:spPr>
      </p:pic>
      <p:sp>
        <p:nvSpPr>
          <p:cNvPr id="3" name="32-Point Star 2"/>
          <p:cNvSpPr/>
          <p:nvPr/>
        </p:nvSpPr>
        <p:spPr>
          <a:xfrm>
            <a:off x="614947" y="4991593"/>
            <a:ext cx="2684867" cy="1866407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Lottery funding £10,000 each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Improvement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Two new key documents we need to consider: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Good is Our School? 4</a:t>
            </a:r>
          </a:p>
          <a:p>
            <a:r>
              <a:rPr lang="en-US" dirty="0" smtClean="0"/>
              <a:t>National Improvement Framework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4 areas of Priorities for </a:t>
            </a:r>
            <a:r>
              <a:rPr lang="en-US" sz="4400" dirty="0"/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35077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8424"/>
            <a:ext cx="8229600" cy="55177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To improve attainment for all, particularly in literacy and numeracy </a:t>
            </a:r>
            <a:endParaRPr lang="en-GB" dirty="0">
              <a:solidFill>
                <a:srgbClr val="0000FF"/>
              </a:solidFill>
              <a:latin typeface="Times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sz="2500" dirty="0">
                <a:latin typeface="Cambria"/>
                <a:ea typeface="ＭＳ 明朝"/>
                <a:cs typeface="Times New Roman"/>
              </a:rPr>
              <a:t>Literacy – focus on further developing approaches to Spelling and Writing, introduce Rainbow Readers for Support for Learning</a:t>
            </a:r>
            <a:endParaRPr lang="en-GB" sz="2500" dirty="0">
              <a:latin typeface="Cambria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sz="2500" dirty="0">
                <a:latin typeface="Cambria"/>
                <a:ea typeface="ＭＳ 明朝"/>
                <a:cs typeface="Times New Roman"/>
              </a:rPr>
              <a:t>Numeracy – Mental </a:t>
            </a:r>
            <a:r>
              <a:rPr lang="en-US" sz="2500" dirty="0" err="1">
                <a:latin typeface="Cambria"/>
                <a:ea typeface="ＭＳ 明朝"/>
                <a:cs typeface="Times New Roman"/>
              </a:rPr>
              <a:t>Maths</a:t>
            </a:r>
            <a:r>
              <a:rPr lang="en-US" sz="2500" dirty="0">
                <a:latin typeface="Cambria"/>
                <a:ea typeface="ＭＳ 明朝"/>
                <a:cs typeface="Times New Roman"/>
              </a:rPr>
              <a:t> (develop use of Numicon), Complete and implement </a:t>
            </a:r>
            <a:r>
              <a:rPr lang="en-US" sz="2500" dirty="0" err="1">
                <a:latin typeface="Cambria"/>
                <a:ea typeface="ＭＳ 明朝"/>
                <a:cs typeface="Times New Roman"/>
              </a:rPr>
              <a:t>Maths</a:t>
            </a:r>
            <a:r>
              <a:rPr lang="en-US" sz="2500" dirty="0">
                <a:latin typeface="Cambria"/>
                <a:ea typeface="ＭＳ 明朝"/>
                <a:cs typeface="Times New Roman"/>
              </a:rPr>
              <a:t> planning documents, Plan assessment activities for each area of </a:t>
            </a:r>
            <a:r>
              <a:rPr lang="en-US" sz="2500" dirty="0" err="1">
                <a:latin typeface="Cambria"/>
                <a:ea typeface="ＭＳ 明朝"/>
                <a:cs typeface="Times New Roman"/>
              </a:rPr>
              <a:t>Maths</a:t>
            </a:r>
            <a:r>
              <a:rPr lang="en-US" sz="2500" dirty="0">
                <a:latin typeface="Cambria"/>
                <a:ea typeface="ＭＳ 明朝"/>
                <a:cs typeface="Times New Roman"/>
              </a:rPr>
              <a:t> and </a:t>
            </a:r>
            <a:r>
              <a:rPr lang="en-US" sz="2500" dirty="0" smtClean="0">
                <a:latin typeface="Cambria"/>
                <a:ea typeface="ＭＳ 明朝"/>
                <a:cs typeface="Times New Roman"/>
              </a:rPr>
              <a:t>Numeracy</a:t>
            </a:r>
            <a:endParaRPr lang="en-GB" sz="2500" dirty="0">
              <a:latin typeface="Cambria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sz="2500" dirty="0">
                <a:latin typeface="Cambria"/>
                <a:ea typeface="ＭＳ 明朝"/>
                <a:cs typeface="Times New Roman"/>
              </a:rPr>
              <a:t>Continue to become familiar with the ‘Significant Aspects of Learning’ in Literacy and Numeracy</a:t>
            </a:r>
            <a:endParaRPr lang="en-GB" sz="2500" dirty="0">
              <a:latin typeface="Cambria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sz="2500" dirty="0">
                <a:latin typeface="Cambria"/>
                <a:ea typeface="ＭＳ 明朝"/>
                <a:cs typeface="Times New Roman"/>
              </a:rPr>
              <a:t>Implement our Modern Languages 1+2 Year 1 plan, introducing French across the school and Spanish at some stages by 2020</a:t>
            </a:r>
            <a:endParaRPr lang="en-GB" sz="2500" dirty="0">
              <a:latin typeface="Cambria"/>
              <a:ea typeface="ＭＳ 明朝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2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90"/>
            <a:ext cx="8229600" cy="538547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To improve the learning progress of every child, by reducing inequality in education </a:t>
            </a:r>
            <a:endParaRPr lang="en-GB" dirty="0">
              <a:solidFill>
                <a:srgbClr val="0000FF"/>
              </a:solidFill>
              <a:latin typeface="Times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dirty="0">
                <a:latin typeface="Cambria"/>
                <a:ea typeface="ＭＳ 明朝"/>
                <a:cs typeface="Times New Roman"/>
              </a:rPr>
              <a:t>Tracking and Monitoring Achievement and Attainment across the Curriculum using NLC new Data System - understanding the data and using it to support children’s learning</a:t>
            </a:r>
            <a:endParaRPr lang="en-GB" dirty="0">
              <a:latin typeface="Cambria"/>
              <a:ea typeface="ＭＳ 明朝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7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7144"/>
            <a:ext cx="8229600" cy="535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To improve children and young people’s health and wellbeing </a:t>
            </a:r>
            <a:endParaRPr lang="en-GB" dirty="0">
              <a:solidFill>
                <a:srgbClr val="0000FF"/>
              </a:solidFill>
              <a:latin typeface="Times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dirty="0">
                <a:latin typeface="Cambria"/>
                <a:ea typeface="ＭＳ 明朝"/>
                <a:cs typeface="Times New Roman"/>
              </a:rPr>
              <a:t>Implementing a Motor Skills programme for identified children</a:t>
            </a:r>
            <a:endParaRPr lang="en-GB" dirty="0">
              <a:latin typeface="Cambria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dirty="0">
                <a:latin typeface="Cambria"/>
                <a:ea typeface="ＭＳ 明朝"/>
                <a:cs typeface="Times New Roman"/>
              </a:rPr>
              <a:t>Review the Seasons for Growth programme</a:t>
            </a:r>
            <a:endParaRPr lang="en-GB" dirty="0">
              <a:latin typeface="Cambria"/>
              <a:ea typeface="ＭＳ 明朝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4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7144"/>
            <a:ext cx="8229600" cy="535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To improve employability skills and sustained positive school leaver destinations for all young people. </a:t>
            </a:r>
            <a:endParaRPr lang="en-GB" dirty="0">
              <a:solidFill>
                <a:srgbClr val="0000FF"/>
              </a:solidFill>
              <a:latin typeface="Times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dirty="0">
                <a:latin typeface="Cambria"/>
                <a:ea typeface="ＭＳ 明朝"/>
                <a:cs typeface="Times New Roman"/>
              </a:rPr>
              <a:t>Developing Young Workforce (DYW), review and add to our current activities to promote this initiative </a:t>
            </a:r>
            <a:endParaRPr lang="en-GB" dirty="0">
              <a:latin typeface="Cambria"/>
              <a:ea typeface="ＭＳ 明朝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en-US" dirty="0">
                <a:latin typeface="Cambria"/>
                <a:ea typeface="ＭＳ 明朝"/>
                <a:cs typeface="Times New Roman"/>
              </a:rPr>
              <a:t>Beginning to develop the use of GLOW 365 for staff and children, building on existing Blogging skills </a:t>
            </a:r>
            <a:endParaRPr lang="en-GB" dirty="0">
              <a:latin typeface="Cambria"/>
              <a:ea typeface="ＭＳ 明朝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6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 2015/2016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Times New Roman"/>
                <a:ea typeface="Times New Roman"/>
                <a:cs typeface="Times New Roman"/>
              </a:rPr>
              <a:t>Children experience rich learning contexts to provide opportunities to apply learning in new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situations (Planning, Food &amp; Nutrition, Outdoor Learning)</a:t>
            </a:r>
            <a:endParaRPr lang="en-GB" dirty="0">
              <a:latin typeface="Times New Roman"/>
              <a:ea typeface="Times New Roman"/>
              <a:cs typeface="Times New Roman"/>
            </a:endParaRPr>
          </a:p>
          <a:p>
            <a:r>
              <a:rPr lang="en-US" dirty="0">
                <a:latin typeface="Times New Roman"/>
                <a:ea typeface="Times New Roman"/>
                <a:cs typeface="Times New Roman"/>
              </a:rPr>
              <a:t>Children are supported in their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learning (Mental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</a:rPr>
              <a:t>Maths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, Seasons for Growth, Class Blogs)</a:t>
            </a:r>
            <a:endParaRPr lang="en-GB" dirty="0">
              <a:latin typeface="Times New Roman"/>
              <a:ea typeface="Times New Roman"/>
              <a:cs typeface="Times New Roman"/>
            </a:endParaRPr>
          </a:p>
          <a:p>
            <a:r>
              <a:rPr lang="en-US" dirty="0">
                <a:latin typeface="Times New Roman"/>
                <a:ea typeface="Times New Roman"/>
                <a:cs typeface="Times New Roman"/>
              </a:rPr>
              <a:t>Increased identification of and opportunities for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achievement (Plan for MLPS, Reflective discussions, Transitions, Celebrating Success)</a:t>
            </a:r>
            <a:endParaRPr lang="en-GB" dirty="0">
              <a:latin typeface="Times New Roman"/>
              <a:ea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Parental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Seeking views</a:t>
            </a:r>
          </a:p>
          <a:p>
            <a:endParaRPr lang="en-US" dirty="0"/>
          </a:p>
          <a:p>
            <a:r>
              <a:rPr lang="en-US" dirty="0" smtClean="0"/>
              <a:t>Parent Council </a:t>
            </a:r>
            <a:r>
              <a:rPr lang="en-US" dirty="0"/>
              <a:t>/</a:t>
            </a:r>
            <a:r>
              <a:rPr lang="en-US" dirty="0" smtClean="0"/>
              <a:t>PTA activities</a:t>
            </a:r>
          </a:p>
          <a:p>
            <a:endParaRPr lang="en-US" dirty="0"/>
          </a:p>
          <a:p>
            <a:r>
              <a:rPr lang="en-US" dirty="0" smtClean="0"/>
              <a:t>Homework, School blog and Twitter – sharing learning</a:t>
            </a:r>
          </a:p>
          <a:p>
            <a:endParaRPr lang="en-US" dirty="0"/>
          </a:p>
          <a:p>
            <a:r>
              <a:rPr lang="en-US" dirty="0" smtClean="0"/>
              <a:t>Parent Helpers/ Grandparents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847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Pupil Involvement</a:t>
            </a:r>
            <a:endParaRPr lang="en-US" dirty="0"/>
          </a:p>
        </p:txBody>
      </p:sp>
      <p:pic>
        <p:nvPicPr>
          <p:cNvPr id="8" name="Content Placeholder 7" descr="IMG_128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5400000">
            <a:off x="5185715" y="1961179"/>
            <a:ext cx="3301857" cy="3700312"/>
          </a:xfrm>
        </p:spPr>
      </p:pic>
      <p:pic>
        <p:nvPicPr>
          <p:cNvPr id="2" name="Picture 1" descr="IMG_23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2" y="2160405"/>
            <a:ext cx="4405317" cy="3288960"/>
          </a:xfrm>
          <a:prstGeom prst="rect">
            <a:avLst/>
          </a:prstGeom>
        </p:spPr>
      </p:pic>
      <p:sp>
        <p:nvSpPr>
          <p:cNvPr id="3" name="8-Point Star 2"/>
          <p:cNvSpPr/>
          <p:nvPr/>
        </p:nvSpPr>
        <p:spPr>
          <a:xfrm>
            <a:off x="962526" y="5627516"/>
            <a:ext cx="3315369" cy="1003221"/>
          </a:xfrm>
          <a:prstGeom prst="star8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Reading buddies</a:t>
            </a:r>
            <a:endParaRPr lang="en-US" dirty="0"/>
          </a:p>
        </p:txBody>
      </p:sp>
      <p:sp>
        <p:nvSpPr>
          <p:cNvPr id="6" name="8-Point Star 5"/>
          <p:cNvSpPr/>
          <p:nvPr/>
        </p:nvSpPr>
        <p:spPr>
          <a:xfrm>
            <a:off x="5371431" y="5627516"/>
            <a:ext cx="3315369" cy="1003221"/>
          </a:xfrm>
          <a:prstGeom prst="star8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JRSO’s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2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pic>
        <p:nvPicPr>
          <p:cNvPr id="7" name="Content Placeholder 6" descr="IMG_242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66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 descr="IMG_238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sp>
        <p:nvSpPr>
          <p:cNvPr id="2" name="Up Ribbon 1"/>
          <p:cNvSpPr/>
          <p:nvPr/>
        </p:nvSpPr>
        <p:spPr>
          <a:xfrm>
            <a:off x="4892842" y="4892842"/>
            <a:ext cx="3793958" cy="1363579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P7 Play Leaders in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5118"/>
            <a:ext cx="8229600" cy="1143000"/>
          </a:xfrm>
        </p:spPr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pic>
        <p:nvPicPr>
          <p:cNvPr id="7" name="Content Placeholder 6" descr="IMG_165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5400000">
            <a:off x="670591" y="2132503"/>
            <a:ext cx="3536588" cy="3963370"/>
          </a:xfrm>
        </p:spPr>
      </p:pic>
      <p:pic>
        <p:nvPicPr>
          <p:cNvPr id="8" name="Content Placeholder 7" descr="IMG_166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 rot="5400000">
            <a:off x="5116997" y="2068997"/>
            <a:ext cx="3596479" cy="4030489"/>
          </a:xfrm>
        </p:spPr>
      </p:pic>
      <p:sp>
        <p:nvSpPr>
          <p:cNvPr id="3" name="Explosion 1 2"/>
          <p:cNvSpPr/>
          <p:nvPr/>
        </p:nvSpPr>
        <p:spPr>
          <a:xfrm>
            <a:off x="307474" y="1036958"/>
            <a:ext cx="2580105" cy="163672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Sharing learning in assembly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5922211" y="876537"/>
            <a:ext cx="2764589" cy="14693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Representing pupil views at the Pupil Council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9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Working</a:t>
            </a:r>
            <a:endParaRPr lang="en-US" dirty="0"/>
          </a:p>
        </p:txBody>
      </p:sp>
      <p:pic>
        <p:nvPicPr>
          <p:cNvPr id="8" name="Content Placeholder 7" descr="IMG_14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42618" y="1716059"/>
            <a:ext cx="5160316" cy="2837975"/>
          </a:xfrm>
        </p:spPr>
      </p:pic>
      <p:pic>
        <p:nvPicPr>
          <p:cNvPr id="2" name="Picture 1" descr="IMG_23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686" y="2160308"/>
            <a:ext cx="4072362" cy="318386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775368" y="5080000"/>
            <a:ext cx="4130843" cy="1430421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r>
              <a:rPr lang="en-US" dirty="0" smtClean="0"/>
              <a:t>Community Carol Concert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Joint Pupil Council activity naming an area of the playground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3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Competitions</a:t>
            </a:r>
            <a:endParaRPr lang="en-US" dirty="0"/>
          </a:p>
        </p:txBody>
      </p:sp>
      <p:pic>
        <p:nvPicPr>
          <p:cNvPr id="7" name="Content Placeholder 6" descr="IMG_167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 rot="5400000">
            <a:off x="871516" y="1202728"/>
            <a:ext cx="3561773" cy="3991594"/>
          </a:xfrm>
        </p:spPr>
      </p:pic>
      <p:pic>
        <p:nvPicPr>
          <p:cNvPr id="6" name="Content Placeholder 5" descr="IMG_2107 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616" b="-49616"/>
          <a:stretch>
            <a:fillRect/>
          </a:stretch>
        </p:blipFill>
        <p:spPr>
          <a:xfrm>
            <a:off x="3462867" y="2533956"/>
            <a:ext cx="4364250" cy="4890911"/>
          </a:xfrm>
        </p:spPr>
      </p:pic>
      <p:sp>
        <p:nvSpPr>
          <p:cNvPr id="2" name="Explosion 1 1"/>
          <p:cNvSpPr/>
          <p:nvPr/>
        </p:nvSpPr>
        <p:spPr>
          <a:xfrm>
            <a:off x="5507789" y="1564105"/>
            <a:ext cx="3179011" cy="217905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Monklands</a:t>
            </a:r>
            <a:r>
              <a:rPr lang="en-US" dirty="0" smtClean="0"/>
              <a:t> Bible Quiz Finalists, </a:t>
            </a:r>
            <a:r>
              <a:rPr lang="en-US" dirty="0" err="1" smtClean="0"/>
              <a:t>Airdrie</a:t>
            </a:r>
            <a:r>
              <a:rPr lang="en-US" dirty="0" smtClean="0"/>
              <a:t> Cup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9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Gymnastics finalists again!</a:t>
            </a:r>
            <a:endParaRPr lang="en-US" dirty="0"/>
          </a:p>
        </p:txBody>
      </p:sp>
      <p:pic>
        <p:nvPicPr>
          <p:cNvPr id="4" name="Content Placeholder 3" descr="IMG_21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b="131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938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168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0609"/>
          <a:stretch/>
        </p:blipFill>
        <p:spPr>
          <a:xfrm rot="5400000">
            <a:off x="3398533" y="2855832"/>
            <a:ext cx="6715204" cy="4775730"/>
          </a:xfrm>
        </p:spPr>
      </p:pic>
      <p:pic>
        <p:nvPicPr>
          <p:cNvPr id="4" name="Content Placeholder 7" descr="IMG_1684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 rot="5400000">
            <a:off x="524016" y="210147"/>
            <a:ext cx="4299960" cy="481886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5293895" y="133684"/>
            <a:ext cx="3596105" cy="1617579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Chapelhall Allotment Society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1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439</Words>
  <Application>Microsoft Macintosh PowerPoint</Application>
  <PresentationFormat>On-screen Show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AGM </vt:lpstr>
      <vt:lpstr>Priorities 2015/2016</vt:lpstr>
      <vt:lpstr>Pupil Involvement</vt:lpstr>
      <vt:lpstr>Leadership</vt:lpstr>
      <vt:lpstr>Leadership</vt:lpstr>
      <vt:lpstr>Joint Working</vt:lpstr>
      <vt:lpstr>Community Competitions</vt:lpstr>
      <vt:lpstr>Gymnastics finalists again!</vt:lpstr>
      <vt:lpstr>PowerPoint Presentation</vt:lpstr>
      <vt:lpstr>Cooking               Outdoor learning</vt:lpstr>
      <vt:lpstr>Autism awareness week</vt:lpstr>
      <vt:lpstr>Charity</vt:lpstr>
      <vt:lpstr>ECO/Sustainability activities</vt:lpstr>
      <vt:lpstr>Lottery Award - Outdoor play area </vt:lpstr>
      <vt:lpstr>School Improvement Planning</vt:lpstr>
      <vt:lpstr>PowerPoint Presentation</vt:lpstr>
      <vt:lpstr>PowerPoint Presentation</vt:lpstr>
      <vt:lpstr>PowerPoint Presentation</vt:lpstr>
      <vt:lpstr>PowerPoint Presentation</vt:lpstr>
      <vt:lpstr>Parental Involvement</vt:lpstr>
    </vt:vector>
  </TitlesOfParts>
  <Company>North Lanarkshire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AGM </dc:title>
  <dc:creator>Client Administrator</dc:creator>
  <cp:lastModifiedBy>Client Administrator</cp:lastModifiedBy>
  <cp:revision>24</cp:revision>
  <dcterms:created xsi:type="dcterms:W3CDTF">2016-05-26T09:30:46Z</dcterms:created>
  <dcterms:modified xsi:type="dcterms:W3CDTF">2016-06-01T12:42:33Z</dcterms:modified>
</cp:coreProperties>
</file>