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3" autoAdjust="0"/>
    <p:restoredTop sz="94660"/>
  </p:normalViewPr>
  <p:slideViewPr>
    <p:cSldViewPr snapToGrid="0">
      <p:cViewPr varScale="1">
        <p:scale>
          <a:sx n="48" d="100"/>
          <a:sy n="48" d="100"/>
        </p:scale>
        <p:origin x="-512"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F24D492-2CE2-4D12-AE19-60CB4550199B}"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350633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24D492-2CE2-4D12-AE19-60CB4550199B}"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195891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24D492-2CE2-4D12-AE19-60CB4550199B}"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3758620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24D492-2CE2-4D12-AE19-60CB4550199B}"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1289389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4D492-2CE2-4D12-AE19-60CB4550199B}" type="datetimeFigureOut">
              <a:rPr lang="en-GB" smtClean="0"/>
              <a:t>11/01/2018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233633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F24D492-2CE2-4D12-AE19-60CB4550199B}" type="datetimeFigureOut">
              <a:rPr lang="en-GB" smtClean="0"/>
              <a:t>11/01/2018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178521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F24D492-2CE2-4D12-AE19-60CB4550199B}" type="datetimeFigureOut">
              <a:rPr lang="en-GB" smtClean="0"/>
              <a:t>11/01/2018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3474211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F24D492-2CE2-4D12-AE19-60CB4550199B}" type="datetimeFigureOut">
              <a:rPr lang="en-GB" smtClean="0"/>
              <a:t>11/01/2018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2414524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4D492-2CE2-4D12-AE19-60CB4550199B}" type="datetimeFigureOut">
              <a:rPr lang="en-GB" smtClean="0"/>
              <a:t>11/01/2018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443910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4D492-2CE2-4D12-AE19-60CB4550199B}" type="datetimeFigureOut">
              <a:rPr lang="en-GB" smtClean="0"/>
              <a:t>11/01/2018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3214324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4D492-2CE2-4D12-AE19-60CB4550199B}" type="datetimeFigureOut">
              <a:rPr lang="en-GB" smtClean="0"/>
              <a:t>11/01/2018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6BB96-6239-4D15-9E3A-DC00DE09FF31}" type="slidenum">
              <a:rPr lang="en-GB" smtClean="0"/>
              <a:t>‹#›</a:t>
            </a:fld>
            <a:endParaRPr lang="en-GB"/>
          </a:p>
        </p:txBody>
      </p:sp>
    </p:spTree>
    <p:extLst>
      <p:ext uri="{BB962C8B-B14F-4D97-AF65-F5344CB8AC3E}">
        <p14:creationId xmlns:p14="http://schemas.microsoft.com/office/powerpoint/2010/main" val="369253577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24D492-2CE2-4D12-AE19-60CB4550199B}" type="datetimeFigureOut">
              <a:rPr lang="en-GB" smtClean="0"/>
              <a:t>11/01/2018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6BB96-6239-4D15-9E3A-DC00DE09FF31}" type="slidenum">
              <a:rPr lang="en-GB" smtClean="0"/>
              <a:t>‹#›</a:t>
            </a:fld>
            <a:endParaRPr lang="en-GB"/>
          </a:p>
        </p:txBody>
      </p:sp>
    </p:spTree>
    <p:extLst>
      <p:ext uri="{BB962C8B-B14F-4D97-AF65-F5344CB8AC3E}">
        <p14:creationId xmlns:p14="http://schemas.microsoft.com/office/powerpoint/2010/main" val="3358058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Sailmaker</a:t>
            </a:r>
            <a:endParaRPr lang="en-GB" dirty="0"/>
          </a:p>
        </p:txBody>
      </p:sp>
      <p:sp>
        <p:nvSpPr>
          <p:cNvPr id="3" name="Subtitle 2"/>
          <p:cNvSpPr>
            <a:spLocks noGrp="1"/>
          </p:cNvSpPr>
          <p:nvPr>
            <p:ph type="subTitle" idx="1"/>
          </p:nvPr>
        </p:nvSpPr>
        <p:spPr/>
        <p:txBody>
          <a:bodyPr/>
          <a:lstStyle/>
          <a:p>
            <a:r>
              <a:rPr lang="en-GB" dirty="0" smtClean="0"/>
              <a:t>Revision Notes</a:t>
            </a:r>
            <a:endParaRPr lang="en-GB" dirty="0"/>
          </a:p>
        </p:txBody>
      </p:sp>
    </p:spTree>
    <p:extLst>
      <p:ext uri="{BB962C8B-B14F-4D97-AF65-F5344CB8AC3E}">
        <p14:creationId xmlns:p14="http://schemas.microsoft.com/office/powerpoint/2010/main" val="245222185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Alan Spence</a:t>
            </a:r>
            <a:endParaRPr lang="en-GB" dirty="0"/>
          </a:p>
        </p:txBody>
      </p:sp>
      <p:sp>
        <p:nvSpPr>
          <p:cNvPr id="3" name="Content Placeholder 2"/>
          <p:cNvSpPr>
            <a:spLocks noGrp="1"/>
          </p:cNvSpPr>
          <p:nvPr>
            <p:ph idx="1"/>
          </p:nvPr>
        </p:nvSpPr>
        <p:spPr/>
        <p:txBody>
          <a:bodyPr/>
          <a:lstStyle/>
          <a:p>
            <a:r>
              <a:rPr lang="en-GB" sz="3600" dirty="0" smtClean="0"/>
              <a:t>He was brought up in Glasgow in a staunchly protestant culture</a:t>
            </a:r>
            <a:r>
              <a:rPr lang="en-GB" sz="3600" dirty="0"/>
              <a:t>.</a:t>
            </a:r>
            <a:r>
              <a:rPr lang="en-GB" sz="3600" dirty="0" smtClean="0"/>
              <a:t> </a:t>
            </a:r>
            <a:r>
              <a:rPr lang="en-GB" sz="3600" i="1" dirty="0" err="1" smtClean="0"/>
              <a:t>Sailmaker</a:t>
            </a:r>
            <a:r>
              <a:rPr lang="en-GB" sz="3600" dirty="0" smtClean="0"/>
              <a:t> reflects this experience.</a:t>
            </a:r>
          </a:p>
          <a:p>
            <a:r>
              <a:rPr lang="en-GB" sz="3600" dirty="0" smtClean="0"/>
              <a:t>Spence’s mother died when he was eleven years old and his father struggled to successfully navigate them through the subsequent years of their lives, both financially and emotionally.</a:t>
            </a:r>
          </a:p>
          <a:p>
            <a:r>
              <a:rPr lang="en-GB" sz="3600" i="1" dirty="0" err="1" smtClean="0"/>
              <a:t>Sailmaker</a:t>
            </a:r>
            <a:r>
              <a:rPr lang="en-GB" sz="3600" dirty="0" smtClean="0"/>
              <a:t> is a largely autobiographical play.</a:t>
            </a:r>
          </a:p>
          <a:p>
            <a:endParaRPr lang="en-GB" dirty="0"/>
          </a:p>
        </p:txBody>
      </p:sp>
    </p:spTree>
    <p:extLst>
      <p:ext uri="{BB962C8B-B14F-4D97-AF65-F5344CB8AC3E}">
        <p14:creationId xmlns:p14="http://schemas.microsoft.com/office/powerpoint/2010/main" val="277381538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Title</a:t>
            </a:r>
            <a:endParaRPr lang="en-GB" dirty="0"/>
          </a:p>
        </p:txBody>
      </p:sp>
      <p:sp>
        <p:nvSpPr>
          <p:cNvPr id="3" name="Content Placeholder 2"/>
          <p:cNvSpPr>
            <a:spLocks noGrp="1"/>
          </p:cNvSpPr>
          <p:nvPr>
            <p:ph idx="1"/>
          </p:nvPr>
        </p:nvSpPr>
        <p:spPr/>
        <p:txBody>
          <a:bodyPr>
            <a:normAutofit/>
          </a:bodyPr>
          <a:lstStyle/>
          <a:p>
            <a:pPr>
              <a:defRPr/>
            </a:pPr>
            <a:r>
              <a:rPr lang="en-GB" sz="3200" dirty="0"/>
              <a:t>The title </a:t>
            </a:r>
            <a:r>
              <a:rPr lang="en-GB" sz="3200" i="1" dirty="0" err="1"/>
              <a:t>Sailmaker</a:t>
            </a:r>
            <a:r>
              <a:rPr lang="en-GB" sz="3200" dirty="0"/>
              <a:t> refers to </a:t>
            </a:r>
            <a:r>
              <a:rPr lang="en-GB" sz="3200" dirty="0" smtClean="0"/>
              <a:t>Davie’s trade</a:t>
            </a:r>
            <a:r>
              <a:rPr lang="en-GB" sz="3200" dirty="0"/>
              <a:t>.  For millennia, </a:t>
            </a:r>
            <a:r>
              <a:rPr lang="en-GB" sz="3200" dirty="0" err="1"/>
              <a:t>sailmakers</a:t>
            </a:r>
            <a:r>
              <a:rPr lang="en-GB" sz="3200" dirty="0"/>
              <a:t> had been fundamental contributors to the story of human endeavour, trade and civilization. </a:t>
            </a:r>
            <a:r>
              <a:rPr lang="en-GB" sz="3200" dirty="0" smtClean="0"/>
              <a:t>The industrialisation </a:t>
            </a:r>
            <a:r>
              <a:rPr lang="en-GB" sz="3200" dirty="0"/>
              <a:t>of shipping during the 19</a:t>
            </a:r>
            <a:r>
              <a:rPr lang="en-GB" sz="3200" baseline="30000" dirty="0"/>
              <a:t>th</a:t>
            </a:r>
            <a:r>
              <a:rPr lang="en-GB" sz="3200" dirty="0"/>
              <a:t> and early 20</a:t>
            </a:r>
            <a:r>
              <a:rPr lang="en-GB" sz="3200" baseline="30000" dirty="0"/>
              <a:t>th</a:t>
            </a:r>
            <a:r>
              <a:rPr lang="en-GB" sz="3200" dirty="0"/>
              <a:t> centuries made sails unnecessary. </a:t>
            </a:r>
            <a:endParaRPr lang="en-GB" sz="3200" dirty="0" smtClean="0"/>
          </a:p>
          <a:p>
            <a:pPr>
              <a:defRPr/>
            </a:pPr>
            <a:r>
              <a:rPr lang="en-GB" sz="3200" dirty="0" smtClean="0"/>
              <a:t>The </a:t>
            </a:r>
            <a:r>
              <a:rPr lang="en-GB" sz="3200" dirty="0"/>
              <a:t>obsolescence of </a:t>
            </a:r>
            <a:r>
              <a:rPr lang="en-GB" sz="3200" dirty="0" err="1"/>
              <a:t>sailmakers</a:t>
            </a:r>
            <a:r>
              <a:rPr lang="en-GB" sz="3200" dirty="0"/>
              <a:t> in general is an </a:t>
            </a:r>
            <a:r>
              <a:rPr lang="en-GB" sz="3200" dirty="0" smtClean="0"/>
              <a:t>echo </a:t>
            </a:r>
            <a:r>
              <a:rPr lang="en-GB" sz="3200" dirty="0"/>
              <a:t>of the obsolescence of Davie (Alec’s father) in the play.  A sense of </a:t>
            </a:r>
            <a:r>
              <a:rPr lang="en-GB" sz="3200" dirty="0" smtClean="0"/>
              <a:t>departure </a:t>
            </a:r>
            <a:r>
              <a:rPr lang="en-GB" sz="3200" dirty="0"/>
              <a:t>and loss is imparted to some extent through </a:t>
            </a:r>
            <a:r>
              <a:rPr lang="en-GB" sz="3200" dirty="0" smtClean="0"/>
              <a:t>this. </a:t>
            </a:r>
            <a:endParaRPr lang="en-GB" sz="3200" dirty="0"/>
          </a:p>
          <a:p>
            <a:endParaRPr lang="en-GB" dirty="0"/>
          </a:p>
        </p:txBody>
      </p:sp>
    </p:spTree>
    <p:extLst>
      <p:ext uri="{BB962C8B-B14F-4D97-AF65-F5344CB8AC3E}">
        <p14:creationId xmlns:p14="http://schemas.microsoft.com/office/powerpoint/2010/main" val="20886506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Characters</a:t>
            </a:r>
            <a:endParaRPr lang="en-GB" dirty="0"/>
          </a:p>
        </p:txBody>
      </p:sp>
      <p:sp>
        <p:nvSpPr>
          <p:cNvPr id="3" name="Content Placeholder 2"/>
          <p:cNvSpPr>
            <a:spLocks noGrp="1"/>
          </p:cNvSpPr>
          <p:nvPr>
            <p:ph idx="1"/>
          </p:nvPr>
        </p:nvSpPr>
        <p:spPr/>
        <p:txBody>
          <a:bodyPr>
            <a:normAutofit fontScale="77500" lnSpcReduction="20000"/>
          </a:bodyPr>
          <a:lstStyle/>
          <a:p>
            <a:pPr>
              <a:defRPr/>
            </a:pPr>
            <a:r>
              <a:rPr lang="en-GB" dirty="0"/>
              <a:t>Alec – Alan Spence, basically: he experiences the loss of his mother at an early age, an increasing awareness of the flaws of his father and separation from his roots (personally, socially, intellectually).</a:t>
            </a:r>
          </a:p>
          <a:p>
            <a:pPr>
              <a:defRPr/>
            </a:pPr>
            <a:r>
              <a:rPr lang="en-GB" dirty="0"/>
              <a:t>Davie – Alec’s father: he is incapable of adapting to change and loss; he is a sail-maker (and therefore is highly skilled) to trade and is self-educated to a certain extent (has read Dickens…); he does not meet his responsibilities effectively and is a procrastinator (symbolised by the model yacht for which he never does make sails).</a:t>
            </a:r>
          </a:p>
          <a:p>
            <a:pPr>
              <a:defRPr/>
            </a:pPr>
            <a:r>
              <a:rPr lang="en-GB" dirty="0"/>
              <a:t>Billy – Davie’s brother: he is a ‘Big Orange head-banger’ according to Davie.  He emanates casual bigotry.  Yet, he does get things done, and can adapt to change.  The fact he moves to Aberdeen and that his son becomes an Aberdeen supporter would suggest either that the prejudice he </a:t>
            </a:r>
            <a:r>
              <a:rPr lang="en-GB" dirty="0" smtClean="0"/>
              <a:t>espouses </a:t>
            </a:r>
            <a:r>
              <a:rPr lang="en-GB" dirty="0"/>
              <a:t>will disintegrate through generational, economic and cultural change or that it will continue in a different form.</a:t>
            </a:r>
          </a:p>
          <a:p>
            <a:pPr>
              <a:defRPr/>
            </a:pPr>
            <a:r>
              <a:rPr lang="en-GB" dirty="0"/>
              <a:t>Ian </a:t>
            </a:r>
            <a:r>
              <a:rPr lang="en-GB"/>
              <a:t>– </a:t>
            </a:r>
            <a:r>
              <a:rPr lang="en-GB" smtClean="0"/>
              <a:t>Billy’s </a:t>
            </a:r>
            <a:r>
              <a:rPr lang="en-GB" dirty="0"/>
              <a:t>son: a simpler, less intellectual lad than Alec, he sees a ‘</a:t>
            </a:r>
            <a:r>
              <a:rPr lang="en-GB" dirty="0" err="1"/>
              <a:t>chib</a:t>
            </a:r>
            <a:r>
              <a:rPr lang="en-GB" dirty="0"/>
              <a:t>’ where Alec sees a ‘marlinspike’; he associates the intellect and higher social status with a negative perception of homosexuality.  He will follow in his father’s trade – painting – and will move away from Glasgow.     </a:t>
            </a:r>
          </a:p>
          <a:p>
            <a:endParaRPr lang="en-GB" dirty="0"/>
          </a:p>
        </p:txBody>
      </p:sp>
    </p:spTree>
    <p:extLst>
      <p:ext uri="{BB962C8B-B14F-4D97-AF65-F5344CB8AC3E}">
        <p14:creationId xmlns:p14="http://schemas.microsoft.com/office/powerpoint/2010/main" val="38474790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Yacht</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yacht: symbolises Davie’s failure: both to deliver on his promises and inability to act in a practical, responsible way. Billy does his bit – he paints the yacht – proving that he has some wherewithal. The burning of the yacht at the end of the book symbolises Alec and Davie’s acceptance that Davie will not change. Each has given up on him.</a:t>
            </a:r>
          </a:p>
          <a:p>
            <a:r>
              <a:rPr lang="en-GB" dirty="0" smtClean="0"/>
              <a:t>The symbol of the model yacht is introduced near the beginning of the play, and Davie’s pun ‘Ah had a yacht.  </a:t>
            </a:r>
            <a:r>
              <a:rPr lang="en-GB" dirty="0" err="1" smtClean="0"/>
              <a:t>Y’ought</a:t>
            </a:r>
            <a:r>
              <a:rPr lang="en-GB" dirty="0" smtClean="0"/>
              <a:t> to see it.’ is introduced.  There is irony in Davie associating the homophones yacht (the model ship) and </a:t>
            </a:r>
            <a:r>
              <a:rPr lang="en-GB" dirty="0" err="1" smtClean="0"/>
              <a:t>y’ought</a:t>
            </a:r>
            <a:r>
              <a:rPr lang="en-GB" dirty="0" smtClean="0"/>
              <a:t> (moral responsibility) given that he does not keep his word to mend the model (an object which may later be interpreted as a symbol for Alec’s grief / loss).   Ian’s words ‘Put it in the canal.  Ye can all see it.’ are repeated by Davie at the end of the play and their significance is emphasised.  </a:t>
            </a:r>
          </a:p>
          <a:p>
            <a:endParaRPr lang="en-GB" dirty="0" smtClean="0"/>
          </a:p>
          <a:p>
            <a:endParaRPr lang="en-GB" dirty="0"/>
          </a:p>
        </p:txBody>
      </p:sp>
    </p:spTree>
    <p:extLst>
      <p:ext uri="{BB962C8B-B14F-4D97-AF65-F5344CB8AC3E}">
        <p14:creationId xmlns:p14="http://schemas.microsoft.com/office/powerpoint/2010/main" val="13309061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Hope/Dreams/Escape</a:t>
            </a:r>
            <a:endParaRPr lang="en-GB" dirty="0"/>
          </a:p>
        </p:txBody>
      </p:sp>
      <p:sp>
        <p:nvSpPr>
          <p:cNvPr id="3" name="Content Placeholder 2"/>
          <p:cNvSpPr>
            <a:spLocks noGrp="1"/>
          </p:cNvSpPr>
          <p:nvPr>
            <p:ph idx="1"/>
          </p:nvPr>
        </p:nvSpPr>
        <p:spPr>
          <a:xfrm>
            <a:off x="838200" y="1371600"/>
            <a:ext cx="10515600" cy="4805363"/>
          </a:xfrm>
        </p:spPr>
        <p:txBody>
          <a:bodyPr>
            <a:normAutofit fontScale="85000" lnSpcReduction="10000"/>
          </a:bodyPr>
          <a:lstStyle/>
          <a:p>
            <a:r>
              <a:rPr lang="en-GB" dirty="0" smtClean="0"/>
              <a:t>Each character attempts to escape their </a:t>
            </a:r>
            <a:r>
              <a:rPr lang="en-GB" dirty="0"/>
              <a:t>c</a:t>
            </a:r>
            <a:r>
              <a:rPr lang="en-GB" dirty="0" smtClean="0"/>
              <a:t>ircumstances throughout the play.</a:t>
            </a:r>
          </a:p>
          <a:p>
            <a:r>
              <a:rPr lang="en-GB" dirty="0" smtClean="0"/>
              <a:t>Davie is unhappy at work and grieving for his wife so he drinks (“Just a wee </a:t>
            </a:r>
            <a:r>
              <a:rPr lang="en-GB" dirty="0" err="1" smtClean="0"/>
              <a:t>hauf</a:t>
            </a:r>
            <a:r>
              <a:rPr lang="en-GB" dirty="0" smtClean="0"/>
              <a:t> when ah finish ma work. An by Christ ah need it.”) and gambles (“Ah suppose it’s the </a:t>
            </a:r>
            <a:r>
              <a:rPr lang="en-GB" dirty="0" err="1" smtClean="0"/>
              <a:t>feelin</a:t>
            </a:r>
            <a:r>
              <a:rPr lang="en-GB" dirty="0" smtClean="0"/>
              <a:t> you’ve at least got a </a:t>
            </a:r>
            <a:r>
              <a:rPr lang="en-GB" i="1" dirty="0" smtClean="0"/>
              <a:t>chance.</a:t>
            </a:r>
            <a:r>
              <a:rPr lang="en-GB" dirty="0" smtClean="0"/>
              <a:t>”) He is a dreamer and never manages to escape, instead sinking gradually lower and lower in life.</a:t>
            </a:r>
          </a:p>
          <a:p>
            <a:r>
              <a:rPr lang="en-GB" dirty="0" smtClean="0"/>
              <a:t>As a small boy Alec escapes into games and imaginary worlds, often with Ian. They pretend to be Indians, pirates, footballers </a:t>
            </a:r>
            <a:r>
              <a:rPr lang="en-GB" dirty="0" err="1" smtClean="0"/>
              <a:t>etc</a:t>
            </a:r>
            <a:r>
              <a:rPr lang="en-GB" dirty="0" smtClean="0"/>
              <a:t> and love comics. As he gets older, he uses education as an escape, first as a member of various church groups (he wins prizes for Bible study), then at school where he does so well he makes it out of Govan and away to university and a “wee bedsit or something”. The shell is an important symbol of escape as it allows them to “hear” faraway places.</a:t>
            </a:r>
          </a:p>
          <a:p>
            <a:r>
              <a:rPr lang="en-GB" dirty="0" smtClean="0"/>
              <a:t>Billy and Ian decide to leave Glasgow, eventually to Aberdeen but having considered Corby (Billy) and the army (Ian). Their simpler, more practical approach to life is at least as successful as the attempts made by Davie and Alec.</a:t>
            </a:r>
          </a:p>
          <a:p>
            <a:endParaRPr lang="en-GB" dirty="0"/>
          </a:p>
        </p:txBody>
      </p:sp>
    </p:spTree>
    <p:extLst>
      <p:ext uri="{BB962C8B-B14F-4D97-AF65-F5344CB8AC3E}">
        <p14:creationId xmlns:p14="http://schemas.microsoft.com/office/powerpoint/2010/main" val="2717552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Class and Poverty</a:t>
            </a:r>
            <a:endParaRPr lang="en-GB" dirty="0"/>
          </a:p>
        </p:txBody>
      </p:sp>
      <p:sp>
        <p:nvSpPr>
          <p:cNvPr id="3" name="Content Placeholder 2"/>
          <p:cNvSpPr>
            <a:spLocks noGrp="1"/>
          </p:cNvSpPr>
          <p:nvPr>
            <p:ph idx="1"/>
          </p:nvPr>
        </p:nvSpPr>
        <p:spPr>
          <a:xfrm>
            <a:off x="838200" y="1465118"/>
            <a:ext cx="10515600" cy="4966855"/>
          </a:xfrm>
        </p:spPr>
        <p:txBody>
          <a:bodyPr>
            <a:normAutofit fontScale="92500" lnSpcReduction="10000"/>
          </a:bodyPr>
          <a:lstStyle/>
          <a:p>
            <a:r>
              <a:rPr lang="en-GB" dirty="0" smtClean="0"/>
              <a:t>The characters are all solidly working class. </a:t>
            </a:r>
          </a:p>
          <a:p>
            <a:r>
              <a:rPr lang="en-GB" dirty="0" smtClean="0"/>
              <a:t>Ian and Billy do not overthink this, aiming to get well-paid secure jobs and live as well as they can (“Ah got a letter </a:t>
            </a:r>
            <a:r>
              <a:rPr lang="en-GB" dirty="0" err="1" smtClean="0"/>
              <a:t>fae</a:t>
            </a:r>
            <a:r>
              <a:rPr lang="en-GB" dirty="0" smtClean="0"/>
              <a:t> Alec. He’s still at school. Can ye imagine!”). Billy is reliable (he is able to lend Davie money when he needs it and “sorts out” the bookmaker) and well organised and seems content. They love football but have fairly dubious views on religion.</a:t>
            </a:r>
          </a:p>
          <a:p>
            <a:r>
              <a:rPr lang="en-GB" dirty="0" smtClean="0"/>
              <a:t>Alec and Davie struggle due to Davie’s fecklessness (gambling and drink) and his difficulty holding down a job. The obsolescence of </a:t>
            </a:r>
            <a:r>
              <a:rPr lang="en-GB" dirty="0" err="1" smtClean="0"/>
              <a:t>sailmaking</a:t>
            </a:r>
            <a:r>
              <a:rPr lang="en-GB" dirty="0" smtClean="0"/>
              <a:t> as a trade and his struggles to adapt reflect not just his decline but the decline of industrial Glasgow and the working class as a whole as jobs and opportunities dry up and people lose security and income. Davie ends up in debt and they live in a run-down flat in a bad area (at the end of the play they have to burn their possessions to keep warm). Money is always tight and a source of arguments.</a:t>
            </a:r>
            <a:endParaRPr lang="en-GB" dirty="0"/>
          </a:p>
        </p:txBody>
      </p:sp>
    </p:spTree>
    <p:extLst>
      <p:ext uri="{BB962C8B-B14F-4D97-AF65-F5344CB8AC3E}">
        <p14:creationId xmlns:p14="http://schemas.microsoft.com/office/powerpoint/2010/main" val="3619167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Grief and Loss</a:t>
            </a:r>
            <a:endParaRPr lang="en-GB" dirty="0"/>
          </a:p>
        </p:txBody>
      </p:sp>
      <p:sp>
        <p:nvSpPr>
          <p:cNvPr id="3" name="Content Placeholder 2"/>
          <p:cNvSpPr>
            <a:spLocks noGrp="1"/>
          </p:cNvSpPr>
          <p:nvPr>
            <p:ph idx="1"/>
          </p:nvPr>
        </p:nvSpPr>
        <p:spPr>
          <a:xfrm>
            <a:off x="838200" y="1381991"/>
            <a:ext cx="10515600" cy="4794972"/>
          </a:xfrm>
        </p:spPr>
        <p:txBody>
          <a:bodyPr>
            <a:normAutofit fontScale="92500" lnSpcReduction="20000"/>
          </a:bodyPr>
          <a:lstStyle/>
          <a:p>
            <a:r>
              <a:rPr lang="en-GB" dirty="0" smtClean="0"/>
              <a:t>The play begins with the death of Alec’s mother. Alec hears it from Davie who tells him he has “a bit of bad news for you”. This is an inadequate way of telling Alec and sums up how inadequate Davie is generally in dealing with his wife’s death and in providing properly for his son (he describes himself as “shattered” which could have two meanings). He soon turns to drink and gambling and gets into debt. He is unable to cook properly and the house is a mess. He confides to Billy how difficult he finds life without his wife.</a:t>
            </a:r>
          </a:p>
          <a:p>
            <a:r>
              <a:rPr lang="en-GB" dirty="0" smtClean="0"/>
              <a:t>Alec reflects on his loss in standard English (not Scots) which tells us he is looking back on it as an educated adult. It is the defining moment in his life. Spence has him repeat key phrases (“My mother was dead”; “</a:t>
            </a:r>
            <a:r>
              <a:rPr lang="en-GB" dirty="0" err="1" smtClean="0"/>
              <a:t>Yer</a:t>
            </a:r>
            <a:r>
              <a:rPr lang="en-GB" dirty="0" smtClean="0"/>
              <a:t> Mammy’s dead” </a:t>
            </a:r>
            <a:r>
              <a:rPr lang="en-GB" dirty="0" err="1" smtClean="0"/>
              <a:t>etc</a:t>
            </a:r>
            <a:r>
              <a:rPr lang="en-GB" dirty="0" smtClean="0"/>
              <a:t>) as he struggles to come to terms with his loss. Alec describes how nothing has changed yet everything has </a:t>
            </a:r>
            <a:r>
              <a:rPr lang="en-GB" dirty="0" err="1" smtClean="0"/>
              <a:t>ie</a:t>
            </a:r>
            <a:r>
              <a:rPr lang="en-GB" dirty="0" smtClean="0"/>
              <a:t> the world is going on as normal but his life is irrevocably damaged.</a:t>
            </a:r>
          </a:p>
          <a:p>
            <a:r>
              <a:rPr lang="en-GB" dirty="0" smtClean="0"/>
              <a:t>The boy playing the same two notes on the mouth organ gives a feeling of the relentless depression both Davie and Alec feel.</a:t>
            </a:r>
            <a:endParaRPr lang="en-GB" dirty="0"/>
          </a:p>
        </p:txBody>
      </p:sp>
    </p:spTree>
    <p:extLst>
      <p:ext uri="{BB962C8B-B14F-4D97-AF65-F5344CB8AC3E}">
        <p14:creationId xmlns:p14="http://schemas.microsoft.com/office/powerpoint/2010/main" val="33636843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1254</Words>
  <Application>Microsoft Macintosh PowerPoint</Application>
  <PresentationFormat>Custom</PresentationFormat>
  <Paragraphs>30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Sailmaker</vt:lpstr>
      <vt:lpstr>Alan Spence</vt:lpstr>
      <vt:lpstr>The Title</vt:lpstr>
      <vt:lpstr>Characters</vt:lpstr>
      <vt:lpstr>The Yacht</vt:lpstr>
      <vt:lpstr>Hope/Dreams/Escape</vt:lpstr>
      <vt:lpstr>Class and Poverty</vt:lpstr>
      <vt:lpstr>Grief and Loss</vt:lpstr>
    </vt:vector>
  </TitlesOfParts>
  <Company>North Lanarkshire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Sailmaker</dc:title>
  <dc:creator>Alastair Scott</dc:creator>
  <cp:lastModifiedBy>Client Administrator</cp:lastModifiedBy>
  <cp:revision>10</cp:revision>
  <dcterms:created xsi:type="dcterms:W3CDTF">2014-01-20T11:36:09Z</dcterms:created>
  <dcterms:modified xsi:type="dcterms:W3CDTF">2018-01-11T10:20:40Z</dcterms:modified>
</cp:coreProperties>
</file>