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49" d="100"/>
          <a:sy n="49" d="100"/>
        </p:scale>
        <p:origin x="-1200"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BF59046-740D-6A4F-A26D-6BE6C636D17C}" type="datetimeFigureOut">
              <a:rPr lang="en-US" smtClean="0"/>
              <a:t>11/01/2018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8BCD17-8012-4E4A-A301-0DAD27E76624}" type="slidenum">
              <a:rPr lang="en-US" smtClean="0"/>
              <a:t>‹#›</a:t>
            </a:fld>
            <a:endParaRPr lang="en-US"/>
          </a:p>
        </p:txBody>
      </p:sp>
    </p:spTree>
    <p:extLst>
      <p:ext uri="{BB962C8B-B14F-4D97-AF65-F5344CB8AC3E}">
        <p14:creationId xmlns:p14="http://schemas.microsoft.com/office/powerpoint/2010/main" val="656754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F59046-740D-6A4F-A26D-6BE6C636D17C}" type="datetimeFigureOut">
              <a:rPr lang="en-US" smtClean="0"/>
              <a:t>11/01/2018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8BCD17-8012-4E4A-A301-0DAD27E76624}" type="slidenum">
              <a:rPr lang="en-US" smtClean="0"/>
              <a:t>‹#›</a:t>
            </a:fld>
            <a:endParaRPr lang="en-US"/>
          </a:p>
        </p:txBody>
      </p:sp>
    </p:spTree>
    <p:extLst>
      <p:ext uri="{BB962C8B-B14F-4D97-AF65-F5344CB8AC3E}">
        <p14:creationId xmlns:p14="http://schemas.microsoft.com/office/powerpoint/2010/main" val="992455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F59046-740D-6A4F-A26D-6BE6C636D17C}" type="datetimeFigureOut">
              <a:rPr lang="en-US" smtClean="0"/>
              <a:t>11/01/2018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8BCD17-8012-4E4A-A301-0DAD27E76624}" type="slidenum">
              <a:rPr lang="en-US" smtClean="0"/>
              <a:t>‹#›</a:t>
            </a:fld>
            <a:endParaRPr lang="en-US"/>
          </a:p>
        </p:txBody>
      </p:sp>
    </p:spTree>
    <p:extLst>
      <p:ext uri="{BB962C8B-B14F-4D97-AF65-F5344CB8AC3E}">
        <p14:creationId xmlns:p14="http://schemas.microsoft.com/office/powerpoint/2010/main" val="1101749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F59046-740D-6A4F-A26D-6BE6C636D17C}" type="datetimeFigureOut">
              <a:rPr lang="en-US" smtClean="0"/>
              <a:t>11/01/2018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8BCD17-8012-4E4A-A301-0DAD27E76624}" type="slidenum">
              <a:rPr lang="en-US" smtClean="0"/>
              <a:t>‹#›</a:t>
            </a:fld>
            <a:endParaRPr lang="en-US"/>
          </a:p>
        </p:txBody>
      </p:sp>
    </p:spTree>
    <p:extLst>
      <p:ext uri="{BB962C8B-B14F-4D97-AF65-F5344CB8AC3E}">
        <p14:creationId xmlns:p14="http://schemas.microsoft.com/office/powerpoint/2010/main" val="2630797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F59046-740D-6A4F-A26D-6BE6C636D17C}" type="datetimeFigureOut">
              <a:rPr lang="en-US" smtClean="0"/>
              <a:t>11/01/2018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8BCD17-8012-4E4A-A301-0DAD27E76624}" type="slidenum">
              <a:rPr lang="en-US" smtClean="0"/>
              <a:t>‹#›</a:t>
            </a:fld>
            <a:endParaRPr lang="en-US"/>
          </a:p>
        </p:txBody>
      </p:sp>
    </p:spTree>
    <p:extLst>
      <p:ext uri="{BB962C8B-B14F-4D97-AF65-F5344CB8AC3E}">
        <p14:creationId xmlns:p14="http://schemas.microsoft.com/office/powerpoint/2010/main" val="1249329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F59046-740D-6A4F-A26D-6BE6C636D17C}" type="datetimeFigureOut">
              <a:rPr lang="en-US" smtClean="0"/>
              <a:t>11/01/2018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8BCD17-8012-4E4A-A301-0DAD27E76624}" type="slidenum">
              <a:rPr lang="en-US" smtClean="0"/>
              <a:t>‹#›</a:t>
            </a:fld>
            <a:endParaRPr lang="en-US"/>
          </a:p>
        </p:txBody>
      </p:sp>
    </p:spTree>
    <p:extLst>
      <p:ext uri="{BB962C8B-B14F-4D97-AF65-F5344CB8AC3E}">
        <p14:creationId xmlns:p14="http://schemas.microsoft.com/office/powerpoint/2010/main" val="2778643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BF59046-740D-6A4F-A26D-6BE6C636D17C}" type="datetimeFigureOut">
              <a:rPr lang="en-US" smtClean="0"/>
              <a:t>11/01/2018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8BCD17-8012-4E4A-A301-0DAD27E76624}" type="slidenum">
              <a:rPr lang="en-US" smtClean="0"/>
              <a:t>‹#›</a:t>
            </a:fld>
            <a:endParaRPr lang="en-US"/>
          </a:p>
        </p:txBody>
      </p:sp>
    </p:spTree>
    <p:extLst>
      <p:ext uri="{BB962C8B-B14F-4D97-AF65-F5344CB8AC3E}">
        <p14:creationId xmlns:p14="http://schemas.microsoft.com/office/powerpoint/2010/main" val="2190443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F59046-740D-6A4F-A26D-6BE6C636D17C}" type="datetimeFigureOut">
              <a:rPr lang="en-US" smtClean="0"/>
              <a:t>11/01/2018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8BCD17-8012-4E4A-A301-0DAD27E76624}" type="slidenum">
              <a:rPr lang="en-US" smtClean="0"/>
              <a:t>‹#›</a:t>
            </a:fld>
            <a:endParaRPr lang="en-US"/>
          </a:p>
        </p:txBody>
      </p:sp>
    </p:spTree>
    <p:extLst>
      <p:ext uri="{BB962C8B-B14F-4D97-AF65-F5344CB8AC3E}">
        <p14:creationId xmlns:p14="http://schemas.microsoft.com/office/powerpoint/2010/main" val="1186340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F59046-740D-6A4F-A26D-6BE6C636D17C}" type="datetimeFigureOut">
              <a:rPr lang="en-US" smtClean="0"/>
              <a:t>11/01/2018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8BCD17-8012-4E4A-A301-0DAD27E76624}" type="slidenum">
              <a:rPr lang="en-US" smtClean="0"/>
              <a:t>‹#›</a:t>
            </a:fld>
            <a:endParaRPr lang="en-US"/>
          </a:p>
        </p:txBody>
      </p:sp>
    </p:spTree>
    <p:extLst>
      <p:ext uri="{BB962C8B-B14F-4D97-AF65-F5344CB8AC3E}">
        <p14:creationId xmlns:p14="http://schemas.microsoft.com/office/powerpoint/2010/main" val="3896057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F59046-740D-6A4F-A26D-6BE6C636D17C}" type="datetimeFigureOut">
              <a:rPr lang="en-US" smtClean="0"/>
              <a:t>11/01/2018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8BCD17-8012-4E4A-A301-0DAD27E76624}" type="slidenum">
              <a:rPr lang="en-US" smtClean="0"/>
              <a:t>‹#›</a:t>
            </a:fld>
            <a:endParaRPr lang="en-US"/>
          </a:p>
        </p:txBody>
      </p:sp>
    </p:spTree>
    <p:extLst>
      <p:ext uri="{BB962C8B-B14F-4D97-AF65-F5344CB8AC3E}">
        <p14:creationId xmlns:p14="http://schemas.microsoft.com/office/powerpoint/2010/main" val="2429089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F59046-740D-6A4F-A26D-6BE6C636D17C}" type="datetimeFigureOut">
              <a:rPr lang="en-US" smtClean="0"/>
              <a:t>11/01/2018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8BCD17-8012-4E4A-A301-0DAD27E76624}" type="slidenum">
              <a:rPr lang="en-US" smtClean="0"/>
              <a:t>‹#›</a:t>
            </a:fld>
            <a:endParaRPr lang="en-US"/>
          </a:p>
        </p:txBody>
      </p:sp>
    </p:spTree>
    <p:extLst>
      <p:ext uri="{BB962C8B-B14F-4D97-AF65-F5344CB8AC3E}">
        <p14:creationId xmlns:p14="http://schemas.microsoft.com/office/powerpoint/2010/main" val="324146780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F59046-740D-6A4F-A26D-6BE6C636D17C}" type="datetimeFigureOut">
              <a:rPr lang="en-US" smtClean="0"/>
              <a:t>11/01/2018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8BCD17-8012-4E4A-A301-0DAD27E76624}" type="slidenum">
              <a:rPr lang="en-US" smtClean="0"/>
              <a:t>‹#›</a:t>
            </a:fld>
            <a:endParaRPr lang="en-US"/>
          </a:p>
        </p:txBody>
      </p:sp>
    </p:spTree>
    <p:extLst>
      <p:ext uri="{BB962C8B-B14F-4D97-AF65-F5344CB8AC3E}">
        <p14:creationId xmlns:p14="http://schemas.microsoft.com/office/powerpoint/2010/main" val="28049622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Final Question</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For the final question you are going to use the COM/EX/EL approach for your answer. The 8 marks will be awarded as follows:</a:t>
            </a:r>
          </a:p>
          <a:p>
            <a:pPr marL="0" indent="0">
              <a:buNone/>
            </a:pPr>
            <a:endParaRPr lang="en-US" dirty="0"/>
          </a:p>
          <a:p>
            <a:pPr marL="0" indent="0">
              <a:buNone/>
            </a:pPr>
            <a:r>
              <a:rPr lang="en-US" dirty="0" smtClean="0"/>
              <a:t>2 marks for explaining the </a:t>
            </a:r>
            <a:r>
              <a:rPr lang="en-US" i="1" dirty="0" err="1" smtClean="0"/>
              <a:t>COMmonality</a:t>
            </a:r>
            <a:endParaRPr lang="en-US" i="1" dirty="0" smtClean="0"/>
          </a:p>
          <a:p>
            <a:pPr marL="0" indent="0">
              <a:buNone/>
            </a:pPr>
            <a:endParaRPr lang="en-US" i="1" dirty="0" smtClean="0"/>
          </a:p>
          <a:p>
            <a:r>
              <a:rPr lang="en-US" dirty="0" smtClean="0"/>
              <a:t>1 mark for a statement/opinion about how the </a:t>
            </a:r>
            <a:r>
              <a:rPr lang="en-US" b="1" i="1" dirty="0" smtClean="0"/>
              <a:t>extract</a:t>
            </a:r>
            <a:r>
              <a:rPr lang="en-US" dirty="0" smtClean="0"/>
              <a:t> explores the idea contained in the question</a:t>
            </a:r>
          </a:p>
          <a:p>
            <a:pPr marL="0" indent="0">
              <a:buNone/>
            </a:pPr>
            <a:endParaRPr lang="en-US" dirty="0" smtClean="0"/>
          </a:p>
          <a:p>
            <a:r>
              <a:rPr lang="en-US" dirty="0" smtClean="0"/>
              <a:t>1 mark a statement/opinion about how the idea in the question is explored throughout the play as a whole.</a:t>
            </a:r>
            <a:endParaRPr lang="en-US" dirty="0"/>
          </a:p>
        </p:txBody>
      </p:sp>
    </p:spTree>
    <p:extLst>
      <p:ext uri="{BB962C8B-B14F-4D97-AF65-F5344CB8AC3E}">
        <p14:creationId xmlns:p14="http://schemas.microsoft.com/office/powerpoint/2010/main" val="64900785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Final Question</a:t>
            </a:r>
            <a:endParaRPr lang="en-US" dirty="0"/>
          </a:p>
        </p:txBody>
      </p:sp>
      <p:sp>
        <p:nvSpPr>
          <p:cNvPr id="3" name="Content Placeholder 2"/>
          <p:cNvSpPr>
            <a:spLocks noGrp="1"/>
          </p:cNvSpPr>
          <p:nvPr>
            <p:ph idx="1"/>
          </p:nvPr>
        </p:nvSpPr>
        <p:spPr/>
        <p:txBody>
          <a:bodyPr/>
          <a:lstStyle/>
          <a:p>
            <a:pPr marL="0" indent="0">
              <a:buNone/>
            </a:pPr>
            <a:r>
              <a:rPr lang="en-US" dirty="0" smtClean="0"/>
              <a:t>2 marks for an example from the </a:t>
            </a:r>
            <a:r>
              <a:rPr lang="en-US" i="1" dirty="0" smtClean="0"/>
              <a:t>Extract</a:t>
            </a:r>
          </a:p>
          <a:p>
            <a:pPr marL="0" indent="0">
              <a:buNone/>
            </a:pPr>
            <a:endParaRPr lang="en-US" dirty="0" smtClean="0"/>
          </a:p>
          <a:p>
            <a:r>
              <a:rPr lang="en-US" dirty="0" smtClean="0"/>
              <a:t>1 mark for a quotation/reference from the extract</a:t>
            </a:r>
          </a:p>
          <a:p>
            <a:pPr marL="0" indent="0">
              <a:buNone/>
            </a:pPr>
            <a:endParaRPr lang="en-US" dirty="0" smtClean="0"/>
          </a:p>
          <a:p>
            <a:r>
              <a:rPr lang="en-US" dirty="0" smtClean="0"/>
              <a:t>1 mark for a comment/explanation of </a:t>
            </a:r>
            <a:r>
              <a:rPr lang="en-US" i="1" dirty="0" smtClean="0"/>
              <a:t>HOW</a:t>
            </a:r>
            <a:r>
              <a:rPr lang="en-US" dirty="0" smtClean="0"/>
              <a:t> the quotation explores the idea contained in the question.</a:t>
            </a:r>
            <a:endParaRPr lang="en-US" dirty="0"/>
          </a:p>
        </p:txBody>
      </p:sp>
    </p:spTree>
    <p:extLst>
      <p:ext uri="{BB962C8B-B14F-4D97-AF65-F5344CB8AC3E}">
        <p14:creationId xmlns:p14="http://schemas.microsoft.com/office/powerpoint/2010/main" val="172371146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Final Question</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The final 4 marks are awarded for reference to and explanation of appropriate examples from </a:t>
            </a:r>
            <a:r>
              <a:rPr lang="en-US" i="1" dirty="0" smtClean="0"/>
              <a:t>Elsewhere</a:t>
            </a:r>
            <a:r>
              <a:rPr lang="en-US" dirty="0" smtClean="0"/>
              <a:t> in the play.</a:t>
            </a:r>
          </a:p>
          <a:p>
            <a:endParaRPr lang="en-US" dirty="0" smtClean="0"/>
          </a:p>
          <a:p>
            <a:r>
              <a:rPr lang="en-US" dirty="0" smtClean="0"/>
              <a:t>1 mark for a relevant quotation/reference from </a:t>
            </a:r>
            <a:r>
              <a:rPr lang="en-US" b="1" i="1" dirty="0" smtClean="0"/>
              <a:t>ELSEWHERE</a:t>
            </a:r>
            <a:r>
              <a:rPr lang="en-US" dirty="0" smtClean="0"/>
              <a:t> in the play.</a:t>
            </a:r>
          </a:p>
          <a:p>
            <a:endParaRPr lang="en-US" dirty="0"/>
          </a:p>
          <a:p>
            <a:r>
              <a:rPr lang="en-US" dirty="0" smtClean="0"/>
              <a:t>1 mark for appropriate comment/explanation of </a:t>
            </a:r>
            <a:r>
              <a:rPr lang="en-US" b="1" i="1" dirty="0" smtClean="0"/>
              <a:t>HOW</a:t>
            </a:r>
            <a:r>
              <a:rPr lang="en-US" dirty="0" smtClean="0"/>
              <a:t> this reference explores the idea in the question</a:t>
            </a:r>
          </a:p>
          <a:p>
            <a:endParaRPr lang="en-US" dirty="0"/>
          </a:p>
          <a:p>
            <a:pPr marL="0" indent="0">
              <a:buNone/>
            </a:pPr>
            <a:r>
              <a:rPr lang="en-US" dirty="0" smtClean="0"/>
              <a:t>You would then repeat this stage for one more example from </a:t>
            </a:r>
            <a:r>
              <a:rPr lang="en-US" b="1" i="1" dirty="0" smtClean="0"/>
              <a:t>ELSEWHERE</a:t>
            </a:r>
            <a:r>
              <a:rPr lang="en-US" dirty="0" smtClean="0"/>
              <a:t> in the play.</a:t>
            </a:r>
            <a:endParaRPr lang="en-US" dirty="0"/>
          </a:p>
        </p:txBody>
      </p:sp>
    </p:spTree>
    <p:extLst>
      <p:ext uri="{BB962C8B-B14F-4D97-AF65-F5344CB8AC3E}">
        <p14:creationId xmlns:p14="http://schemas.microsoft.com/office/powerpoint/2010/main" val="257484132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Example – SQA 2014</a:t>
            </a:r>
            <a:endParaRPr lang="en-US" dirty="0"/>
          </a:p>
        </p:txBody>
      </p:sp>
      <p:sp>
        <p:nvSpPr>
          <p:cNvPr id="3" name="Content Placeholder 2"/>
          <p:cNvSpPr>
            <a:spLocks noGrp="1"/>
          </p:cNvSpPr>
          <p:nvPr>
            <p:ph idx="1"/>
          </p:nvPr>
        </p:nvSpPr>
        <p:spPr>
          <a:xfrm>
            <a:off x="457200" y="2622458"/>
            <a:ext cx="8229600" cy="1850602"/>
          </a:xfrm>
        </p:spPr>
        <p:txBody>
          <a:bodyPr/>
          <a:lstStyle/>
          <a:p>
            <a:pPr marL="0" indent="0">
              <a:buNone/>
            </a:pPr>
            <a:r>
              <a:rPr lang="en-US" dirty="0"/>
              <a:t>By referring to this extract, and to elsewhere in the play, explain how the </a:t>
            </a:r>
            <a:r>
              <a:rPr lang="en-US" dirty="0" smtClean="0"/>
              <a:t>character of </a:t>
            </a:r>
            <a:r>
              <a:rPr lang="en-US" dirty="0"/>
              <a:t>Alec develops and changes as he grows older</a:t>
            </a:r>
            <a:r>
              <a:rPr lang="en-US" dirty="0" smtClean="0"/>
              <a:t>. 			8</a:t>
            </a:r>
            <a:endParaRPr lang="en-US" dirty="0"/>
          </a:p>
        </p:txBody>
      </p:sp>
    </p:spTree>
    <p:extLst>
      <p:ext uri="{BB962C8B-B14F-4D97-AF65-F5344CB8AC3E}">
        <p14:creationId xmlns:p14="http://schemas.microsoft.com/office/powerpoint/2010/main" val="383478186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Example – SQA 2014</a:t>
            </a:r>
            <a:endParaRPr lang="en-US" dirty="0"/>
          </a:p>
        </p:txBody>
      </p:sp>
      <p:sp>
        <p:nvSpPr>
          <p:cNvPr id="3" name="Content Placeholder 2"/>
          <p:cNvSpPr>
            <a:spLocks noGrp="1"/>
          </p:cNvSpPr>
          <p:nvPr>
            <p:ph idx="1"/>
          </p:nvPr>
        </p:nvSpPr>
        <p:spPr>
          <a:xfrm>
            <a:off x="457200" y="2622458"/>
            <a:ext cx="8229600" cy="1850602"/>
          </a:xfrm>
        </p:spPr>
        <p:txBody>
          <a:bodyPr/>
          <a:lstStyle/>
          <a:p>
            <a:pPr marL="0" indent="0">
              <a:buNone/>
            </a:pPr>
            <a:r>
              <a:rPr lang="en-US" dirty="0">
                <a:solidFill>
                  <a:schemeClr val="bg1"/>
                </a:solidFill>
              </a:rPr>
              <a:t>By referring to this extract, and to elsewhere in the play, explain how the </a:t>
            </a:r>
            <a:r>
              <a:rPr lang="en-US" dirty="0" smtClean="0">
                <a:solidFill>
                  <a:schemeClr val="bg1"/>
                </a:solidFill>
              </a:rPr>
              <a:t>character of </a:t>
            </a:r>
            <a:r>
              <a:rPr lang="en-US" dirty="0">
                <a:solidFill>
                  <a:srgbClr val="FF0000"/>
                </a:solidFill>
              </a:rPr>
              <a:t>Alec develops and changes</a:t>
            </a:r>
            <a:r>
              <a:rPr lang="en-US" dirty="0"/>
              <a:t> </a:t>
            </a:r>
            <a:r>
              <a:rPr lang="en-US" dirty="0">
                <a:solidFill>
                  <a:srgbClr val="FFFFFF"/>
                </a:solidFill>
              </a:rPr>
              <a:t>as he grows older</a:t>
            </a:r>
            <a:r>
              <a:rPr lang="en-US" dirty="0" smtClean="0">
                <a:solidFill>
                  <a:srgbClr val="FFFFFF"/>
                </a:solidFill>
              </a:rPr>
              <a:t>. 	</a:t>
            </a:r>
            <a:r>
              <a:rPr lang="en-US" dirty="0" smtClean="0"/>
              <a:t>		8</a:t>
            </a:r>
            <a:endParaRPr lang="en-US" dirty="0"/>
          </a:p>
        </p:txBody>
      </p:sp>
    </p:spTree>
    <p:extLst>
      <p:ext uri="{BB962C8B-B14F-4D97-AF65-F5344CB8AC3E}">
        <p14:creationId xmlns:p14="http://schemas.microsoft.com/office/powerpoint/2010/main" val="411646825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Commonality</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In this section I want to identify what Alec is like in the extract then say how this has changed from elsewhere in the play.</a:t>
            </a:r>
          </a:p>
          <a:p>
            <a:pPr marL="0" indent="0">
              <a:buNone/>
            </a:pPr>
            <a:endParaRPr lang="en-US" dirty="0"/>
          </a:p>
          <a:p>
            <a:r>
              <a:rPr lang="en-US" dirty="0" smtClean="0"/>
              <a:t>As a character, Alec changes quite dramatically throughout the play. In this extract, Alec has begun to question Davie’s avoidance of responsibility since the death of his mother. He has become more aware of his failures as a father.</a:t>
            </a:r>
          </a:p>
          <a:p>
            <a:r>
              <a:rPr lang="en-US" dirty="0" smtClean="0"/>
              <a:t>This is a change from the start of the play where Alec was very defensive of his father and was proud of his trade as a </a:t>
            </a:r>
            <a:r>
              <a:rPr lang="en-US" dirty="0" err="1" smtClean="0"/>
              <a:t>sailmaker</a:t>
            </a:r>
            <a:r>
              <a:rPr lang="en-US" dirty="0" smtClean="0"/>
              <a:t>. Ultimately, however, he </a:t>
            </a:r>
            <a:r>
              <a:rPr lang="en-US" dirty="0" err="1" smtClean="0"/>
              <a:t>realises</a:t>
            </a:r>
            <a:r>
              <a:rPr lang="en-US" dirty="0" smtClean="0"/>
              <a:t> Davie will never change and decides that he is the one that has to move on.</a:t>
            </a:r>
            <a:endParaRPr lang="en-US" dirty="0"/>
          </a:p>
        </p:txBody>
      </p:sp>
    </p:spTree>
    <p:extLst>
      <p:ext uri="{BB962C8B-B14F-4D97-AF65-F5344CB8AC3E}">
        <p14:creationId xmlns:p14="http://schemas.microsoft.com/office/powerpoint/2010/main" val="396064440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Extract</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In this section I want to find a quote from the extract and </a:t>
            </a:r>
            <a:r>
              <a:rPr lang="en-US" dirty="0" err="1" smtClean="0"/>
              <a:t>analyse</a:t>
            </a:r>
            <a:r>
              <a:rPr lang="en-US" dirty="0" smtClean="0"/>
              <a:t> it.</a:t>
            </a:r>
          </a:p>
          <a:p>
            <a:pPr marL="0" indent="0">
              <a:buNone/>
            </a:pPr>
            <a:endParaRPr lang="en-US" dirty="0"/>
          </a:p>
          <a:p>
            <a:r>
              <a:rPr lang="en-US" dirty="0" smtClean="0"/>
              <a:t>“So ye go an get </a:t>
            </a:r>
            <a:r>
              <a:rPr lang="en-US" dirty="0" err="1" smtClean="0"/>
              <a:t>bevvied</a:t>
            </a:r>
            <a:r>
              <a:rPr lang="en-US" dirty="0" smtClean="0"/>
              <a:t>. Forget it all.”</a:t>
            </a:r>
          </a:p>
          <a:p>
            <a:r>
              <a:rPr lang="en-US" dirty="0" smtClean="0"/>
              <a:t>This shows that Alec has become unhappy at the way Davie has chosen to live his life since the death of his wife. He is critical of the fact that he chooses to avoid his responsibilities as they are living in poverty now with no electricity yet Davie chooses to go out and drink rather than fix the situation.</a:t>
            </a:r>
            <a:endParaRPr lang="en-US" dirty="0"/>
          </a:p>
        </p:txBody>
      </p:sp>
    </p:spTree>
    <p:extLst>
      <p:ext uri="{BB962C8B-B14F-4D97-AF65-F5344CB8AC3E}">
        <p14:creationId xmlns:p14="http://schemas.microsoft.com/office/powerpoint/2010/main" val="316168039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Elsewhere 1</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In this section I want to give an example from elsewhere in the play to show the changes in Alec’s character.</a:t>
            </a:r>
          </a:p>
          <a:p>
            <a:pPr marL="0" indent="0">
              <a:buNone/>
            </a:pPr>
            <a:endParaRPr lang="en-US" dirty="0"/>
          </a:p>
          <a:p>
            <a:r>
              <a:rPr lang="en-US" dirty="0" smtClean="0"/>
              <a:t>At the beginning of the play, Alec’s attitude to his dad is quite different. When he and Ian find Davie’s old </a:t>
            </a:r>
            <a:r>
              <a:rPr lang="en-US" dirty="0" err="1" smtClean="0"/>
              <a:t>sailmaker</a:t>
            </a:r>
            <a:r>
              <a:rPr lang="en-US" dirty="0" smtClean="0"/>
              <a:t> tools, Alec is very defensive of his dad’s trade when Ian makes fun of his current job as a tic man.</a:t>
            </a:r>
          </a:p>
          <a:p>
            <a:r>
              <a:rPr lang="en-US" dirty="0" smtClean="0"/>
              <a:t>This shows that early on in the play Alec was actually very proud of his dad and what he used to be. He also shows understanding for why he never cooks as Davie is finding it difficult to adjust to the loss of his wife.</a:t>
            </a:r>
            <a:endParaRPr lang="en-US" dirty="0"/>
          </a:p>
        </p:txBody>
      </p:sp>
    </p:spTree>
    <p:extLst>
      <p:ext uri="{BB962C8B-B14F-4D97-AF65-F5344CB8AC3E}">
        <p14:creationId xmlns:p14="http://schemas.microsoft.com/office/powerpoint/2010/main" val="76767051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Elsewhere 2</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In this section I want to give a second example from elsewhere in the play to show the changes to Alec.</a:t>
            </a:r>
          </a:p>
          <a:p>
            <a:pPr marL="0" indent="0">
              <a:buNone/>
            </a:pPr>
            <a:endParaRPr lang="en-US" dirty="0"/>
          </a:p>
          <a:p>
            <a:r>
              <a:rPr lang="en-US" dirty="0" smtClean="0"/>
              <a:t>At the end of the play, Alec moves on with his life, going to university and deciding to get his own flat. He and his father burn their remaining belongings.</a:t>
            </a:r>
          </a:p>
          <a:p>
            <a:r>
              <a:rPr lang="en-US" dirty="0" smtClean="0"/>
              <a:t>This shows that Alec has </a:t>
            </a:r>
            <a:r>
              <a:rPr lang="en-US" dirty="0" err="1" smtClean="0"/>
              <a:t>realised</a:t>
            </a:r>
            <a:r>
              <a:rPr lang="en-US" dirty="0" smtClean="0"/>
              <a:t> that his father will never change and adapt to the way things are. The burning of their belongings, in particular the yacht that Davie never repaired for Alec, is symbolic of Alec’s decision to move on and no longer be controlled by his past, in particular his father’s failures.</a:t>
            </a:r>
            <a:endParaRPr lang="en-US" dirty="0"/>
          </a:p>
        </p:txBody>
      </p:sp>
    </p:spTree>
    <p:extLst>
      <p:ext uri="{BB962C8B-B14F-4D97-AF65-F5344CB8AC3E}">
        <p14:creationId xmlns:p14="http://schemas.microsoft.com/office/powerpoint/2010/main" val="27925378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62</TotalTime>
  <Words>699</Words>
  <Application>Microsoft Macintosh PowerPoint</Application>
  <PresentationFormat>On-screen Show (4:3)</PresentationFormat>
  <Paragraphs>46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The Final Question</vt:lpstr>
      <vt:lpstr>The Final Question</vt:lpstr>
      <vt:lpstr>The Final Question</vt:lpstr>
      <vt:lpstr>Example – SQA 2014</vt:lpstr>
      <vt:lpstr>Example – SQA 2014</vt:lpstr>
      <vt:lpstr>Commonality</vt:lpstr>
      <vt:lpstr>Extract</vt:lpstr>
      <vt:lpstr>Elsewhere 1</vt:lpstr>
      <vt:lpstr>Elsewhere 2</vt:lpstr>
    </vt:vector>
  </TitlesOfParts>
  <Company>North Lanarkshire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Final Question</dc:title>
  <dc:creator>Client Administrator</dc:creator>
  <cp:lastModifiedBy>Client Administrator</cp:lastModifiedBy>
  <cp:revision>5</cp:revision>
  <dcterms:created xsi:type="dcterms:W3CDTF">2018-01-11T09:13:18Z</dcterms:created>
  <dcterms:modified xsi:type="dcterms:W3CDTF">2018-01-11T10:16:18Z</dcterms:modified>
</cp:coreProperties>
</file>