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82" r:id="rId4"/>
    <p:sldId id="279" r:id="rId5"/>
    <p:sldId id="281" r:id="rId6"/>
    <p:sldId id="260" r:id="rId7"/>
    <p:sldId id="262" r:id="rId8"/>
    <p:sldId id="272" r:id="rId9"/>
    <p:sldId id="261" r:id="rId10"/>
    <p:sldId id="264" r:id="rId11"/>
    <p:sldId id="265" r:id="rId12"/>
    <p:sldId id="266" r:id="rId13"/>
    <p:sldId id="263" r:id="rId14"/>
    <p:sldId id="274" r:id="rId15"/>
    <p:sldId id="273" r:id="rId16"/>
    <p:sldId id="257" r:id="rId17"/>
    <p:sldId id="267" r:id="rId18"/>
    <p:sldId id="268" r:id="rId19"/>
    <p:sldId id="269" r:id="rId20"/>
    <p:sldId id="276" r:id="rId21"/>
    <p:sldId id="277" r:id="rId22"/>
    <p:sldId id="259" r:id="rId23"/>
    <p:sldId id="270" r:id="rId24"/>
    <p:sldId id="278" r:id="rId25"/>
    <p:sldId id="283"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12" autoAdjust="0"/>
    <p:restoredTop sz="94660"/>
  </p:normalViewPr>
  <p:slideViewPr>
    <p:cSldViewPr snapToGrid="0">
      <p:cViewPr varScale="1">
        <p:scale>
          <a:sx n="74" d="100"/>
          <a:sy n="74"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10/4/2017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10/4/2017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10/4/2017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10/4/2017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Numeracy &amp; Mathematics</a:t>
            </a:r>
            <a:endParaRPr lang="en-GB" dirty="0"/>
          </a:p>
        </p:txBody>
      </p:sp>
      <p:sp>
        <p:nvSpPr>
          <p:cNvPr id="3" name="Subtitle 2"/>
          <p:cNvSpPr>
            <a:spLocks noGrp="1"/>
          </p:cNvSpPr>
          <p:nvPr>
            <p:ph type="subTitle" idx="1"/>
          </p:nvPr>
        </p:nvSpPr>
        <p:spPr/>
        <p:txBody>
          <a:bodyPr/>
          <a:lstStyle/>
          <a:p>
            <a:r>
              <a:rPr lang="en-GB" dirty="0" err="1" smtClean="0"/>
              <a:t>Eastfield</a:t>
            </a:r>
            <a:r>
              <a:rPr lang="en-GB" dirty="0" smtClean="0"/>
              <a:t> primary school</a:t>
            </a:r>
          </a:p>
          <a:p>
            <a:r>
              <a:rPr lang="en-GB" dirty="0" smtClean="0"/>
              <a:t>Session 2017-2018</a:t>
            </a:r>
            <a:endParaRPr lang="en-GB" dirty="0"/>
          </a:p>
        </p:txBody>
      </p:sp>
    </p:spTree>
    <p:extLst>
      <p:ext uri="{BB962C8B-B14F-4D97-AF65-F5344CB8AC3E}">
        <p14:creationId xmlns:p14="http://schemas.microsoft.com/office/powerpoint/2010/main" val="294534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80" y="337475"/>
            <a:ext cx="8825657" cy="576926"/>
          </a:xfrm>
        </p:spPr>
        <p:txBody>
          <a:bodyPr/>
          <a:lstStyle/>
          <a:p>
            <a:r>
              <a:rPr lang="en-GB" sz="5400" dirty="0" smtClean="0"/>
              <a:t>Learn Its</a:t>
            </a:r>
            <a:endParaRPr lang="en-GB" sz="5400" dirty="0"/>
          </a:p>
        </p:txBody>
      </p:sp>
      <p:sp>
        <p:nvSpPr>
          <p:cNvPr id="5" name="Text Placeholder 2"/>
          <p:cNvSpPr>
            <a:spLocks noGrp="1"/>
          </p:cNvSpPr>
          <p:nvPr>
            <p:ph type="body" idx="1"/>
          </p:nvPr>
        </p:nvSpPr>
        <p:spPr>
          <a:xfrm>
            <a:off x="347729" y="1094706"/>
            <a:ext cx="11436440" cy="5525035"/>
          </a:xfrm>
        </p:spPr>
        <p:txBody>
          <a:bodyPr>
            <a:normAutofit lnSpcReduction="10000"/>
          </a:bodyPr>
          <a:lstStyle/>
          <a:p>
            <a:r>
              <a:rPr lang="en-GB" sz="2200" dirty="0" smtClean="0"/>
              <a:t>This is progressive from Nursery – p7 and progresses through the year for each stage. </a:t>
            </a:r>
          </a:p>
          <a:p>
            <a:r>
              <a:rPr lang="en-GB" sz="2200" dirty="0" smtClean="0"/>
              <a:t>Learn its are number facts that the children should memorise.</a:t>
            </a:r>
          </a:p>
          <a:p>
            <a:r>
              <a:rPr lang="en-GB" sz="2200" dirty="0" smtClean="0"/>
              <a:t>These are some Examples of some of the Learn it tasks that they </a:t>
            </a:r>
            <a:r>
              <a:rPr lang="en-GB" sz="2200" b="1" u="sng" dirty="0" smtClean="0"/>
              <a:t>may</a:t>
            </a:r>
            <a:r>
              <a:rPr lang="en-GB" sz="2200" dirty="0" smtClean="0"/>
              <a:t> cover through this year:</a:t>
            </a:r>
          </a:p>
          <a:p>
            <a:endParaRPr lang="en-GB" sz="2200" dirty="0" smtClean="0"/>
          </a:p>
          <a:p>
            <a:r>
              <a:rPr lang="en-GB" sz="2200" dirty="0" smtClean="0"/>
              <a:t>P1 – 3+3, 4+4, 5+5</a:t>
            </a:r>
          </a:p>
          <a:p>
            <a:r>
              <a:rPr lang="en-GB" sz="2200" dirty="0" smtClean="0"/>
              <a:t>P2 </a:t>
            </a:r>
            <a:r>
              <a:rPr lang="en-GB" sz="2200" dirty="0" smtClean="0">
                <a:latin typeface="+mn-lt"/>
              </a:rPr>
              <a:t>– </a:t>
            </a:r>
            <a:r>
              <a:rPr lang="en-GB" sz="2200" dirty="0">
                <a:latin typeface="+mn-lt"/>
              </a:rPr>
              <a:t>4 + 2, 5 + 2, 6 + 2, 7 + 2, 9 + 2, 4 + 3, 5 + 3, 6 + </a:t>
            </a:r>
            <a:r>
              <a:rPr lang="en-GB" sz="2200" dirty="0" smtClean="0">
                <a:latin typeface="+mn-lt"/>
              </a:rPr>
              <a:t>3</a:t>
            </a:r>
          </a:p>
          <a:p>
            <a:r>
              <a:rPr lang="en-GB" sz="2200" dirty="0"/>
              <a:t>P3 – 5 + 4, 5 + 6, 6 + 7, 8 + 7, 8 + 9; x: 5x table</a:t>
            </a:r>
            <a:endParaRPr lang="en-GB" sz="2200" dirty="0" smtClean="0"/>
          </a:p>
          <a:p>
            <a:r>
              <a:rPr lang="en-GB" sz="2200" dirty="0" smtClean="0"/>
              <a:t>P4 – 4x table</a:t>
            </a:r>
          </a:p>
          <a:p>
            <a:r>
              <a:rPr lang="en-GB" sz="2200" dirty="0" smtClean="0"/>
              <a:t>P5 – x11 table</a:t>
            </a:r>
          </a:p>
          <a:p>
            <a:r>
              <a:rPr lang="en-GB" sz="2200" dirty="0" smtClean="0"/>
              <a:t>P6 – revision</a:t>
            </a:r>
          </a:p>
          <a:p>
            <a:r>
              <a:rPr lang="en-GB" sz="2200" dirty="0" smtClean="0"/>
              <a:t>P7 – revision</a:t>
            </a:r>
          </a:p>
          <a:p>
            <a:endParaRPr lang="en-GB" dirty="0" smtClean="0"/>
          </a:p>
          <a:p>
            <a:endParaRPr lang="en-GB" dirty="0"/>
          </a:p>
        </p:txBody>
      </p:sp>
    </p:spTree>
    <p:extLst>
      <p:ext uri="{BB962C8B-B14F-4D97-AF65-F5344CB8AC3E}">
        <p14:creationId xmlns:p14="http://schemas.microsoft.com/office/powerpoint/2010/main" val="3833681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184582"/>
            <a:ext cx="8825657" cy="576926"/>
          </a:xfrm>
        </p:spPr>
        <p:txBody>
          <a:bodyPr/>
          <a:lstStyle/>
          <a:p>
            <a:r>
              <a:rPr lang="en-GB" dirty="0" smtClean="0"/>
              <a:t>It’s nothing new</a:t>
            </a:r>
            <a:endParaRPr lang="en-GB" dirty="0"/>
          </a:p>
        </p:txBody>
      </p:sp>
      <p:sp>
        <p:nvSpPr>
          <p:cNvPr id="4" name="Text Placeholder 2"/>
          <p:cNvSpPr txBox="1">
            <a:spLocks/>
          </p:cNvSpPr>
          <p:nvPr/>
        </p:nvSpPr>
        <p:spPr>
          <a:xfrm>
            <a:off x="476518" y="1043190"/>
            <a:ext cx="11436440" cy="581480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GB" sz="2200" dirty="0" smtClean="0"/>
              <a:t>This is progressive from Nursery – p7 and progresses through the year for each stage. </a:t>
            </a:r>
          </a:p>
          <a:p>
            <a:r>
              <a:rPr lang="en-GB" sz="2200" dirty="0" smtClean="0"/>
              <a:t>It’s nothing new is how the children apply their learning.</a:t>
            </a:r>
          </a:p>
          <a:p>
            <a:r>
              <a:rPr lang="en-GB" sz="2200" dirty="0" smtClean="0"/>
              <a:t>These are some Examples of some of the it’s nothing new tasks that they </a:t>
            </a:r>
            <a:r>
              <a:rPr lang="en-GB" sz="2200" b="1" u="sng" dirty="0" smtClean="0"/>
              <a:t>may</a:t>
            </a:r>
            <a:r>
              <a:rPr lang="en-GB" sz="2200" dirty="0" smtClean="0"/>
              <a:t> cover through this year:</a:t>
            </a:r>
          </a:p>
          <a:p>
            <a:endParaRPr lang="en-GB" sz="2200" dirty="0" smtClean="0"/>
          </a:p>
          <a:p>
            <a:r>
              <a:rPr lang="en-GB" sz="2200" dirty="0" smtClean="0"/>
              <a:t>P1 – double one digit numbers</a:t>
            </a:r>
          </a:p>
          <a:p>
            <a:r>
              <a:rPr lang="en-GB" sz="2200" dirty="0" smtClean="0"/>
              <a:t>P2 </a:t>
            </a:r>
            <a:r>
              <a:rPr lang="en-GB" sz="2200" dirty="0" smtClean="0">
                <a:latin typeface="+mn-lt"/>
              </a:rPr>
              <a:t>– finding the missing piece to 10 (I have 4 what do I need?)</a:t>
            </a:r>
          </a:p>
          <a:p>
            <a:r>
              <a:rPr lang="en-GB" sz="2200" dirty="0" smtClean="0"/>
              <a:t>P3 </a:t>
            </a:r>
            <a:r>
              <a:rPr lang="en-GB" sz="2200" dirty="0"/>
              <a:t>– I know half of 30, 50, 70, </a:t>
            </a:r>
            <a:r>
              <a:rPr lang="en-GB" sz="2200" dirty="0" smtClean="0"/>
              <a:t>90</a:t>
            </a:r>
          </a:p>
          <a:p>
            <a:r>
              <a:rPr lang="en-GB" sz="2200" dirty="0" smtClean="0"/>
              <a:t>P4 </a:t>
            </a:r>
            <a:r>
              <a:rPr lang="en-GB" sz="2200" dirty="0"/>
              <a:t>– I know half of 300, 500, 700, </a:t>
            </a:r>
            <a:r>
              <a:rPr lang="en-GB" sz="2200" dirty="0" smtClean="0"/>
              <a:t>900</a:t>
            </a:r>
          </a:p>
          <a:p>
            <a:r>
              <a:rPr lang="en-GB" sz="2200" dirty="0" smtClean="0"/>
              <a:t>P5 </a:t>
            </a:r>
            <a:r>
              <a:rPr lang="en-GB" sz="2200" dirty="0"/>
              <a:t>– I can find the missing piece to </a:t>
            </a:r>
            <a:r>
              <a:rPr lang="en-GB" sz="2200" dirty="0" smtClean="0"/>
              <a:t>1000</a:t>
            </a:r>
          </a:p>
          <a:p>
            <a:r>
              <a:rPr lang="en-GB" sz="2200" dirty="0" smtClean="0"/>
              <a:t>P6 </a:t>
            </a:r>
            <a:r>
              <a:rPr lang="en-GB" sz="2200" dirty="0"/>
              <a:t>– I can add </a:t>
            </a:r>
            <a:r>
              <a:rPr lang="en-GB" sz="2200" dirty="0" smtClean="0"/>
              <a:t>hundredths</a:t>
            </a:r>
          </a:p>
          <a:p>
            <a:r>
              <a:rPr lang="en-GB" sz="2200" dirty="0" smtClean="0"/>
              <a:t>P7 – revision</a:t>
            </a:r>
          </a:p>
          <a:p>
            <a:endParaRPr lang="en-GB" dirty="0" smtClean="0"/>
          </a:p>
          <a:p>
            <a:endParaRPr lang="en-GB" dirty="0"/>
          </a:p>
        </p:txBody>
      </p:sp>
    </p:spTree>
    <p:extLst>
      <p:ext uri="{BB962C8B-B14F-4D97-AF65-F5344CB8AC3E}">
        <p14:creationId xmlns:p14="http://schemas.microsoft.com/office/powerpoint/2010/main" val="709190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5" y="127811"/>
            <a:ext cx="8825657" cy="576926"/>
          </a:xfrm>
        </p:spPr>
        <p:txBody>
          <a:bodyPr/>
          <a:lstStyle/>
          <a:p>
            <a:r>
              <a:rPr lang="en-GB" dirty="0" smtClean="0"/>
              <a:t>Calculation</a:t>
            </a:r>
            <a:endParaRPr lang="en-GB" dirty="0"/>
          </a:p>
        </p:txBody>
      </p:sp>
      <p:sp>
        <p:nvSpPr>
          <p:cNvPr id="4" name="Text Placeholder 2"/>
          <p:cNvSpPr txBox="1">
            <a:spLocks/>
          </p:cNvSpPr>
          <p:nvPr/>
        </p:nvSpPr>
        <p:spPr>
          <a:xfrm>
            <a:off x="502275" y="839666"/>
            <a:ext cx="11436440" cy="5548255"/>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GB" sz="2200" dirty="0" smtClean="0"/>
              <a:t>This is progressive from Nursery – p7 and progresses through the year for each stage. </a:t>
            </a:r>
          </a:p>
          <a:p>
            <a:r>
              <a:rPr lang="en-GB" sz="2200" dirty="0" smtClean="0"/>
              <a:t>Calculation is how the children use the learning to work out answers.</a:t>
            </a:r>
          </a:p>
          <a:p>
            <a:r>
              <a:rPr lang="en-GB" sz="2200" dirty="0" smtClean="0"/>
              <a:t>These are some Examples of some of the calculation tasks that they </a:t>
            </a:r>
            <a:r>
              <a:rPr lang="en-GB" sz="2200" b="1" u="sng" dirty="0" smtClean="0"/>
              <a:t>may</a:t>
            </a:r>
            <a:r>
              <a:rPr lang="en-GB" sz="2200" dirty="0" smtClean="0"/>
              <a:t> cover through this year:</a:t>
            </a:r>
          </a:p>
          <a:p>
            <a:endParaRPr lang="en-GB" sz="2200" dirty="0" smtClean="0"/>
          </a:p>
          <a:p>
            <a:r>
              <a:rPr lang="en-GB" sz="2200" dirty="0" smtClean="0"/>
              <a:t>P1 </a:t>
            </a:r>
            <a:r>
              <a:rPr lang="en-GB" sz="2200" dirty="0"/>
              <a:t>– I can take away numbers of objects to </a:t>
            </a:r>
            <a:r>
              <a:rPr lang="en-GB" sz="2200" dirty="0" smtClean="0"/>
              <a:t>10</a:t>
            </a:r>
          </a:p>
          <a:p>
            <a:r>
              <a:rPr lang="en-GB" sz="2200" dirty="0" smtClean="0"/>
              <a:t>P2 </a:t>
            </a:r>
            <a:r>
              <a:rPr lang="en-GB" sz="2200" dirty="0">
                <a:latin typeface="+mn-lt"/>
              </a:rPr>
              <a:t>– I can add 1 to a number up to </a:t>
            </a:r>
            <a:r>
              <a:rPr lang="en-GB" sz="2200" dirty="0" smtClean="0">
                <a:latin typeface="+mn-lt"/>
              </a:rPr>
              <a:t>20</a:t>
            </a:r>
          </a:p>
          <a:p>
            <a:r>
              <a:rPr lang="en-GB" sz="2200" dirty="0" smtClean="0"/>
              <a:t>P3 </a:t>
            </a:r>
            <a:r>
              <a:rPr lang="en-GB" sz="2200" dirty="0"/>
              <a:t>– I can add 1 to a </a:t>
            </a:r>
            <a:r>
              <a:rPr lang="en-GB" sz="2200" dirty="0" smtClean="0"/>
              <a:t>2 digit number</a:t>
            </a:r>
          </a:p>
          <a:p>
            <a:r>
              <a:rPr lang="en-GB" sz="2200" dirty="0" smtClean="0"/>
              <a:t>P4 </a:t>
            </a:r>
            <a:r>
              <a:rPr lang="en-GB" sz="2200" dirty="0"/>
              <a:t>– I can take any </a:t>
            </a:r>
            <a:r>
              <a:rPr lang="en-GB" sz="2200" dirty="0" smtClean="0"/>
              <a:t>2 digit </a:t>
            </a:r>
            <a:r>
              <a:rPr lang="en-GB" sz="2200" dirty="0"/>
              <a:t>number from </a:t>
            </a:r>
            <a:r>
              <a:rPr lang="en-GB" sz="2200" dirty="0" smtClean="0"/>
              <a:t>100</a:t>
            </a:r>
          </a:p>
          <a:p>
            <a:r>
              <a:rPr lang="en-GB" sz="2200" dirty="0" smtClean="0"/>
              <a:t>P5 </a:t>
            </a:r>
            <a:r>
              <a:rPr lang="en-GB" sz="2200" dirty="0"/>
              <a:t>– I can solve any 1 digit x  1 digit </a:t>
            </a:r>
            <a:endParaRPr lang="en-GB" sz="2200" dirty="0" smtClean="0"/>
          </a:p>
          <a:p>
            <a:r>
              <a:rPr lang="en-GB" sz="2200" dirty="0" smtClean="0"/>
              <a:t>P6 – I can solve any 1dp + 1dp</a:t>
            </a:r>
          </a:p>
          <a:p>
            <a:r>
              <a:rPr lang="en-GB" sz="2200" dirty="0" smtClean="0"/>
              <a:t>P7 </a:t>
            </a:r>
            <a:r>
              <a:rPr lang="en-GB" sz="2200" dirty="0"/>
              <a:t>– I can solve 2dp + 1dp</a:t>
            </a:r>
            <a:endParaRPr lang="en-GB" sz="2200" dirty="0" smtClean="0"/>
          </a:p>
          <a:p>
            <a:endParaRPr lang="en-GB" dirty="0" smtClean="0"/>
          </a:p>
          <a:p>
            <a:endParaRPr lang="en-GB" dirty="0"/>
          </a:p>
        </p:txBody>
      </p:sp>
    </p:spTree>
    <p:extLst>
      <p:ext uri="{BB962C8B-B14F-4D97-AF65-F5344CB8AC3E}">
        <p14:creationId xmlns:p14="http://schemas.microsoft.com/office/powerpoint/2010/main" val="356908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559" y="5501902"/>
            <a:ext cx="10934013" cy="615563"/>
          </a:xfrm>
        </p:spPr>
        <p:txBody>
          <a:bodyPr/>
          <a:lstStyle/>
          <a:p>
            <a:r>
              <a:rPr lang="en-GB" sz="8800" dirty="0" smtClean="0"/>
              <a:t>Beat that!</a:t>
            </a:r>
            <a:r>
              <a:rPr lang="en-GB" dirty="0" smtClean="0"/>
              <a:t/>
            </a:r>
            <a:br>
              <a:rPr lang="en-GB" dirty="0" smtClean="0"/>
            </a:br>
            <a:r>
              <a:rPr lang="en-GB" dirty="0"/>
              <a:t/>
            </a:r>
            <a:br>
              <a:rPr lang="en-GB" dirty="0"/>
            </a:br>
            <a:r>
              <a:rPr lang="en-GB" u="sng" dirty="0" smtClean="0"/>
              <a:t>Challenge</a:t>
            </a:r>
            <a:r>
              <a:rPr lang="en-GB" dirty="0" smtClean="0"/>
              <a:t>, not a test.</a:t>
            </a:r>
            <a:br>
              <a:rPr lang="en-GB" dirty="0" smtClean="0"/>
            </a:br>
            <a:r>
              <a:rPr lang="en-GB" dirty="0" smtClean="0"/>
              <a:t>Children to see their own progress as well as Teacher.</a:t>
            </a:r>
            <a:br>
              <a:rPr lang="en-GB" dirty="0" smtClean="0"/>
            </a:br>
            <a:r>
              <a:rPr lang="en-GB" dirty="0" smtClean="0"/>
              <a:t>Focused on one topic till mastered.</a:t>
            </a:r>
            <a:r>
              <a:rPr lang="en-GB" dirty="0"/>
              <a:t/>
            </a:r>
            <a:br>
              <a:rPr lang="en-GB" dirty="0"/>
            </a:br>
            <a:r>
              <a:rPr lang="en-GB" dirty="0" smtClean="0"/>
              <a:t>Weekly on a Friday.</a:t>
            </a:r>
            <a:endParaRPr lang="en-GB" dirty="0"/>
          </a:p>
        </p:txBody>
      </p:sp>
    </p:spTree>
    <p:extLst>
      <p:ext uri="{BB962C8B-B14F-4D97-AF65-F5344CB8AC3E}">
        <p14:creationId xmlns:p14="http://schemas.microsoft.com/office/powerpoint/2010/main" val="4045933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71538818"/>
              </p:ext>
            </p:extLst>
          </p:nvPr>
        </p:nvGraphicFramePr>
        <p:xfrm>
          <a:off x="1790700" y="377425"/>
          <a:ext cx="8477250" cy="5990456"/>
        </p:xfrm>
        <a:graphic>
          <a:graphicData uri="http://schemas.openxmlformats.org/presentationml/2006/ole">
            <mc:AlternateContent xmlns:mc="http://schemas.openxmlformats.org/markup-compatibility/2006">
              <mc:Choice xmlns:v="urn:schemas-microsoft-com:vml" Requires="v">
                <p:oleObj spid="_x0000_s1054" name="Acrobat Document" r:id="rId3" imgW="8019943" imgH="5667255" progId="AcroExch.Document.DC">
                  <p:embed/>
                </p:oleObj>
              </mc:Choice>
              <mc:Fallback>
                <p:oleObj name="Acrobat Document" r:id="rId3" imgW="8019943" imgH="5667255" progId="AcroExch.Document.DC">
                  <p:embed/>
                  <p:pic>
                    <p:nvPicPr>
                      <p:cNvPr id="0" name=""/>
                      <p:cNvPicPr/>
                      <p:nvPr/>
                    </p:nvPicPr>
                    <p:blipFill>
                      <a:blip r:embed="rId4"/>
                      <a:stretch>
                        <a:fillRect/>
                      </a:stretch>
                    </p:blipFill>
                    <p:spPr>
                      <a:xfrm>
                        <a:off x="1790700" y="377425"/>
                        <a:ext cx="8477250" cy="5990456"/>
                      </a:xfrm>
                      <a:prstGeom prst="rect">
                        <a:avLst/>
                      </a:prstGeom>
                    </p:spPr>
                  </p:pic>
                </p:oleObj>
              </mc:Fallback>
            </mc:AlternateContent>
          </a:graphicData>
        </a:graphic>
      </p:graphicFrame>
      <p:sp>
        <p:nvSpPr>
          <p:cNvPr id="5" name="Text Placeholder 2"/>
          <p:cNvSpPr txBox="1">
            <a:spLocks/>
          </p:cNvSpPr>
          <p:nvPr/>
        </p:nvSpPr>
        <p:spPr>
          <a:xfrm>
            <a:off x="281558" y="2731529"/>
            <a:ext cx="4069725" cy="2532184"/>
          </a:xfrm>
          <a:prstGeom prst="rect">
            <a:avLst/>
          </a:prstGeom>
          <a:solidFill>
            <a:schemeClr val="tx1"/>
          </a:solidFill>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GB" sz="2200" dirty="0" smtClean="0">
                <a:solidFill>
                  <a:schemeClr val="bg2"/>
                </a:solidFill>
              </a:rPr>
              <a:t>Done every week for 10 weeks or till teacher changes the program.</a:t>
            </a:r>
          </a:p>
          <a:p>
            <a:r>
              <a:rPr lang="en-GB" sz="2200" dirty="0" smtClean="0">
                <a:solidFill>
                  <a:schemeClr val="bg2"/>
                </a:solidFill>
              </a:rPr>
              <a:t>Measures Progress and shows the child how they’re getting on.</a:t>
            </a:r>
            <a:endParaRPr lang="en-GB" dirty="0">
              <a:solidFill>
                <a:schemeClr val="bg2"/>
              </a:solidFill>
            </a:endParaRPr>
          </a:p>
        </p:txBody>
      </p:sp>
    </p:spTree>
    <p:extLst>
      <p:ext uri="{BB962C8B-B14F-4D97-AF65-F5344CB8AC3E}">
        <p14:creationId xmlns:p14="http://schemas.microsoft.com/office/powerpoint/2010/main" val="286794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121745290"/>
              </p:ext>
            </p:extLst>
          </p:nvPr>
        </p:nvGraphicFramePr>
        <p:xfrm>
          <a:off x="291795" y="563843"/>
          <a:ext cx="8020050" cy="5667375"/>
        </p:xfrm>
        <a:graphic>
          <a:graphicData uri="http://schemas.openxmlformats.org/presentationml/2006/ole">
            <mc:AlternateContent xmlns:mc="http://schemas.openxmlformats.org/markup-compatibility/2006">
              <mc:Choice xmlns:v="urn:schemas-microsoft-com:vml" Requires="v">
                <p:oleObj spid="_x0000_s2078" name="Acrobat Document" r:id="rId3" imgW="8019943" imgH="5667255" progId="AcroExch.Document.DC">
                  <p:embed/>
                </p:oleObj>
              </mc:Choice>
              <mc:Fallback>
                <p:oleObj name="Acrobat Document" r:id="rId3" imgW="8019943" imgH="5667255" progId="AcroExch.Document.DC">
                  <p:embed/>
                  <p:pic>
                    <p:nvPicPr>
                      <p:cNvPr id="0" name=""/>
                      <p:cNvPicPr/>
                      <p:nvPr/>
                    </p:nvPicPr>
                    <p:blipFill>
                      <a:blip r:embed="rId4"/>
                      <a:stretch>
                        <a:fillRect/>
                      </a:stretch>
                    </p:blipFill>
                    <p:spPr>
                      <a:xfrm>
                        <a:off x="291795" y="563843"/>
                        <a:ext cx="8020050" cy="5667375"/>
                      </a:xfrm>
                      <a:prstGeom prst="rect">
                        <a:avLst/>
                      </a:prstGeom>
                    </p:spPr>
                  </p:pic>
                </p:oleObj>
              </mc:Fallback>
            </mc:AlternateContent>
          </a:graphicData>
        </a:graphic>
      </p:graphicFrame>
      <p:sp>
        <p:nvSpPr>
          <p:cNvPr id="5" name="Text Placeholder 2"/>
          <p:cNvSpPr txBox="1">
            <a:spLocks/>
          </p:cNvSpPr>
          <p:nvPr/>
        </p:nvSpPr>
        <p:spPr>
          <a:xfrm>
            <a:off x="7976993" y="503024"/>
            <a:ext cx="4069725" cy="5789015"/>
          </a:xfrm>
          <a:prstGeom prst="rect">
            <a:avLst/>
          </a:prstGeom>
          <a:solidFill>
            <a:schemeClr val="tx1"/>
          </a:solidFill>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GB" sz="2200" dirty="0" smtClean="0">
                <a:solidFill>
                  <a:schemeClr val="bg2"/>
                </a:solidFill>
              </a:rPr>
              <a:t>Done every week for 10 weeks or till teacher changes the program.</a:t>
            </a:r>
          </a:p>
          <a:p>
            <a:endParaRPr lang="en-GB" sz="2200" dirty="0" smtClean="0">
              <a:solidFill>
                <a:schemeClr val="bg2"/>
              </a:solidFill>
            </a:endParaRPr>
          </a:p>
          <a:p>
            <a:r>
              <a:rPr lang="en-GB" sz="2200" dirty="0" smtClean="0">
                <a:solidFill>
                  <a:schemeClr val="bg2"/>
                </a:solidFill>
              </a:rPr>
              <a:t>Measures Progress and shows the child how they’re getting on.</a:t>
            </a:r>
          </a:p>
          <a:p>
            <a:endParaRPr lang="en-GB" sz="2200" dirty="0">
              <a:solidFill>
                <a:schemeClr val="bg2"/>
              </a:solidFill>
            </a:endParaRPr>
          </a:p>
          <a:p>
            <a:r>
              <a:rPr lang="en-GB" sz="2200" dirty="0" smtClean="0">
                <a:solidFill>
                  <a:schemeClr val="bg2"/>
                </a:solidFill>
              </a:rPr>
              <a:t>How many answers can they get correct in a minute</a:t>
            </a:r>
            <a:endParaRPr lang="en-GB" dirty="0">
              <a:solidFill>
                <a:schemeClr val="bg2"/>
              </a:solidFill>
            </a:endParaRPr>
          </a:p>
        </p:txBody>
      </p:sp>
    </p:spTree>
    <p:extLst>
      <p:ext uri="{BB962C8B-B14F-4D97-AF65-F5344CB8AC3E}">
        <p14:creationId xmlns:p14="http://schemas.microsoft.com/office/powerpoint/2010/main" val="770748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North Lanarkshire Maths Pathways</a:t>
            </a:r>
            <a:endParaRPr lang="en-GB" dirty="0"/>
          </a:p>
        </p:txBody>
      </p:sp>
      <p:sp>
        <p:nvSpPr>
          <p:cNvPr id="3" name="Text Placeholder 2"/>
          <p:cNvSpPr>
            <a:spLocks noGrp="1"/>
          </p:cNvSpPr>
          <p:nvPr>
            <p:ph type="body" idx="1"/>
          </p:nvPr>
        </p:nvSpPr>
        <p:spPr/>
        <p:txBody>
          <a:bodyPr/>
          <a:lstStyle/>
          <a:p>
            <a:r>
              <a:rPr lang="en-GB" dirty="0" smtClean="0"/>
              <a:t>Progressive pathways</a:t>
            </a:r>
          </a:p>
        </p:txBody>
      </p:sp>
    </p:spTree>
    <p:extLst>
      <p:ext uri="{BB962C8B-B14F-4D97-AF65-F5344CB8AC3E}">
        <p14:creationId xmlns:p14="http://schemas.microsoft.com/office/powerpoint/2010/main" val="2919481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128" y="138787"/>
            <a:ext cx="8469000" cy="6030528"/>
          </a:xfrm>
          <a:prstGeom prst="rect">
            <a:avLst/>
          </a:prstGeom>
        </p:spPr>
      </p:pic>
      <p:sp>
        <p:nvSpPr>
          <p:cNvPr id="4" name="TextBox 3"/>
          <p:cNvSpPr txBox="1"/>
          <p:nvPr/>
        </p:nvSpPr>
        <p:spPr>
          <a:xfrm>
            <a:off x="2664332" y="5954091"/>
            <a:ext cx="6164591" cy="646331"/>
          </a:xfrm>
          <a:prstGeom prst="rect">
            <a:avLst/>
          </a:prstGeom>
          <a:solidFill>
            <a:schemeClr val="tx1"/>
          </a:solidFill>
          <a:ln w="73025">
            <a:solidFill>
              <a:schemeClr val="bg1"/>
            </a:solidFill>
          </a:ln>
        </p:spPr>
        <p:txBody>
          <a:bodyPr wrap="square" rtlCol="0">
            <a:spAutoFit/>
          </a:bodyPr>
          <a:lstStyle/>
          <a:p>
            <a:r>
              <a:rPr lang="en-GB" dirty="0" smtClean="0">
                <a:solidFill>
                  <a:schemeClr val="bg2"/>
                </a:solidFill>
              </a:rPr>
              <a:t>Early Level is covered by Nursery and Primary 1.</a:t>
            </a:r>
          </a:p>
          <a:p>
            <a:r>
              <a:rPr lang="en-GB" dirty="0" smtClean="0">
                <a:solidFill>
                  <a:schemeClr val="bg2"/>
                </a:solidFill>
              </a:rPr>
              <a:t>It mainly focuses on the basic Maths topics.</a:t>
            </a:r>
            <a:endParaRPr lang="en-GB" dirty="0">
              <a:solidFill>
                <a:schemeClr val="bg2"/>
              </a:solidFill>
            </a:endParaRPr>
          </a:p>
        </p:txBody>
      </p:sp>
    </p:spTree>
    <p:extLst>
      <p:ext uri="{BB962C8B-B14F-4D97-AF65-F5344CB8AC3E}">
        <p14:creationId xmlns:p14="http://schemas.microsoft.com/office/powerpoint/2010/main" val="62738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215" y="128789"/>
            <a:ext cx="7646285" cy="5422837"/>
          </a:xfrm>
          <a:prstGeom prst="rect">
            <a:avLst/>
          </a:prstGeom>
        </p:spPr>
      </p:pic>
      <p:sp>
        <p:nvSpPr>
          <p:cNvPr id="3" name="TextBox 2"/>
          <p:cNvSpPr txBox="1"/>
          <p:nvPr/>
        </p:nvSpPr>
        <p:spPr>
          <a:xfrm>
            <a:off x="643944" y="5754570"/>
            <a:ext cx="10650828" cy="923330"/>
          </a:xfrm>
          <a:prstGeom prst="rect">
            <a:avLst/>
          </a:prstGeom>
          <a:solidFill>
            <a:schemeClr val="tx1"/>
          </a:solidFill>
          <a:ln w="73025">
            <a:solidFill>
              <a:schemeClr val="bg1"/>
            </a:solidFill>
          </a:ln>
        </p:spPr>
        <p:txBody>
          <a:bodyPr wrap="square" rtlCol="0">
            <a:spAutoFit/>
          </a:bodyPr>
          <a:lstStyle/>
          <a:p>
            <a:r>
              <a:rPr lang="en-GB" dirty="0" smtClean="0">
                <a:solidFill>
                  <a:schemeClr val="bg2"/>
                </a:solidFill>
              </a:rPr>
              <a:t>First Level is covered by P2, P3 and P4.</a:t>
            </a:r>
          </a:p>
          <a:p>
            <a:r>
              <a:rPr lang="en-GB" dirty="0" smtClean="0">
                <a:solidFill>
                  <a:schemeClr val="bg2"/>
                </a:solidFill>
              </a:rPr>
              <a:t>It is progressive for each stage and each code </a:t>
            </a:r>
            <a:r>
              <a:rPr lang="en-GB" dirty="0" err="1" smtClean="0">
                <a:solidFill>
                  <a:schemeClr val="bg2"/>
                </a:solidFill>
              </a:rPr>
              <a:t>ie</a:t>
            </a:r>
            <a:r>
              <a:rPr lang="en-GB" dirty="0" smtClean="0">
                <a:solidFill>
                  <a:schemeClr val="bg2"/>
                </a:solidFill>
              </a:rPr>
              <a:t> MNU 1-02a is broken into 3 parts (1 for each stage). This will then be built upon in second level.</a:t>
            </a:r>
            <a:endParaRPr lang="en-GB" dirty="0">
              <a:solidFill>
                <a:schemeClr val="bg2"/>
              </a:solidFill>
            </a:endParaRPr>
          </a:p>
        </p:txBody>
      </p:sp>
    </p:spTree>
    <p:extLst>
      <p:ext uri="{BB962C8B-B14F-4D97-AF65-F5344CB8AC3E}">
        <p14:creationId xmlns:p14="http://schemas.microsoft.com/office/powerpoint/2010/main" val="262561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586" y="288481"/>
            <a:ext cx="7249544" cy="5120645"/>
          </a:xfrm>
          <a:prstGeom prst="rect">
            <a:avLst/>
          </a:prstGeom>
        </p:spPr>
      </p:pic>
      <p:sp>
        <p:nvSpPr>
          <p:cNvPr id="3" name="TextBox 2"/>
          <p:cNvSpPr txBox="1"/>
          <p:nvPr/>
        </p:nvSpPr>
        <p:spPr>
          <a:xfrm>
            <a:off x="643944" y="5754570"/>
            <a:ext cx="10650828" cy="923330"/>
          </a:xfrm>
          <a:prstGeom prst="rect">
            <a:avLst/>
          </a:prstGeom>
          <a:solidFill>
            <a:schemeClr val="tx1"/>
          </a:solidFill>
          <a:ln w="73025">
            <a:solidFill>
              <a:schemeClr val="bg1"/>
            </a:solidFill>
          </a:ln>
        </p:spPr>
        <p:txBody>
          <a:bodyPr wrap="square" rtlCol="0">
            <a:spAutoFit/>
          </a:bodyPr>
          <a:lstStyle/>
          <a:p>
            <a:r>
              <a:rPr lang="en-GB" dirty="0" smtClean="0">
                <a:solidFill>
                  <a:schemeClr val="bg2"/>
                </a:solidFill>
              </a:rPr>
              <a:t>First Level is covered by P5, P6 and P7.</a:t>
            </a:r>
          </a:p>
          <a:p>
            <a:r>
              <a:rPr lang="en-GB" dirty="0" smtClean="0">
                <a:solidFill>
                  <a:schemeClr val="bg2"/>
                </a:solidFill>
              </a:rPr>
              <a:t>It is progressive for each stage and each code </a:t>
            </a:r>
            <a:r>
              <a:rPr lang="en-GB" dirty="0" err="1" smtClean="0">
                <a:solidFill>
                  <a:schemeClr val="bg2"/>
                </a:solidFill>
              </a:rPr>
              <a:t>ie</a:t>
            </a:r>
            <a:r>
              <a:rPr lang="en-GB" dirty="0" smtClean="0">
                <a:solidFill>
                  <a:schemeClr val="bg2"/>
                </a:solidFill>
              </a:rPr>
              <a:t> MNU 2-02a is broken into 3 parts (1 for each stage).</a:t>
            </a:r>
            <a:endParaRPr lang="en-GB" dirty="0">
              <a:solidFill>
                <a:schemeClr val="bg2"/>
              </a:solidFill>
            </a:endParaRPr>
          </a:p>
        </p:txBody>
      </p:sp>
    </p:spTree>
    <p:extLst>
      <p:ext uri="{BB962C8B-B14F-4D97-AF65-F5344CB8AC3E}">
        <p14:creationId xmlns:p14="http://schemas.microsoft.com/office/powerpoint/2010/main" val="133201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257" y="2400836"/>
            <a:ext cx="11839828" cy="3329581"/>
          </a:xfrm>
        </p:spPr>
        <p:txBody>
          <a:bodyPr/>
          <a:lstStyle/>
          <a:p>
            <a:r>
              <a:rPr lang="en-GB" sz="6600" dirty="0" smtClean="0"/>
              <a:t>1. Topics</a:t>
            </a:r>
            <a:br>
              <a:rPr lang="en-GB" sz="6600" dirty="0" smtClean="0"/>
            </a:br>
            <a:r>
              <a:rPr lang="en-GB" sz="6600" dirty="0" smtClean="0"/>
              <a:t>2. Big Maths</a:t>
            </a:r>
            <a:br>
              <a:rPr lang="en-GB" sz="6600" dirty="0" smtClean="0"/>
            </a:br>
            <a:r>
              <a:rPr lang="en-GB" sz="6600" dirty="0" smtClean="0"/>
              <a:t>3. NLC pathways</a:t>
            </a:r>
            <a:br>
              <a:rPr lang="en-GB" sz="6600" dirty="0" smtClean="0"/>
            </a:br>
            <a:r>
              <a:rPr lang="en-GB" sz="6600" dirty="0" smtClean="0"/>
              <a:t>4. Format of a Lesson</a:t>
            </a:r>
            <a:br>
              <a:rPr lang="en-GB" sz="6600" dirty="0" smtClean="0"/>
            </a:br>
            <a:r>
              <a:rPr lang="en-GB" sz="6600" dirty="0" smtClean="0"/>
              <a:t>5. How to help</a:t>
            </a:r>
            <a:endParaRPr lang="en-GB" sz="6600" dirty="0"/>
          </a:p>
        </p:txBody>
      </p:sp>
    </p:spTree>
    <p:extLst>
      <p:ext uri="{BB962C8B-B14F-4D97-AF65-F5344CB8AC3E}">
        <p14:creationId xmlns:p14="http://schemas.microsoft.com/office/powerpoint/2010/main" val="1780800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160" y="94146"/>
            <a:ext cx="9092224" cy="6602867"/>
          </a:xfrm>
          <a:prstGeom prst="rect">
            <a:avLst/>
          </a:prstGeom>
        </p:spPr>
      </p:pic>
    </p:spTree>
    <p:extLst>
      <p:ext uri="{BB962C8B-B14F-4D97-AF65-F5344CB8AC3E}">
        <p14:creationId xmlns:p14="http://schemas.microsoft.com/office/powerpoint/2010/main" val="1634790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412" y="476519"/>
            <a:ext cx="8279661" cy="5876857"/>
          </a:xfrm>
          <a:prstGeom prst="rect">
            <a:avLst/>
          </a:prstGeom>
        </p:spPr>
      </p:pic>
    </p:spTree>
    <p:extLst>
      <p:ext uri="{BB962C8B-B14F-4D97-AF65-F5344CB8AC3E}">
        <p14:creationId xmlns:p14="http://schemas.microsoft.com/office/powerpoint/2010/main" val="221573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 of a Numeracy Lesson</a:t>
            </a:r>
            <a:endParaRPr lang="en-GB" dirty="0"/>
          </a:p>
        </p:txBody>
      </p:sp>
      <p:sp>
        <p:nvSpPr>
          <p:cNvPr id="3" name="Text Placeholder 2"/>
          <p:cNvSpPr>
            <a:spLocks noGrp="1"/>
          </p:cNvSpPr>
          <p:nvPr>
            <p:ph type="body" idx="1"/>
          </p:nvPr>
        </p:nvSpPr>
        <p:spPr/>
        <p:txBody>
          <a:bodyPr/>
          <a:lstStyle/>
          <a:p>
            <a:r>
              <a:rPr lang="en-GB" dirty="0" smtClean="0"/>
              <a:t>Big Maths, </a:t>
            </a:r>
            <a:r>
              <a:rPr lang="en-GB" dirty="0"/>
              <a:t>Teaching, </a:t>
            </a:r>
            <a:r>
              <a:rPr lang="en-GB" dirty="0" smtClean="0"/>
              <a:t>Physical/Practical application, Differentiation, Application</a:t>
            </a:r>
            <a:endParaRPr lang="en-GB" dirty="0"/>
          </a:p>
        </p:txBody>
      </p:sp>
    </p:spTree>
    <p:extLst>
      <p:ext uri="{BB962C8B-B14F-4D97-AF65-F5344CB8AC3E}">
        <p14:creationId xmlns:p14="http://schemas.microsoft.com/office/powerpoint/2010/main" val="117940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099" y="3223940"/>
            <a:ext cx="11427705" cy="883275"/>
          </a:xfrm>
        </p:spPr>
        <p:txBody>
          <a:bodyPr/>
          <a:lstStyle/>
          <a:p>
            <a:r>
              <a:rPr lang="en-GB" sz="3600" dirty="0" smtClean="0"/>
              <a:t/>
            </a:r>
            <a:br>
              <a:rPr lang="en-GB" sz="3600" dirty="0" smtClean="0"/>
            </a:br>
            <a:r>
              <a:rPr lang="en-GB" sz="3600" dirty="0" smtClean="0"/>
              <a:t>5. Differentiated learning / tasks</a:t>
            </a:r>
            <a:endParaRPr lang="en-GB" sz="3600" dirty="0"/>
          </a:p>
        </p:txBody>
      </p:sp>
      <p:sp>
        <p:nvSpPr>
          <p:cNvPr id="4" name="Title 1"/>
          <p:cNvSpPr txBox="1">
            <a:spLocks/>
          </p:cNvSpPr>
          <p:nvPr/>
        </p:nvSpPr>
        <p:spPr>
          <a:xfrm>
            <a:off x="395099" y="2188482"/>
            <a:ext cx="11427705" cy="730195"/>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smtClean="0"/>
              <a:t>2. Learning Intention &amp; Success Criteria</a:t>
            </a:r>
            <a:br>
              <a:rPr lang="en-GB" sz="3600" dirty="0" smtClean="0"/>
            </a:br>
            <a:endParaRPr lang="en-GB" sz="3600" dirty="0"/>
          </a:p>
        </p:txBody>
      </p:sp>
      <p:sp>
        <p:nvSpPr>
          <p:cNvPr id="5" name="Title 1"/>
          <p:cNvSpPr txBox="1">
            <a:spLocks/>
          </p:cNvSpPr>
          <p:nvPr/>
        </p:nvSpPr>
        <p:spPr>
          <a:xfrm>
            <a:off x="395099" y="2102479"/>
            <a:ext cx="11427705" cy="139755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smtClean="0"/>
              <a:t/>
            </a:r>
            <a:br>
              <a:rPr lang="en-GB" sz="3600" dirty="0" smtClean="0"/>
            </a:br>
            <a:r>
              <a:rPr lang="en-GB" sz="3600" dirty="0" smtClean="0"/>
              <a:t>3. Physical learning &amp; or Practical Application</a:t>
            </a:r>
            <a:br>
              <a:rPr lang="en-GB" sz="3600" dirty="0" smtClean="0"/>
            </a:br>
            <a:endParaRPr lang="en-GB" sz="3600" dirty="0"/>
          </a:p>
        </p:txBody>
      </p:sp>
      <p:sp>
        <p:nvSpPr>
          <p:cNvPr id="6" name="Title 1"/>
          <p:cNvSpPr txBox="1">
            <a:spLocks/>
          </p:cNvSpPr>
          <p:nvPr/>
        </p:nvSpPr>
        <p:spPr>
          <a:xfrm>
            <a:off x="395098" y="3330117"/>
            <a:ext cx="11427705" cy="74268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smtClean="0"/>
              <a:t/>
            </a:r>
            <a:br>
              <a:rPr lang="en-GB" sz="3600" dirty="0" smtClean="0"/>
            </a:br>
            <a:r>
              <a:rPr lang="en-GB" sz="3600" dirty="0" smtClean="0"/>
              <a:t>4. Teaching</a:t>
            </a:r>
            <a:br>
              <a:rPr lang="en-GB" sz="3600" dirty="0" smtClean="0"/>
            </a:br>
            <a:endParaRPr lang="en-GB" sz="3600" dirty="0"/>
          </a:p>
        </p:txBody>
      </p:sp>
      <p:sp>
        <p:nvSpPr>
          <p:cNvPr id="7" name="Title 1"/>
          <p:cNvSpPr txBox="1">
            <a:spLocks/>
          </p:cNvSpPr>
          <p:nvPr/>
        </p:nvSpPr>
        <p:spPr>
          <a:xfrm>
            <a:off x="395099" y="2149360"/>
            <a:ext cx="11427705" cy="769317"/>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smtClean="0"/>
              <a:t>1. Big Maths</a:t>
            </a:r>
            <a:br>
              <a:rPr lang="en-GB" sz="3600" dirty="0" smtClean="0"/>
            </a:br>
            <a:r>
              <a:rPr lang="en-GB" sz="3600" dirty="0" smtClean="0"/>
              <a:t/>
            </a:r>
            <a:br>
              <a:rPr lang="en-GB" sz="3600" dirty="0" smtClean="0"/>
            </a:br>
            <a:endParaRPr lang="en-GB" sz="3600" dirty="0"/>
          </a:p>
        </p:txBody>
      </p:sp>
      <p:sp>
        <p:nvSpPr>
          <p:cNvPr id="8" name="Title 1"/>
          <p:cNvSpPr txBox="1">
            <a:spLocks/>
          </p:cNvSpPr>
          <p:nvPr/>
        </p:nvSpPr>
        <p:spPr>
          <a:xfrm>
            <a:off x="395099" y="516328"/>
            <a:ext cx="6883609" cy="717997"/>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0" dirty="0" smtClean="0"/>
              <a:t>Format</a:t>
            </a:r>
            <a:endParaRPr lang="en-GB" sz="5400" dirty="0"/>
          </a:p>
        </p:txBody>
      </p:sp>
      <p:sp>
        <p:nvSpPr>
          <p:cNvPr id="9" name="Title 1"/>
          <p:cNvSpPr txBox="1">
            <a:spLocks/>
          </p:cNvSpPr>
          <p:nvPr/>
        </p:nvSpPr>
        <p:spPr>
          <a:xfrm>
            <a:off x="395098" y="4071180"/>
            <a:ext cx="11427705" cy="59401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smtClean="0"/>
              <a:t/>
            </a:r>
            <a:br>
              <a:rPr lang="en-GB" sz="3600" dirty="0" smtClean="0"/>
            </a:br>
            <a:r>
              <a:rPr lang="en-GB" sz="3600" dirty="0" smtClean="0"/>
              <a:t>6. Formative Assessment – </a:t>
            </a:r>
            <a:r>
              <a:rPr lang="en-GB" sz="3600" dirty="0" err="1" smtClean="0"/>
              <a:t>Plickrs</a:t>
            </a:r>
            <a:r>
              <a:rPr lang="en-GB" sz="3600" dirty="0" smtClean="0"/>
              <a:t>, lollipop sticks, </a:t>
            </a:r>
            <a:r>
              <a:rPr lang="en-GB" sz="3600" dirty="0" err="1" smtClean="0"/>
              <a:t>etc</a:t>
            </a:r>
            <a:endParaRPr lang="en-GB" sz="3600" dirty="0"/>
          </a:p>
        </p:txBody>
      </p:sp>
      <p:sp>
        <p:nvSpPr>
          <p:cNvPr id="10" name="Title 1"/>
          <p:cNvSpPr txBox="1">
            <a:spLocks/>
          </p:cNvSpPr>
          <p:nvPr/>
        </p:nvSpPr>
        <p:spPr>
          <a:xfrm>
            <a:off x="395097" y="4678363"/>
            <a:ext cx="11427705" cy="59401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smtClean="0"/>
              <a:t>7. Plenary</a:t>
            </a:r>
            <a:endParaRPr lang="en-GB" sz="3600" dirty="0"/>
          </a:p>
        </p:txBody>
      </p:sp>
    </p:spTree>
    <p:extLst>
      <p:ext uri="{BB962C8B-B14F-4D97-AF65-F5344CB8AC3E}">
        <p14:creationId xmlns:p14="http://schemas.microsoft.com/office/powerpoint/2010/main" val="40358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343" y="172793"/>
            <a:ext cx="10165575" cy="883276"/>
          </a:xfrm>
        </p:spPr>
        <p:txBody>
          <a:bodyPr/>
          <a:lstStyle/>
          <a:p>
            <a:r>
              <a:rPr lang="en-GB" sz="3600" dirty="0" smtClean="0"/>
              <a:t>How you can help</a:t>
            </a:r>
            <a:endParaRPr lang="en-GB" sz="3600" dirty="0"/>
          </a:p>
        </p:txBody>
      </p:sp>
      <p:sp>
        <p:nvSpPr>
          <p:cNvPr id="3" name="Subtitle 2"/>
          <p:cNvSpPr>
            <a:spLocks noGrp="1"/>
          </p:cNvSpPr>
          <p:nvPr>
            <p:ph type="subTitle" idx="1"/>
          </p:nvPr>
        </p:nvSpPr>
        <p:spPr>
          <a:xfrm>
            <a:off x="369342" y="1210615"/>
            <a:ext cx="11582251" cy="861420"/>
          </a:xfrm>
        </p:spPr>
        <p:txBody>
          <a:bodyPr>
            <a:noAutofit/>
          </a:bodyPr>
          <a:lstStyle/>
          <a:p>
            <a:r>
              <a:rPr lang="en-GB" sz="2400" dirty="0" smtClean="0"/>
              <a:t>Learning journeys (see snapshot jotters, website)</a:t>
            </a:r>
          </a:p>
          <a:p>
            <a:endParaRPr lang="en-GB" sz="2400" dirty="0"/>
          </a:p>
          <a:p>
            <a:r>
              <a:rPr lang="en-GB" sz="2400" dirty="0" smtClean="0"/>
              <a:t>Discussion about learning from twitter, school website</a:t>
            </a:r>
          </a:p>
          <a:p>
            <a:endParaRPr lang="en-GB" sz="2400" dirty="0"/>
          </a:p>
          <a:p>
            <a:r>
              <a:rPr lang="en-GB" sz="2400" dirty="0" smtClean="0"/>
              <a:t>Daily conversations (real life use)</a:t>
            </a:r>
          </a:p>
          <a:p>
            <a:endParaRPr lang="en-GB" sz="2400" dirty="0"/>
          </a:p>
          <a:p>
            <a:r>
              <a:rPr lang="en-GB" sz="2400" dirty="0" smtClean="0"/>
              <a:t>Practice number bonds, doubles, tables, reading time, counting money</a:t>
            </a:r>
          </a:p>
          <a:p>
            <a:endParaRPr lang="en-GB" sz="2400" dirty="0"/>
          </a:p>
          <a:p>
            <a:endParaRPr lang="en-GB" sz="2400" dirty="0" smtClean="0"/>
          </a:p>
          <a:p>
            <a:endParaRPr lang="en-GB" sz="2400" dirty="0"/>
          </a:p>
          <a:p>
            <a:endParaRPr lang="en-GB" sz="2400" dirty="0"/>
          </a:p>
        </p:txBody>
      </p:sp>
    </p:spTree>
    <p:extLst>
      <p:ext uri="{BB962C8B-B14F-4D97-AF65-F5344CB8AC3E}">
        <p14:creationId xmlns:p14="http://schemas.microsoft.com/office/powerpoint/2010/main" val="3934825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343" y="172793"/>
            <a:ext cx="10165575" cy="883276"/>
          </a:xfrm>
        </p:spPr>
        <p:txBody>
          <a:bodyPr/>
          <a:lstStyle/>
          <a:p>
            <a:r>
              <a:rPr lang="en-GB" sz="3600" dirty="0" smtClean="0"/>
              <a:t>How you can help (</a:t>
            </a:r>
            <a:r>
              <a:rPr lang="en-GB" sz="3600" dirty="0" err="1" smtClean="0"/>
              <a:t>cont</a:t>
            </a:r>
            <a:r>
              <a:rPr lang="en-GB" sz="3600" dirty="0" smtClean="0"/>
              <a:t>)</a:t>
            </a:r>
            <a:endParaRPr lang="en-GB" sz="3600" dirty="0"/>
          </a:p>
        </p:txBody>
      </p:sp>
      <p:sp>
        <p:nvSpPr>
          <p:cNvPr id="3" name="Subtitle 2"/>
          <p:cNvSpPr>
            <a:spLocks noGrp="1"/>
          </p:cNvSpPr>
          <p:nvPr>
            <p:ph type="subTitle" idx="1"/>
          </p:nvPr>
        </p:nvSpPr>
        <p:spPr>
          <a:xfrm>
            <a:off x="369342" y="1210615"/>
            <a:ext cx="11582251" cy="861420"/>
          </a:xfrm>
        </p:spPr>
        <p:txBody>
          <a:bodyPr>
            <a:noAutofit/>
          </a:bodyPr>
          <a:lstStyle/>
          <a:p>
            <a:r>
              <a:rPr lang="en-GB" sz="2400" dirty="0" smtClean="0"/>
              <a:t>Links on school website to helpful websites such as top marks, </a:t>
            </a:r>
            <a:r>
              <a:rPr lang="en-GB" sz="2400" dirty="0" err="1" smtClean="0"/>
              <a:t>bbc</a:t>
            </a:r>
            <a:r>
              <a:rPr lang="en-GB" sz="2400" dirty="0" smtClean="0"/>
              <a:t>, </a:t>
            </a:r>
            <a:r>
              <a:rPr lang="en-GB" sz="2400" dirty="0" err="1" smtClean="0"/>
              <a:t>sumdog</a:t>
            </a:r>
            <a:r>
              <a:rPr lang="en-GB" sz="2400" dirty="0" smtClean="0"/>
              <a:t>, math.com, </a:t>
            </a:r>
            <a:r>
              <a:rPr lang="en-GB" sz="2400" dirty="0" err="1" smtClean="0"/>
              <a:t>twinkl</a:t>
            </a:r>
            <a:endParaRPr lang="en-GB" sz="2400" dirty="0" smtClean="0"/>
          </a:p>
          <a:p>
            <a:endParaRPr lang="en-GB" sz="2400" dirty="0"/>
          </a:p>
          <a:p>
            <a:r>
              <a:rPr lang="en-GB" sz="2400" dirty="0" smtClean="0"/>
              <a:t>Apps – </a:t>
            </a:r>
            <a:r>
              <a:rPr lang="en-GB" sz="2400" dirty="0" err="1"/>
              <a:t>skoolbo</a:t>
            </a:r>
            <a:r>
              <a:rPr lang="en-GB" sz="2400" dirty="0"/>
              <a:t>, maths </a:t>
            </a:r>
            <a:r>
              <a:rPr lang="en-GB" sz="2400" dirty="0" err="1"/>
              <a:t>rockx</a:t>
            </a:r>
            <a:r>
              <a:rPr lang="en-GB" sz="2400" dirty="0"/>
              <a:t> </a:t>
            </a:r>
            <a:r>
              <a:rPr lang="en-GB" sz="2400" dirty="0" smtClean="0"/>
              <a:t>Apps, maths games for maths genius, </a:t>
            </a:r>
            <a:r>
              <a:rPr lang="en-GB" sz="2400" dirty="0" err="1" smtClean="0"/>
              <a:t>doodlemaths</a:t>
            </a:r>
            <a:r>
              <a:rPr lang="en-GB" sz="2400" dirty="0" smtClean="0"/>
              <a:t> plus millions more. </a:t>
            </a:r>
            <a:endParaRPr lang="en-GB" sz="2400" dirty="0"/>
          </a:p>
          <a:p>
            <a:endParaRPr lang="en-GB" sz="2400" dirty="0" smtClean="0"/>
          </a:p>
          <a:p>
            <a:r>
              <a:rPr lang="en-GB" sz="2400" dirty="0"/>
              <a:t>Helper sheets (</a:t>
            </a:r>
            <a:r>
              <a:rPr lang="en-GB" sz="2400" dirty="0" smtClean="0"/>
              <a:t>see front)</a:t>
            </a:r>
          </a:p>
          <a:p>
            <a:endParaRPr lang="en-GB" sz="2400" dirty="0"/>
          </a:p>
          <a:p>
            <a:r>
              <a:rPr lang="en-GB" sz="2400"/>
              <a:t>Making maths count (a positive approach from all angles)</a:t>
            </a:r>
          </a:p>
          <a:p>
            <a:endParaRPr lang="en-GB" sz="2400" dirty="0"/>
          </a:p>
          <a:p>
            <a:endParaRPr lang="en-GB" sz="2400" dirty="0"/>
          </a:p>
        </p:txBody>
      </p:sp>
    </p:spTree>
    <p:extLst>
      <p:ext uri="{BB962C8B-B14F-4D97-AF65-F5344CB8AC3E}">
        <p14:creationId xmlns:p14="http://schemas.microsoft.com/office/powerpoint/2010/main" val="192087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343" y="172793"/>
            <a:ext cx="10165575" cy="883276"/>
          </a:xfrm>
        </p:spPr>
        <p:txBody>
          <a:bodyPr/>
          <a:lstStyle/>
          <a:p>
            <a:r>
              <a:rPr lang="en-GB" sz="3600" dirty="0" smtClean="0"/>
              <a:t>Making Maths Count (Scottish Government)</a:t>
            </a:r>
            <a:endParaRPr lang="en-GB" sz="3600" dirty="0"/>
          </a:p>
        </p:txBody>
      </p:sp>
      <p:sp>
        <p:nvSpPr>
          <p:cNvPr id="3" name="Subtitle 2"/>
          <p:cNvSpPr>
            <a:spLocks noGrp="1"/>
          </p:cNvSpPr>
          <p:nvPr>
            <p:ph type="subTitle" idx="1"/>
          </p:nvPr>
        </p:nvSpPr>
        <p:spPr>
          <a:xfrm>
            <a:off x="369342" y="1210615"/>
            <a:ext cx="11582251" cy="861420"/>
          </a:xfrm>
        </p:spPr>
        <p:txBody>
          <a:bodyPr>
            <a:noAutofit/>
          </a:bodyPr>
          <a:lstStyle/>
          <a:p>
            <a:r>
              <a:rPr lang="en-GB" sz="2400" dirty="0"/>
              <a:t>The Report focuses on three key themes:  </a:t>
            </a:r>
            <a:endParaRPr lang="en-GB" sz="2400" dirty="0" smtClean="0"/>
          </a:p>
          <a:p>
            <a:endParaRPr lang="en-GB" sz="2400" dirty="0"/>
          </a:p>
          <a:p>
            <a:pPr marL="342900" indent="-342900">
              <a:buFontTx/>
              <a:buChar char="-"/>
            </a:pPr>
            <a:r>
              <a:rPr lang="en-GB" sz="2400" dirty="0" smtClean="0"/>
              <a:t>Transforming </a:t>
            </a:r>
            <a:r>
              <a:rPr lang="en-GB" sz="2400" dirty="0"/>
              <a:t>public attitudes to maths</a:t>
            </a:r>
            <a:r>
              <a:rPr lang="en-GB" sz="2400" dirty="0" smtClean="0"/>
              <a:t>;</a:t>
            </a:r>
          </a:p>
          <a:p>
            <a:endParaRPr lang="en-GB" sz="2400" dirty="0"/>
          </a:p>
          <a:p>
            <a:pPr marL="342900" indent="-342900">
              <a:buFontTx/>
              <a:buChar char="-"/>
            </a:pPr>
            <a:r>
              <a:rPr lang="en-GB" sz="2400" dirty="0" smtClean="0"/>
              <a:t>Improving </a:t>
            </a:r>
            <a:r>
              <a:rPr lang="en-GB" sz="2400" dirty="0"/>
              <a:t>confidence and fluency in maths for children, young people, parents and all those who deliver maths education to raise attainment and achievement across learning</a:t>
            </a:r>
            <a:r>
              <a:rPr lang="en-GB" sz="2400" dirty="0" smtClean="0"/>
              <a:t>;</a:t>
            </a:r>
          </a:p>
          <a:p>
            <a:endParaRPr lang="en-GB" sz="2400" dirty="0"/>
          </a:p>
          <a:p>
            <a:pPr marL="342900" indent="-342900">
              <a:buFontTx/>
              <a:buChar char="-"/>
            </a:pPr>
            <a:r>
              <a:rPr lang="en-GB" sz="2400" dirty="0" smtClean="0"/>
              <a:t>Promoting </a:t>
            </a:r>
            <a:r>
              <a:rPr lang="en-GB" sz="2400" dirty="0"/>
              <a:t>the value of maths as an essential skill for every career</a:t>
            </a:r>
            <a:r>
              <a:rPr lang="en-GB" sz="2400" dirty="0" smtClean="0"/>
              <a:t>.</a:t>
            </a:r>
          </a:p>
          <a:p>
            <a:endParaRPr lang="en-GB" sz="2400" dirty="0"/>
          </a:p>
          <a:p>
            <a:endParaRPr lang="en-GB" sz="2400" dirty="0"/>
          </a:p>
        </p:txBody>
      </p:sp>
    </p:spTree>
    <p:extLst>
      <p:ext uri="{BB962C8B-B14F-4D97-AF65-F5344CB8AC3E}">
        <p14:creationId xmlns:p14="http://schemas.microsoft.com/office/powerpoint/2010/main" val="143173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257" y="2400836"/>
            <a:ext cx="11839828" cy="3329581"/>
          </a:xfrm>
        </p:spPr>
        <p:txBody>
          <a:bodyPr/>
          <a:lstStyle/>
          <a:p>
            <a:r>
              <a:rPr lang="en-GB" sz="6600" dirty="0" smtClean="0"/>
              <a:t>TOPICS</a:t>
            </a:r>
            <a:endParaRPr lang="en-GB" sz="6600" dirty="0"/>
          </a:p>
        </p:txBody>
      </p:sp>
    </p:spTree>
    <p:extLst>
      <p:ext uri="{BB962C8B-B14F-4D97-AF65-F5344CB8AC3E}">
        <p14:creationId xmlns:p14="http://schemas.microsoft.com/office/powerpoint/2010/main" val="3768951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257" y="2400836"/>
            <a:ext cx="11839828" cy="3329581"/>
          </a:xfrm>
        </p:spPr>
        <p:txBody>
          <a:bodyPr/>
          <a:lstStyle/>
          <a:p>
            <a:r>
              <a:rPr lang="en-GB" sz="3200" u="sng" dirty="0" smtClean="0"/>
              <a:t>Number, Money and Measure</a:t>
            </a:r>
            <a:r>
              <a:rPr lang="en-GB" sz="2400" dirty="0" smtClean="0"/>
              <a:t/>
            </a:r>
            <a:br>
              <a:rPr lang="en-GB" sz="2400" dirty="0" smtClean="0"/>
            </a:br>
            <a:r>
              <a:rPr lang="en-GB" sz="2400" dirty="0" smtClean="0"/>
              <a:t>Estimation and Rounding</a:t>
            </a:r>
            <a:br>
              <a:rPr lang="en-GB" sz="2400" dirty="0" smtClean="0"/>
            </a:br>
            <a:r>
              <a:rPr lang="en-GB" sz="2400" dirty="0" smtClean="0"/>
              <a:t>Number and Number Processes</a:t>
            </a:r>
            <a:br>
              <a:rPr lang="en-GB" sz="2400" dirty="0" smtClean="0"/>
            </a:br>
            <a:r>
              <a:rPr lang="en-GB" sz="2400" dirty="0" smtClean="0"/>
              <a:t>Multiples, factors and primes</a:t>
            </a:r>
            <a:br>
              <a:rPr lang="en-GB" sz="2400" dirty="0" smtClean="0"/>
            </a:br>
            <a:r>
              <a:rPr lang="en-GB" sz="2400" dirty="0" smtClean="0"/>
              <a:t>Powers and roots</a:t>
            </a:r>
            <a:br>
              <a:rPr lang="en-GB" sz="2400" dirty="0" smtClean="0"/>
            </a:br>
            <a:r>
              <a:rPr lang="en-GB" sz="2400" dirty="0" smtClean="0"/>
              <a:t>Factors, Decimal Fractions and Percentages</a:t>
            </a:r>
            <a:br>
              <a:rPr lang="en-GB" sz="2400" dirty="0" smtClean="0"/>
            </a:br>
            <a:r>
              <a:rPr lang="en-GB" sz="2400" dirty="0" smtClean="0"/>
              <a:t>Money</a:t>
            </a:r>
            <a:br>
              <a:rPr lang="en-GB" sz="2400" dirty="0" smtClean="0"/>
            </a:br>
            <a:r>
              <a:rPr lang="en-GB" sz="2400" dirty="0" smtClean="0"/>
              <a:t>Time</a:t>
            </a:r>
            <a:br>
              <a:rPr lang="en-GB" sz="2400" dirty="0" smtClean="0"/>
            </a:br>
            <a:r>
              <a:rPr lang="en-GB" sz="2400" dirty="0" smtClean="0"/>
              <a:t>Measurement</a:t>
            </a:r>
            <a:br>
              <a:rPr lang="en-GB" sz="2400" dirty="0" smtClean="0"/>
            </a:br>
            <a:r>
              <a:rPr lang="en-GB" sz="2400" dirty="0" smtClean="0"/>
              <a:t>Mathematics – its impact on the world past, present and future</a:t>
            </a:r>
            <a:br>
              <a:rPr lang="en-GB" sz="2400" dirty="0" smtClean="0"/>
            </a:br>
            <a:r>
              <a:rPr lang="en-GB" sz="2400" dirty="0" smtClean="0"/>
              <a:t>Patterns and relationships</a:t>
            </a:r>
            <a:br>
              <a:rPr lang="en-GB" sz="2400" dirty="0" smtClean="0"/>
            </a:br>
            <a:r>
              <a:rPr lang="en-GB" sz="2400" dirty="0" smtClean="0"/>
              <a:t>Expressions and Equations</a:t>
            </a:r>
            <a:br>
              <a:rPr lang="en-GB" sz="2400" dirty="0" smtClean="0"/>
            </a:br>
            <a:endParaRPr lang="en-GB" sz="2400" dirty="0"/>
          </a:p>
        </p:txBody>
      </p:sp>
    </p:spTree>
    <p:extLst>
      <p:ext uri="{BB962C8B-B14F-4D97-AF65-F5344CB8AC3E}">
        <p14:creationId xmlns:p14="http://schemas.microsoft.com/office/powerpoint/2010/main" val="294717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225" y="2099256"/>
            <a:ext cx="11839828" cy="2073499"/>
          </a:xfrm>
        </p:spPr>
        <p:txBody>
          <a:bodyPr/>
          <a:lstStyle/>
          <a:p>
            <a:r>
              <a:rPr lang="en-GB" sz="3200" u="sng" dirty="0" smtClean="0"/>
              <a:t>Shape, Position and Movement</a:t>
            </a:r>
            <a:r>
              <a:rPr lang="en-GB" sz="2400" dirty="0" smtClean="0"/>
              <a:t/>
            </a:r>
            <a:br>
              <a:rPr lang="en-GB" sz="2400" dirty="0" smtClean="0"/>
            </a:br>
            <a:r>
              <a:rPr lang="en-GB" sz="2400" dirty="0" smtClean="0"/>
              <a:t>Properties of 2D shapes and 3D objects</a:t>
            </a:r>
            <a:br>
              <a:rPr lang="en-GB" sz="2400" dirty="0" smtClean="0"/>
            </a:br>
            <a:r>
              <a:rPr lang="en-GB" sz="2400" dirty="0" smtClean="0"/>
              <a:t>Angle, symmetry and transformation</a:t>
            </a:r>
            <a:br>
              <a:rPr lang="en-GB" sz="2400" dirty="0" smtClean="0"/>
            </a:br>
            <a:r>
              <a:rPr lang="en-GB" sz="2400" dirty="0"/>
              <a:t/>
            </a:r>
            <a:br>
              <a:rPr lang="en-GB" sz="2400" dirty="0"/>
            </a:br>
            <a:r>
              <a:rPr lang="en-GB" sz="3200" u="sng" dirty="0" smtClean="0"/>
              <a:t>Information Handling</a:t>
            </a:r>
            <a:r>
              <a:rPr lang="en-GB" sz="2400" dirty="0" smtClean="0"/>
              <a:t/>
            </a:r>
            <a:br>
              <a:rPr lang="en-GB" sz="2400" dirty="0" smtClean="0"/>
            </a:br>
            <a:r>
              <a:rPr lang="en-GB" sz="2400" dirty="0" smtClean="0"/>
              <a:t>Data and Analysis</a:t>
            </a:r>
            <a:br>
              <a:rPr lang="en-GB" sz="2400" dirty="0" smtClean="0"/>
            </a:br>
            <a:r>
              <a:rPr lang="en-GB" sz="2400" dirty="0" smtClean="0"/>
              <a:t>Ideas of Chance and Uncertainty</a:t>
            </a:r>
            <a:endParaRPr lang="en-GB" sz="2400" dirty="0"/>
          </a:p>
        </p:txBody>
      </p:sp>
    </p:spTree>
    <p:extLst>
      <p:ext uri="{BB962C8B-B14F-4D97-AF65-F5344CB8AC3E}">
        <p14:creationId xmlns:p14="http://schemas.microsoft.com/office/powerpoint/2010/main" val="238047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Maths – Mental Starter</a:t>
            </a:r>
            <a:endParaRPr lang="en-GB" dirty="0"/>
          </a:p>
        </p:txBody>
      </p:sp>
      <p:sp>
        <p:nvSpPr>
          <p:cNvPr id="3" name="Text Placeholder 2"/>
          <p:cNvSpPr>
            <a:spLocks noGrp="1"/>
          </p:cNvSpPr>
          <p:nvPr>
            <p:ph type="body" idx="1"/>
          </p:nvPr>
        </p:nvSpPr>
        <p:spPr/>
        <p:txBody>
          <a:bodyPr/>
          <a:lstStyle/>
          <a:p>
            <a:r>
              <a:rPr lang="en-GB" dirty="0" smtClean="0"/>
              <a:t>CLIC</a:t>
            </a:r>
            <a:endParaRPr lang="en-GB" dirty="0"/>
          </a:p>
        </p:txBody>
      </p:sp>
    </p:spTree>
    <p:extLst>
      <p:ext uri="{BB962C8B-B14F-4D97-AF65-F5344CB8AC3E}">
        <p14:creationId xmlns:p14="http://schemas.microsoft.com/office/powerpoint/2010/main" val="241375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804" y="4381440"/>
            <a:ext cx="8825657" cy="1915647"/>
          </a:xfrm>
        </p:spPr>
        <p:txBody>
          <a:bodyPr/>
          <a:lstStyle/>
          <a:p>
            <a:r>
              <a:rPr lang="en-GB" sz="9600" dirty="0" smtClean="0"/>
              <a:t>C</a:t>
            </a:r>
            <a:r>
              <a:rPr lang="en-GB" sz="4800" dirty="0" smtClean="0"/>
              <a:t>ounting</a:t>
            </a:r>
            <a:br>
              <a:rPr lang="en-GB" sz="4800" dirty="0" smtClean="0"/>
            </a:br>
            <a:r>
              <a:rPr lang="en-GB" sz="9600" dirty="0" smtClean="0"/>
              <a:t>L</a:t>
            </a:r>
            <a:r>
              <a:rPr lang="en-GB" sz="4800" dirty="0" smtClean="0"/>
              <a:t>earn Its</a:t>
            </a:r>
            <a:br>
              <a:rPr lang="en-GB" sz="4800" dirty="0" smtClean="0"/>
            </a:br>
            <a:r>
              <a:rPr lang="en-GB" sz="9600" dirty="0" smtClean="0"/>
              <a:t>I</a:t>
            </a:r>
            <a:r>
              <a:rPr lang="en-GB" sz="4800" dirty="0" smtClean="0"/>
              <a:t>t’s nothing new</a:t>
            </a:r>
            <a:br>
              <a:rPr lang="en-GB" sz="4800" dirty="0" smtClean="0"/>
            </a:br>
            <a:r>
              <a:rPr lang="en-GB" sz="9600" dirty="0" smtClean="0"/>
              <a:t>C</a:t>
            </a:r>
            <a:r>
              <a:rPr lang="en-GB" sz="4800" dirty="0" smtClean="0"/>
              <a:t>alculation</a:t>
            </a:r>
            <a:endParaRPr lang="en-GB" sz="4800" dirty="0"/>
          </a:p>
        </p:txBody>
      </p:sp>
    </p:spTree>
    <p:extLst>
      <p:ext uri="{BB962C8B-B14F-4D97-AF65-F5344CB8AC3E}">
        <p14:creationId xmlns:p14="http://schemas.microsoft.com/office/powerpoint/2010/main" val="3358382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412124"/>
            <a:ext cx="11165983" cy="6259132"/>
          </a:xfrm>
        </p:spPr>
        <p:txBody>
          <a:bodyPr/>
          <a:lstStyle/>
          <a:p>
            <a:r>
              <a:rPr lang="en-GB" sz="3600" dirty="0" smtClean="0"/>
              <a:t>5 minutes on each of the CLIC sections.</a:t>
            </a:r>
            <a:br>
              <a:rPr lang="en-GB" sz="3600" dirty="0" smtClean="0"/>
            </a:br>
            <a:r>
              <a:rPr lang="en-GB" sz="3600" dirty="0" smtClean="0"/>
              <a:t/>
            </a:r>
            <a:br>
              <a:rPr lang="en-GB" sz="3600" dirty="0" smtClean="0"/>
            </a:br>
            <a:r>
              <a:rPr lang="en-GB" sz="3600" dirty="0" smtClean="0"/>
              <a:t>Can be new learning, consolidate learning or strengthen prior understanding.</a:t>
            </a:r>
            <a:br>
              <a:rPr lang="en-GB" sz="3600" dirty="0" smtClean="0"/>
            </a:br>
            <a:r>
              <a:rPr lang="en-GB" sz="3600" dirty="0"/>
              <a:t/>
            </a:r>
            <a:br>
              <a:rPr lang="en-GB" sz="3600" dirty="0"/>
            </a:br>
            <a:r>
              <a:rPr lang="en-GB" sz="3600" dirty="0" smtClean="0"/>
              <a:t>The program is new to </a:t>
            </a:r>
            <a:r>
              <a:rPr lang="en-GB" sz="3600" dirty="0" err="1" smtClean="0"/>
              <a:t>Eastfield</a:t>
            </a:r>
            <a:r>
              <a:rPr lang="en-GB" sz="3600" dirty="0" smtClean="0"/>
              <a:t> Primary School this session.</a:t>
            </a:r>
            <a:br>
              <a:rPr lang="en-GB" sz="3600" dirty="0" smtClean="0"/>
            </a:br>
            <a:r>
              <a:rPr lang="en-GB" sz="3600" dirty="0"/>
              <a:t/>
            </a:r>
            <a:br>
              <a:rPr lang="en-GB" sz="3600" dirty="0"/>
            </a:br>
            <a:r>
              <a:rPr lang="en-GB" sz="3600" dirty="0" smtClean="0"/>
              <a:t>Some of the examples shown are from the end of the year or part of a bigger programme.</a:t>
            </a:r>
            <a:endParaRPr lang="en-GB" sz="3600" dirty="0"/>
          </a:p>
        </p:txBody>
      </p:sp>
    </p:spTree>
    <p:extLst>
      <p:ext uri="{BB962C8B-B14F-4D97-AF65-F5344CB8AC3E}">
        <p14:creationId xmlns:p14="http://schemas.microsoft.com/office/powerpoint/2010/main" val="3957761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517780"/>
            <a:ext cx="8825657" cy="576926"/>
          </a:xfrm>
        </p:spPr>
        <p:txBody>
          <a:bodyPr/>
          <a:lstStyle/>
          <a:p>
            <a:r>
              <a:rPr lang="en-GB" sz="5400" dirty="0" smtClean="0"/>
              <a:t>Counting</a:t>
            </a:r>
            <a:endParaRPr lang="en-GB" sz="5400" dirty="0"/>
          </a:p>
        </p:txBody>
      </p:sp>
      <p:sp>
        <p:nvSpPr>
          <p:cNvPr id="3" name="Text Placeholder 2"/>
          <p:cNvSpPr>
            <a:spLocks noGrp="1"/>
          </p:cNvSpPr>
          <p:nvPr>
            <p:ph type="body" idx="1"/>
          </p:nvPr>
        </p:nvSpPr>
        <p:spPr>
          <a:xfrm>
            <a:off x="347729" y="1094706"/>
            <a:ext cx="11436440" cy="5525035"/>
          </a:xfrm>
        </p:spPr>
        <p:txBody>
          <a:bodyPr>
            <a:normAutofit/>
          </a:bodyPr>
          <a:lstStyle/>
          <a:p>
            <a:r>
              <a:rPr lang="en-GB" sz="2200" dirty="0" smtClean="0"/>
              <a:t>This is progressive from Nursery – p7 and progresses through the year for each stage. Examples of some of the counting tasks that they </a:t>
            </a:r>
            <a:r>
              <a:rPr lang="en-GB" sz="2200" b="1" u="sng" dirty="0" smtClean="0"/>
              <a:t>may</a:t>
            </a:r>
            <a:r>
              <a:rPr lang="en-GB" sz="2200" dirty="0" smtClean="0"/>
              <a:t> cover through the year:</a:t>
            </a:r>
          </a:p>
          <a:p>
            <a:endParaRPr lang="en-GB" sz="2200" dirty="0" smtClean="0"/>
          </a:p>
          <a:p>
            <a:r>
              <a:rPr lang="en-GB" sz="2200" dirty="0" smtClean="0"/>
              <a:t>P1 – understanding numbers 1 to 10</a:t>
            </a:r>
          </a:p>
          <a:p>
            <a:r>
              <a:rPr lang="en-GB" sz="2200" dirty="0" smtClean="0"/>
              <a:t>P2 – counting to 100</a:t>
            </a:r>
          </a:p>
          <a:p>
            <a:r>
              <a:rPr lang="en-GB" sz="2200" dirty="0" smtClean="0"/>
              <a:t>P3 – counting in 10’s</a:t>
            </a:r>
          </a:p>
          <a:p>
            <a:r>
              <a:rPr lang="en-GB" sz="2200" dirty="0" smtClean="0"/>
              <a:t>P4 – partitioning and counting in 4’s</a:t>
            </a:r>
          </a:p>
          <a:p>
            <a:r>
              <a:rPr lang="en-GB" sz="2200" dirty="0" smtClean="0"/>
              <a:t>P5 – using numbers with 1 decimal place </a:t>
            </a:r>
          </a:p>
          <a:p>
            <a:r>
              <a:rPr lang="en-GB" sz="2200" dirty="0" smtClean="0"/>
              <a:t>P6 – reading 7,8,9 digit numbers and decimal places</a:t>
            </a:r>
          </a:p>
          <a:p>
            <a:r>
              <a:rPr lang="en-GB" sz="2200" dirty="0" smtClean="0"/>
              <a:t>P7 – finding gaps between negative and positive numbers</a:t>
            </a:r>
          </a:p>
          <a:p>
            <a:endParaRPr lang="en-GB" dirty="0" smtClean="0"/>
          </a:p>
          <a:p>
            <a:endParaRPr lang="en-GB" dirty="0"/>
          </a:p>
        </p:txBody>
      </p:sp>
    </p:spTree>
    <p:extLst>
      <p:ext uri="{BB962C8B-B14F-4D97-AF65-F5344CB8AC3E}">
        <p14:creationId xmlns:p14="http://schemas.microsoft.com/office/powerpoint/2010/main" val="27995879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225</TotalTime>
  <Words>800</Words>
  <Application>Microsoft Office PowerPoint</Application>
  <PresentationFormat>Widescreen</PresentationFormat>
  <Paragraphs>109</Paragraphs>
  <Slides>26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Century Gothic</vt:lpstr>
      <vt:lpstr>Wingdings 3</vt:lpstr>
      <vt:lpstr>Ion</vt:lpstr>
      <vt:lpstr>Acrobat Document</vt:lpstr>
      <vt:lpstr>Numeracy &amp; Mathematics</vt:lpstr>
      <vt:lpstr>1. Topics 2. Big Maths 3. NLC pathways 4. Format of a Lesson 5. How to help</vt:lpstr>
      <vt:lpstr>TOPICS</vt:lpstr>
      <vt:lpstr>Number, Money and Measure Estimation and Rounding Number and Number Processes Multiples, factors and primes Powers and roots Factors, Decimal Fractions and Percentages Money Time Measurement Mathematics – its impact on the world past, present and future Patterns and relationships Expressions and Equations </vt:lpstr>
      <vt:lpstr>Shape, Position and Movement Properties of 2D shapes and 3D objects Angle, symmetry and transformation  Information Handling Data and Analysis Ideas of Chance and Uncertainty</vt:lpstr>
      <vt:lpstr>Big Maths – Mental Starter</vt:lpstr>
      <vt:lpstr>Counting Learn Its It’s nothing new Calculation</vt:lpstr>
      <vt:lpstr>5 minutes on each of the CLIC sections.  Can be new learning, consolidate learning or strengthen prior understanding.  The program is new to Eastfield Primary School this session.  Some of the examples shown are from the end of the year or part of a bigger programme.</vt:lpstr>
      <vt:lpstr>Counting</vt:lpstr>
      <vt:lpstr>Learn Its</vt:lpstr>
      <vt:lpstr>It’s nothing new</vt:lpstr>
      <vt:lpstr>Calculation</vt:lpstr>
      <vt:lpstr>Beat that!  Challenge, not a test. Children to see their own progress as well as Teacher. Focused on one topic till mastered. Weekly on a Friday.</vt:lpstr>
      <vt:lpstr>PowerPoint Presentation</vt:lpstr>
      <vt:lpstr>PowerPoint Presentation</vt:lpstr>
      <vt:lpstr>North Lanarkshire Maths Pathways</vt:lpstr>
      <vt:lpstr>PowerPoint Presentation</vt:lpstr>
      <vt:lpstr>PowerPoint Presentation</vt:lpstr>
      <vt:lpstr>PowerPoint Presentation</vt:lpstr>
      <vt:lpstr>PowerPoint Presentation</vt:lpstr>
      <vt:lpstr>PowerPoint Presentation</vt:lpstr>
      <vt:lpstr>Format of a Numeracy Lesson</vt:lpstr>
      <vt:lpstr> 5. Differentiated learning / tasks</vt:lpstr>
      <vt:lpstr>How you can help</vt:lpstr>
      <vt:lpstr>How you can help (cont)</vt:lpstr>
      <vt:lpstr>Making Maths Count (Scottish Government)</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 &amp; Mathematics</dc:title>
  <dc:creator>temp</dc:creator>
  <cp:lastModifiedBy>temp</cp:lastModifiedBy>
  <cp:revision>40</cp:revision>
  <dcterms:created xsi:type="dcterms:W3CDTF">2017-09-26T07:36:19Z</dcterms:created>
  <dcterms:modified xsi:type="dcterms:W3CDTF">2017-10-04T16:27:16Z</dcterms:modified>
</cp:coreProperties>
</file>