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1" r:id="rId3"/>
  </p:sldIdLst>
  <p:sldSz cx="6858000" cy="9144000" type="screen4x3"/>
  <p:notesSz cx="666273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2" autoAdjust="0"/>
    <p:restoredTop sz="94834" autoAdjust="0"/>
  </p:normalViewPr>
  <p:slideViewPr>
    <p:cSldViewPr>
      <p:cViewPr>
        <p:scale>
          <a:sx n="100" d="100"/>
          <a:sy n="100" d="100"/>
        </p:scale>
        <p:origin x="1338" y="-57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943D800-DA2D-4C87-A215-B353AD0D7B7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89A83D1-B992-4413-B9E0-37010C0343A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E0B2268-74A1-4373-A97E-0683D63E071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F08F5E-B12C-417F-A91C-CF73106F704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2A496A-42CA-4848-83CD-F964D3E5BAF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F2126F-2299-41CE-9342-83016E2C861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F6C19A1-346A-45A5-A14B-60E93D9A640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61AC94D-BB6B-42E2-A4A5-B2A32A4E2EF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1A29D3C-1089-4ED0-9721-7E97D75C001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6BCE446-3D2C-4B80-A084-E4BAECB619B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B791448-95F8-41B6-9F72-DC423C3972B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0C5F1CC-A43B-4956-BC7E-79FD490B4E7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www.eastfield.n-lanark.sch.uk"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blogs.glowscotland.org.uk/nl/EastfieldNurseryClass/"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MichelleUnderwood_2Peas_perfectlyimperfect-paper-9.jpg"/>
          <p:cNvPicPr>
            <a:picLocks noChangeAspect="1"/>
          </p:cNvPicPr>
          <p:nvPr/>
        </p:nvPicPr>
        <p:blipFill>
          <a:blip r:embed="rId2" cstate="print"/>
          <a:srcRect b="81111"/>
          <a:stretch>
            <a:fillRect/>
          </a:stretch>
        </p:blipFill>
        <p:spPr>
          <a:xfrm>
            <a:off x="0" y="228600"/>
            <a:ext cx="6858000" cy="1295400"/>
          </a:xfrm>
          <a:prstGeom prst="rect">
            <a:avLst/>
          </a:prstGeom>
        </p:spPr>
      </p:pic>
      <p:pic>
        <p:nvPicPr>
          <p:cNvPr id="58" name="Picture 57" descr="MichelleUnderwood_2Ps_Smooch-label-4.png"/>
          <p:cNvPicPr>
            <a:picLocks noChangeAspect="1"/>
          </p:cNvPicPr>
          <p:nvPr/>
        </p:nvPicPr>
        <p:blipFill>
          <a:blip r:embed="rId3" cstate="print"/>
          <a:srcRect l="7604" t="4188" r="3045" b="47446"/>
          <a:stretch>
            <a:fillRect/>
          </a:stretch>
        </p:blipFill>
        <p:spPr>
          <a:xfrm>
            <a:off x="0" y="34823"/>
            <a:ext cx="6858000" cy="2209800"/>
          </a:xfrm>
          <a:prstGeom prst="rect">
            <a:avLst/>
          </a:prstGeom>
        </p:spPr>
      </p:pic>
      <p:pic>
        <p:nvPicPr>
          <p:cNvPr id="59" name="Picture 58" descr="MichelleUnderwood_2Peas_perfectlyimperfect-paper-9.jpg"/>
          <p:cNvPicPr>
            <a:picLocks noChangeAspect="1"/>
          </p:cNvPicPr>
          <p:nvPr/>
        </p:nvPicPr>
        <p:blipFill>
          <a:blip r:embed="rId2" cstate="print"/>
          <a:srcRect b="81111"/>
          <a:stretch>
            <a:fillRect/>
          </a:stretch>
        </p:blipFill>
        <p:spPr>
          <a:xfrm>
            <a:off x="53251" y="8018112"/>
            <a:ext cx="6858000" cy="1125887"/>
          </a:xfrm>
          <a:prstGeom prst="rect">
            <a:avLst/>
          </a:prstGeom>
        </p:spPr>
      </p:pic>
      <p:sp>
        <p:nvSpPr>
          <p:cNvPr id="62" name="Oval 61"/>
          <p:cNvSpPr/>
          <p:nvPr/>
        </p:nvSpPr>
        <p:spPr>
          <a:xfrm>
            <a:off x="533400" y="381000"/>
            <a:ext cx="57912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31904" y="242910"/>
            <a:ext cx="6826096" cy="846386"/>
          </a:xfrm>
          <a:prstGeom prst="rect">
            <a:avLst/>
          </a:prstGeom>
          <a:noFill/>
        </p:spPr>
        <p:txBody>
          <a:bodyPr wrap="square" rtlCol="0">
            <a:spAutoFit/>
          </a:bodyPr>
          <a:lstStyle/>
          <a:p>
            <a:pPr algn="ctr"/>
            <a:r>
              <a:rPr lang="en-US" sz="4900" dirty="0" smtClean="0">
                <a:effectLst>
                  <a:outerShdw blurRad="38100" dist="38100" dir="2700000" algn="tl">
                    <a:srgbClr val="000000">
                      <a:alpha val="43137"/>
                    </a:srgbClr>
                  </a:outerShdw>
                </a:effectLst>
                <a:latin typeface="Comic Sans MS"/>
                <a:ea typeface="Tahoma" panose="020B0604030504040204" pitchFamily="34" charset="0"/>
                <a:cs typeface="Comic Sans MS"/>
              </a:rPr>
              <a:t>Nursery Newsletter</a:t>
            </a:r>
            <a:endParaRPr lang="en-US" sz="4900" dirty="0">
              <a:effectLst>
                <a:outerShdw blurRad="38100" dist="38100" dir="2700000" algn="tl">
                  <a:srgbClr val="000000">
                    <a:alpha val="43137"/>
                  </a:srgbClr>
                </a:outerShdw>
              </a:effectLst>
              <a:latin typeface="Comic Sans MS"/>
              <a:ea typeface="Tahoma" panose="020B0604030504040204" pitchFamily="34" charset="0"/>
              <a:cs typeface="Comic Sans MS"/>
            </a:endParaRPr>
          </a:p>
        </p:txBody>
      </p:sp>
      <p:pic>
        <p:nvPicPr>
          <p:cNvPr id="53" name="Picture 62" descr="C:\Users\Nadine\Desktop\Ang12_AngelsWhim.png"/>
          <p:cNvPicPr>
            <a:picLocks noChangeAspect="1" noChangeArrowheads="1"/>
          </p:cNvPicPr>
          <p:nvPr/>
        </p:nvPicPr>
        <p:blipFill>
          <a:blip r:embed="rId4" cstate="print"/>
          <a:srcRect/>
          <a:stretch>
            <a:fillRect/>
          </a:stretch>
        </p:blipFill>
        <p:spPr bwMode="auto">
          <a:xfrm rot="21418494">
            <a:off x="15125" y="930109"/>
            <a:ext cx="610922" cy="589330"/>
          </a:xfrm>
          <a:prstGeom prst="rect">
            <a:avLst/>
          </a:prstGeom>
          <a:noFill/>
          <a:ln w="9525">
            <a:noFill/>
            <a:miter lim="800000"/>
            <a:headEnd/>
            <a:tailEnd/>
          </a:ln>
        </p:spPr>
      </p:pic>
      <p:sp>
        <p:nvSpPr>
          <p:cNvPr id="3" name="AutoShape 2" descr="data:image/jpeg;base64,/9j/4AAQSkZJRgABAQAAAQABAAD/2wCEAAkGBhQSERUUEhMWFRQWFh4aGBYYGBkYGxcYIBcdHhgXGhoYHCceGRwjHBIaIDEkJCgpLyw4FR8xNTAsNSYrLCkBCQoKDgwOGg8PGikkHSAsLCwpKSwsKTUpKSwpKi0pLCksLCkpLCwpLDUpKSwsKSkpKSksNSwpLDYsLCksKSkpNf/AABEIAHgAeAMBIgACEQEDEQH/xAAcAAABBQEBAQAAAAAAAAAAAAAAAwQFBgcBAgj/xABBEAABAgMFBQUGBQIEBwEAAAABAgMABBEFBhIhMQdBUWGBEyIzUnEUMkKRobFUcpPB0iOCFWKS8ENTg7Kz4fEk/8QAGQEBAAMBAQAAAAAAAAAAAAAABAACAwEF/8QAJBEAAwABAwQDAAMAAAAAAAAAAAECAxESMgQhMVETIkEzcYH/2gAMAwEAAhEDEQA/ANwJiMm7XpkjPmdILXmqDAN+vpERBsuRrshOLEn3Y5VaDh+I9I8+3OecwhBB91exGyfQv7c55zB7c55zCEEc3P2d2z6F/bnPOYPbnPOYQgibn7Jtn0L+3Oecwe3OecwhBE3P2TbPoX9uc85g9uc85hCCJuZNs+hym0XB8RPrnEhJ2sFZKyPHd/6iGgi85KkpWKaLUI7EfZM3iThOo+0ENmty1BUtr0I20V1dV60htC894ivWGzrwSkqUQlIFSSaADiTAL70x8dpR6gii2ltkkWlYUdo9Q6oSAnoVEV+USNgbSZObISlwtrVohwYa8ga0PpE+OvRN866alpgjy66EgqUQkAVJOQA4k7hGeXi2uoQvsZJsvuaYjXDXdhSBVf0iTLrwSrUrVmi0gjIP8Ktyd7y1OtIV8OMMgDjhGefpCDmyW064g+ivDtl16mlI3XTv9DPq4Rs8cjFxLW5Z/e/quNjUA9unqK1EW66G1RmaIafAYeOlT3FngCfdPI/OKXhqTWM82XqCCCMDcIIIIhB5ZKv6o5gx2PNl+Knr9oIbh4gc3ITnvEX6xX75WSqZkX2Ue+pHd5qBqB1pTrFgnvEX6wgRWDU9L1FStY/wzPZFKWe+0Uql0e2N+J2nfKhpjQFZAbiAMuMWa9Wz+zVMOOONolsKSovNjAU9NFem+M7uxc5xxyYVKPlqelHz3VHJaKmlDuzSQa5HEK0jxey8NpTq0Wc+2lDmNOIIHvqNMJVQkUFcWUUrFVZvpX9r0YblM90NLDYnrVwyiX1qlWicTihQBNe7j3rVQZJJyz9Y2C7dz5aQRRlAxU7zqqFauJJPujkKCF7vWC1IyyWW6BKBVazQYlU7y1H/AHQRSZq0Jm25hUvJq7OSQaOvU98fvXcnqco9VJT4POdVlen4TFu7WJGWUUBSn1jUNAEDljJw/KsRTe2dGqpJ9KPNUacc0gfWL7dvZ/JSKQGWUqWNXVgKWTxqR3fRIEWFSARQgEcKCkTcy6xIol3NocnOEIbcKHT/AMNzuKP5TWiuhjzezZ7LTySVJ7N7c6gAEn/ONFj6wvfPZTLTiStlKZeZGaXEDClR3BYTx8woRENs/va6txyRnQUzbGVTq4kceKhrX4hnHU9fJSo290Mbq3jfknxZ9o/9B/ctOgSSdRpQ7tDGhxB31uqifllNkDtU95pW9K9w9DoYj9m95lTcrhdr27B7Nyup4KPM0IP5TA8+Lb9kP6XNvWjLZBBBBBg7svxU9ftBBZfip6/aCG4OILPyE57xF+sIQvPeIr1hCC3yYyOKKPeO7UyxN+32dQuqGF5o0o4N5oSK5AVFa5VEVzZepU5akzNvJGNIKvRSzhAHIJSRGsPDuq9D9ozLYmRjnRhwn+nly7//ANhPT6N6/oLqltnsTG1e1lhlqUaNHJpeHmUggYR+ZSgOhi/XWu43IyqGGx7oqpVPfWfeWeoy5ARmF/3eztmzFq8PEn/yiv3BjZYVXkNjX1KDtQ2lCzkBpmiplYqKiobT5iN5O4dYyJG0i023g57U6vQ4TQoNdxTSgrnpDbaHNuG0pztRRReIBI0SMkUH5KfOIJYUEAg92tBQg1OuYGpzipofUdyL0i0JNEwE4VElK0jMJWNQOW/rFN2w2eJdyVtJs4VtOpQ4R8SKEprx+JP90WDZTYK5WzW0u1Djqi6oHIjFTCCNxwgfOGO259KbKUlWeN1AA3k1Jy6AxDjLG06FJChooAj0IqPoYzqxlCXvBNMpyD6MdBpXCF/OpV84v1ltlLDSTqGkA+oQIzllztLzqKdG2iCaeVsA/VUTLwZl038hpkEEEeWe0O7L8VPX7QQWX4qev2ghuDiBz8hOe8RXrCELz3iK9YQgt8mLjigjIrtTP+HW46w4aIfUUjkFHE10qadY12M42yXeCmEzaFBDjJwnOhWknIA+YHT1PCNMFbaMuojdJMbUbtqmZUON+LLqxj8nxjpQH+2LHs9vYmelUkqBeboh0cSNFj/Kqla+vCIDZ5fZM8zhWaPtiigfjSMsY48+Bz3xG2xcx+TmDPWXkrVyXGihqoJByKT5d26PQaPMitv1ZYb/AGyti0lB0LLMwBTtAMQWBoFprmRuIIhndDYxLya0uvLMw4k1SCnC2lW5WGpKiOZpyjtibapRwYJsLlXh7yVpJTUa0IqR6ERJTe1yzGxX2nGaaIQtR+1IoblxjJLyWiLXtVqVaOKVkzjeWM0rWDQgHePhHqoxy1L9TdrVl7NaWyyr35heRwnUYhkkEbhVR0yi13Vus1IsBpoVJzWuma1cTwHAbhFkjK7SWg/tS0kS7S3nDRDaSo/sPUmg6xneySUW65MzztSp1RSmu6pxLpy90dIY7Rbxrn5huz5TvpKyFkHJTg10+FGZJ0r6RpNg2MiVl22Ee62mleJ1Kj6kkxh1F6LQ36TF33MfwQQQA9Id2X4qev2ggsvxU9ftBDcHEDn5Cc94ivWEIXnvEX6w3UoAVJoBqTuHGC3yYuOKIu071Ssu4G33ktrUgrAPAfudw37ozTG7eCdw95uSYV9OJ4uKp/aIjb3n/F7SDdns4lpBBc07TD8ZJyCRoDv+ULXJv25Za1Sc40UthZr3cLjaic1Hzj9tDC8WNLuwWfJTTUkrfa4Lsk4J2zAUhGakIzUinxAfEg0zH7RY7mbUGJsJbfKWZgjQ5IXzQToeR6ExcpScQ6hLjagtChVKkmoI5GKTffZnKzCVvhfsy0gqWsAFBpmVKTlnzEK09Add3ai22jYMvMeOw25zUkE/6tfrDCWuJIINUyjVeacX/dGPXRXa60L9gdcLbaqZqGHPMUDmWmeXERYexvE73SpSBvNWkfVOcUeSf00WG34NRnZ9iVbq4pDLY0GSf9KRr0EZneTaC/P/AP5rNbWQvIrGSlDf+RFNSaH0jln7HXnV9pPTRJOqUFS1HkVr06Axo9jWExKowMNhA3nUqPFROZMY31CXgRi6R+aIO4txkyKCtwhcwsd5dB3R5E/ud8WuCCBNtvVnoSlK0QQQQRUsO7L8VPX7QQWX4qev2ghuDiCzchK0Ce1cGprWnqBSMHvXtGm3w9LKCG09oQUozVhGXZ4waKGWZ3xtW0yz5gyjjkoT2mDCqnvFGtUncoCufOMwutsjDkopx9RQ84AW94QBvUPixfQc4tOL7NlLzaSkX7ZVdFuTk0uApW8+kLWtJChT4W0nyj6mH199n8vaTdHBgeSO48kd5PJXmTyPSMgsW9E7YMz2L6SuXUals+6RXNbKjocuu8RuthW+zOMpel1haD80nelQ3KHCNTNGEWdPTt35jsZhOOXUrNIqUrH/ADGjTJVDmPmIl9oN9UTvYyUmrGl/Cpak7yT3GjwzzVwp6xo20+al27OdM0gLBGFtJyJdNcJSdQRrUbhGW7JrpupmEzSm09kkLAUTU4qChSOIrSvMxyq2yScaqkaZdiwESUs2wjPCO8rzLPvK+f0AiVggjzW9XqemloEEEEQgQQQRw6EEEeHnQlJUo0AFSTHTg8svxkjkT00+5gh1d6UOEurBBX7qTqlA0rzNan1gh+Ods6AMlbqJciK9O3ZUklUqsIqalpYq2TxTTNB9MuUcgjRGTSfkgLwXddmmizMyHaJ3Ft1uqT5klWEg/wCzFHu3s+tez5guSiR2ZOba1po4jcFpBIxcwYII6zilT4JHaHdG1LTebPYBthsZIK0lWI0xqroTlQekWqy7Pfl2UNNyLgQhISP6jPzPf1JJPWCCKVCryaTbl9h1Wa/BOfqM/wA4KzX4Jz9Rn+cEEZ/DBf57Cs1+Cc/UZ/nBWa/BOfqM/wA4II78ME+awrNfgnP1Gf5wVmvwTn6jP84IInwwT57PSGZxXuyuDm46gD5IxE/SJOzrsnEHJlYcWk1ShIwtpPHDqo8zHYIsscz4KvJVeSeAjsEEXK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074" name="AutoShape 2" descr="data:image/jpeg;base64,/9j/4AAQSkZJRgABAQAAAQABAAD/2wCEAAkGBxQSEhUSEhQWFRQXFxUUFxcYFRgXGBcXFRgXFxUWHBgYHSggHRolIBQYIjEhJSkrLi4uFx8zODMsNygtLisBCgoKDg0OGxAQGywkICQsLCwsLCwsLCwsLCwsLCwsLCwsLCwsLCwsLCwsLCwsLywsLCwsLCwsLCwsLCwsLCwsLP/AABEIAOEA4QMBEQACEQEDEQH/xAAcAAABBQEBAQAAAAAAAAAAAAAFAAMEBgcCAQj/xABGEAACAQIEAwYDBAgEBAUFAAABAhEAAwQSITEFBkETIlFhcYEykaEHFFKxIzNCYpLB0fAVFnLhgpOy8TRTVKLCFySjs9L/xAAbAQABBQEBAAAAAAAAAAAAAAAAAQIDBAUGB//EADkRAAIBAwMCAwUIAgICAgMAAAABAgMEERIhMQVBE1FhcYGRofAGFCIyscHR4VLxFUIjYnKiFiQz/9oADAMBAAIRAxEAPwDcaAFQAqTIHlGQFQAqQBUAKkA8mlA9pBRUAKgBUogqAFQAqAFSCipAFSgclxMSJ8OtAmVk6oFFQIKgBUoCpAPadkBUoCoAVACoA8pAFSAKgBUAKkA8mkyBTec+Yb+Fur2eXI1smCAe8DDH2BWkyY/Ub2tbVY6caWvn9YKnw3mi8t8XmYudiJ0I8PClwYtPqVaFdVZvK7r0NYwWKW7bW4hlXAYHyP8AOkydhTnGcVKPDH6UeKgBUoCoEFSgKkFFSAKgDwmgQyTmfmBr183LbEKuiQf2QdG99/ehbnHX17OrcOVN4S2X8krlXmN2xVo4i/Cw6jM0A6QAZ03/ACofJbsLurUuE6s9kvczTkug7EGkydKnk7pRT2lyAqUBUgCpcge04BUAKkYHlIAqAFQAqRgcs0b00G8FB5r54KXOywxUxE3PiBPVROnvQYV91SUZaaGNuXz7v7M249xq490XbjlzMa7AeAGwFNb8jOTnc58R7/XBExWPKxl2I0P8qNTaI6dupZ1GqfZPxhrtlrbA9wgho0M7ifHr70kX2N/pkmouGNkX+nmoe0oCoAVKAqUBUgCpAFSAB+bMd2OEvPqYUjT97T+dI3grXc9NGTXl+pgC8RcvG8n5UibRzEreOnJwcdmux+yoikUhVQ00s92HeGcYe1cVrTlWEE6mIGykdRTs5IKcqlCWuL/v2+hoWD+0RIXtbTA/tFSCB5gHX2pTYp9bg8KcX64LpgsWl1FuWzmVgCD6/wA6U2qdSNSKlHhj9KPFQAqQBA06LA9pwHlIAqQBUAKkAD8Y5lw+GJW48uBmyKCT5eQ9zSFO5v6Nu8Te/l9bfEyjmPmJ8RdLuSEnuJOijwjx86a3g5m5uJ3U3Lt5eRXcbipGnypredhtGlh7kW1gXujXY/MijY16NpJ4ktgzwzl0nKu6CJDTOnp8qTJYlY5qKSe3c1fljD9moUCAOgED5UI1IRUVhFpWnocdU4BUAKgBUAKgBUAeGkYEDiglSKZIGjKuYeWwzZkAU6yQNwfTrTcmdcWSqtNbefqVu9y9lJgEddPHx1pUwqWcZA98O9k6gkeMb+tHsM24tZLb5nScQJMH3/pRllGVtpWQ/wAP4pct921cdC0aIxHXQadadqK9OVaDxTbWfLubbw64ezQM2Zgqhm8WAEn3NOydtTTUUm8vBKmlHHk0guBTQKd1KNOOtNA6oAVIBy7RTWxTNPtKskkX1GqjK3mBsfaT/YpjZidVs/ExVXbZ+z+jM7943TlUd7wjT/ak55M6hbyTwlkMcL5ZLQWk+tJk3KdlBfm3LhgeAQBpSF1RwH8DwoDpS4H4LBg8PlpUKEFp4M9pRD2gBUAKgBUoCpAFQAxftzTWhQRi+HA9KbgMAq9wUHpSYEwDMZy2D0owNcSucR5QnVdCOtCZWr2kaq3OuW+VHS6Hds0agR16Ggr0bBQmpN8GqcNQgCnI00ghTgFSinhNACz0uRDtRSge0CHhNI2KN3aYwK/xbA55FNEcclfscsIrSFA9BTcDY01HhBvC8LA2FLgkwT7eEjpSgSrdqKMASrYpyFHqUaKgBUCCoAVACoFFSge0ZA8NADbKKQUEcX4zhcN/4i/ateTuAf4dz8qMAAP8/wDDGMDGWfcsB8yIpNLEDGEa1fXPadLin9pGDD5rSYFJtnCAUYAnWkilAcNKB5moAbuUCDOelAnUuRBUAeU0U8agUh4y4iKz3GCooLMzEBVA3JJ2FJgDMcbzxica5t8ItAWgSDi7ymD49mh/Mg+gp2lLkTI3/krG3u9ieI4pj1CP2a+wFLkTJ6vJ+Ls97D8Rxanwd+0X3VqXkCfgedcXgmCcUtq9nb71ZU93zu2xsPNaRx8hcmjYXELcVXtsGRgGVlMhgdiCNxTRxJBoEFSZEPaTICoyB5S5AVGRD2lyB4TSZFwcM9GRcGbcY5qxGOdrHDm7PDqSj4qJZ2GjLZnSBr3/AJeaOSiIRMByDZU52TtHOpe6e0cnqZb+UUzVJgEbnJtlhDWUI/0D+lKpMQAYzkN8O3b8Ouvhro1hSezbyZNop6n5gWfkLnc4l2weMQWcbbElRol5R+2n5ke46w5ruhS9g0gpyzUAc0AcO1ADM0CBAGgMCJoA9mgDhmoFMp5wv3OLY/8Aw20WGEw5DYplMdpd3FqfAdfOfAU7gRlx/wDteG2lVgAQO5bQCYGm2wHmahq1YUlqmVbi5p0I6pv3A1+fxP8A4eV/16/9NUv+Uh/j8zJfXYJ40be3+g5wvi9jFaJ3X/CYn2I0P5+VX6VaNRZia1vdU66zFnOP4arAggEHQg1MWSp8uXG4ZjFwZJ+54lj2E7Wb+rG0PBHEwOhFNkKjRw1RtjsEZ+KWgY7RSfBTmP0qlXvqFBZnJfq/kSxoVJcIZfiv4V+f9BWDW+0n4sUoe9/wv5JlaY/Mztcc2krIPhNSU+u1ljxKWU/8c/uMdCPZkmxi1bQGD4HQ1r2nUqFztB7+T2f17CKdKUd3wP1fyRCoFOGNAuCkfaFjnfsuH2WK3MUW7RhumHQTdI8C0hAf3jQnjcGG+CcDSzbVEUKqgKANgBtTMdxpF5j5gTCkWrai5eImCYVAdixGuvRR4dKjqVVB47lerW0bLkrLc5YpTqcM3l2bj6i4ai8aXoQePU9Pr3hzl7mW3i27Jk7O9BIWcyuBuVaBqPwkT661LTrKTx3J6VfXs9mBvtC5cLoMTh+5irB7S067yuuXzB2g1PGWCwEuWPtDwuKw4vXLqWXXKHR2C94iQVn4lOsddIqRoUbx/wBp2Ct/Abl0/uplX+K4V+gNGkCq8U+2JtRZtW083Zrh+S5R9TS6RCo8T+0nGXZBvXIPS3FofNBm+tLhACP8zYn8V7/m3f60mULg+lxx7Df+os/81P603DFOv8dw/wD6iz/zU/rSgdf41Y/8+z/zU/rQICeZ+bbOFw1y+HS4VACorqSzsYUaE6SdT4A0YAFfY9gQmB+8Prcvs+IdjuTcYtJ9opUssaVPF8WOLutdc6EyB4Luo9hp8/GsO5l4s23wcndzdeo2+Ana4rZKaDTYHp8qc6enaXPkTujCK0yXuAtvHrZudpbOUTmBmYYbECpKEnBpR4H20/DajT4+u5rmAxQxFi1fAgXEV48Mwkj2Ola6eVk6CLykysfaTw8vgLzrpctDt0I3D2T2ikfw/WgcMc04+5icHh71k75LrLMBgybadQTpWdeU3VpuJPTS1ble4PxfIxzKUnfwrlrqzljHJp2+8y2YPiAYBhqPSsedJwkWZUshbDYwHen067htIp1KLXB40SQTpMqfDyJpZY1c4a3TQLOMr3k/AcQ1yXN+h8fWuj6X1nxGqVfns/P0fr69ytWt1jVD4BKujyUxq61A5FF4QO341i2OvY2MPaXyFxnd/mUHyo7CSL+qxTsDTDOecQ6Y7ET1f/2wMn0isqtnxZGFd1XGs0VlsUabv5kHjSC3LF5xirDL8Xa24/iAP0n50QlioseY6hXk6sV6o3PG4fMDpWqdGj5sx/A7hxuIw9kwUuP7IWkDTyZflUuvEU2CWQrg/s8uvrcdj6f7zTHVfZC6Q/gfs0tj4lJ9SaY5zY7CD+D5FtJsgHsKY03yPTwTf8o2/wAI+VJoHamYv/huNJP6M/JateLHzINLO14Rjj+x/wBNHixE0sc/wPGn9n8v6UeLENLI2P4NiUQvcAyqJMDUee21KqiewNM+gPsxdX4ThgNuxCH1UFG+oNLnDGmNgvY7bDvpcTMhHmJE+hifcVn+CoVlnjKMFUvDuVq4yeakCIiARUFSk3Ublzkgq283UlnlseEkhdz5dB1ipKcOyFhTbaguDb+BWzaw1m0d1RQfWJI+ZNacVhJHQwjpikRub8UqYLEs2ws3Sf4Gpw8Hcr4OcDh0bcWbYP8ACKqvcmRG4jwIbgVVq0lJE0J4BlpXs6DVfCsK7sFLePJp0bjtIJ4LFSND1Pt5VhVaTi8NFlxUlkJWMVOhqvKLXBXnSxuh+JETp08v9qjcn3IuApwrG5gUb4l+o8a7bo9/94p6Jv8AEvmvrkpXNDS9ceGScSdK2cldFH5bbJxrFKTHbWLVxfPsWZW//av1pYvYbJGhmpHnAwz/AJ65Y+8MLqQLgEGdmHQE9COh9vTPuaWd0Zd9a+L+KPKKJ/lm9MG230j57VnvX5GK6FwnjSW/k3lY2rgvXIzD4F3gn9onxq7a0WnqkathZOEvEnz+hojHStA2TKuS7C4jF8QxEd1sU1tT4i0MsjyM0s+yHRNFw+CA6UmBxKXDilARtCkFRx2dIPIC8FT8IpFEY2ODg6eAp2lCCPCE8BRgAZxTgqlT3R8qMCFW+zTiP3PFX+F3TCszX8KTpKtrctjxI1Ps9TJ5WSOSJnP/ACouIftUOS8B8UaOBsG8/P8AOkcVJYZBVoxqLcoI5cxA7sDfoQRvMySPypjpNsglbzfLLfyvy6LTC5cOZhqBuARsT4+n50sKaiS0aChu+S9JeqQsFS5+xvbdlw5DL32Vrv7thGlif9RAUeIDeFJJ4WR0Vll04bZhAOgAHyqFEg9fsTTWhyYFx2AqvUp5JoyAV/ClDIrJu7RTXqX6FfTyPYe9IB+dc5Up6W0zQaTWwUw12RVSccMqVI4Z21woy3Bup28R1H5/OrFlcOhVU12+mNUVOLg+5YS4ZQRsRI969AhNTipLhmS4uLwzPuc0uWL1nHWRmew0sv47TaXE9wTHnB6U6MsPca1lGh8H4naxVlL9ls9txKn8wR0YGQR0INWSEdxGHDVHKI1rIObhmu1ReEhnhomYbBhakUcEiWAD9oPMH3PDEW+9ib02sOg1JdtM0fhWZJ22HWnJDgfyLwUYXDW7I1KjvHxY6sfmflFNzl5HouNtaUQcIoAbegcM0g4kAUqGHUU5IQRWjAEbEWpFIwM9545a7cK6Mbd622e1cXdGGvy0FIpaWDWRvgvPKXIw/EQMPiR3czaWb3TMrbKT+E+OngJU0+CNoNXMGJkDTpThp6unlQKAOLc527ZNrDRicRsFQzbQ+LuNBH4RJ9N6a2lyKlkkcncDcO2Ivtnv3SC7/koHRRsBULlqZKlg0LD24FKA6y0YAiYizNRtD0wPjMLVepAmjIBXreRvI1z3UrfH40a1pU1LQ/cS8NcisOayS1I5J24qDhlbhk7gV+Va2d0OnodR9ZrsujXGujofMf0ZVvaeJKa7i4tgw6nSthrJSM9tHFcLvNdwkPZczcw7E5GP4lI1R/MTPUHSHQq6dpcDZQzui4cK+0/A3RF52wtzqt5So9rglCPcelWU1LhkLTQXfnPh4Gb77ho8r9s/QGjQAA4p9p2H1TBI+LubAhSloHxa4wGnpM016VyGGBOD8NvX75xeLbtL5ECBCWl/BbXoNd9z7mYpS1bIelg0HAWIFKhQiopRBGgBq4aGPQxNMH4Kjwj7R7F18rrkBOXNnLAE6S0qO74kTHURJE+jyIMl7U0Ae0AcOKawIGMwoYU1ilP47y0l0EMoYHoRNR8cClRfkopIs3b9ofht3nVfkDFOVZjcI5Tkhrml67eujwe67D5ExS+LJi6UWzgHKqWQAqBR6Uzd7sUuWCwoUaU9AEEWlEPTQKNutIxSFiLVRSRJFgHiWGkGqFzSU4OPmWqNTRJMH2GkDx2rj5xw2jZkELRqvIrSQ5w27kvjwaV/mPqPrWx0etorJeexHcR10fZuWN0kV16MdgnH8NDdKGhMlZ4hywrbqD7U3SLkHJybbBns1/hFO38xob4fy8F6UqiIWTBYELT0gCltacIOUAcsaBUV3mLmNMMQsZnIzEZoAXxJg6noPKqNzdqk0kss1rDps7lOWcLj3gD/AOpGG/Bd+S/1o+8ryZpf/jdz/lH5/wAGHYe9cLZVXKrd1mMEKraEwvXU/L2rXgtb0x3ZyU3oTlLZH0by5zdh77LZViLhHdDADNA1ggnXSYMGpKtrUpx1Pggo3lKrLTHn1LQDVXJaEaQENstNFI92yDQBFfBjwpMCiTBjwowBISzQBIRaUQcoA8JoFOWNDFGbi1GxyBmMtVBNE0WV11yuw9/nXJdQp6Kz9dzaoy1U18CRZes2SEmjy80FW6gg/LWpKE3CakuzyEVlOPmW+00ia7+LTWTBksM5uuo0JA9TUVS6o05aZySfPIKEnwjkWgwkQRU1KcakdUHlDJJp4ZyMODUunA3I8lkCgUdVaUQ7oARNAAvjHGrOHA7a4EzTlmSTG+gB01GtS06E6n5VkjqXFOljW8ZMh554lnxNxkYOrKhBBkFcsaH1U1i3NBqs9Z3/AEOrTlaRafGfjkqfe8DUmhl3/laH+SPVYXLeRV/SB8wj9sagr66yPlWhZXMaFT8fHmcL1Wxdak5U/ev3Lhyzy09u9Zv3buVkdXKKs7EGC2Ya+MDxqC5+09BN04Rbjxq/fH+jIodJkmqknvzj+za7FwMJBBGn1p1OvCp+Vp/3wWpJrkcqYackUopywpAOYoA8y0Ae0AC+YOYbODQPdJ7xhVWCzEamJIGniTGo8RSOSRPQt51pYiDOD8+4a+SveRgGYBo7wUFiAR+1AJimqomWavTqtPD5HrPO+CcEpeBIE5SCrHyAYDWmOvDGckr6Pdxlhw9/K+RH4ZzravXhZyMhbRSxGpiQPf3qGN1FvDWCxcdFq0aTq5TS5xksiuG2IPoZp1O4p1VmEk/Y8mO01yDcVjLYbsy6Z/w5hm+VPcXjOCzG3quGtRePPGwE4osOp8ZH8xXO9XpcTL9k8pr3jCPFYLRaaye3vGiIkVuWjhN6bSH90D5afyrtrOeqhB+n6bGNcxxVkvUB4n9NcfIxDgnMs7dF9Bp71yV7OX3icqke+3sX9FyGIRWeAVjeYVQdijbkm4wOgYQCs9JPTyrrfstRqaJupHEc5jnvnn9EYXWqrikoPfvjyIXC+OOj5oykFdAZVgTtOk6eWldZVgpQaZztGtKFROPmXe9xxQ0D5mdem+3tXnt31urCq40oppPG/L/j5nYwt01uwrhL4dQw2P8AZFb9rXVelGou5WnHS8DpNWBo1cuRQ3gclkyX7SsSMRluWCS1rMCI+JdCSPHbbwqTp3VaKm4N89w6l0OvKkqmM47fXcoGHxcmCJG58VPU+U7fKtK+p05pTa3Rz8Li4t6MqdOTSYTzJ4H+KqGYeRn/AHi4/wAn8WEONcusLna4J7bwwJtSQyHN8UMACsxMaiq1a0Uos7y2v1FaZ/XoWF+PWrZyu3eHxgahSPiGY6af3sa5r/gbqW6xjtl/sRffaaeFyWjhvMFt0DWHBOgCzr7jw86y4dOvba5SWYv/ACXH16E8Z06i3LbYvSATvAmu5g3jcpSjjgemnDTkmgQ8JoAybnPnbEC862row9m3cFkNkDF3BhySdgNYA3jxNPSQM94N9o157RtsAbqkjtSAuZdpybZvPbyqhf1pUYrRyzX6TYxuZS18Rxt55/0Vj7Q+KteW1duPm7MlYgah9eka6Af9qqWVetVlonv5M2a9CnZUpVEsIrXDri9ogdrmHZmXI5h7evQxBXQ+fnG9X3HZuLTxz5/2ZNPqcnLTOOz9S1cqcJsXWNu8T2pD9myt3SUGoIiZ3YeI+tbEZJo6O7q1qWmrDjbK+vgwpwXhF0XhcfZDPrE5dqwru7g6bgu4XnUaMqLhDlr9eTQLOPIysOn1HgayaFzVoVIyXbb2ryOSlFcMzTi1m8HZWzZw2adgZM55+s16JG9oeGpSl2478cYOshf2kIqWpYxx344wX3iJzWkaQdUMjUGdJBHrWF1GOqg2c5aTSqvHfJGrlzQPLraGiK3FitywcuXf0AnoW/Mn+ddZ06WLdemTJvl/5n7gLxO6LpJ+HzUlT7kb1hXF741TLisCwi4rGTHMVjntM1tyQwYggnr1Pv8Azr0q2qQlSi48YRy9eE9bzyTeEcWGj3b5t5f1a5VbM4OmjGMo0/2qeSdSLj2CjZxhJVHzz7C0cB4vfvK6MqNlykmYBV5ynLr4HSelcdfdBXja4PCZsxusQyy98N42LKqjLIG5nXzMVp0LdUaahHsU5XOqWWgnxLmTD2MvaXQCwzKBJJU7NA2HmamUGx0qsILMngjXuLW8Th7jYe4H7rIYOqsV2I3U69aguIS0NehctZxU4yfGUzHeIdtbL3CDKmQNYkmP6D0rKpUnOSgkdnddStqds3Dd48iDxHFPaCuxzz+sQquUjqFjY+BroakFFqK8jz6SVSLz5ss3+ULf4nqtqKn/AB9P1IQw7hQuS4pUH9YMrbQDr9D41puf4UnsxsE9Dl5Ea1w+8vmDIOY6Hxmo9A/xidwTGfcrpZlIUW2bLpBJ0X2zR7A1XucRhll2whKvWUIdw/xPmm72IvWMU4zKAbbWrQgxJIIUxqNpO+9Y07patMJb+WP3Ottemw1+HWpp/wDspP5rJauUeYu2wytdYBkyozFtG7oIMnrG/mPOrNC41wzLtsZV9YeFV0090913C9/iYaVtsCZykgzBgNHrBn51LKpn8pmyi4vDINvipXMGkxpB3np7H++tNhUxsxYrUzDOZLz4i8br2uzDkypLBQToTqN9NfnRTuot4ZvXPR/DpudKWVjfK389gfhyy6iQVUnMveWIkJ5iAD4yfKmXEozai/gUrGrO3bnD+iDxBnu2czXFLAg5dZEeW0a1ZpUIUt0Q3nUat0tM+PIVjtcSBYFps7EScsCNGLbeOs+dRKEKUterjt39hVxKf4cFs4dg7yYy2gBzdoCP9JOp9Imaoacxx6HeKtTlZtt7Yx7zSEv2iJZhIgFSRAYHf1kVyM6VWEnFIwZW9RcImLgSO8zhQ2sZhoPPwNb9r0hOMfF3bMqrVWXjsUjmy+/3htZRohhrICgQOnQ/2atXNBxnlr2FBtt5DfK1m4cJcDAjvMyA9BAI/wDcCfelcHKjKPoX7WWiUW/MmdpIrlsYZv4OjcEUmncbpeQvy2ZsH/U38q6rpsc0PezK6h//AF9yM/4zzS1u69u2oIVistM90wdB08607X7K0JaatSbw/wDqv0yYFx1ecZShCPHdlW5vv3b9/tex07NVC5S2VpObbWTuPIjwroqdp4WYorq5VSKbG7HKN58P2hVbhzSUzlbgkS2UbMfEAzpMEU2n1G2jPw6jw13xt/suwozcdXZll5etLZtuHOW9c7MhRqFS3MW2bo/eJ0kee8VLurGpP8HCGSjmLRIsMlwlrZa7cGZgsklQYDDX4RoNKzK13Rox1TkkiKFCpJ4SK199YYl+0bvMFymZXJlAQA+Ag7eBq7SlGcE19MrdQjUpuL8kTODBkZ27RgHADQSuZVJIBjeJP96VJJLuU4XFWolBPEV9fSCfBMUL157J1tFGbU7ZSBPkNY+XqateMY/j4NOwrVKjdPldiR/heGzKxd2AOilTEz1hdRpVOfUqUuZb+xmtHp9VbY29qDP+Lp+L6GofvlH/AC+T/gf91qeX6FIsJkSEUa/E094+W+w2jyqv48m+d0aPQrWg7OMsZ1Lf+PdwdXOYxbA7IyxBVpQZRrAgsTmPnHua14X0tK1Lchn9mYyqtxnpj7M/wSmtLcRboUkkBysklmyjqTMasQPOsW8vKlSrpbwu3p5j7S3p2dVxUsdnLG+Cv4zmds7B7LEoSFzFVGmmsLMabSdt6lhZJxTU+fb/ADg0qfUpYkqdN7d2/r5DXDuIGDnbvznZZIAzajL5RGu+m806tS40rbt9ef1walhNODU2tfMvfxj0x++d8hvlbmi5hMQGIJs3e6Qevg3lHj5madTjGKbXK5Mbq9F1p6oR2+twhzTzw2aEBLA7LqtsHqx0k+W/pVmnRdTd7I5ypNU08bsGYDjDXFHaDRu8BMQZ+JT61l16LhJ6Wd7YVKd1bxnHZ4WVz24f8ln4D2JsOgs2y+cgsUGoIBnbRtdY8POoa97KnFJc/sUrrp8YVc/9Ws4+uxXuHfZ7mu7ns5jbvEA7ZvCte3upVKabXJzt5bQp1Hpexr2C4BbCjugQAPlU3hrkqa2iSeDIDmA1ikdNEkKzXcoHEsFdsMVAlAdNP6aisCtayg/Q622u6FxHMniXcrXM+OxA7MnOUEhQfhDf9tp866Lob/DLXu+2fI5b7SwhGcfDax/2x5hv7L0a/dui4uZMoMkaZ50jziZ9BV6+jF48zGspS38jSrmFCrAECsyUdjSjIpfELwtXChMTJX08Pzrlrq0lCo8LY3qN1CUE37wdiuOW0B1k7ADck9Kjp2k5Mk8ePK4Lty3YK2FDaMQWYeBYzHtMe1dRa0vDpqJg3FXXNyKBxrgF63dJe2122WaCnxamRO3zrqLbqVLw1GezWPf8DnbiwqOo5R3T7eWQthOVewwzM0l3AJAGqj8I8SJNULy/nNtw28i9Z2cKSSlv5+0BcRR7t1LaStvugxoAFOYEKAIeV3OsgawO9zla48ODk1wdFa26qy34JNnBtbK2M47Np77RnECCC0b/AL3nMTrT7PqEq1PfZ5wMvbGEHritu/tDPFsK+CsNfQ2mtWVAzKYZgYAA3zmTodJpt5Y/eYqO2xTpVVDnuUO7eOMui8y5QJjSNCQSfU6f2a0ul2btqbTfOPkYXV7vxZeFHtyPuwZWy5QiiD3hmOx0HX1/2AuXE5Qg5R5IOk0Kdxcwo1cqLfbz/vjIAw1jEJdN4ZVtjT4hLLInujU+lV60XWo5XdGrb1KVlcO3fKlhvHk9iyYnErObM0np0rmoU5cYOolJNcjH3pv/ADf/AMeH/wD4qfb/ABXzKfh/+7/+v8AzHK4kKxCkkkA/P8qnpuOd1ucVYdVrW6VOMnpzlrz/ANg7C2wT3iBBGjAwd9dOmlWJvC2+R21f7RUqkMUE8+v0w5icX3YN0sdlVFyr9I0+dVVDVu0l82YE685vLK7xvCuCH65dQT01q9a1Y409sm1aWNWdp95pvdZ+CBxxhZRGhylTr8QGu8ecRVyNGMcv3+wjq39appjw1ts+f4Dv31WCgA5lIOpXXcQAoA8dp2rNdGUeeH9dzpLWtCrLCe6eH7fL1D/DeRlxE9mzBimcpMZjptrE61Jb3jqSdOPK8zE6j0pUn4k1s39Z/oKf4ZcCqCE+7iP0MxBCwQVmVcGRMAiPc2prK42+vmZ9CpOlUTg3q4WPrgO8NwIQC2gjX6muRrLxrjTHzwdRKrLRrm98FtufoFVbdo3brfCilRtuzMxAVB1PsJNdRTioJRRzdao5ybYT4JincMt62Ld1CMyq+dYM5WDQN4Om4+VTxlltd0VpLG4SK04aQsTw9X3FMcEx6m0R7/ArTpkdAV8CKWMdPA2T1cjnDOEW8OuW0oUeQileXuxqWNkOYi3pTWhyZT+aOCi8N8rD4WG4ncelVqtFTRYoXEqTygHwPlYW7ouM2bLspWIbx3PyqOFDD3Jat25x0rZGg4NIFXEim3kGHj5Idlwt24g+Bkgi4PxDMBA+c+mtN1+g7T6hjsxctqSpXMAcrRKyNjBIkeRp73Qi2YB4rwlVQsBqO98jNZ95RUqMvYaVnVcai+Hx2KHzWXXsriELDMpkTIYT/wDGqPQbf7zVlSzjbK9237ljq92rW38Rx1LKTXt7/IBcT5me+i277OUtobap3FURoCVkCYgZiSYmImt6dGrS/BPlGNCrSq/jpZwyLhuLB7UZgugLeHUSCdY338T5ipIVmpYfBSvOnQ0aoYy/r3P9QLiEuN+kIyoDABBzN1IGkAxJ70fWnSrJvCIqNhohmXPoP4jiNsJ+ka6RlEDIFEyNN52nrQ5TeyxglpWtKM9c8t5BOL4kXunsTcNsQFzanQbknrTPu8EtkWZ3FZ7JjvbXv3v4xSfdo+hBmv8A5suN1NTWDk45Pc5wmAt63HOgkZY3kdfpUnivGk7D7O9NVzF1ZvZPGPcn+5Y+F2cPkZltCV1kHQzp5n61DUzhuXY6GXQ4+JFKTw/kUTmvF/pGXKddDH5eXStGwgnHVJmhfOrZ0Y2tCOYtPf29ttitkTqfPQwfMn8q100zlpQcJaXyXzlGxhxg8Q97u4m4yJhww1KALny6aSSST4ZROpFU7ucfDeDS6RCbvKa7J5+CZf8AkGyReeJy5SCJJGpB0BOh06eFZnS5OU3nyNvrk9VKOfP9gJzfxK2vErrL+kCZAyzoLgQZ2XoG8fEg7b1fuE5N4+mVenWcZ0VJ7PL+GS08rAXXziYA0kRv61i9Os5xqOc1wJfVoqGlMsHGOHuwN3Dv2eIFtranTKwOoV5VtA2sgSJPjW+4vG2xhZWd+ATgcIuDNtXv37uJdjcchrjZlB7w7IEgrrlBIJGp0A0bHEXzuxHlrjYtuExIuAkAiDlIYQQYBg+xG3jUyeSNrA9SiHtAHhpAGri0gEHEYWaTApHTCQaTADbYwi6bSpOVFc96GOYsBlBEGMhnvCJHjQOxsR+XxlR7cMFtsQuZSncPeVQCBooOX0UU2PA5oq2M+05UuFbVnPbBjOWgt4lRG3qflVeVw1wjpKP2fcoJ1JYb7Yzj2hG5zvh7oICXYygsckhQ0jXWeh6dKXxIzhky61tO1q6Je33eZUuP4u3cwzlGDEEEZdSSrCfpOvnWR0lytb+Mpcbp+xov9WtZV7KcV3Sa/VfwUvi1pySnY3PgW4QbbSAR8ZEaLodTXWdQqKpUTg9sbmF0CjCjRk63Odk8fXIM4Rh3kuugU90kHsy3W2WOgJHmNhVKSUlguXEFGf7I44ujq6l7qkkH9WykrrJBKyBvoAehqSiopYRSr05xw2n8Aepk6LmPiZY/M1M5pclOVSMeWS7XDrz9I/vyqtO7pxKlTqFKPqSv8Aufi/v51F9/j5Ff/lY+RbLg3rG7nPdyM150Mr13H99akSjLZm70nq9Wxb04afKf1swrwG/cZbhYAKSoEAzIknX/AIhVe6cY4iveegdE6hVv3KpJJRWyS8+/7Fb4zazEzuxP0OlaFtLStjorigq0cMAOkwg3kbiNz59JK/KthvEEcDKWa0per/oI2Mcgbs1tMChYi4XJzMoh5XYfD0jYVWq0nKBc6deRt7mNSSylz8MFg4XzPjrhdMEkZk7zhZuRrqsmB7AmqdGlC1y3Ldmvc16V5NKCehd36g3BYK6LotMHDuxLZwwYTuxze5qxGWvgtSrUrWm2nnyX12N45dv2QotqwzKACJEj1G4q0qOEchOtqYaakGZIOIXKHdFU3COvdzEfCGYAnKP60jAicP7W0bfaXWZnfLGVcpkM7TpOynUmBAAA2pscrGRXhhezxJHutaWTl0ZhGUNAOTec0EHaBPjT9SzgbjbJIXEqXKBgXWCyzqJgiR7j5jxpciYHZoA5NADZFAAPivEAbRNsmQwJElC6Kw7XIZBMLm26jWo5S2HpbnjYNzet3Q6lQGBOXvFGX4ZGhGYI0wPhG9GN8i5wsBG/Z7jDxBHzpzWwReGY9ffBrntuezdO5IBOaDqFK7yd1+dY/gzi2uTs/vEpqNR9999vX4ezlFbXiFxLjPZY21gqBqLkAx3h4azU/hJU9Mu/PkVYTp3l7+JZio+q38/mWjl+yVsLcI6OYOWCAwgH9rofr5Vk1qqVyu+GvP8A0NuaUdTpU9lwl5bBI8yYhka6ty0hysbdkKC7uQQpuA94gTp8IEneukd0ms5X7mJ/xtWMlGUJerxt8TP8FfH6u4gBXY5QCpHhGtZ1WDzqi/7O1t/DnpehbewfbDJfUhtxIkjvKY8/71piqSoyTX+xvVKVG5tJvZNJ4fk0vrIzg8OoAAUCn1Jt8s8Rr1XJ5CSiqzKTOooAcfemDHyNMKcOTOPv9y1OQBlOpUj6gjal8GFT83J0nReuVbFOKw03nD/b6ZB4i+Ri13ugH1EmYWevhPlVijHUsQPW6l3CjbKvVWNk/Pdrhe/0J/KGDw+ItPbzKbxnOAYfKD5akDTUVfq+IpZfHY4mKpOEVH8zX4vbnPyOOIctYk9wFIIgvlAZh+8dqrTvYUvzlmh091eGSuTycEMj9+8zlTkkgDRVAMbb/Oqd3KVzNSpbLG2e5doUqdtScKslnLbx9Z+RaMXzTZNt1uMAQGX95W1GnXMDUFNXFOaxHcdUt6ThnVsyr8Cwi4O9axFy6VYgMwGpPaaKhgaEwzSRAC6nauh+85/KjnZUFFbs1bg3MPaXTh3tlbi/FDBwBrDEgAakRG4kaaihTbZG1gsDgdakUWxkpqPIxirAuAAEgq0gqdVaGU/RiPfxpJQYkaifAxfwPZrbNkDNbZm7xPezq6sSRJJl82u8e9R6cLYkznkjrbbDZHGd8wum4AJzXbhRwxJPdHdZRrABA6Ck3juLnOxxYxTYaQ5D3blvtBqR2t4MQygGYWbiARssdBRq07sMZO/v1xV7EuWul7ILnLOV9bjKOmlu7G8HyFGrGwmO5xavtcvlGJDW7cAyJDZjFyBp3lK/UUilmWPIXGx7wzBk27lq8gjtHI1kEOc5ZdZXvM0DcURTw0wb7onX8QmHtZmOVEAHtsAPoKWc4045fCGtlP5j52R7LWLS3BevBrduI3KMSZB0iPrUFK6jWT0prHmTW04qrFy4TRjlo3bjhEDs4iFAJYEeW4ikk4U46pPC8zrZ3ClFvs0EuJveNxmxCMjsO7KlAII0A2iKiVWFRZi0/YT2cacGlT/sd4ZjQisrGVb9kloBMyYBjr9KZKnGTy1v5jOoUbjUqlslleff2f2dp3hofU1DJaXg2rK7VxRVXGOzXk1s17mdX8ZbRslxoYAHVc2+2omDSRpVJLVFbfXsMyr1iwjUcKkkn5P/AEetiEKkWzMzJAga79BJNIoSTzM5T7RfaG3+7u2tHzy1sl5+1s8tW4olI82lLI9TCM6oFE51NAhzQBywpULF4ZXearNwopksinYnQeH8xWlYSgpPbDZ0dj1KrViqNSbaXCbJXLSi9jrT4YG2tr9I+YzpmIKjUnvA5d+hNTX1yqFHL3b2R0XT7fx6vklz/BfeYcYQjOu4ExH+/Tf2rnIT8eqnNeh02mVCi3Dlb+f8Fb4EHvXVQMMi94yY1OqkmNZYCZjSt2hbxxqkn6e1HLV7iUpc78vzOH5HxKW2xZUXy1xrl0K5z5CczXFG+XU946z0MVbmpSWSalK3ilHU8/BZ8kPcawam5nwlvE7dWFwjQmdp07sTtFR0qtq5uM5YKNw68EtKT34Lt9m3FLVzNaQ/pEUM+kZie6WjxnfTqKtVLfwt85TIKVfxM5i015lt4xmPwkq2gWR3WLfz0qe3SM/qLl2IOAx3YPlvOA5ndgBlOoY+elPuNKiV+nup4mJch3D45LolHVx+6wP5VQynwb2MHLY60Wydomb8OYT8pp2iWM4G6o8ZHrizHlTGhw1cw6lw5AzAZQ0ax4T4f1pGgyc38iE3GhdAC2mwmBPudPM0yc4wWqTwPhCU3pisnGE4hbc9xgT9aZSuKVV4g8klW3qU95Izjmzne1iWfCWgQyM5ViRDmzOcR0EBoJ3jpT7ilrp7jfAlJLHLKdw68z4zDO6kKt1dZEakAkkHYf1qpQUIRaT5JFZVqb/HFmqrbtoLly2gBM5io7zBZ089tvOuX6jOVS5cOyeF5e00qEcRWSm83Yjt8MrqCAtzvA7qY0/6h/EKu9Pp+FWcX3W3qa3T5pVcMpiqZrZbNzZJtk449VVAFLGDmjQSSSq67gA71HKi33OOf2ro29WooR1J7r28fPBHNntCWIAkzApdWhYRwV/fyuK86uMannC4+v3J1mwANKglNsypTbe49TCMVAHVAp1ibeV2U7hiPkYp0lhtCzWmTQ3TRoqAOXWd6VPAqeDvg123h7h0VFcQSBEEbE+W9NuIzrQW+Wjrfs11NUK7VaX4ZLGX2fb3f0S+LYe0iXLodhmGYnPKyNdBUVvUqSlGGOPTc9M8SnKnmrjRjdvjH6fXmV7GZ7JQhWBZQ2gIzzuPXX61swjNcmfUt6CpSelbpvj4euf0Lty/zxbR+5mtvljLcUAf6dOmxq5rwzk6lCUFl8FY4nxW3e7Vr9x7Fm9Itm2hAYhtZ0iNdRI3idKjo006/i6ctfWfb+g2W0cAnkrFNh8ZaupcUqCwYglSVKtoVPsfUCtGpdRnBxksMsSsaiWqDUl6G7YTmA3LfeyZSI/WEsZ0XTKADMdaouo4FZ01PZlM464tscS9s33VhbCs0gAKqq8EEElyfQHSqyra95vOB6oKmsRWMlSxfNTszFU7K67qpa2SoFo2woUREyTmk+UVPBLDnHlb/AbN4xF8PYH4Pg9y4M4aNdyTJ86tT6hTj6klD7PXNaOvZJ8Zf7JM0Plbm25Yt9jiP0hU9xpJOWNjAJ06HwNQurCr+KAlazrWkvDq+5ryCd/nPNBTuADvZhJLSRA/d289elZl1dTpz0xRk3d06MvQh8b4994S2VMaOCOgcRBjqIMj3qneVHWhF/Fepu9DuYVYya5BmBx1xHUkiQy5SsgnbNI6dep0qG1p/wDmi6eefr5GvctKlLV5fXzM94nwy6Ma8qR3mhjoCD3VIPmDXR15qNLczrFKVaPpn4ku8coVQZgkep1FZkVlttHQqui48D5lFmzbDqzrlEwRmVhpsxEgwPSsu+sVWqZg8P3kX3KtVblFbdgut23eU5Y/SAsV9DBkddwD6VBXpulCnLy2M9uVKrKEtpLcpvHMEtgsBEv8Ij4F/aO8a7CI0mtC2qusk32+b+tzO651SUbdUU3mXO/b+wdYsVZlM4OdQmJbqBsruQ4KaMPaAFQAd/y5c8DVr7tIu/c5nnOuANnG3l6MxuL6XO99CSPaku4aKrXv+I2+p6K8l7/iA6rFQVACoAavW5p0ZYJITcXlEOzhEV8xAkaj18far9Cr+JKXB3H2Qp0Lm7/88lmO8Yv/ALP+vL39gxd4kvYntgSFgqwEnONV99Pzq/UUcZPQOpeDb0pVZv8AD3Xn7ADZLY6+S0JmEsd9hAPptPhNLKnTlBOL/F3PNVWnKWniPb+DviSYhbHYXVItLDBXWAVkfC3gSRDD8qrxlOLwT29aMJZqrK+viC7NrZrchR3dD3gDMA+oB06wa0KOKy0zXHcs1/8A9VKdGe0u37mq8jsLtvtsSoPYmFuSQWVQT3hEErGhmfHaar3kYxlhf6ILd5jlkLmbiVq8XCXw2cALbt6ZRvnLECGnz8NOtRW9hXr5cMJevf6+mVby+VLDz8OTO+K43IyILZFzxz5s5Y5JOmsEaSenlU87XQ/DksY+tienXjOKqReclu5d5oSxYFq4oFwFZzLqcsdIzdJEEQSfWs2tTanJRW2TsKGmtQpzlPH4UmvXGH6e3KeSDe5pc4l8RZCBmYnKyhkOYsTKt0k6eEVNbwabz33M3rCgoU1F5wsfDA9yrirl3GKbhR1JdnXKCpJBPwgQBIGlPrUYPDa3OdnRhUac1nBq5wmHIg4W3BhtFUCfYb1Hoj5IkpRjS/IsezYxr7QeKvhccww36NYVgCJjMqsU73w79NQCK1LCjCMG4pZY6tWnU2k2ReU+JX8Tf7O8M6usHuBcxJ7p0AlpGh3IB3jRb6MYwbkNoScZbMtPEeSWQBB3XyPcVVnZBEsRt8QAHUny05+VWeXLGxqUa0VJantkruHD5RlKjwOWZPr86jm4Z/Evmd9KNXC0NYxt9ZW2B61fuW7gdGhxOsDUHoR4U2UIThpktjh/tndRt69CVN/j0vP/AMcrGffnB7dd7rl7hzMevpsAOgpIqNOOmCwjzy6up1puc3ljqpFMbKTZ3SDRUAKgCXwnBG/et2R+26r6AnU+wk+1SUoa5qPmSUabqVFBd2b99zT8I+VdJpR1+iPkUv7UuBm7aXEoJa0IfxNs6z/wnX0Y+FUOoUdUda7foZnVLfXDxFyufZ/RlVYxz4qAFQAjQBHYsrB1jMNQSJg9D61PSnpZfsbyVrUVSKWVnlZ5WM+1dvUGYqy7xm1j8zufWrMa3qa151y4vYwjWllRWF/L9frzB93D5ZB2P0qeFTuuSCnWTJicVuKi2mAu2xJCXJZO9GwBBU+YM1Kp+ZZVdqOH8yVwW3lzgqCr2yoG4zZgVI8xSUbhQcm3wTRlqbfC7LOcBrDYrEW7XYBiyuf1YAkz+zPRfE+vpVOpcTuZvHxJ6LnU/wDHTWwK4jZuWW70SYPdGkn9kA6mK6Swu6cKSpvt8yr1DpNSEtS3XwwCOZ+GOLKX3ZdWy5dmEiff4faaS4lrlr9wlpiEfDXtOVxn3khjAuBVDdCxAgsfHpWZVhh+02KVxUjHSnsPXLj5LWHyqJd3LQM2UZZ13IOnjtSUaK8Rz9xHXrSqfmeQrwviww79t2WbKrABSJgkg+R+HarFSGqOCBPBeOH/AGjI6hvutwAqsnNIH0gb1nTrKD0vBbpW1Sp+VFf4vc+9XHxQRcrGOzcZoCjINdCG+LaPijWr1vV8OOrleRWqRw8PsFeQrOHXFZFKSAXUIsLm0BM7ExG3nVDqd3Ks4JbRzv337fuMtq1NycU8vBoaso7S83xN9LaTkHpu3/Eahq1IqGnzLHG5htu2w+EwOgjaoW49zMofai/toeFTn+HtlJ49mV/RItWY31NRylkwLq7q3NR1Ksm5PlseVaY2VWzqkEFQAqAFQBof2VcDJZsW40Epa8ydHYeg7vu3hWp0+jv4j9xs9Kt93VfsX7mm1rG4eMoIIIkHQg7EHpQHJjvPHKLYRzdtAnDsfXsyf2T+74H2Ou+Hd2rpvVHj9Dm76ydF64/l/QqVUTOFQAqAPIoA8K0uRcsjYjChhUkKjRNTquLBN3DumgEirkakXyadO5i44ZI4diLlqSUDMdieg8PTrUdWEKmN8Ikjc00sBTh3GbiGXSTrJA+WhP5RT4SpwWIl606vCiye2Pshe1fvXTOjAjL5AeHn1+laFO6owhmO7G3N997n+ZKKBWLxNm7Odmc9AFMD0mKz6tzczlnhe0tUatlSpNTll47JjQwuHhWW1LjUjVfXX+n+9PdbSvzMzZXVOmtSk2/I6xGAS7bZpFm6hlDqQVI21PiPrUUbypCqmllPkt2l9SrR01Hh9vICm27aXLgK9RbVpYeEnQVfndtr8K39SfxreL/FPPs/vAfXi1zKFt2wqgADN3tBtpt+dY7toZ1Tll+g6v8AaPSsUope3f8Aj9zxBcgguYJkjQSdugqTxsR0rg56v1SvVbcpcjlpShDISrDUEGCKi1+ZSp15Qlqi9yXe4liLgyvecrGWJgEbQcsT70jcc5xuWKnUK046WxhVpuSg2dUggqAFQAqAFQAf5S5YuY251Wyp77//ABXxY/Tc9AbNtbSrS9O7LlpaSry9O7NrwmGW0i27YCooCqB0AroIxUVhHTxiopRXCHqUcKgDm4gYFWAIIggiQQdwQelI1nZiNJrDM+5j+zcMTcwjBDubTfD/AMLdPQ/MVm1+np709vQyLnpal+Kk8ehQeJcFxGHMXrTp5kSv8Q7p+dZtSjUh+ZGRUt6tP88WiBURCKgBUAKgDzKKXIuWeFRRkMs8yUZFyIoDS5BSaOVsAdBSubFc2zsLTcjciKTRkMnAsjwpdbHObHAtJkbkUUgh7QAqAFQAqAFQAqAJeA4ZevmLNt3/ANKkgep2HvUkKU5/lWSSnRqVHiKbLxy99mzEh8W2Ub9khknyZxoPafUVoUenvmp8DVt+lPmq/cv5NHwmGS0gt21CoogKBAFasYqKwjajFRWIrCHqUcKgBUAKgBUAc3Nj6UjEfBj/ADh+sNY11yc/e8laqmZ4qAFQAqAFQAqAFQAqAFQAqAFQAqAFQAqAFSAKlAVACoAM8tfrBVi3/MW7T8xs+B/Vr6CtyHB0kPyofpw4VACoAVAH/9k="/>
          <p:cNvSpPr>
            <a:spLocks noChangeAspect="1" noChangeArrowheads="1"/>
          </p:cNvSpPr>
          <p:nvPr/>
        </p:nvSpPr>
        <p:spPr bwMode="auto">
          <a:xfrm>
            <a:off x="152401" y="1524000"/>
            <a:ext cx="6553199" cy="6019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6" name="AutoShape 2" descr="data:image/jpeg;base64,/9j/4AAQSkZJRgABAQAAAQABAAD/2wCEAAkGBhQQEBIUEhQUFBUWGBUYGBYWFxUcFhgZGBgVGBQXFhgZHCYeGRkjGhgXHy8gJScpLCwsFx4xNTAqNSYrLCkBCQoKDgwOGg8PGCwfHCUsLCktNCwpLCwsKiksLCkpLCwsLCwsLCwsKSwsNSkpKSwsLCwsKSksLCwsKSksLCksKf/AABEIAOEA4QMBIgACEQEDEQH/xAAcAAEAAgMBAQEAAAAAAAAAAAAABgcEBQgDAQL/xABFEAABAwIDBQQIAwQIBgMAAAABAAIDBBEFEiEGBzFBURMiYXEUMkJSgZGhsSNiwRVygpIIMzVTstHh8BckQ2OiwjRz0v/EABkBAQEAAwEAAAAAAAAAAAAAAAAEAQIDBf/EACQRAQACAgIBBAMBAQAAAAAAAAABAgMREjEhBBNBYTJRcSKx/9oADAMBAAIRAxEAPwC7Z5wxpLuH+9AtJU4m9/A5R0HH4lfcVqcz7cm6fHmsJR5ckzOo6WYsURG5fbr4iKdQIiICIiAiIgIiICIiAiIgIiICIiAiIgIiICXREGVTYk9nPMOh/Q8lvKapEjbt+XMKMrKw6pyPHQ6H9Cu+PJMTqenDJiiY3HaQoiK1Eirjck9SviIvMemIiLDIiIgIiICIiAiIgIiICIiAiIgIiICIiAiIgIiICIhQb30sovBFXuUfGGpREUiwREQEREBERAREQERfmWUMBc4hoHEkgAfErLD9Io1XbyMPhuHVLHEcmXf8BlFr+F1oajfbSNvlhqX+OWMA/N9/otox2n4aTkrHysNFXDN+VLexgqB5dkf/AHC2uH72sPlteR8V/wC9YQAdNC5t23+PJZnHaPgjJWflMkWPQ4hHO3PDIyRvvMcCPoshaNxERYZEREBERAREQEKIUG2REVSRqURFKrF+ZZmsaXOIa0cSSAB5kr5NJla53GwJt5C65t2l2wnxJ5Mry1oJLY81o2gcBbm7xPFdceObuWTJwXXiG9HDoTY1Aef+21zx/M0ZfqvKk3r4dIQO3Lb29eOQAX6utYKmcB3e11bYxU78h9t/cZwvxdx+AK31bufxKMlzImP6BkrTyPI2vw+oW8xhidTbz/XH3bz50vGkrWStDo3te08C0gj6L2XN4ixDDJhI5ktK4n1i09m421B9h11aWxO9WKsLIagCKd2jSP6uQ+HNrj7p+BWtsXjdZ3DpTLE+J8J8sfEMRjp4zJM9sbBxc42HgPE+Cje228SDDWluks5GkQPDxkPsjw4lUpi20tRiMgMt5ZCbMY1pIF/ZYwf6lKYpt5noyZYr4hYO0m+5rbtoo8w4dtICG+bWcT8beSrjFsfnq3ETzPkc5ws55LWAfueq0X8FOdktzE7wH1j+wadeybZ0h873az6nVWXg+w9FSWMUDM394/vyfzOvb4K2mKK9IL+o39qAoNmpZHBjYZ3gk3cyN2U+Rta3xWzl3c4g8DsqSZosL5ixvC9jq5dEg2FhoOgRdOLh70/pziN2WJt19EkvpYh0emvg5aqtwGqha7tYJ2Wtcujfl63zWtw4rqNCU4kZp/TlbDcQfA8OhlfE5pBuxx1trwHHyOisbZTfQ5tmVwL23A7ZjQHD99g4+bfkrFxvYeirP66Bmb32dx/zbx+KrbaDcrLDd9G70ho17N1hKPLg15HTRc7Yot27Y8+vpbtFWsmjbJE9r2OFw5puCvZc27P7VVGFyvELi25GeGVpsSL3ztNi1wHMaq9dkdrocRgD4yA8AdpFe7mO/VvR3NRZMU0/j0ceWLePlvURFxdhERAREQEKIUG2REVSRqURFKrfHNuCDwK5xmY7BsWuWB4gkJDXi4fG69uPMsPHkfJdHqm9+Ib6TT3Av2LtQO8fxNA49BrbzK74fMzWflPnjxtceB41FWU8c8LrseNOF2nm0gcCDpZZy5s3fbdPwydxGZ1O+3aR/Kz2X9sfUfBdE4XikVVE2WB4kY7gR9iOR8F5fqfTzht9OmPJFo+3rV0jJmOjlY2RjhYtcLtI8iueN5WzdLRVoZSSm/ryR30hNxlAf1PG3EaK4N5G2Yw2kLmEdvJ3Ymnl7zyOgH1XPWF4XNX1TY4wXyyuJJ8zdz3dAL3Ks9Bjt+e/H/XH1Fo6e+A4LUYhUlkLe1eblzn3sB78juXHir72N2BgwxgygSTEWdM4anmQwew36rM2T2Viw6nEUQBcbGST2pHcyfDoFul7MRp5V8nL+C/L3hoJJAA4kmwHmTwWg2s21hw9oDvxJnepC0gE9C8nRjeGp6qldoNo6/FZ2xEOfc3bTxA5BrpcDiRpcn6JM6Yrjmy3cY3qYfTEtM3auHKEZh/N6v1Uen38QD1aWUi1xmewH5C61OBbg6uVodUSRUwdY5Rd8ljxBAs1vzKldJ/R9o2WzVFS4+HZhvyyk/Va8pdoxVa+m34wOIzUszQTa4ew6m9tNP8AZUhwnebQVDsom7J/DLKMpv0B4H5rBn3BUuQtiqKll9dezcDw4iwP1UM2i3FVkAL4HR1QHIXY8W4dwmxuPHinJmcVV0g3AIIIOoI1BHUHmvq522U26qsLeGWLos1pKeS4LTzyg6xu4+HUK9dnNpIcQgE0BJbwc12j2O5teOv3W0TtwtSasLazYanxJh7RobL7MzQM4NtM3vt8CqSr8Oq8CrQ4HI5vqPFzHK32hbmDpdp1HwBXRy1u0Gz8NdA6Gdt2nUH2mO5OYeR++oWJrtmmSatdsZtfHiVOJGd17bCSPmx3h1aeIP6grfrn1stTs/iGVwDspve2ksJJvbXmNbE91wV74VikdVDHNC7Mx4uD9wehBuCORC87Lj4T9PYxZOcMtERcXcREQEKIUG2REVSRqURFKrFWG+yguKOU+qHSRuHW4Dx/gKs9R/b3ADXUE0TRd4GeP99moHx1HxXTHbjaJc8kbrMIZh+wEGMYTSzQuENSyPsnOt3XmMltpAOdvaGuvNQupwjEMLlfpUQEcJIy7I7L4s7pB8ei3+5zbFtJO6lmOWOY6F3sTDTXTTMLA+LR1Vl70McNHhc7mmzngRN836EjybcrScmTFl9uY3E9J+NbV5dTDnvF9oJ60h9TK+VzWkAutYC97CwV0bo9jxR0gnkb+NOAdeLY/YaOl+J+HRVfsZs8aqup4CwBju/J0LGd51/M2HXvLo23TQch0HIL1aViOkGa3wKJ7wdum4bDZgz1EgPZt5NHDtH/AJRyHMrd7Q42yippaiTVrBoObnHRrR4kqhcKoKnHMRAdITLMbyG1mxRN9Y25NboAOZI6raZ00x05eZe+zWxtTjVY8l5c0kOqJ3XLWk+y2/rPA0DeAsF0FsrsfTYbEI6dgBsM8hsZJDzLnfoNAsvAsChoqdkEDcsbB8XHm5x5uPFZ65qhEURxnevhtK9zHz53tuHCFpfYjQguHdBvpxQS5FD8D3s4dVyCNkxY86AStLAT0DjpdTBBENvt3MOKR30iqWjuTAa+DZLaub9rlUPhuM1OCV7s7S17TllhJIZI3l9NQ5dTqvN8OwQr6U1ETf8AmYG3BHGSMauYepGpHxHNGJjbf4TisdVBHNC7MyQXB5jqD0INwR4LMVM7mdqhHOaMk5JRmjuTpKB3wOgc36t8Vcy6RO0dq8Z0iW8rZX06jcYx+PCHPjNhdwt3479HDl1AUG3L7U5JDRvPdkBfFc+2Bd7R0uBe3Vp6q5lz1tthbsNxaR8PdyvjnjF+Tjmt/MHC3Rc8teUKPT5OMugUXhQVrZ4o5Watka148nAEfde68x7AiIsMiFEKDbIiKpI1KIilViIiCr94W7B0jn1FGwOc85pIuFzzczxPMHnqFXOOYlVGOOnqXVIazvtjnBuDYtGXMM1uS6WVK74S5+Ijm2OCO4v77pLkfT5KrFflOpSZaREbhs9xdFndVVDtbBkTTbhfvPt04NVtqv8AclSBmGud/eTPP8oa0fZWAFdHTysk7tKn98+K9tPHSBwaImiVwN7OkcDlb8GX/mU43M7MCloBO5obLVWkNhwj/wCm0c7Ed7zKpLbGoNTiVWcxBdOWAW07pEY+Oi6pp6cRsYxosGNa0eTQAFpPaqkaiHoiKC74tqHUWHFsRtLUExNI9ZrbXkcLa3y6X5XWGyB72N6pmkdR0jy2FjiJZGusZSNC1pHCMG4PX71oIbxXYHAtBJJtlANtL9SRwX7npWuGbMG90afmA0aOQ0Xyglc9r2OdZhF7aWJaNP8AfgEGLG8WBIueWml/zBXVuW3hSTOFFVHMSHugeeJy6viPWwuR4Aqnn1zHOZZtnBti4WGc6WLh/kpLu3e041Q9iXX7U3B9W2Rwdbnwug6bREQc1baYUMLxiYtOTI4VMFuYc7OI9OAvmb5K+oZg9rXjg4Bw8nC4+6qf+kRRj0mjfzMUgNujHi3+IqwNiZC7DaEk3PYRa+TQP0W9XDNHUt2qn300gbUUU5FxlkY/xDDmaLc/WcrYVW7+v/j0h59o/wA7ZRdZnpyx/lCQ7q8Q7bC4fyF8fwa45f8AxIUtVebkifQpwTf8c+WsUR0Vhry8katL3Mc7rAiIuboIUQoNsiIqkjUoiKVWIiICpDfNK5mIGw7r4Iwehs5/yIKu9VNvop8k0EuUFr43xuv+QhzQOh7x+q74J/04Z4/ykW5ebNhQHuyyi3S+U/qp2OKqrcVX9yqgJF7smHkRkdp17rb+atVejHTxrxq0uYdpmOhxGq43ZUSO/wDMuGvyXWcE4ka144Pa1w8nAEfdc5738F7HE+1I7lQ1rrnhmbZkg+Fmn+JW1uj2hFVhsbC4OkprQvtzaB+E7XkWW+IK0lVWdxEpqqU/pFMdnoCM2XLMNB7V2H52P0KutRvb/ZAYnRPhBDZW9+F/uvHI+Dhdp81hs5bdUl4DSQGjh18iVktpXWGRoLe7Zx468AOi8sbw+WnldDURuikZoWOGo8b8weo0XjTXab62seHP/QaIPWuiLTZ2mtzprmAAI8B0Vpbh9lu0qX1zgckQLIyRxkcLOI8m6fxFRrZDYOoxmdr7OjphYPndzAsHNjvo5/EdBbXoujcKwqKlhZDAwMjYLNaPuTzJ5lBloiX66DmeiCj9/eKhlbSN0cWQvJb4SO08vV+isDY6Ax4dRtPEQRX88oKpbaetGM427s+82SVkTBzyMdYkcgMoc7/VdANYGgAcAAB5DQfRb1T5p6h9VRb9qwF9HF0EkhsRcXIaPsfkrdXPu8zHmT4lVAAOaxohBGpHZglxB5d8m/ks26aYo3ZP9ylLlw57uPaTPI8gGN/9Sp+tDsLhPouHU0R4hmZ3H1nkvPHxK3y8q87tMvcpGqxAiItG4hRCg2yIiqSNSiIpVYiIgKG72MC9Kw5zgCXQOEoA4louJB/KSfNoUyX5kjDgQRcEEEdQdCFtWdTtraOUac77EbRNoMRifqIrmN+Yt0jksCSR0OV38K6OXM+1+zf7PrZIiCWA5mXuA6N2rdfDVp8QVb+6na70yl7KQntYLNufbj9g3PFw9U+QPNepSdw8fNTXlsN4+y37QonNaLyxntIx7xAOZn8Tbjzsqy2E2kOFVkLzd8U7Q2ZreLWaZTl43Y43vx1cFeyqPehsIYnOrKZjjGbmeNnsXteRoHsk8eh16rNoaYr68SvGKUPa1zSHNcAWuGoIPAg9F+1Q+6neh6GGUtWSaY37OWxvCb6td1ivz9ny4XtHIHNDmkOa4XDmkEEdQRxC0UtRtHshSYi0NqoWyZfVdq17eFwHt1tpwWmw3dDhkDw8U5kI4dq972j+E6fNTJEH5jjDWhrQGtAsGgAADoAOC/SIgKtt823ooqY0sTh6RO0g2OscZ0cTbg53AfE8ltd4W82HCmFjbS1Th3YxwZpo+W3AXtpxKpjZzZeoxmtc6aQvbcPnmOunJjeWcjlyvdGJnUbSjcnsv61ZIw3AyQk8D7zwPDgD5q2140dGyGNkcbQ1jAGtA5AL2AXWI0jtblO2m2ux8UNHLMbFwBbG33pHaMHz1+CobZDBfTq2KNwJLn5pCDZwaw5pHHzOnxW93r7U+nTmOEkwUxIvewkkuQ9w6gWsPC55qT7ltnjHTvqnjWQlsenBgPedwv3nD5N8Vwy34ws9Pj3KygERF5r1RERAQohQbZERVJGpREUqsREQERfHOABJ0A1JPAIwhu9PZhlXROku1kkAL2ucQAW+2xxPIjh4gKldnsblpJYZIrh7XXZr3SCbPa4c2uGik28zeAa93YQEimY7U8O1cOB/dGth8eiwKPdxUyUHptiG6lsYaS8xgf1vH1b8hrbVX4azFfKDNasyvXZvaOKvgEseh4PYT3o3c2u/Q8xqtoRdc0bNbUy4bP2sJzDRsjM3ckb0I5dQ7lqugtm9p4MQhEtO649phtnYebXD9eBVMTtBenH+IZtpusMhdPQENfqTAbBribkmJx0aSfZOh8FBdmd4dbg8xiyd0G0lNJcNzaXc3+7ceNxob3sV0GtZjezVNWty1MTZOQcdHjycNQsTVtXLMeJaTBt+lDMLTtlp3jjdpe0eOZvAeYW6/wCK2F2v6Yz+V9/lZQjEtx0DrmCd8ZudHtDhqOBIIJF/ufBaf/gXUAjLVQ2HC7H+OtuF7LGpdfcr+04rt+mHRgmPt5yOTIy0ed3kaKD7Tb8KqojcKVjaaM93OO/KPN2gZcdAeCzKDcVlP4tZcEWIjiF9eIu8n7KX4Fu2oaMgti7R4N88xz69Q090HxsnGWJy1Vfslu9qcRLZZQYYCSXSvuZJQSCS0HUuOveOnmrswnCYqWFsMLQxjb6cyTqXOPMnqsxAtojTha82FAd5u2RhY6kpnD0iRtnuBt2UZGuvJxuB4XXpt9vGFI10NLaSoIILtMkXn7z/AAHDmqfghdXThsLZXTzGziXEkk2zFx5NvqT0WLW03x49+ZfrY7Zh+I1TIBmEbTeR19GMHrW8SdB5+BXR9LStiYyOMBrGNDWtHAACwC02xuyEeG04jZZ0jrGSS2r3f/kXNgt8vNy35T9PXxU4x57ERFydhERAQohQbZERVJGpREUqsRF+ZY8zXC5FwRcaEXFrg8issI1XbxqOCtNJK/K4AXkNuza4+w430Ntb8NeKgO9jeB216SleezBIme3g8+4082DW/W45KGba4D6DWSwmVs3tZ73f3tbSdH8z5g81qYpQXRdrmEYIByAZst+9lvpmt1VlMVY1KK+W07hOt2Ww5xBzZJh/ysXG41kfxEberRxJ8LK92tAAAAAAsAOAHTyWm2SxSknpmCic3smADINHM8HjkfFbpVxDzb2mZ8ql3lbqS4uqaFlzq6WBvE9XRDj5t+SrnZ3HZqKcywF0cg9ni13LJIw8R9vBdQBQ/a/dvDW5pIiIKg3/ABGgZX+Ejef73FYmP03rk+LPLY3elT19o5C2Co90n8N5HON56+6dfNTVcv7S7M1FC/JPEWdHi5jfppldax4cOPgtls7vIr6SzGS528QybvN+ZOYcLcU5ftmcW/NXRyKp6HfwLDt6QjxjkBv8HDT5rZDfnR2v2NTfpaO/+K3gs7hz9u36WMiq2p37xf8ARpZHH/uPa0DzyglRXHt7WITOLGPZTgm1ogL2tze65+Vk3DMYrSurGtoqejbmqJWs42bxe6wucrBqVVe0W9qSsLoaNro43AtvcCWTjfvXtGLchqoBTvqKmTLGHzSv0JAL5TyN3am3irJ2Z3POc5kta4RgWPYR2zX/ADyDQeIb81yvkivajHg39oJhGzVTiE/ZQsJaHXLz6kYJ9p3XW9uJV5bIbFw4dH3e/K4DtJSNXHo0ey3w+d1uaDD44IxHExsbG8GtFh/qfFZCiyZZt4+Ho48UV8/IiIuLsIiICIiAhRCg2yIiqSNSiLFxPE46aF8srsrGC5P2AHMngBzUyplKHbxdvRh0QZHZ1RIDlb7jeHaOHS/Ac/gvmNb0aSGj7eJ4le+4ji4Pzfnbxa0cz/mqTr619RM+V8hlfJa9gcxJ4NaLaC+gC74sW53Lhly6jVX4w3CZcQqWxwh0k0zySXdTq97jyHMlSPbndTU4WGvLvSKfnKxpGQ8w9hJyjob2Pgri3W7vxhlPnlaPSpQDJw/DB1EY8RzI5qbSRhwLXAOaRYgi4I6EFWI3ImA7QzUcjZKd3ZvHO/de3jle3g4FX3sPvAhxNlhaOcC74r/NzL+s37XUU3kblMuapw5t28X044gc3RdQPc+XRVFTzPglD43OZJG64cLtcCPqD4LMTpzvSLOskUC3fbzWVuWCp/DqgOJ9SXxb0f4c+XNT1dEsxMTqXlVQsewiUNcziQ8AttzJB8FzNtfNBJVyvpI2sgLrMDb20sCQOQJ1CtffFtWYYW0cRtLMLvsfVj4AdbuP0BUG3Y7HOq6zM9v4EBBffm+xyNB631PkOq55LREbU4KTLMoNylRNTxSCVjHPaHGN7XXbfhqL8l+W7lq8W71LprfO/Xz7ivIBFD79npexVTNLuKnd/WVMTD+Rr3+fHKpNhe5ajjIMzpZyLaOIazTwbr8yrARazlvPy2jFWPhi4dhUNMzJBGyJvRjQPnbispEXN0ERFhkREQEREBERAQohQbZERVJGpVZ768ILoIpzPlbG4NEBIAe5x9ZnV4F739kG1tb2PXVbIGPklcGMYCXOPAAcVz3tntLNiVTmA7gLhDF0b7x/MRqfktMNZm23TNaIrpomWIddrSbF1724aEKwNzODU8mIufUuaJIw10ETyO+7Xv8ADKS3Swve58FHdlthKmupZZY2AxsNmg6GR3tZOuUfXRaepkyFhYXRujJbYg5muBsdeLXC17FWodxLrxFUe7ffO2XLTV7g2QWayo4Nf0Enuu8eB8FbiMirzeJujhxAOmp7Q1VidNI5T0eOTuWYddVYaIOQcWw19NK6OVskM0eXuvsCDxu0jj4FWjshvjYKZ7a0l00TC5jxb8aw7rD0erN2v2IgxOMNlGWRusczbZ2EcL+838pXMWL4M6Gqlhe9jiHkZ2kZHa6kdP0WYnTW1Yt29f2rUVFS6V3fkqHgW01c4gMA5gDQDyXQuyuzzaGlZC2xd60j7avkPruP2HgAqp3PYLG+vkdKbyQMDom3FjclrneOW4Hm6/RXao89vPFZgpqNiIimVCIiAiIgIiICIiAiIgIiICFEKDbIvX0Uoq9Sj3Clt/lbURzxw6sgeO1Y4Ws97TeQP/du0gcO8FDNidlJcSqCx+ZrGFpkfyYziWN6vdwHTj59KbVbKw4lTOgnGnrNcLZo3i+V7b8xfyIJB4rTYRso3D4GxRi4GrpLavcfWe63Ak8lTWsJMl51t+6GiZBGyOJoYxgs1o4Af5qNbZbAx1p7aPLHUt1a8juPsCA2UcDx9biFLEXVJEzE7cq4thE1HO6GoYWPBFweBHJw95p6qxt2u991KRT1jnPphoyT1nw2sLdXR/MhWVtTsnBiMPZzt1F8kg9dhPMeHgqE2s2Hlwx+WYFzCfw5mjuO8D7rvArSY0qpki39dU01S2VjXxua9jwHNc03a4HgQRyXouaNgt40+EvDXAzUziC6G4u3N7cR5Hw4HwvddD0OPwTU3pMcjTBlc4vv6oaLuDujhzC1dEd3pbZ/s2i7jg2onuyLq3gHyW/KD8yFQWD7PeluY1hJc4loGmpzWzG/83zWTt7td+1K58xzdm3uRN5Bg4HwcdSfgpzua2SDWmtkbYuGSEEcG+3J5uOg8Aeq0vbjG29K8p0k+yO76LDnuex7nuLAwZg3ugkF+oFzcgfJSpEUEzMzuV9axWNQIiLVsIiICIiAiIgIiICIiAiIjAsigp87wOQ1PkvlNROk4DTqeC3tJSCNth8T1XbHjm07npxyZIrGo7e6IiuRCIiDSV/rFYqIuqK3YonvT/smo+C+oksV7hz5hvFvmVYmyf8AYOOfv/5L6i5LlWs/38l07sX/AGdSf/Sz7Iin9R+MKPT/AJS3SIijWCIiAiIgIiICIiAiIgIiICyKL1kRbV7a36SAL6iL0nmiIiD/2Q=="/>
          <p:cNvSpPr>
            <a:spLocks noChangeAspect="1" noChangeArrowheads="1"/>
          </p:cNvSpPr>
          <p:nvPr/>
        </p:nvSpPr>
        <p:spPr bwMode="auto">
          <a:xfrm>
            <a:off x="0" y="-1676400"/>
            <a:ext cx="4762500" cy="4762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3315" name="Picture 3"/>
          <p:cNvPicPr>
            <a:picLocks noChangeAspect="1" noChangeArrowheads="1"/>
          </p:cNvPicPr>
          <p:nvPr/>
        </p:nvPicPr>
        <p:blipFill>
          <a:blip r:embed="rId5"/>
          <a:srcRect/>
          <a:stretch>
            <a:fillRect/>
          </a:stretch>
        </p:blipFill>
        <p:spPr bwMode="auto">
          <a:xfrm>
            <a:off x="5181600" y="990600"/>
            <a:ext cx="736600" cy="883920"/>
          </a:xfrm>
          <a:prstGeom prst="rect">
            <a:avLst/>
          </a:prstGeom>
          <a:noFill/>
        </p:spPr>
      </p:pic>
      <p:sp>
        <p:nvSpPr>
          <p:cNvPr id="74" name="TextBox 73"/>
          <p:cNvSpPr txBox="1"/>
          <p:nvPr/>
        </p:nvSpPr>
        <p:spPr>
          <a:xfrm>
            <a:off x="4179675" y="1740942"/>
            <a:ext cx="2667000" cy="830997"/>
          </a:xfrm>
          <a:prstGeom prst="rect">
            <a:avLst/>
          </a:prstGeom>
          <a:solidFill>
            <a:srgbClr val="FFFF66"/>
          </a:solidFill>
        </p:spPr>
        <p:txBody>
          <a:bodyPr wrap="square" rtlCol="0">
            <a:spAutoFit/>
          </a:bodyPr>
          <a:lstStyle/>
          <a:p>
            <a:pPr algn="ctr"/>
            <a:r>
              <a:rPr lang="en-US" sz="1600" b="1" dirty="0" smtClean="0">
                <a:latin typeface="Comic Sans MS"/>
                <a:ea typeface="Tahoma" panose="020B0604030504040204" pitchFamily="34" charset="0"/>
                <a:cs typeface="Comic Sans MS"/>
              </a:rPr>
              <a:t>August </a:t>
            </a:r>
          </a:p>
          <a:p>
            <a:pPr algn="ctr"/>
            <a:r>
              <a:rPr lang="en-US" sz="1600" b="1" dirty="0" smtClean="0">
                <a:latin typeface="Comic Sans MS"/>
                <a:ea typeface="Tahoma" panose="020B0604030504040204" pitchFamily="34" charset="0"/>
                <a:cs typeface="Comic Sans MS"/>
              </a:rPr>
              <a:t>2016</a:t>
            </a:r>
            <a:endParaRPr lang="en-US" sz="1600" b="1" dirty="0" smtClean="0">
              <a:latin typeface="Comic Sans MS"/>
              <a:ea typeface="Tahoma" panose="020B0604030504040204" pitchFamily="34" charset="0"/>
              <a:cs typeface="Comic Sans MS"/>
            </a:endParaRPr>
          </a:p>
          <a:p>
            <a:pPr algn="ctr"/>
            <a:endParaRPr lang="en-US" sz="1600" b="1" dirty="0" smtClean="0">
              <a:latin typeface="Comic Sans MS"/>
              <a:ea typeface="Tahoma" panose="020B0604030504040204" pitchFamily="34" charset="0"/>
              <a:cs typeface="Comic Sans MS"/>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38600">
            <a:off x="5172839" y="2459917"/>
            <a:ext cx="890999" cy="667656"/>
          </a:xfrm>
          <a:prstGeom prst="rect">
            <a:avLst/>
          </a:prstGeom>
        </p:spPr>
      </p:pic>
      <p:sp>
        <p:nvSpPr>
          <p:cNvPr id="75" name="TextBox 74"/>
          <p:cNvSpPr txBox="1"/>
          <p:nvPr/>
        </p:nvSpPr>
        <p:spPr>
          <a:xfrm>
            <a:off x="4363478" y="8258558"/>
            <a:ext cx="2448272" cy="430887"/>
          </a:xfrm>
          <a:prstGeom prst="rect">
            <a:avLst/>
          </a:prstGeom>
          <a:solidFill>
            <a:srgbClr val="FFFF66"/>
          </a:solidFill>
        </p:spPr>
        <p:txBody>
          <a:bodyPr wrap="square" rtlCol="0">
            <a:spAutoFit/>
          </a:bodyPr>
          <a:lstStyle/>
          <a:p>
            <a:r>
              <a:rPr lang="en-US" sz="1200" b="1" u="sng" dirty="0" smtClean="0">
                <a:latin typeface="Comic Sans MS"/>
                <a:ea typeface="Tahoma" panose="020B0604030504040204" pitchFamily="34" charset="0"/>
                <a:cs typeface="Comic Sans MS"/>
              </a:rPr>
              <a:t>w</a:t>
            </a:r>
            <a:r>
              <a:rPr lang="en-US" sz="1000" b="1" dirty="0" smtClean="0">
                <a:latin typeface="Comic Sans MS"/>
                <a:ea typeface="Tahoma" panose="020B0604030504040204" pitchFamily="34" charset="0"/>
                <a:cs typeface="Comic Sans MS"/>
              </a:rPr>
              <a:t>- </a:t>
            </a:r>
            <a:r>
              <a:rPr lang="en-US" sz="1000" b="1" dirty="0" smtClean="0">
                <a:latin typeface="Comic Sans MS"/>
                <a:ea typeface="Tahoma" panose="020B0604030504040204" pitchFamily="34" charset="0"/>
                <a:cs typeface="Comic Sans MS"/>
                <a:hlinkClick r:id="rId7"/>
              </a:rPr>
              <a:t>www</a:t>
            </a:r>
            <a:r>
              <a:rPr lang="en-US" sz="1000" dirty="0" smtClean="0">
                <a:latin typeface="Comic Sans MS"/>
                <a:cs typeface="Comic Sans MS"/>
                <a:hlinkClick r:id="rId7"/>
              </a:rPr>
              <a:t>.</a:t>
            </a:r>
            <a:r>
              <a:rPr lang="en-US" sz="1000" b="1" dirty="0" smtClean="0">
                <a:latin typeface="Comic Sans MS"/>
                <a:cs typeface="Comic Sans MS"/>
                <a:hlinkClick r:id="rId7"/>
              </a:rPr>
              <a:t>eastfield.n-lanark.sch.uk</a:t>
            </a:r>
            <a:r>
              <a:rPr lang="en-US" sz="1000" b="1" dirty="0" smtClean="0">
                <a:latin typeface="Comic Sans MS"/>
                <a:cs typeface="Comic Sans MS"/>
              </a:rPr>
              <a:t>   </a:t>
            </a:r>
          </a:p>
          <a:p>
            <a:r>
              <a:rPr lang="en-US" sz="1000" b="1" dirty="0" smtClean="0">
                <a:latin typeface="Comic Sans MS"/>
                <a:cs typeface="Comic Sans MS"/>
              </a:rPr>
              <a:t>t-  @eastfieldschool</a:t>
            </a:r>
            <a:endParaRPr lang="en-US" sz="1000" b="1" dirty="0" smtClean="0">
              <a:latin typeface="Comic Sans MS"/>
              <a:ea typeface="Tahoma" panose="020B0604030504040204" pitchFamily="34" charset="0"/>
              <a:cs typeface="Comic Sans MS"/>
            </a:endParaRP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67704">
            <a:off x="481475" y="8119722"/>
            <a:ext cx="752312" cy="746294"/>
          </a:xfrm>
          <a:prstGeom prst="rect">
            <a:avLst/>
          </a:prstGeom>
        </p:spPr>
      </p:pic>
      <p:pic>
        <p:nvPicPr>
          <p:cNvPr id="76" name="Picture 75" descr="Unknown.jpeg"/>
          <p:cNvPicPr>
            <a:picLocks noChangeAspect="1"/>
          </p:cNvPicPr>
          <p:nvPr/>
        </p:nvPicPr>
        <p:blipFill>
          <a:blip r:embed="rId9"/>
          <a:stretch>
            <a:fillRect/>
          </a:stretch>
        </p:blipFill>
        <p:spPr>
          <a:xfrm>
            <a:off x="3857504" y="9039225"/>
            <a:ext cx="209550" cy="209550"/>
          </a:xfrm>
          <a:prstGeom prst="rect">
            <a:avLst/>
          </a:prstGeom>
        </p:spPr>
      </p:pic>
      <p:pic>
        <p:nvPicPr>
          <p:cNvPr id="38" name="Picture 62" descr="C:\Users\Nadine\Desktop\Ang12_AngelsWhim.png"/>
          <p:cNvPicPr>
            <a:picLocks noChangeAspect="1" noChangeArrowheads="1"/>
          </p:cNvPicPr>
          <p:nvPr/>
        </p:nvPicPr>
        <p:blipFill>
          <a:blip r:embed="rId4" cstate="print"/>
          <a:srcRect/>
          <a:stretch>
            <a:fillRect/>
          </a:stretch>
        </p:blipFill>
        <p:spPr bwMode="auto">
          <a:xfrm>
            <a:off x="6247078" y="914400"/>
            <a:ext cx="610922" cy="589330"/>
          </a:xfrm>
          <a:prstGeom prst="rect">
            <a:avLst/>
          </a:prstGeom>
          <a:noFill/>
          <a:ln w="9525">
            <a:noFill/>
            <a:miter lim="800000"/>
            <a:headEnd/>
            <a:tailEnd/>
          </a:ln>
        </p:spPr>
      </p:pic>
      <p:pic>
        <p:nvPicPr>
          <p:cNvPr id="37" name="Picture 62" descr="C:\Users\Nadine\Desktop\Ang12_AngelsWhim.png"/>
          <p:cNvPicPr>
            <a:picLocks noChangeAspect="1" noChangeArrowheads="1"/>
          </p:cNvPicPr>
          <p:nvPr/>
        </p:nvPicPr>
        <p:blipFill>
          <a:blip r:embed="rId4" cstate="print"/>
          <a:srcRect/>
          <a:stretch>
            <a:fillRect/>
          </a:stretch>
        </p:blipFill>
        <p:spPr bwMode="auto">
          <a:xfrm>
            <a:off x="3356992" y="7092280"/>
            <a:ext cx="610922" cy="589330"/>
          </a:xfrm>
          <a:prstGeom prst="rect">
            <a:avLst/>
          </a:prstGeom>
          <a:noFill/>
          <a:ln w="9525">
            <a:noFill/>
            <a:miter lim="800000"/>
            <a:headEnd/>
            <a:tailEnd/>
          </a:ln>
        </p:spPr>
      </p:pic>
      <p:pic>
        <p:nvPicPr>
          <p:cNvPr id="52" name="Picture 62" descr="C:\Users\Nadine\Desktop\Ang12_AngelsWhim.png"/>
          <p:cNvPicPr>
            <a:picLocks noChangeAspect="1" noChangeArrowheads="1"/>
          </p:cNvPicPr>
          <p:nvPr/>
        </p:nvPicPr>
        <p:blipFill>
          <a:blip r:embed="rId4" cstate="print"/>
          <a:srcRect/>
          <a:stretch>
            <a:fillRect/>
          </a:stretch>
        </p:blipFill>
        <p:spPr bwMode="auto">
          <a:xfrm>
            <a:off x="6222672" y="2455560"/>
            <a:ext cx="692003" cy="667546"/>
          </a:xfrm>
          <a:prstGeom prst="rect">
            <a:avLst/>
          </a:prstGeom>
          <a:noFill/>
          <a:ln w="9525">
            <a:noFill/>
            <a:miter lim="800000"/>
            <a:headEnd/>
            <a:tailEnd/>
          </a:ln>
        </p:spPr>
      </p:pic>
      <p:sp>
        <p:nvSpPr>
          <p:cNvPr id="36" name="TextBox 35"/>
          <p:cNvSpPr txBox="1"/>
          <p:nvPr/>
        </p:nvSpPr>
        <p:spPr>
          <a:xfrm>
            <a:off x="0" y="1752600"/>
            <a:ext cx="4419600" cy="3046988"/>
          </a:xfrm>
          <a:prstGeom prst="rect">
            <a:avLst/>
          </a:prstGeom>
          <a:noFill/>
        </p:spPr>
        <p:txBody>
          <a:bodyPr wrap="square" rtlCol="0">
            <a:spAutoFit/>
          </a:bodyPr>
          <a:lstStyle/>
          <a:p>
            <a:r>
              <a:rPr lang="en-GB" sz="1200" b="1" u="sng" dirty="0" smtClean="0"/>
              <a:t>Welcome Back and a Big Hello to our new pupils!</a:t>
            </a:r>
            <a:r>
              <a:rPr lang="en-GB" sz="1200" b="1" u="sng" dirty="0" smtClean="0"/>
              <a:t> </a:t>
            </a:r>
            <a:endParaRPr lang="en-GB" sz="1200" dirty="0" smtClean="0"/>
          </a:p>
          <a:p>
            <a:r>
              <a:rPr lang="en-US" sz="1200" dirty="0" smtClean="0"/>
              <a:t>A big thank you and welcome back to all our wonderful preschool pupils, who have been amazing in making sure that our new nursery children settle in quickly to the routines of our class. We are delighted to report that there has only been a few tears and it has been mainly th</a:t>
            </a:r>
            <a:r>
              <a:rPr lang="en-US" sz="1200" dirty="0" smtClean="0"/>
              <a:t>e mums! </a:t>
            </a:r>
          </a:p>
          <a:p>
            <a:endParaRPr lang="en-US" sz="1200" dirty="0" smtClean="0"/>
          </a:p>
          <a:p>
            <a:r>
              <a:rPr lang="en-US" sz="1200" b="1" u="sng" dirty="0" smtClean="0"/>
              <a:t>Session Times</a:t>
            </a:r>
          </a:p>
          <a:p>
            <a:r>
              <a:rPr lang="en-US" sz="1200" dirty="0" smtClean="0"/>
              <a:t>Our Session times are as follows, please remember if you are late dropping off or collecting your child, we kindly ask for you to please enter via the school entrance to avoid disruption to the nursery session.</a:t>
            </a:r>
          </a:p>
          <a:p>
            <a:r>
              <a:rPr lang="en-US" sz="1200" dirty="0" smtClean="0"/>
              <a:t>Opening/Closing times are as follows:</a:t>
            </a:r>
          </a:p>
          <a:p>
            <a:endParaRPr lang="en-GB" sz="1200" dirty="0" smtClean="0"/>
          </a:p>
          <a:p>
            <a:endParaRPr lang="en-GB" sz="1200" dirty="0" smtClean="0"/>
          </a:p>
          <a:p>
            <a:endParaRPr lang="en-GB" sz="1200" dirty="0"/>
          </a:p>
        </p:txBody>
      </p:sp>
      <p:graphicFrame>
        <p:nvGraphicFramePr>
          <p:cNvPr id="39" name="Table 38"/>
          <p:cNvGraphicFramePr>
            <a:graphicFrameLocks noGrp="1"/>
          </p:cNvGraphicFramePr>
          <p:nvPr>
            <p:extLst>
              <p:ext uri="{D42A27DB-BD31-4B8C-83A1-F6EECF244321}">
                <p14:modId xmlns:p14="http://schemas.microsoft.com/office/powerpoint/2010/main" val="1755645154"/>
              </p:ext>
            </p:extLst>
          </p:nvPr>
        </p:nvGraphicFramePr>
        <p:xfrm>
          <a:off x="91987" y="4211960"/>
          <a:ext cx="4572000" cy="1028379"/>
        </p:xfrm>
        <a:graphic>
          <a:graphicData uri="http://schemas.openxmlformats.org/drawingml/2006/table">
            <a:tbl>
              <a:tblPr firstRow="1" bandRow="1">
                <a:tableStyleId>{5C22544A-7EE6-4342-B048-85BDC9FD1C3A}</a:tableStyleId>
              </a:tblPr>
              <a:tblGrid>
                <a:gridCol w="1524000"/>
                <a:gridCol w="1524000"/>
                <a:gridCol w="1524000"/>
              </a:tblGrid>
              <a:tr h="286699">
                <a:tc>
                  <a:txBody>
                    <a:bodyPr/>
                    <a:lstStyle/>
                    <a:p>
                      <a:r>
                        <a:rPr lang="en-US" sz="1100" dirty="0" smtClean="0">
                          <a:solidFill>
                            <a:schemeClr val="tx1"/>
                          </a:solidFill>
                          <a:latin typeface="Comic Sans MS"/>
                          <a:cs typeface="Comic Sans MS"/>
                        </a:rPr>
                        <a:t>Session</a:t>
                      </a:r>
                      <a:endParaRPr lang="en-US" sz="1100" dirty="0">
                        <a:solidFill>
                          <a:schemeClr val="tx1"/>
                        </a:solidFill>
                        <a:latin typeface="Comic Sans MS"/>
                        <a:cs typeface="Comic Sans MS"/>
                      </a:endParaRPr>
                    </a:p>
                  </a:txBody>
                  <a:tcPr/>
                </a:tc>
                <a:tc>
                  <a:txBody>
                    <a:bodyPr/>
                    <a:lstStyle/>
                    <a:p>
                      <a:r>
                        <a:rPr lang="en-US" sz="1100" dirty="0" smtClean="0">
                          <a:solidFill>
                            <a:schemeClr val="tx1"/>
                          </a:solidFill>
                          <a:latin typeface="Comic Sans MS"/>
                          <a:cs typeface="Comic Sans MS"/>
                        </a:rPr>
                        <a:t>Opening</a:t>
                      </a:r>
                      <a:endParaRPr lang="en-US" sz="1100" dirty="0">
                        <a:solidFill>
                          <a:schemeClr val="tx1"/>
                        </a:solidFill>
                        <a:latin typeface="Comic Sans MS"/>
                        <a:cs typeface="Comic Sans MS"/>
                      </a:endParaRPr>
                    </a:p>
                  </a:txBody>
                  <a:tcPr/>
                </a:tc>
                <a:tc>
                  <a:txBody>
                    <a:bodyPr/>
                    <a:lstStyle/>
                    <a:p>
                      <a:r>
                        <a:rPr lang="en-US" sz="1100" dirty="0" smtClean="0">
                          <a:solidFill>
                            <a:schemeClr val="tx1"/>
                          </a:solidFill>
                          <a:latin typeface="Comic Sans MS"/>
                          <a:cs typeface="Comic Sans MS"/>
                        </a:rPr>
                        <a:t>Closing</a:t>
                      </a:r>
                      <a:endParaRPr lang="en-US" sz="1100" dirty="0">
                        <a:solidFill>
                          <a:schemeClr val="tx1"/>
                        </a:solidFill>
                        <a:latin typeface="Comic Sans MS"/>
                        <a:cs typeface="Comic Sans MS"/>
                      </a:endParaRPr>
                    </a:p>
                  </a:txBody>
                  <a:tcPr/>
                </a:tc>
              </a:tr>
              <a:tr h="370840">
                <a:tc>
                  <a:txBody>
                    <a:bodyPr/>
                    <a:lstStyle/>
                    <a:p>
                      <a:r>
                        <a:rPr lang="en-US" sz="1100" dirty="0" smtClean="0">
                          <a:solidFill>
                            <a:schemeClr val="tx1"/>
                          </a:solidFill>
                          <a:latin typeface="Comic Sans MS"/>
                          <a:cs typeface="Comic Sans MS"/>
                        </a:rPr>
                        <a:t>morning</a:t>
                      </a:r>
                      <a:endParaRPr lang="en-US" sz="1100" dirty="0">
                        <a:solidFill>
                          <a:schemeClr val="tx1"/>
                        </a:solidFill>
                        <a:latin typeface="Comic Sans MS"/>
                        <a:cs typeface="Comic Sans MS"/>
                      </a:endParaRPr>
                    </a:p>
                  </a:txBody>
                  <a:tcPr/>
                </a:tc>
                <a:tc>
                  <a:txBody>
                    <a:bodyPr/>
                    <a:lstStyle/>
                    <a:p>
                      <a:r>
                        <a:rPr lang="en-US" sz="1100" dirty="0" smtClean="0">
                          <a:solidFill>
                            <a:schemeClr val="tx1"/>
                          </a:solidFill>
                          <a:latin typeface="Comic Sans MS"/>
                          <a:cs typeface="Comic Sans MS"/>
                        </a:rPr>
                        <a:t>8:40am</a:t>
                      </a:r>
                      <a:r>
                        <a:rPr lang="en-US" sz="1100" baseline="0" dirty="0" smtClean="0">
                          <a:solidFill>
                            <a:schemeClr val="tx1"/>
                          </a:solidFill>
                          <a:latin typeface="Comic Sans MS"/>
                          <a:cs typeface="Comic Sans MS"/>
                        </a:rPr>
                        <a:t> or 9.05am</a:t>
                      </a:r>
                      <a:endParaRPr lang="en-US" sz="1100" dirty="0">
                        <a:solidFill>
                          <a:schemeClr val="tx1"/>
                        </a:solidFill>
                        <a:latin typeface="Comic Sans MS"/>
                        <a:cs typeface="Comic Sans MS"/>
                      </a:endParaRPr>
                    </a:p>
                  </a:txBody>
                  <a:tcPr/>
                </a:tc>
                <a:tc>
                  <a:txBody>
                    <a:bodyPr/>
                    <a:lstStyle/>
                    <a:p>
                      <a:r>
                        <a:rPr lang="en-US" sz="1100" dirty="0" smtClean="0">
                          <a:solidFill>
                            <a:schemeClr val="tx1"/>
                          </a:solidFill>
                          <a:latin typeface="Comic Sans MS"/>
                          <a:cs typeface="Comic Sans MS"/>
                        </a:rPr>
                        <a:t>11:40am</a:t>
                      </a:r>
                      <a:r>
                        <a:rPr lang="en-US" sz="1100" baseline="0" dirty="0" smtClean="0">
                          <a:solidFill>
                            <a:schemeClr val="tx1"/>
                          </a:solidFill>
                          <a:latin typeface="Comic Sans MS"/>
                          <a:cs typeface="Comic Sans MS"/>
                        </a:rPr>
                        <a:t> - 11.50am</a:t>
                      </a:r>
                      <a:endParaRPr lang="en-US" sz="1100" dirty="0">
                        <a:solidFill>
                          <a:schemeClr val="tx1"/>
                        </a:solidFill>
                        <a:latin typeface="Comic Sans MS"/>
                        <a:cs typeface="Comic Sans MS"/>
                      </a:endParaRPr>
                    </a:p>
                  </a:txBody>
                  <a:tcPr/>
                </a:tc>
              </a:tr>
              <a:tr h="370840">
                <a:tc>
                  <a:txBody>
                    <a:bodyPr/>
                    <a:lstStyle/>
                    <a:p>
                      <a:r>
                        <a:rPr lang="en-US" sz="1100" dirty="0" smtClean="0">
                          <a:solidFill>
                            <a:schemeClr val="tx1"/>
                          </a:solidFill>
                          <a:latin typeface="Comic Sans MS"/>
                          <a:cs typeface="Comic Sans MS"/>
                        </a:rPr>
                        <a:t>afternoon</a:t>
                      </a:r>
                      <a:endParaRPr lang="en-US" sz="1100" dirty="0">
                        <a:solidFill>
                          <a:schemeClr val="tx1"/>
                        </a:solidFill>
                        <a:latin typeface="Comic Sans MS"/>
                        <a:cs typeface="Comic Sans MS"/>
                      </a:endParaRPr>
                    </a:p>
                  </a:txBody>
                  <a:tcPr/>
                </a:tc>
                <a:tc>
                  <a:txBody>
                    <a:bodyPr/>
                    <a:lstStyle/>
                    <a:p>
                      <a:r>
                        <a:rPr lang="en-US" sz="1100" baseline="0" dirty="0" smtClean="0">
                          <a:solidFill>
                            <a:schemeClr val="tx1"/>
                          </a:solidFill>
                          <a:latin typeface="Comic Sans MS"/>
                          <a:cs typeface="Comic Sans MS"/>
                        </a:rPr>
                        <a:t>       12:30 pm </a:t>
                      </a:r>
                      <a:endParaRPr lang="en-US" sz="1100" dirty="0">
                        <a:solidFill>
                          <a:schemeClr val="tx1"/>
                        </a:solidFill>
                        <a:latin typeface="Comic Sans MS"/>
                        <a:cs typeface="Comic Sans MS"/>
                      </a:endParaRPr>
                    </a:p>
                  </a:txBody>
                  <a:tcPr/>
                </a:tc>
                <a:tc>
                  <a:txBody>
                    <a:bodyPr/>
                    <a:lstStyle/>
                    <a:p>
                      <a:r>
                        <a:rPr lang="en-US" sz="1100" dirty="0" smtClean="0">
                          <a:solidFill>
                            <a:schemeClr val="tx1"/>
                          </a:solidFill>
                          <a:latin typeface="Comic Sans MS"/>
                          <a:cs typeface="Comic Sans MS"/>
                        </a:rPr>
                        <a:t>3:05pm</a:t>
                      </a:r>
                      <a:r>
                        <a:rPr lang="en-US" sz="1100" baseline="0" dirty="0" smtClean="0">
                          <a:solidFill>
                            <a:schemeClr val="tx1"/>
                          </a:solidFill>
                          <a:latin typeface="Comic Sans MS"/>
                          <a:cs typeface="Comic Sans MS"/>
                        </a:rPr>
                        <a:t> or 3.40pm</a:t>
                      </a:r>
                      <a:r>
                        <a:rPr lang="en-US" sz="1100" dirty="0" smtClean="0">
                          <a:solidFill>
                            <a:schemeClr val="tx1"/>
                          </a:solidFill>
                          <a:latin typeface="Comic Sans MS"/>
                          <a:cs typeface="Comic Sans MS"/>
                        </a:rPr>
                        <a:t> </a:t>
                      </a:r>
                      <a:endParaRPr lang="en-US" sz="1100" dirty="0">
                        <a:solidFill>
                          <a:schemeClr val="tx1"/>
                        </a:solidFill>
                        <a:latin typeface="Comic Sans MS"/>
                        <a:cs typeface="Comic Sans MS"/>
                      </a:endParaRPr>
                    </a:p>
                  </a:txBody>
                  <a:tcPr/>
                </a:tc>
              </a:tr>
            </a:tbl>
          </a:graphicData>
        </a:graphic>
      </p:graphicFrame>
      <p:sp>
        <p:nvSpPr>
          <p:cNvPr id="42" name="TextBox 41"/>
          <p:cNvSpPr txBox="1"/>
          <p:nvPr/>
        </p:nvSpPr>
        <p:spPr>
          <a:xfrm>
            <a:off x="91987" y="5212037"/>
            <a:ext cx="3657600" cy="2862322"/>
          </a:xfrm>
          <a:prstGeom prst="rect">
            <a:avLst/>
          </a:prstGeom>
          <a:noFill/>
        </p:spPr>
        <p:txBody>
          <a:bodyPr wrap="square" rtlCol="0">
            <a:spAutoFit/>
          </a:bodyPr>
          <a:lstStyle/>
          <a:p>
            <a:r>
              <a:rPr lang="en-US" sz="1200" b="1" u="sng" dirty="0" smtClean="0"/>
              <a:t>Clothing</a:t>
            </a:r>
          </a:p>
          <a:p>
            <a:r>
              <a:rPr lang="en-US" sz="1200" dirty="0" smtClean="0"/>
              <a:t>Please can I ask that all in-door shoes and in particular Eastfield Nursery jumpers have your child’s name clearly labelled as this prevents confusion in the cloakroom. </a:t>
            </a:r>
            <a:r>
              <a:rPr lang="en-US" sz="1200" dirty="0" smtClean="0"/>
              <a:t>Non-lacing shoes also help our staff to encourage the children to learn to be independent in getting themselves ready at the end of the session. </a:t>
            </a:r>
          </a:p>
          <a:p>
            <a:r>
              <a:rPr lang="en-US" sz="1200" dirty="0" smtClean="0"/>
              <a:t>We encourage the children to </a:t>
            </a:r>
            <a:r>
              <a:rPr lang="en-US" sz="1200" dirty="0" smtClean="0"/>
              <a:t>use our outdoor space for learning as well as playing and we go outside even when it is raining. Please can you therefore ensure that you dress your child appropriately for the day’s weather – wellie boots would be fantastic on a very wet day along with a waterproof jacket. </a:t>
            </a:r>
            <a:endParaRPr lang="en-GB" sz="1200" dirty="0" smtClean="0"/>
          </a:p>
        </p:txBody>
      </p:sp>
      <p:pic>
        <p:nvPicPr>
          <p:cNvPr id="70" name="Picture 62" descr="C:\Users\Nadine\Desktop\Ang12_AngelsWhim.png"/>
          <p:cNvPicPr>
            <a:picLocks noChangeAspect="1" noChangeArrowheads="1"/>
          </p:cNvPicPr>
          <p:nvPr/>
        </p:nvPicPr>
        <p:blipFill>
          <a:blip r:embed="rId4" cstate="print"/>
          <a:srcRect/>
          <a:stretch>
            <a:fillRect/>
          </a:stretch>
        </p:blipFill>
        <p:spPr bwMode="auto">
          <a:xfrm rot="21418494">
            <a:off x="5806325" y="2987509"/>
            <a:ext cx="610922" cy="589330"/>
          </a:xfrm>
          <a:prstGeom prst="rect">
            <a:avLst/>
          </a:prstGeom>
          <a:noFill/>
          <a:ln w="9525">
            <a:noFill/>
            <a:miter lim="800000"/>
            <a:headEnd/>
            <a:tailEnd/>
          </a:ln>
        </p:spPr>
      </p:pic>
      <p:sp>
        <p:nvSpPr>
          <p:cNvPr id="43" name="TextBox 42"/>
          <p:cNvSpPr txBox="1"/>
          <p:nvPr/>
        </p:nvSpPr>
        <p:spPr>
          <a:xfrm>
            <a:off x="4005064" y="5190100"/>
            <a:ext cx="2700536" cy="2677656"/>
          </a:xfrm>
          <a:prstGeom prst="rect">
            <a:avLst/>
          </a:prstGeom>
          <a:noFill/>
        </p:spPr>
        <p:txBody>
          <a:bodyPr wrap="square" rtlCol="0">
            <a:spAutoFit/>
          </a:bodyPr>
          <a:lstStyle/>
          <a:p>
            <a:r>
              <a:rPr lang="en-GB" sz="1200" b="1" u="sng" dirty="0" smtClean="0"/>
              <a:t>Nursery Staff</a:t>
            </a:r>
          </a:p>
          <a:p>
            <a:r>
              <a:rPr lang="en-GB" sz="1200" dirty="0" smtClean="0"/>
              <a:t>We are delighted to welcome back Mrs Love, who after spending time at home with her new baby is excited to be back working 3 days with her Blue group! Mrs </a:t>
            </a:r>
            <a:r>
              <a:rPr lang="en-GB" sz="1200" dirty="0" err="1" smtClean="0"/>
              <a:t>Clelland</a:t>
            </a:r>
            <a:r>
              <a:rPr lang="en-GB" sz="1200" dirty="0" smtClean="0"/>
              <a:t>, our new Early Years Practitioner will work with the Blue group on Mondays and Tuesdays before Mrs Love comes on Wednesdays. Mrs Ferries, our ASN, will help support some of our new children in Nursery. We are sure all the boys and girls will help our new members of staff settle in quickly </a:t>
            </a:r>
            <a:r>
              <a:rPr lang="en-GB" sz="1200" dirty="0" smtClean="0">
                <a:sym typeface="Wingdings" panose="05000000000000000000" pitchFamily="2" charset="2"/>
              </a:rPr>
              <a:t> </a:t>
            </a:r>
            <a:endParaRPr lang="en-GB" sz="1200" dirty="0" smtClean="0"/>
          </a:p>
        </p:txBody>
      </p:sp>
      <p:pic>
        <p:nvPicPr>
          <p:cNvPr id="72" name="Picture 62" descr="C:\Users\Nadine\Desktop\Ang12_AngelsWhim.png"/>
          <p:cNvPicPr>
            <a:picLocks noChangeAspect="1" noChangeArrowheads="1"/>
          </p:cNvPicPr>
          <p:nvPr/>
        </p:nvPicPr>
        <p:blipFill>
          <a:blip r:embed="rId4" cstate="print"/>
          <a:srcRect/>
          <a:stretch>
            <a:fillRect/>
          </a:stretch>
        </p:blipFill>
        <p:spPr bwMode="auto">
          <a:xfrm rot="21418494">
            <a:off x="4358526" y="3597109"/>
            <a:ext cx="610922" cy="589330"/>
          </a:xfrm>
          <a:prstGeom prst="rect">
            <a:avLst/>
          </a:prstGeom>
          <a:noFill/>
          <a:ln w="9525">
            <a:noFill/>
            <a:miter lim="800000"/>
            <a:headEnd/>
            <a:tailEnd/>
          </a:ln>
        </p:spPr>
      </p:pic>
      <p:sp>
        <p:nvSpPr>
          <p:cNvPr id="2" name="TextBox 1"/>
          <p:cNvSpPr txBox="1"/>
          <p:nvPr/>
        </p:nvSpPr>
        <p:spPr>
          <a:xfrm>
            <a:off x="5105399" y="3851920"/>
            <a:ext cx="1419945" cy="1384995"/>
          </a:xfrm>
          <a:prstGeom prst="rect">
            <a:avLst/>
          </a:prstGeom>
          <a:noFill/>
          <a:ln w="19050">
            <a:solidFill>
              <a:schemeClr val="tx1"/>
            </a:solidFill>
          </a:ln>
        </p:spPr>
        <p:txBody>
          <a:bodyPr wrap="square" rtlCol="0">
            <a:spAutoFit/>
          </a:bodyPr>
          <a:lstStyle/>
          <a:p>
            <a:r>
              <a:rPr lang="en-GB" sz="1050" u="sng" dirty="0" smtClean="0"/>
              <a:t>Snack Money</a:t>
            </a:r>
          </a:p>
          <a:p>
            <a:r>
              <a:rPr lang="en-GB" sz="1050" dirty="0" smtClean="0"/>
              <a:t>We are very grateful of parents/carers helping out with our snack fund each week, a donation of £3 weekly would be fantastic </a:t>
            </a:r>
            <a:r>
              <a:rPr lang="en-GB" sz="1050" dirty="0" smtClean="0">
                <a:sym typeface="Wingdings" panose="05000000000000000000" pitchFamily="2" charset="2"/>
              </a:rPr>
              <a:t></a:t>
            </a:r>
            <a:endParaRPr lang="en-GB" sz="1050" dirty="0"/>
          </a:p>
        </p:txBody>
      </p:sp>
    </p:spTree>
    <p:extLst>
      <p:ext uri="{BB962C8B-B14F-4D97-AF65-F5344CB8AC3E}">
        <p14:creationId xmlns:p14="http://schemas.microsoft.com/office/powerpoint/2010/main" val="3176806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4" y="7696200"/>
            <a:ext cx="6858594" cy="1447800"/>
          </a:xfrm>
          <a:prstGeom prst="rect">
            <a:avLst/>
          </a:prstGeom>
        </p:spPr>
      </p:pic>
      <p:pic>
        <p:nvPicPr>
          <p:cNvPr id="7" name="Picture 6"/>
          <p:cNvPicPr>
            <a:picLocks noChangeAspect="1"/>
          </p:cNvPicPr>
          <p:nvPr/>
        </p:nvPicPr>
        <p:blipFill>
          <a:blip r:embed="rId2"/>
          <a:stretch>
            <a:fillRect/>
          </a:stretch>
        </p:blipFill>
        <p:spPr>
          <a:xfrm>
            <a:off x="-594" y="609600"/>
            <a:ext cx="6858594" cy="1292464"/>
          </a:xfrm>
          <a:prstGeom prst="rect">
            <a:avLst/>
          </a:prstGeom>
        </p:spPr>
      </p:pic>
      <p:pic>
        <p:nvPicPr>
          <p:cNvPr id="11" name="Picture 10" descr="MichelleUnderwood_2Ps_Smooch-label-4.png"/>
          <p:cNvPicPr>
            <a:picLocks noChangeAspect="1"/>
          </p:cNvPicPr>
          <p:nvPr/>
        </p:nvPicPr>
        <p:blipFill>
          <a:blip r:embed="rId3" cstate="print"/>
          <a:srcRect l="7604" t="4188" r="3045" b="47446"/>
          <a:stretch>
            <a:fillRect/>
          </a:stretch>
        </p:blipFill>
        <p:spPr>
          <a:xfrm>
            <a:off x="0" y="0"/>
            <a:ext cx="6858000" cy="2209800"/>
          </a:xfrm>
          <a:prstGeom prst="rect">
            <a:avLst/>
          </a:prstGeom>
        </p:spPr>
      </p:pic>
      <p:sp>
        <p:nvSpPr>
          <p:cNvPr id="12" name="TextBox 11"/>
          <p:cNvSpPr txBox="1"/>
          <p:nvPr/>
        </p:nvSpPr>
        <p:spPr>
          <a:xfrm>
            <a:off x="-99392" y="242910"/>
            <a:ext cx="6957392" cy="784830"/>
          </a:xfrm>
          <a:prstGeom prst="rect">
            <a:avLst/>
          </a:prstGeom>
          <a:noFill/>
        </p:spPr>
        <p:txBody>
          <a:bodyPr wrap="square" rtlCol="0">
            <a:spAutoFit/>
          </a:bodyPr>
          <a:lstStyle/>
          <a:p>
            <a:pPr algn="ctr"/>
            <a:r>
              <a:rPr lang="en-US" sz="4500" dirty="0" smtClean="0">
                <a:effectLst>
                  <a:outerShdw blurRad="38100" dist="38100" dir="2700000" algn="tl">
                    <a:srgbClr val="000000">
                      <a:alpha val="43137"/>
                    </a:srgbClr>
                  </a:outerShdw>
                </a:effectLst>
                <a:latin typeface="Comic Sans MS"/>
                <a:ea typeface="Tahoma" panose="020B0604030504040204" pitchFamily="34" charset="0"/>
                <a:cs typeface="Comic Sans MS"/>
              </a:rPr>
              <a:t>Nursery Newsletter</a:t>
            </a:r>
            <a:endParaRPr lang="en-US" sz="4500" dirty="0">
              <a:effectLst>
                <a:outerShdw blurRad="38100" dist="38100" dir="2700000" algn="tl">
                  <a:srgbClr val="000000">
                    <a:alpha val="43137"/>
                  </a:srgbClr>
                </a:outerShdw>
              </a:effectLst>
              <a:latin typeface="Comic Sans MS"/>
              <a:ea typeface="Tahoma" panose="020B0604030504040204" pitchFamily="34" charset="0"/>
              <a:cs typeface="Comic Sans MS"/>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66543">
            <a:off x="115995" y="997382"/>
            <a:ext cx="864786" cy="783208"/>
          </a:xfrm>
          <a:prstGeom prst="rect">
            <a:avLst/>
          </a:prstGeom>
        </p:spPr>
      </p:pic>
      <p:pic>
        <p:nvPicPr>
          <p:cNvPr id="13" name="Picture 3"/>
          <p:cNvPicPr>
            <a:picLocks noChangeAspect="1" noChangeArrowheads="1"/>
          </p:cNvPicPr>
          <p:nvPr/>
        </p:nvPicPr>
        <p:blipFill>
          <a:blip r:embed="rId5"/>
          <a:srcRect/>
          <a:stretch>
            <a:fillRect/>
          </a:stretch>
        </p:blipFill>
        <p:spPr bwMode="auto">
          <a:xfrm>
            <a:off x="5181600" y="990600"/>
            <a:ext cx="736600" cy="883920"/>
          </a:xfrm>
          <a:prstGeom prst="rect">
            <a:avLst/>
          </a:prstGeom>
          <a:noFill/>
        </p:spPr>
      </p:pic>
      <p:pic>
        <p:nvPicPr>
          <p:cNvPr id="15" name="Picture 62" descr="C:\Users\Nadine\Desktop\Ang12_AngelsWhim.png"/>
          <p:cNvPicPr>
            <a:picLocks noChangeAspect="1" noChangeArrowheads="1"/>
          </p:cNvPicPr>
          <p:nvPr/>
        </p:nvPicPr>
        <p:blipFill>
          <a:blip r:embed="rId6" cstate="print"/>
          <a:srcRect/>
          <a:stretch>
            <a:fillRect/>
          </a:stretch>
        </p:blipFill>
        <p:spPr bwMode="auto">
          <a:xfrm rot="21418494">
            <a:off x="6128243" y="1043449"/>
            <a:ext cx="610922" cy="589330"/>
          </a:xfrm>
          <a:prstGeom prst="rect">
            <a:avLst/>
          </a:prstGeom>
          <a:noFill/>
          <a:ln w="9525">
            <a:noFill/>
            <a:miter lim="800000"/>
            <a:headEnd/>
            <a:tailEnd/>
          </a:ln>
        </p:spPr>
      </p:pic>
      <p:graphicFrame>
        <p:nvGraphicFramePr>
          <p:cNvPr id="17" name="Group 196"/>
          <p:cNvGraphicFramePr>
            <a:graphicFrameLocks noGrp="1"/>
          </p:cNvGraphicFramePr>
          <p:nvPr>
            <p:extLst>
              <p:ext uri="{D42A27DB-BD31-4B8C-83A1-F6EECF244321}">
                <p14:modId xmlns:p14="http://schemas.microsoft.com/office/powerpoint/2010/main" val="1226222328"/>
              </p:ext>
            </p:extLst>
          </p:nvPr>
        </p:nvGraphicFramePr>
        <p:xfrm>
          <a:off x="260648" y="1803945"/>
          <a:ext cx="6400800" cy="6983288"/>
        </p:xfrm>
        <a:graphic>
          <a:graphicData uri="http://schemas.openxmlformats.org/drawingml/2006/table">
            <a:tbl>
              <a:tblPr/>
              <a:tblGrid>
                <a:gridCol w="6400800"/>
              </a:tblGrid>
              <a:tr h="6983288">
                <a:tc>
                  <a:txBody>
                    <a:bodyPr/>
                    <a:lstStyle/>
                    <a:p>
                      <a:r>
                        <a:rPr lang="en-GB" sz="1200" b="1" u="sng" kern="1200" dirty="0" smtClean="0">
                          <a:solidFill>
                            <a:schemeClr val="tx1"/>
                          </a:solidFill>
                          <a:latin typeface="+mn-lt"/>
                          <a:ea typeface="+mn-ea"/>
                          <a:cs typeface="+mn-cs"/>
                        </a:rPr>
                        <a:t>How to find out what’s happening</a:t>
                      </a:r>
                      <a:r>
                        <a:rPr lang="en-GB" sz="1200" b="1" u="sng" kern="1200" baseline="0" dirty="0" smtClean="0">
                          <a:solidFill>
                            <a:schemeClr val="tx1"/>
                          </a:solidFill>
                          <a:latin typeface="+mn-lt"/>
                          <a:ea typeface="+mn-ea"/>
                          <a:cs typeface="+mn-cs"/>
                        </a:rPr>
                        <a:t> in the </a:t>
                      </a:r>
                      <a:r>
                        <a:rPr lang="en-GB" sz="1200" b="1" u="sng" kern="1200" dirty="0" smtClean="0">
                          <a:solidFill>
                            <a:schemeClr val="tx1"/>
                          </a:solidFill>
                          <a:latin typeface="+mn-lt"/>
                          <a:ea typeface="+mn-ea"/>
                          <a:cs typeface="+mn-cs"/>
                        </a:rPr>
                        <a:t>Nursery class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Please visit our nursery class </a:t>
                      </a:r>
                      <a:r>
                        <a:rPr lang="en-GB" sz="1200" kern="1200" dirty="0" smtClean="0">
                          <a:solidFill>
                            <a:schemeClr val="tx1"/>
                          </a:solidFill>
                          <a:latin typeface="+mn-lt"/>
                          <a:ea typeface="+mn-ea"/>
                          <a:cs typeface="+mn-cs"/>
                        </a:rPr>
                        <a:t>blog, as I will ensure that it is regularly updated</a:t>
                      </a:r>
                      <a:r>
                        <a:rPr lang="en-GB" sz="1200" kern="1200" baseline="0" dirty="0" smtClean="0">
                          <a:solidFill>
                            <a:schemeClr val="tx1"/>
                          </a:solidFill>
                          <a:latin typeface="+mn-lt"/>
                          <a:ea typeface="+mn-ea"/>
                          <a:cs typeface="+mn-cs"/>
                        </a:rPr>
                        <a:t> with</a:t>
                      </a:r>
                    </a:p>
                    <a:p>
                      <a:r>
                        <a:rPr lang="en-GB" sz="1200" kern="1200" baseline="0" dirty="0" smtClean="0">
                          <a:solidFill>
                            <a:schemeClr val="tx1"/>
                          </a:solidFill>
                          <a:latin typeface="+mn-lt"/>
                          <a:ea typeface="+mn-ea"/>
                          <a:cs typeface="+mn-cs"/>
                        </a:rPr>
                        <a:t>Photographs and information about our nursery learning activities </a:t>
                      </a:r>
                      <a:r>
                        <a:rPr lang="en-GB" sz="1200" kern="1200" baseline="0" dirty="0" smtClean="0">
                          <a:solidFill>
                            <a:schemeClr val="tx1"/>
                          </a:solidFill>
                          <a:latin typeface="+mn-lt"/>
                          <a:ea typeface="+mn-ea"/>
                          <a:cs typeface="+mn-cs"/>
                          <a:sym typeface="Wingdings" panose="05000000000000000000" pitchFamily="2" charset="2"/>
                        </a:rPr>
                        <a:t> </a:t>
                      </a:r>
                      <a:r>
                        <a:rPr lang="en-GB"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a:t>
                      </a:r>
                      <a:r>
                        <a:rPr lang="en-GB" sz="1200" kern="1200" dirty="0" err="1" smtClean="0">
                          <a:solidFill>
                            <a:schemeClr val="tx1"/>
                          </a:solidFill>
                          <a:latin typeface="+mn-lt"/>
                          <a:ea typeface="+mn-ea"/>
                          <a:cs typeface="+mn-cs"/>
                        </a:rPr>
                        <a:t>blog</a:t>
                      </a:r>
                      <a:r>
                        <a:rPr lang="en-GB" sz="1200" kern="1200" dirty="0" smtClean="0">
                          <a:solidFill>
                            <a:schemeClr val="tx1"/>
                          </a:solidFill>
                          <a:latin typeface="+mn-lt"/>
                          <a:ea typeface="+mn-ea"/>
                          <a:cs typeface="+mn-cs"/>
                        </a:rPr>
                        <a:t> can be accessed directly from the following link:</a:t>
                      </a:r>
                    </a:p>
                    <a:p>
                      <a:r>
                        <a:rPr lang="en-GB" sz="1200" u="sng" kern="1200" dirty="0" smtClean="0">
                          <a:solidFill>
                            <a:schemeClr val="tx1"/>
                          </a:solidFill>
                          <a:latin typeface="+mn-lt"/>
                          <a:ea typeface="+mn-ea"/>
                          <a:cs typeface="+mn-cs"/>
                          <a:hlinkClick r:id="rId7"/>
                        </a:rPr>
                        <a:t>https://blogs.glowscotland.org.uk/nl/EastfieldNurseryClass/</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Or by simply typing ‘</a:t>
                      </a:r>
                      <a:r>
                        <a:rPr lang="en-GB" sz="1200" kern="1200" dirty="0" err="1" smtClean="0">
                          <a:solidFill>
                            <a:schemeClr val="tx1"/>
                          </a:solidFill>
                          <a:latin typeface="+mn-lt"/>
                          <a:ea typeface="+mn-ea"/>
                          <a:cs typeface="+mn-cs"/>
                        </a:rPr>
                        <a:t>Eastfield</a:t>
                      </a:r>
                      <a:r>
                        <a:rPr lang="en-GB" sz="1200" kern="1200" dirty="0" smtClean="0">
                          <a:solidFill>
                            <a:schemeClr val="tx1"/>
                          </a:solidFill>
                          <a:latin typeface="+mn-lt"/>
                          <a:ea typeface="+mn-ea"/>
                          <a:cs typeface="+mn-cs"/>
                        </a:rPr>
                        <a:t> School and Nursery Class, Cumbernauld’ into your search engine.</a:t>
                      </a:r>
                    </a:p>
                    <a:p>
                      <a:r>
                        <a:rPr lang="en-GB" sz="1200" kern="1200" dirty="0" smtClean="0">
                          <a:solidFill>
                            <a:schemeClr val="tx1"/>
                          </a:solidFill>
                          <a:latin typeface="+mn-lt"/>
                          <a:ea typeface="+mn-ea"/>
                          <a:cs typeface="+mn-cs"/>
                        </a:rPr>
                        <a:t>Or don’t forget</a:t>
                      </a:r>
                      <a:r>
                        <a:rPr lang="en-GB" sz="1200" kern="1200" baseline="0" dirty="0" smtClean="0">
                          <a:solidFill>
                            <a:schemeClr val="tx1"/>
                          </a:solidFill>
                          <a:latin typeface="+mn-lt"/>
                          <a:ea typeface="+mn-ea"/>
                          <a:cs typeface="+mn-cs"/>
                        </a:rPr>
                        <a:t> in the cloakroom our TV screen is always updated w</a:t>
                      </a:r>
                      <a:r>
                        <a:rPr lang="en-US" sz="1200" kern="1200" baseline="0" dirty="0" smtClean="0">
                          <a:solidFill>
                            <a:schemeClr val="tx1"/>
                          </a:solidFill>
                          <a:latin typeface="+mn-lt"/>
                          <a:ea typeface="+mn-ea"/>
                          <a:cs typeface="+mn-cs"/>
                        </a:rPr>
                        <a:t>it</a:t>
                      </a:r>
                      <a:r>
                        <a:rPr lang="en-GB" sz="1200" kern="1200" baseline="0" dirty="0" smtClean="0">
                          <a:solidFill>
                            <a:schemeClr val="tx1"/>
                          </a:solidFill>
                          <a:latin typeface="+mn-lt"/>
                          <a:ea typeface="+mn-ea"/>
                          <a:cs typeface="+mn-cs"/>
                        </a:rPr>
                        <a:t>h information</a:t>
                      </a:r>
                    </a:p>
                    <a:p>
                      <a:r>
                        <a:rPr lang="en-US" sz="1200" kern="1200" baseline="0" dirty="0" smtClean="0">
                          <a:solidFill>
                            <a:schemeClr val="tx1"/>
                          </a:solidFill>
                          <a:latin typeface="+mn-lt"/>
                          <a:ea typeface="+mn-ea"/>
                          <a:cs typeface="+mn-cs"/>
                        </a:rPr>
                        <a:t>and our digital photo frame is changed every month. </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b="1" u="sng" kern="1200" baseline="0" dirty="0" smtClean="0">
                        <a:solidFill>
                          <a:schemeClr val="tx1"/>
                        </a:solidFill>
                        <a:latin typeface="+mn-lt"/>
                        <a:ea typeface="+mn-ea"/>
                        <a:cs typeface="+mn-cs"/>
                      </a:endParaRPr>
                    </a:p>
                    <a:p>
                      <a:r>
                        <a:rPr lang="en-US" sz="1200" b="1" u="sng" kern="1200" baseline="0" dirty="0" smtClean="0">
                          <a:solidFill>
                            <a:schemeClr val="tx1"/>
                          </a:solidFill>
                          <a:latin typeface="+mn-lt"/>
                          <a:ea typeface="+mn-ea"/>
                          <a:cs typeface="+mn-cs"/>
                        </a:rPr>
                        <a:t>Any Questions?</a:t>
                      </a:r>
                      <a:endParaRPr lang="en-US" sz="1200" b="1" u="sng"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If you have any questions about the nursery or our service, please do not hesitate to ask. We would be delighted to help answer any questions you may have! </a:t>
                      </a:r>
                      <a:r>
                        <a:rPr lang="en-US" sz="1200" b="0" kern="1200" baseline="0" dirty="0" smtClean="0">
                          <a:solidFill>
                            <a:schemeClr val="tx1"/>
                          </a:solidFill>
                          <a:latin typeface="+mn-lt"/>
                          <a:ea typeface="+mn-ea"/>
                          <a:cs typeface="+mn-cs"/>
                          <a:sym typeface="Wingdings" panose="05000000000000000000" pitchFamily="2" charset="2"/>
                        </a:rPr>
                        <a:t> </a:t>
                      </a:r>
                      <a:endParaRPr lang="en-US" sz="1200" b="0" kern="1200" baseline="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US" sz="1800" b="0" u="none" kern="1200" dirty="0" smtClean="0">
                        <a:solidFill>
                          <a:schemeClr val="tx1"/>
                        </a:solidFill>
                        <a:latin typeface="+mn-lt"/>
                        <a:ea typeface="+mn-ea"/>
                        <a:cs typeface="+mn-cs"/>
                      </a:endParaRPr>
                    </a:p>
                    <a:p>
                      <a:r>
                        <a:rPr lang="en-GB" sz="1200" b="1" u="sng" dirty="0" smtClean="0"/>
                        <a:t>Sharing Information</a:t>
                      </a:r>
                    </a:p>
                    <a:p>
                      <a:endParaRPr lang="en-GB" sz="1200" b="1" dirty="0" smtClean="0"/>
                    </a:p>
                    <a:p>
                      <a:r>
                        <a:rPr lang="en-GB" sz="1200" b="1" dirty="0" smtClean="0"/>
                        <a:t>Preschool pupils </a:t>
                      </a:r>
                      <a:r>
                        <a:rPr lang="en-GB" sz="1200" dirty="0" smtClean="0"/>
                        <a:t>–</a:t>
                      </a:r>
                      <a:r>
                        <a:rPr lang="en-GB" sz="1200" b="1" u="sng" dirty="0" smtClean="0"/>
                        <a:t> </a:t>
                      </a:r>
                      <a:r>
                        <a:rPr lang="en-GB" sz="1200" dirty="0" smtClean="0"/>
                        <a:t>if your child has any changes in medical information since the last session, please can you ensure that you inform your child’s key-worker. Don’t forget when collecting your child to look at our TV screen for important information. This will also be placed on our class blog to ensure working parents are kept informed too!</a:t>
                      </a:r>
                    </a:p>
                    <a:p>
                      <a:pPr algn="r"/>
                      <a:endParaRPr lang="en-GB" sz="1200" b="1" i="1" kern="1200" dirty="0" smtClean="0">
                        <a:solidFill>
                          <a:schemeClr val="tx1"/>
                        </a:solidFill>
                        <a:latin typeface="+mn-lt"/>
                        <a:ea typeface="+mn-ea"/>
                        <a:cs typeface="+mn-cs"/>
                      </a:endParaRPr>
                    </a:p>
                    <a:p>
                      <a:pPr algn="l"/>
                      <a:r>
                        <a:rPr lang="en-GB" sz="1200" b="1" i="0" u="sng" kern="1200" dirty="0" smtClean="0">
                          <a:solidFill>
                            <a:schemeClr val="tx1"/>
                          </a:solidFill>
                          <a:latin typeface="+mn-lt"/>
                          <a:ea typeface="+mn-ea"/>
                          <a:cs typeface="+mn-cs"/>
                        </a:rPr>
                        <a:t>Dates for your Diary</a:t>
                      </a:r>
                    </a:p>
                    <a:p>
                      <a:pPr algn="l"/>
                      <a:endParaRPr lang="en-GB" sz="1200" b="1" i="0" u="sng" kern="1200" dirty="0" smtClean="0">
                        <a:solidFill>
                          <a:schemeClr val="tx1"/>
                        </a:solidFill>
                        <a:latin typeface="+mn-lt"/>
                        <a:ea typeface="+mn-ea"/>
                        <a:cs typeface="+mn-cs"/>
                      </a:endParaRPr>
                    </a:p>
                    <a:p>
                      <a:pPr marL="171450" indent="-171450" algn="l">
                        <a:buFont typeface="Arial" panose="020B0604020202020204" pitchFamily="34" charset="0"/>
                        <a:buChar char="•"/>
                      </a:pPr>
                      <a:r>
                        <a:rPr lang="en-GB" sz="1200" b="0" i="0" u="none" kern="1200" dirty="0" smtClean="0">
                          <a:solidFill>
                            <a:schemeClr val="tx1"/>
                          </a:solidFill>
                          <a:latin typeface="+mn-lt"/>
                          <a:ea typeface="+mn-ea"/>
                          <a:cs typeface="+mn-cs"/>
                        </a:rPr>
                        <a:t>Monday 5</a:t>
                      </a:r>
                      <a:r>
                        <a:rPr lang="en-GB" sz="1200" b="0" i="0" u="none" kern="1200" baseline="30000" dirty="0" smtClean="0">
                          <a:solidFill>
                            <a:schemeClr val="tx1"/>
                          </a:solidFill>
                          <a:latin typeface="+mn-lt"/>
                          <a:ea typeface="+mn-ea"/>
                          <a:cs typeface="+mn-cs"/>
                        </a:rPr>
                        <a:t>th</a:t>
                      </a:r>
                      <a:r>
                        <a:rPr lang="en-GB" sz="1200" b="0" i="0" u="none" kern="1200" dirty="0" smtClean="0">
                          <a:solidFill>
                            <a:schemeClr val="tx1"/>
                          </a:solidFill>
                          <a:latin typeface="+mn-lt"/>
                          <a:ea typeface="+mn-ea"/>
                          <a:cs typeface="+mn-cs"/>
                        </a:rPr>
                        <a:t> </a:t>
                      </a:r>
                      <a:r>
                        <a:rPr lang="en-GB" sz="1200" b="1" i="0" u="none" kern="1200" dirty="0" smtClean="0">
                          <a:solidFill>
                            <a:schemeClr val="tx1"/>
                          </a:solidFill>
                          <a:latin typeface="+mn-lt"/>
                          <a:ea typeface="+mn-ea"/>
                          <a:cs typeface="+mn-cs"/>
                        </a:rPr>
                        <a:t>September</a:t>
                      </a:r>
                      <a:r>
                        <a:rPr lang="en-GB" sz="1200" b="0" i="0" u="none" kern="1200" baseline="0" dirty="0" smtClean="0">
                          <a:solidFill>
                            <a:schemeClr val="tx1"/>
                          </a:solidFill>
                          <a:latin typeface="+mn-lt"/>
                          <a:ea typeface="+mn-ea"/>
                          <a:cs typeface="+mn-cs"/>
                        </a:rPr>
                        <a:t> – </a:t>
                      </a:r>
                      <a:r>
                        <a:rPr lang="en-GB" sz="1200" b="0" i="0" u="none" kern="1200" baseline="0" dirty="0" err="1" smtClean="0">
                          <a:solidFill>
                            <a:schemeClr val="tx1"/>
                          </a:solidFill>
                          <a:latin typeface="+mn-lt"/>
                          <a:ea typeface="+mn-ea"/>
                          <a:cs typeface="+mn-cs"/>
                        </a:rPr>
                        <a:t>Orthoptic</a:t>
                      </a:r>
                      <a:r>
                        <a:rPr lang="en-GB" sz="1200" b="0" i="0" u="none" kern="1200" baseline="0" dirty="0" smtClean="0">
                          <a:solidFill>
                            <a:schemeClr val="tx1"/>
                          </a:solidFill>
                          <a:latin typeface="+mn-lt"/>
                          <a:ea typeface="+mn-ea"/>
                          <a:cs typeface="+mn-cs"/>
                        </a:rPr>
                        <a:t> Screening, eyesight test (Preschool Pupils Only)</a:t>
                      </a:r>
                      <a:endParaRPr lang="en-GB" sz="1200" b="0" i="0" u="none" kern="1200" dirty="0" smtClean="0">
                        <a:solidFill>
                          <a:schemeClr val="tx1"/>
                        </a:solidFill>
                        <a:latin typeface="+mn-lt"/>
                        <a:ea typeface="+mn-ea"/>
                        <a:cs typeface="+mn-cs"/>
                      </a:endParaRPr>
                    </a:p>
                    <a:p>
                      <a:pPr marL="171450" indent="-171450" algn="l">
                        <a:buFont typeface="Arial" panose="020B0604020202020204" pitchFamily="34" charset="0"/>
                        <a:buChar char="•"/>
                      </a:pPr>
                      <a:r>
                        <a:rPr lang="en-GB" sz="1200" b="1" i="0" kern="1200" dirty="0" smtClean="0">
                          <a:solidFill>
                            <a:schemeClr val="tx1"/>
                          </a:solidFill>
                          <a:latin typeface="+mn-lt"/>
                          <a:ea typeface="+mn-ea"/>
                          <a:cs typeface="+mn-cs"/>
                        </a:rPr>
                        <a:t>Friday</a:t>
                      </a:r>
                      <a:r>
                        <a:rPr lang="en-GB" sz="1200" b="1" i="0" kern="1200" baseline="0" dirty="0" smtClean="0">
                          <a:solidFill>
                            <a:schemeClr val="tx1"/>
                          </a:solidFill>
                          <a:latin typeface="+mn-lt"/>
                          <a:ea typeface="+mn-ea"/>
                          <a:cs typeface="+mn-cs"/>
                        </a:rPr>
                        <a:t> 23</a:t>
                      </a:r>
                      <a:r>
                        <a:rPr lang="en-GB" sz="1200" b="1" i="0" kern="1200" baseline="30000" dirty="0" smtClean="0">
                          <a:solidFill>
                            <a:schemeClr val="tx1"/>
                          </a:solidFill>
                          <a:latin typeface="+mn-lt"/>
                          <a:ea typeface="+mn-ea"/>
                          <a:cs typeface="+mn-cs"/>
                        </a:rPr>
                        <a:t>rd</a:t>
                      </a:r>
                      <a:r>
                        <a:rPr lang="en-GB" sz="1200" b="1" i="0" kern="1200" baseline="0" dirty="0" smtClean="0">
                          <a:solidFill>
                            <a:schemeClr val="tx1"/>
                          </a:solidFill>
                          <a:latin typeface="+mn-lt"/>
                          <a:ea typeface="+mn-ea"/>
                          <a:cs typeface="+mn-cs"/>
                        </a:rPr>
                        <a:t> September and Monday 26</a:t>
                      </a:r>
                      <a:r>
                        <a:rPr lang="en-GB" sz="1200" b="1" i="0" kern="1200" baseline="30000" dirty="0" smtClean="0">
                          <a:solidFill>
                            <a:schemeClr val="tx1"/>
                          </a:solidFill>
                          <a:latin typeface="+mn-lt"/>
                          <a:ea typeface="+mn-ea"/>
                          <a:cs typeface="+mn-cs"/>
                        </a:rPr>
                        <a:t>th</a:t>
                      </a:r>
                      <a:r>
                        <a:rPr lang="en-GB" sz="1200" b="1" i="0" kern="1200" baseline="0" dirty="0" smtClean="0">
                          <a:solidFill>
                            <a:schemeClr val="tx1"/>
                          </a:solidFill>
                          <a:latin typeface="+mn-lt"/>
                          <a:ea typeface="+mn-ea"/>
                          <a:cs typeface="+mn-cs"/>
                        </a:rPr>
                        <a:t> </a:t>
                      </a:r>
                      <a:r>
                        <a:rPr lang="en-GB" sz="1200" b="1" i="0" kern="1200" baseline="0" dirty="0" err="1" smtClean="0">
                          <a:solidFill>
                            <a:schemeClr val="tx1"/>
                          </a:solidFill>
                          <a:latin typeface="+mn-lt"/>
                          <a:ea typeface="+mn-ea"/>
                          <a:cs typeface="+mn-cs"/>
                        </a:rPr>
                        <a:t>Spetember</a:t>
                      </a:r>
                      <a:r>
                        <a:rPr lang="en-GB" sz="1200" b="1" i="0" kern="1200" baseline="0" dirty="0" smtClean="0">
                          <a:solidFill>
                            <a:schemeClr val="tx1"/>
                          </a:solidFill>
                          <a:latin typeface="+mn-lt"/>
                          <a:ea typeface="+mn-ea"/>
                          <a:cs typeface="+mn-cs"/>
                        </a:rPr>
                        <a:t>, </a:t>
                      </a:r>
                      <a:r>
                        <a:rPr lang="en-GB" sz="1200" b="0" i="0" kern="1200" baseline="0" dirty="0" smtClean="0">
                          <a:solidFill>
                            <a:schemeClr val="tx1"/>
                          </a:solidFill>
                          <a:latin typeface="+mn-lt"/>
                          <a:ea typeface="+mn-ea"/>
                          <a:cs typeface="+mn-cs"/>
                        </a:rPr>
                        <a:t>Holiday Weekend, nursery closed. </a:t>
                      </a:r>
                      <a:endParaRPr lang="en-GB" sz="1200" b="1" i="0" kern="1200" dirty="0" smtClean="0">
                        <a:solidFill>
                          <a:schemeClr val="tx1"/>
                        </a:solidFill>
                        <a:latin typeface="+mn-lt"/>
                        <a:ea typeface="+mn-ea"/>
                        <a:cs typeface="+mn-cs"/>
                      </a:endParaRPr>
                    </a:p>
                    <a:p>
                      <a:pPr algn="r"/>
                      <a:endParaRPr lang="en-GB" sz="1200" b="1" i="1" kern="1200" dirty="0" smtClean="0">
                        <a:solidFill>
                          <a:schemeClr val="tx1"/>
                        </a:solidFill>
                        <a:latin typeface="+mn-lt"/>
                        <a:ea typeface="+mn-ea"/>
                        <a:cs typeface="+mn-cs"/>
                      </a:endParaRPr>
                    </a:p>
                    <a:p>
                      <a:pPr algn="ctr"/>
                      <a:endParaRPr lang="en-GB" sz="1200" b="1" i="1" kern="1200" dirty="0" smtClean="0">
                        <a:solidFill>
                          <a:schemeClr val="tx1"/>
                        </a:solidFill>
                        <a:latin typeface="+mn-lt"/>
                        <a:ea typeface="+mn-ea"/>
                        <a:cs typeface="+mn-cs"/>
                      </a:endParaRPr>
                    </a:p>
                    <a:p>
                      <a:pPr algn="ctr"/>
                      <a:r>
                        <a:rPr lang="en-GB" sz="1200" b="1" i="1" kern="1200" dirty="0" smtClean="0">
                          <a:solidFill>
                            <a:schemeClr val="tx1"/>
                          </a:solidFill>
                          <a:latin typeface="+mn-lt"/>
                          <a:ea typeface="+mn-ea"/>
                          <a:cs typeface="+mn-cs"/>
                        </a:rPr>
                        <a:t>Kind </a:t>
                      </a:r>
                      <a:r>
                        <a:rPr lang="en-GB" sz="1200" b="1" i="1" kern="1200" dirty="0" smtClean="0">
                          <a:solidFill>
                            <a:schemeClr val="tx1"/>
                          </a:solidFill>
                          <a:latin typeface="+mn-lt"/>
                          <a:ea typeface="+mn-ea"/>
                          <a:cs typeface="+mn-cs"/>
                        </a:rPr>
                        <a:t>regards,</a:t>
                      </a:r>
                    </a:p>
                    <a:p>
                      <a:pPr algn="ctr"/>
                      <a:r>
                        <a:rPr lang="en-GB" sz="1200" b="1" i="1" kern="1200" dirty="0" smtClean="0">
                          <a:solidFill>
                            <a:schemeClr val="tx1"/>
                          </a:solidFill>
                          <a:latin typeface="+mn-lt"/>
                          <a:ea typeface="+mn-ea"/>
                          <a:cs typeface="+mn-cs"/>
                        </a:rPr>
                        <a:t>Jennifer</a:t>
                      </a:r>
                      <a:r>
                        <a:rPr lang="en-GB" sz="1200" b="1" i="1" kern="1200" baseline="0" dirty="0" smtClean="0">
                          <a:solidFill>
                            <a:schemeClr val="tx1"/>
                          </a:solidFill>
                          <a:latin typeface="+mn-lt"/>
                          <a:ea typeface="+mn-ea"/>
                          <a:cs typeface="+mn-cs"/>
                        </a:rPr>
                        <a:t> Nicholson</a:t>
                      </a:r>
                      <a:r>
                        <a:rPr lang="en-GB" sz="1200" b="1" i="1" kern="1200" dirty="0" smtClean="0">
                          <a:solidFill>
                            <a:schemeClr val="tx1"/>
                          </a:solidFill>
                          <a:latin typeface="+mn-lt"/>
                          <a:ea typeface="+mn-ea"/>
                          <a:cs typeface="+mn-cs"/>
                        </a:rPr>
                        <a:t>, </a:t>
                      </a:r>
                      <a:r>
                        <a:rPr lang="en-GB" sz="1200" b="1" i="1" kern="1200" dirty="0" smtClean="0">
                          <a:solidFill>
                            <a:schemeClr val="tx1"/>
                          </a:solidFill>
                          <a:latin typeface="+mn-lt"/>
                          <a:ea typeface="+mn-ea"/>
                          <a:cs typeface="+mn-cs"/>
                        </a:rPr>
                        <a:t>Nursery Class Teacher </a:t>
                      </a:r>
                      <a:r>
                        <a:rPr lang="en-GB" sz="1200" b="1" i="1" kern="1200" dirty="0" smtClean="0">
                          <a:solidFill>
                            <a:schemeClr val="tx1"/>
                          </a:solidFill>
                          <a:latin typeface="+mn-lt"/>
                          <a:ea typeface="+mn-ea"/>
                          <a:cs typeface="+mn-cs"/>
                        </a:rPr>
                        <a:t>&amp;</a:t>
                      </a:r>
                      <a:r>
                        <a:rPr lang="en-GB" sz="1200" b="1" i="1" kern="1200" baseline="0" dirty="0" smtClean="0">
                          <a:solidFill>
                            <a:schemeClr val="tx1"/>
                          </a:solidFill>
                          <a:latin typeface="+mn-lt"/>
                          <a:ea typeface="+mn-ea"/>
                          <a:cs typeface="+mn-cs"/>
                        </a:rPr>
                        <a:t> </a:t>
                      </a:r>
                      <a:r>
                        <a:rPr lang="en-GB" sz="1200" b="1" i="1" kern="1200" baseline="0" dirty="0" smtClean="0">
                          <a:solidFill>
                            <a:schemeClr val="tx1"/>
                          </a:solidFill>
                          <a:latin typeface="+mn-lt"/>
                          <a:ea typeface="+mn-ea"/>
                          <a:cs typeface="+mn-cs"/>
                        </a:rPr>
                        <a:t>the Nursery Team</a:t>
                      </a:r>
                      <a:endParaRPr lang="en-GB" sz="1200" b="1" i="1"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SassoonPrimaryInfantMedium" panose="00000500000000000000" pitchFamily="2" charset="0"/>
                        </a:rPr>
                        <a:t> </a:t>
                      </a:r>
                      <a:r>
                        <a:rPr kumimoji="0" lang="en-US" sz="1200" b="0" i="0" u="none" strike="noStrike" cap="none" normalizeH="0" baseline="0" dirty="0" smtClean="0">
                          <a:ln>
                            <a:noFill/>
                          </a:ln>
                          <a:solidFill>
                            <a:schemeClr val="tx1"/>
                          </a:solidFill>
                          <a:effectLst/>
                          <a:latin typeface="SassoonPrimaryInfantMedium" panose="00000500000000000000" pitchFamily="2" charset="0"/>
                        </a:rPr>
                        <a:t>                                                            </a:t>
                      </a: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4" name="TextBox 13"/>
          <p:cNvSpPr txBox="1"/>
          <p:nvPr/>
        </p:nvSpPr>
        <p:spPr>
          <a:xfrm>
            <a:off x="1772816" y="1219200"/>
            <a:ext cx="3027784" cy="400110"/>
          </a:xfrm>
          <a:prstGeom prst="rect">
            <a:avLst/>
          </a:prstGeom>
          <a:solidFill>
            <a:srgbClr val="FFFF66"/>
          </a:solidFill>
        </p:spPr>
        <p:txBody>
          <a:bodyPr wrap="square" rtlCol="0">
            <a:spAutoFit/>
          </a:bodyPr>
          <a:lstStyle/>
          <a:p>
            <a:pPr algn="ctr"/>
            <a:r>
              <a:rPr lang="en-US" sz="2000" b="1" dirty="0" smtClean="0">
                <a:latin typeface="Comic Sans MS"/>
                <a:ea typeface="Tahoma" panose="020B0604030504040204" pitchFamily="34" charset="0"/>
                <a:cs typeface="Comic Sans MS"/>
              </a:rPr>
              <a:t>August</a:t>
            </a:r>
            <a:r>
              <a:rPr lang="en-US" sz="2000" b="1" dirty="0" smtClean="0">
                <a:latin typeface="Comic Sans MS"/>
                <a:ea typeface="Tahoma" panose="020B0604030504040204" pitchFamily="34" charset="0"/>
                <a:cs typeface="Comic Sans MS"/>
              </a:rPr>
              <a:t> 2016</a:t>
            </a:r>
            <a:endParaRPr lang="en-US" sz="2000" b="1" dirty="0" smtClean="0">
              <a:latin typeface="Comic Sans MS"/>
              <a:ea typeface="Tahoma" panose="020B0604030504040204" pitchFamily="34" charset="0"/>
              <a:cs typeface="Comic Sans MS"/>
            </a:endParaRPr>
          </a:p>
        </p:txBody>
      </p:sp>
      <p:pic>
        <p:nvPicPr>
          <p:cNvPr id="16" name="Picture 62" descr="C:\Users\Nadine\Desktop\Ang12_AngelsWhim.png"/>
          <p:cNvPicPr>
            <a:picLocks noChangeAspect="1" noChangeArrowheads="1"/>
          </p:cNvPicPr>
          <p:nvPr/>
        </p:nvPicPr>
        <p:blipFill>
          <a:blip r:embed="rId6" cstate="print"/>
          <a:srcRect/>
          <a:stretch>
            <a:fillRect/>
          </a:stretch>
        </p:blipFill>
        <p:spPr bwMode="auto">
          <a:xfrm rot="20305395">
            <a:off x="5676197" y="1855371"/>
            <a:ext cx="610922" cy="589330"/>
          </a:xfrm>
          <a:prstGeom prst="rect">
            <a:avLst/>
          </a:prstGeom>
          <a:noFill/>
          <a:ln w="9525">
            <a:noFill/>
            <a:miter lim="800000"/>
            <a:headEnd/>
            <a:tailEnd/>
          </a:ln>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01785">
            <a:off x="325510" y="7905915"/>
            <a:ext cx="890999" cy="667656"/>
          </a:xfrm>
          <a:prstGeom prst="rect">
            <a:avLst/>
          </a:prstGeom>
        </p:spPr>
      </p:pic>
    </p:spTree>
    <p:extLst>
      <p:ext uri="{BB962C8B-B14F-4D97-AF65-F5344CB8AC3E}">
        <p14:creationId xmlns:p14="http://schemas.microsoft.com/office/powerpoint/2010/main" val="1329086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7018</TotalTime>
  <Words>621</Words>
  <Application>Microsoft Office PowerPoint</Application>
  <PresentationFormat>On-screen Show (4:3)</PresentationFormat>
  <Paragraphs>57</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Comic Sans MS</vt:lpstr>
      <vt:lpstr>SassoonPrimaryInfantMedium</vt:lpstr>
      <vt:lpstr>Tahoma</vt:lpstr>
      <vt:lpstr>Wingdings</vt:lpstr>
      <vt:lpstr>Default Design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Nadine Gilkison</dc:creator>
  <cp:lastModifiedBy>temp</cp:lastModifiedBy>
  <cp:revision>283</cp:revision>
  <cp:lastPrinted>2015-05-07T13:06:23Z</cp:lastPrinted>
  <dcterms:created xsi:type="dcterms:W3CDTF">2015-08-28T19:43:43Z</dcterms:created>
  <dcterms:modified xsi:type="dcterms:W3CDTF">2016-08-24T12:47:19Z</dcterms:modified>
</cp:coreProperties>
</file>