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256" r:id="rId2"/>
    <p:sldId id="258" r:id="rId3"/>
    <p:sldId id="259" r:id="rId4"/>
    <p:sldId id="31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311" r:id="rId23"/>
    <p:sldId id="279" r:id="rId24"/>
    <p:sldId id="312" r:id="rId25"/>
    <p:sldId id="280" r:id="rId26"/>
    <p:sldId id="313" r:id="rId27"/>
    <p:sldId id="276" r:id="rId28"/>
    <p:sldId id="314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9" r:id="rId37"/>
    <p:sldId id="288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10" r:id="rId58"/>
    <p:sldId id="309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1" autoAdjust="0"/>
    <p:restoredTop sz="94660"/>
  </p:normalViewPr>
  <p:slideViewPr>
    <p:cSldViewPr>
      <p:cViewPr varScale="1">
        <p:scale>
          <a:sx n="97" d="100"/>
          <a:sy n="97" d="100"/>
        </p:scale>
        <p:origin x="2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6221566-E8E1-425C-8348-5205832C3F08}" type="datetimeFigureOut">
              <a:rPr lang="en-GB" altLang="en-US"/>
              <a:pPr/>
              <a:t>24/10/2018</a:t>
            </a:fld>
            <a:endParaRPr lang="en-GB" alt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07DFA0C-06F7-4238-8E3C-AD91AE8C2B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9098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B3B8592-5E21-45A4-962F-E88A545D2A8E}" type="datetimeFigureOut">
              <a:rPr lang="en-GB" altLang="en-US"/>
              <a:pPr/>
              <a:t>24/10/2018</a:t>
            </a:fld>
            <a:endParaRPr lang="en-GB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BB6EAB-54F8-43A0-9402-854AAC4D34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7174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7844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938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8935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148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619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169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800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951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873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9299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370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99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658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1368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6977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1686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4302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54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1169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71259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7223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25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1742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89495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91338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9966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8314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91862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0348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88504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278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92243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553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1444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08197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44849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3326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95069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4595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3880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81844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6144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11546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082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624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4941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548096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883190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80997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99930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6005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26646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6566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775759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50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638202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024579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52227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578667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0050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322986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1185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306092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125904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72537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8720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57286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51446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021775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804875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352852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75563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0127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33405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243517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404344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427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102513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11625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71264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77583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918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9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9EAD-9380-4EDD-9533-519D395FBFC7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D0B08-0335-46CF-A0DF-3DE8B26C6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713436"/>
      </p:ext>
    </p:extLst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DBAF2-7F94-4E15-A333-C84C488C83C8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D33F7-19F5-4A1B-9573-E7A37146B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23546"/>
      </p:ext>
    </p:extLst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E0E4-3CFD-4FE9-A9A7-7757EF9FCDEA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115C9-1028-48A1-9F67-1FCD9A252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928328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3242-36FF-4AA3-8130-E5506B1E9D1A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78686-B00D-4006-9D44-805801AA7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15888"/>
      </p:ext>
    </p:extLst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AE84-1690-441C-90A5-71C7F66A9E80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8F231-E093-445E-87C1-F68379F90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370807"/>
      </p:ext>
    </p:extLst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0FC4-3F0B-4A4F-888F-7F5C57FA0B03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1D4D8-599C-457F-B53E-5B82161DB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150272"/>
      </p:ext>
    </p:extLst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6A5C-EF52-4C6A-857F-36A18DF8BF17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E59CC-D1A3-484F-9AE3-30F8FC396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37993"/>
      </p:ext>
    </p:extLst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A1C8-DF31-469D-85D7-5595CF205416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54ED2-D976-487B-BB2B-A47163961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862576"/>
      </p:ext>
    </p:extLst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7C955-4B22-4217-8806-E2EDE0442D4D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2C0A-7733-42A5-A213-E7F8FCD7E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625771"/>
      </p:ext>
    </p:extLst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AB5D-5FF0-4377-901A-6F8571FF8819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6A81C-6595-49DE-A794-AC87CF491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658953"/>
      </p:ext>
    </p:extLst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9C01-6A10-4E11-B088-2F172AC1676F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0B954-78F6-4317-A219-D4B84DDFA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243670"/>
      </p:ext>
    </p:extLst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22F1DE-4561-4490-B6DA-1F9B1AAC5D7A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5251B39-BCD6-44E2-8674-3FB41E23F5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sz="9600" dirty="0">
                <a:latin typeface="Accent SF" pitchFamily="2" charset="0"/>
              </a:rPr>
              <a:t>n</a:t>
            </a:r>
            <a:r>
              <a:rPr lang="en-GB" altLang="en-US" sz="9600" dirty="0" smtClean="0">
                <a:latin typeface="Accent SF" pitchFamily="2" charset="0"/>
              </a:rPr>
              <a:t>eeds</a:t>
            </a:r>
            <a:endParaRPr lang="en-US" altLang="en-US" sz="9600" dirty="0" smtClean="0">
              <a:latin typeface="Accent SF" pitchFamily="2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enterprise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236844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What is Business?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805703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Sectors of Industry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42724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Primary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836006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Secondary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14102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Tertiary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741126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Quaternary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167546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Sectors of the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724453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Public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444536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Private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562912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sz="8800" dirty="0" smtClean="0">
                <a:latin typeface="Accent SF" pitchFamily="2" charset="0"/>
              </a:rPr>
              <a:t>wants</a:t>
            </a:r>
            <a:endParaRPr lang="en-US" altLang="en-US" sz="8800" dirty="0" smtClean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Voluntary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165583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Sole Trader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042397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Funding for a Sole Trader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745682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Partnership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608867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Funding for a Partnership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123722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Private Limited Company</a:t>
            </a:r>
          </a:p>
        </p:txBody>
      </p:sp>
    </p:spTree>
    <p:extLst>
      <p:ext uri="{BB962C8B-B14F-4D97-AF65-F5344CB8AC3E}">
        <p14:creationId xmlns:p14="http://schemas.microsoft.com/office/powerpoint/2010/main" val="381257035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134672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Funding for a Private Limited Company</a:t>
            </a:r>
          </a:p>
        </p:txBody>
      </p:sp>
    </p:spTree>
    <p:extLst>
      <p:ext uri="{BB962C8B-B14F-4D97-AF65-F5344CB8AC3E}">
        <p14:creationId xmlns:p14="http://schemas.microsoft.com/office/powerpoint/2010/main" val="156017390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Public Limited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705448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Funding for a Public Limited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116567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Franchise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739111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goods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89248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Multinational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481596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Limited Liability</a:t>
            </a:r>
          </a:p>
        </p:txBody>
      </p:sp>
    </p:spTree>
    <p:extLst>
      <p:ext uri="{BB962C8B-B14F-4D97-AF65-F5344CB8AC3E}">
        <p14:creationId xmlns:p14="http://schemas.microsoft.com/office/powerpoint/2010/main" val="338407656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Franchiser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192980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Franchisee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45653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89248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Business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275819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Profit </a:t>
            </a:r>
            <a:r>
              <a:rPr lang="en-US" altLang="en-US" sz="8800" dirty="0" err="1" smtClean="0">
                <a:latin typeface="Accent SF" pitchFamily="2" charset="0"/>
              </a:rPr>
              <a:t>Maximisation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7473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Satisficing</a:t>
            </a:r>
          </a:p>
        </p:txBody>
      </p:sp>
    </p:spTree>
    <p:extLst>
      <p:ext uri="{BB962C8B-B14F-4D97-AF65-F5344CB8AC3E}">
        <p14:creationId xmlns:p14="http://schemas.microsoft.com/office/powerpoint/2010/main" val="226778024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Sales </a:t>
            </a:r>
            <a:r>
              <a:rPr lang="en-US" altLang="en-US" sz="8800" dirty="0" err="1" smtClean="0">
                <a:latin typeface="Accent SF" pitchFamily="2" charset="0"/>
              </a:rPr>
              <a:t>Maximisation</a:t>
            </a:r>
            <a:endParaRPr lang="en-US" altLang="en-US" sz="8800" dirty="0" smtClean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384084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180528" y="2130425"/>
            <a:ext cx="9505056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Social Responsibility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39939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Market Share</a:t>
            </a:r>
          </a:p>
        </p:txBody>
      </p:sp>
    </p:spTree>
    <p:extLst>
      <p:ext uri="{BB962C8B-B14F-4D97-AF65-F5344CB8AC3E}">
        <p14:creationId xmlns:p14="http://schemas.microsoft.com/office/powerpoint/2010/main" val="218751032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smtClean="0">
                <a:latin typeface="Accent SF" pitchFamily="2" charset="0"/>
              </a:rPr>
              <a:t>survival</a:t>
            </a:r>
            <a:endParaRPr lang="en-US" altLang="en-US" sz="8800" dirty="0" smtClean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581663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Provision of a Quality Service</a:t>
            </a:r>
          </a:p>
        </p:txBody>
      </p:sp>
    </p:spTree>
    <p:extLst>
      <p:ext uri="{BB962C8B-B14F-4D97-AF65-F5344CB8AC3E}">
        <p14:creationId xmlns:p14="http://schemas.microsoft.com/office/powerpoint/2010/main" val="75487223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Customer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33056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Merger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106579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180528" y="2130425"/>
            <a:ext cx="9505056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Takeover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342837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Backwards Vertical Integration</a:t>
            </a:r>
          </a:p>
        </p:txBody>
      </p:sp>
    </p:spTree>
    <p:extLst>
      <p:ext uri="{BB962C8B-B14F-4D97-AF65-F5344CB8AC3E}">
        <p14:creationId xmlns:p14="http://schemas.microsoft.com/office/powerpoint/2010/main" val="178467971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Forwards Vertical Integration</a:t>
            </a:r>
          </a:p>
        </p:txBody>
      </p:sp>
    </p:spTree>
    <p:extLst>
      <p:ext uri="{BB962C8B-B14F-4D97-AF65-F5344CB8AC3E}">
        <p14:creationId xmlns:p14="http://schemas.microsoft.com/office/powerpoint/2010/main" val="327043432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Outsourcing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04396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468560" y="2130425"/>
            <a:ext cx="9937104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Diversification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959151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Divestment</a:t>
            </a:r>
          </a:p>
        </p:txBody>
      </p:sp>
    </p:spTree>
    <p:extLst>
      <p:ext uri="{BB962C8B-B14F-4D97-AF65-F5344CB8AC3E}">
        <p14:creationId xmlns:p14="http://schemas.microsoft.com/office/powerpoint/2010/main" val="308172171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De-merger</a:t>
            </a:r>
          </a:p>
        </p:txBody>
      </p:sp>
    </p:spTree>
    <p:extLst>
      <p:ext uri="{BB962C8B-B14F-4D97-AF65-F5344CB8AC3E}">
        <p14:creationId xmlns:p14="http://schemas.microsoft.com/office/powerpoint/2010/main" val="221656491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9600" dirty="0" smtClean="0">
                <a:latin typeface="Accent SF" pitchFamily="2" charset="0"/>
              </a:rPr>
              <a:t>services</a:t>
            </a:r>
            <a:endParaRPr lang="en-US" altLang="en-US" sz="9600" dirty="0" smtClean="0">
              <a:latin typeface="101! StaR StuDD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Outsourcing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86705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Public Sector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66810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Private Sector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20309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Voluntary Sector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58547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Unlimited Liability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26848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Advantages for a Franchisee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81444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Disadvantages for a Franchisee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42633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Disadvantages for a Franchiser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281149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>
                <a:latin typeface="Accent SF" pitchFamily="2" charset="0"/>
              </a:rPr>
              <a:t>A</a:t>
            </a:r>
            <a:r>
              <a:rPr lang="en-US" altLang="en-US" sz="8800" dirty="0" smtClean="0">
                <a:latin typeface="Accent SF" pitchFamily="2" charset="0"/>
              </a:rPr>
              <a:t>dvantages for a Franchiser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20073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Span of Control</a:t>
            </a:r>
          </a:p>
        </p:txBody>
      </p:sp>
    </p:spTree>
    <p:extLst>
      <p:ext uri="{BB962C8B-B14F-4D97-AF65-F5344CB8AC3E}">
        <p14:creationId xmlns:p14="http://schemas.microsoft.com/office/powerpoint/2010/main" val="45066707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sz="8800" dirty="0" smtClean="0">
                <a:latin typeface="Accent SF" pitchFamily="2" charset="0"/>
              </a:rPr>
              <a:t>Factors of production</a:t>
            </a:r>
            <a:endParaRPr lang="en-US" altLang="en-US" sz="8800" dirty="0" smtClean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Line Relationship</a:t>
            </a:r>
          </a:p>
        </p:txBody>
      </p:sp>
    </p:spTree>
    <p:extLst>
      <p:ext uri="{BB962C8B-B14F-4D97-AF65-F5344CB8AC3E}">
        <p14:creationId xmlns:p14="http://schemas.microsoft.com/office/powerpoint/2010/main" val="369800535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Lateral Relationship</a:t>
            </a:r>
          </a:p>
        </p:txBody>
      </p:sp>
    </p:spTree>
    <p:extLst>
      <p:ext uri="{BB962C8B-B14F-4D97-AF65-F5344CB8AC3E}">
        <p14:creationId xmlns:p14="http://schemas.microsoft.com/office/powerpoint/2010/main" val="146016773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Tall Structure</a:t>
            </a:r>
          </a:p>
        </p:txBody>
      </p:sp>
    </p:spTree>
    <p:extLst>
      <p:ext uri="{BB962C8B-B14F-4D97-AF65-F5344CB8AC3E}">
        <p14:creationId xmlns:p14="http://schemas.microsoft.com/office/powerpoint/2010/main" val="23874956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Flat Structure</a:t>
            </a:r>
          </a:p>
        </p:txBody>
      </p:sp>
    </p:spTree>
    <p:extLst>
      <p:ext uri="{BB962C8B-B14F-4D97-AF65-F5344CB8AC3E}">
        <p14:creationId xmlns:p14="http://schemas.microsoft.com/office/powerpoint/2010/main" val="284773785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Chain of Command</a:t>
            </a:r>
          </a:p>
        </p:txBody>
      </p:sp>
    </p:spTree>
    <p:extLst>
      <p:ext uri="{BB962C8B-B14F-4D97-AF65-F5344CB8AC3E}">
        <p14:creationId xmlns:p14="http://schemas.microsoft.com/office/powerpoint/2010/main" val="219871546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err="1" smtClean="0">
                <a:latin typeface="Accent SF" pitchFamily="2" charset="0"/>
              </a:rPr>
              <a:t>Centralised</a:t>
            </a:r>
            <a:r>
              <a:rPr lang="en-US" altLang="en-US" sz="8800" dirty="0" smtClean="0">
                <a:latin typeface="Accent SF" pitchFamily="2" charset="0"/>
              </a:rPr>
              <a:t> Structure</a:t>
            </a:r>
          </a:p>
        </p:txBody>
      </p:sp>
    </p:spTree>
    <p:extLst>
      <p:ext uri="{BB962C8B-B14F-4D97-AF65-F5344CB8AC3E}">
        <p14:creationId xmlns:p14="http://schemas.microsoft.com/office/powerpoint/2010/main" val="74039744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err="1" smtClean="0">
                <a:latin typeface="Accent SF" pitchFamily="2" charset="0"/>
              </a:rPr>
              <a:t>Decentralised</a:t>
            </a:r>
            <a:r>
              <a:rPr lang="en-US" altLang="en-US" sz="8800" dirty="0" smtClean="0">
                <a:latin typeface="Accent SF" pitchFamily="2" charset="0"/>
              </a:rPr>
              <a:t> Structure</a:t>
            </a:r>
          </a:p>
        </p:txBody>
      </p:sp>
    </p:spTree>
    <p:extLst>
      <p:ext uri="{BB962C8B-B14F-4D97-AF65-F5344CB8AC3E}">
        <p14:creationId xmlns:p14="http://schemas.microsoft.com/office/powerpoint/2010/main" val="114478169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Matrix</a:t>
            </a:r>
            <a:br>
              <a:rPr lang="en-US" altLang="en-US" sz="88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310994391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000" dirty="0" smtClean="0">
                <a:latin typeface="Accent SF" pitchFamily="2" charset="0"/>
              </a:rPr>
              <a:t>Entrepreneurial</a:t>
            </a:r>
            <a:r>
              <a:rPr lang="en-US" altLang="en-US" sz="8800" dirty="0" smtClean="0">
                <a:latin typeface="Accent SF" pitchFamily="2" charset="0"/>
              </a:rPr>
              <a:t/>
            </a:r>
            <a:br>
              <a:rPr lang="en-US" altLang="en-US" sz="88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363670514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Delegation</a:t>
            </a:r>
          </a:p>
        </p:txBody>
      </p:sp>
    </p:spTree>
    <p:extLst>
      <p:ext uri="{BB962C8B-B14F-4D97-AF65-F5344CB8AC3E}">
        <p14:creationId xmlns:p14="http://schemas.microsoft.com/office/powerpoint/2010/main" val="196529646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sz="8800" dirty="0" smtClean="0">
                <a:latin typeface="Accent SF" pitchFamily="2" charset="0"/>
              </a:rPr>
              <a:t>land</a:t>
            </a:r>
            <a:endParaRPr lang="en-US" altLang="en-US" sz="8800" dirty="0" smtClean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000" dirty="0" smtClean="0">
                <a:latin typeface="Accent SF" pitchFamily="2" charset="0"/>
              </a:rPr>
              <a:t>Empowerment</a:t>
            </a:r>
          </a:p>
        </p:txBody>
      </p:sp>
    </p:spTree>
    <p:extLst>
      <p:ext uri="{BB962C8B-B14F-4D97-AF65-F5344CB8AC3E}">
        <p14:creationId xmlns:p14="http://schemas.microsoft.com/office/powerpoint/2010/main" val="396489380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Functional Grouping</a:t>
            </a:r>
          </a:p>
        </p:txBody>
      </p:sp>
    </p:spTree>
    <p:extLst>
      <p:ext uri="{BB962C8B-B14F-4D97-AF65-F5344CB8AC3E}">
        <p14:creationId xmlns:p14="http://schemas.microsoft.com/office/powerpoint/2010/main" val="298887826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000" dirty="0" smtClean="0">
                <a:latin typeface="Accent SF" pitchFamily="2" charset="0"/>
              </a:rPr>
              <a:t>Product/Service</a:t>
            </a:r>
            <a:br>
              <a:rPr lang="en-US" altLang="en-US" sz="80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Grouping</a:t>
            </a:r>
          </a:p>
        </p:txBody>
      </p:sp>
    </p:spTree>
    <p:extLst>
      <p:ext uri="{BB962C8B-B14F-4D97-AF65-F5344CB8AC3E}">
        <p14:creationId xmlns:p14="http://schemas.microsoft.com/office/powerpoint/2010/main" val="87637404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Place</a:t>
            </a:r>
            <a:br>
              <a:rPr lang="en-US" altLang="en-US" sz="88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Grouping</a:t>
            </a:r>
          </a:p>
        </p:txBody>
      </p:sp>
    </p:spTree>
    <p:extLst>
      <p:ext uri="{BB962C8B-B14F-4D97-AF65-F5344CB8AC3E}">
        <p14:creationId xmlns:p14="http://schemas.microsoft.com/office/powerpoint/2010/main" val="307860222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Process or Technology</a:t>
            </a:r>
            <a:br>
              <a:rPr lang="en-US" altLang="en-US" sz="88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Grouping</a:t>
            </a:r>
          </a:p>
        </p:txBody>
      </p:sp>
    </p:spTree>
    <p:extLst>
      <p:ext uri="{BB962C8B-B14F-4D97-AF65-F5344CB8AC3E}">
        <p14:creationId xmlns:p14="http://schemas.microsoft.com/office/powerpoint/2010/main" val="229331665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Stakeholder Conflict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4831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Stakeholder </a:t>
            </a:r>
            <a:r>
              <a:rPr lang="en-US" altLang="en-US" sz="7200" dirty="0" smtClean="0">
                <a:latin typeface="Accent SF" pitchFamily="2" charset="0"/>
              </a:rPr>
              <a:t>Interdependence</a:t>
            </a:r>
            <a:endParaRPr lang="en-US" altLang="en-US" sz="72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8815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Strategic Decisions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5100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Tactical Decisions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9279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Operational</a:t>
            </a:r>
            <a:br>
              <a:rPr lang="en-US" altLang="en-US" sz="88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Decisions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2119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sz="8800" dirty="0" smtClean="0">
                <a:latin typeface="Accent SF" pitchFamily="2" charset="0"/>
              </a:rPr>
              <a:t>labour</a:t>
            </a:r>
            <a:endParaRPr lang="en-US" altLang="en-US" sz="8800" dirty="0" smtClean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POCCCDM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1811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The Role of a Manager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77925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SWOT</a:t>
            </a:r>
            <a:br>
              <a:rPr lang="en-US" altLang="en-US" sz="8800" dirty="0" smtClean="0">
                <a:latin typeface="Accent SF" pitchFamily="2" charset="0"/>
              </a:rPr>
            </a:br>
            <a:r>
              <a:rPr lang="en-US" altLang="en-US" sz="8800" dirty="0" smtClean="0">
                <a:latin typeface="Accent SF" pitchFamily="2" charset="0"/>
              </a:rPr>
              <a:t>Analysis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8179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-324544" y="2132856"/>
            <a:ext cx="9937104" cy="146759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Decision Making Tool</a:t>
            </a:r>
            <a:endParaRPr lang="en-US" altLang="en-US" sz="8800" dirty="0" smtClean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3031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ccent SF" pitchFamily="2" charset="0"/>
              </a:rPr>
              <a:t>capital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179</Words>
  <Application>Microsoft Office PowerPoint</Application>
  <PresentationFormat>On-screen Show (4:3)</PresentationFormat>
  <Paragraphs>83</Paragraphs>
  <Slides>83</Slides>
  <Notes>83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8" baseType="lpstr">
      <vt:lpstr>101! StaR StuDDeD</vt:lpstr>
      <vt:lpstr>Accent SF</vt:lpstr>
      <vt:lpstr>Arial</vt:lpstr>
      <vt:lpstr>Calibri</vt:lpstr>
      <vt:lpstr>Office Theme</vt:lpstr>
      <vt:lpstr>needs</vt:lpstr>
      <vt:lpstr>wants</vt:lpstr>
      <vt:lpstr>goods</vt:lpstr>
      <vt:lpstr>survival</vt:lpstr>
      <vt:lpstr>services</vt:lpstr>
      <vt:lpstr>Factors of production</vt:lpstr>
      <vt:lpstr>land</vt:lpstr>
      <vt:lpstr>labour</vt:lpstr>
      <vt:lpstr>capital</vt:lpstr>
      <vt:lpstr>enterprise</vt:lpstr>
      <vt:lpstr>What is Business?</vt:lpstr>
      <vt:lpstr>Sectors of Industry</vt:lpstr>
      <vt:lpstr>Primary Sector</vt:lpstr>
      <vt:lpstr>Secondary Sector</vt:lpstr>
      <vt:lpstr>Tertiary Sector</vt:lpstr>
      <vt:lpstr>Quaternary Sector</vt:lpstr>
      <vt:lpstr>Sectors of the Economy</vt:lpstr>
      <vt:lpstr>Public Sector</vt:lpstr>
      <vt:lpstr>Private Sector</vt:lpstr>
      <vt:lpstr>Voluntary Sector</vt:lpstr>
      <vt:lpstr>Sole Trader</vt:lpstr>
      <vt:lpstr>Funding for a Sole Trader</vt:lpstr>
      <vt:lpstr>Partnership</vt:lpstr>
      <vt:lpstr>Funding for a Partnership</vt:lpstr>
      <vt:lpstr>Private Limited Company</vt:lpstr>
      <vt:lpstr>Funding for a Private Limited Company</vt:lpstr>
      <vt:lpstr>Public Limited Company</vt:lpstr>
      <vt:lpstr>Funding for a Public Limited Company</vt:lpstr>
      <vt:lpstr>Franchise</vt:lpstr>
      <vt:lpstr>Multinational</vt:lpstr>
      <vt:lpstr>Limited Liability</vt:lpstr>
      <vt:lpstr>Franchiser</vt:lpstr>
      <vt:lpstr>Franchisee</vt:lpstr>
      <vt:lpstr>Business Objectives</vt:lpstr>
      <vt:lpstr>Profit Maximisation</vt:lpstr>
      <vt:lpstr>Satisficing</vt:lpstr>
      <vt:lpstr>Sales Maximisation</vt:lpstr>
      <vt:lpstr>Social Responsibility</vt:lpstr>
      <vt:lpstr>Market Share</vt:lpstr>
      <vt:lpstr>Provision of a Quality Service</vt:lpstr>
      <vt:lpstr>Customer Service</vt:lpstr>
      <vt:lpstr>Merger</vt:lpstr>
      <vt:lpstr>Takeover</vt:lpstr>
      <vt:lpstr>Backwards Vertical Integration</vt:lpstr>
      <vt:lpstr>Forwards Vertical Integration</vt:lpstr>
      <vt:lpstr>Outsourcing</vt:lpstr>
      <vt:lpstr>Diversification</vt:lpstr>
      <vt:lpstr>Divestment</vt:lpstr>
      <vt:lpstr>De-merger</vt:lpstr>
      <vt:lpstr>Outsourcing</vt:lpstr>
      <vt:lpstr>Public Sector Objectives</vt:lpstr>
      <vt:lpstr>Private Sector Objectives</vt:lpstr>
      <vt:lpstr>Voluntary Sector Objectives</vt:lpstr>
      <vt:lpstr>Unlimited Liability</vt:lpstr>
      <vt:lpstr>Advantages for a Franchisee</vt:lpstr>
      <vt:lpstr>Disadvantages for a Franchisee</vt:lpstr>
      <vt:lpstr>Disadvantages for a Franchiser</vt:lpstr>
      <vt:lpstr>Advantages for a Franchiser</vt:lpstr>
      <vt:lpstr>Span of Control</vt:lpstr>
      <vt:lpstr>Line Relationship</vt:lpstr>
      <vt:lpstr>Lateral Relationship</vt:lpstr>
      <vt:lpstr>Tall Structure</vt:lpstr>
      <vt:lpstr>Flat Structure</vt:lpstr>
      <vt:lpstr>Chain of Command</vt:lpstr>
      <vt:lpstr>Centralised Structure</vt:lpstr>
      <vt:lpstr>Decentralised Structure</vt:lpstr>
      <vt:lpstr>Matrix Structure</vt:lpstr>
      <vt:lpstr>Entrepreneurial Structure</vt:lpstr>
      <vt:lpstr>Delegation</vt:lpstr>
      <vt:lpstr>Empowerment</vt:lpstr>
      <vt:lpstr>Functional Grouping</vt:lpstr>
      <vt:lpstr>Product/Service Grouping</vt:lpstr>
      <vt:lpstr>Place Grouping</vt:lpstr>
      <vt:lpstr>Process or Technology Grouping</vt:lpstr>
      <vt:lpstr>Stakeholder Conflict</vt:lpstr>
      <vt:lpstr>Stakeholder Interdependence</vt:lpstr>
      <vt:lpstr>Strategic Decisions</vt:lpstr>
      <vt:lpstr>Tactical Decisions</vt:lpstr>
      <vt:lpstr>Operational Decisions</vt:lpstr>
      <vt:lpstr>POCCCDM</vt:lpstr>
      <vt:lpstr>The Role of a Manager</vt:lpstr>
      <vt:lpstr>SWOT Analysis</vt:lpstr>
      <vt:lpstr>Decision Making Tool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Jordanne</dc:title>
  <dc:creator>Gillian Darby</dc:creator>
  <cp:lastModifiedBy>Margaret Bennie</cp:lastModifiedBy>
  <cp:revision>18</cp:revision>
  <dcterms:created xsi:type="dcterms:W3CDTF">2009-12-02T20:29:57Z</dcterms:created>
  <dcterms:modified xsi:type="dcterms:W3CDTF">2018-10-24T10:22:09Z</dcterms:modified>
</cp:coreProperties>
</file>