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5"/>
  </p:notesMasterIdLst>
  <p:handoutMasterIdLst>
    <p:handoutMasterId r:id="rId86"/>
  </p:handoutMasterIdLst>
  <p:sldIdLst>
    <p:sldId id="256" r:id="rId2"/>
    <p:sldId id="258" r:id="rId3"/>
    <p:sldId id="259" r:id="rId4"/>
    <p:sldId id="315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311" r:id="rId23"/>
    <p:sldId id="279" r:id="rId24"/>
    <p:sldId id="312" r:id="rId25"/>
    <p:sldId id="280" r:id="rId26"/>
    <p:sldId id="313" r:id="rId27"/>
    <p:sldId id="276" r:id="rId28"/>
    <p:sldId id="314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9" r:id="rId37"/>
    <p:sldId id="288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10" r:id="rId58"/>
    <p:sldId id="309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29" r:id="rId73"/>
    <p:sldId id="330" r:id="rId74"/>
    <p:sldId id="331" r:id="rId75"/>
    <p:sldId id="332" r:id="rId76"/>
    <p:sldId id="333" r:id="rId77"/>
    <p:sldId id="334" r:id="rId78"/>
    <p:sldId id="335" r:id="rId79"/>
    <p:sldId id="336" r:id="rId80"/>
    <p:sldId id="337" r:id="rId81"/>
    <p:sldId id="338" r:id="rId82"/>
    <p:sldId id="339" r:id="rId83"/>
    <p:sldId id="340" r:id="rId8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1" autoAdjust="0"/>
    <p:restoredTop sz="94660"/>
  </p:normalViewPr>
  <p:slideViewPr>
    <p:cSldViewPr>
      <p:cViewPr varScale="1">
        <p:scale>
          <a:sx n="97" d="100"/>
          <a:sy n="97" d="100"/>
        </p:scale>
        <p:origin x="28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23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GB" alt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6221566-E8E1-425C-8348-5205832C3F08}" type="datetimeFigureOut">
              <a:rPr lang="en-GB" altLang="en-US"/>
              <a:pPr/>
              <a:t>24/10/2018</a:t>
            </a:fld>
            <a:endParaRPr lang="en-GB" altLang="en-US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GB" alt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407DFA0C-06F7-4238-8E3C-AD91AE8C2B1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9098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GB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B3B8592-5E21-45A4-962F-E88A545D2A8E}" type="datetimeFigureOut">
              <a:rPr lang="en-GB" altLang="en-US"/>
              <a:pPr/>
              <a:t>24/10/2018</a:t>
            </a:fld>
            <a:endParaRPr lang="en-GB" alt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GB" alt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3BB6EAB-54F8-43A0-9402-854AAC4D348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7174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78449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93857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8935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1483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6192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71699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18009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39515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78737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92996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7370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8995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16581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13681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69776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51686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43025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94542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21169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71259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572231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7255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717427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89495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913382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996658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083145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918621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103486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885047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42788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922438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5553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914447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081979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448496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833267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950691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345954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638808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818441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361446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115467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0825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06243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449416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548096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883190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580997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999302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560059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4266461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265668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775759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9550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6382025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0245798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522274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5786678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005022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3229869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511852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3060921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1259045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0725375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8720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572868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5514466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0217753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8048753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3528522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4755638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201279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7334057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2435170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4043445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4427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1025135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116257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1712648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3775839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9181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1900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89EAD-9380-4EDD-9533-519D395FBFC7}" type="datetimeFigureOut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D0B08-0335-46CF-A0DF-3DE8B26C60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0713436"/>
      </p:ext>
    </p:extLst>
  </p:cSld>
  <p:clrMapOvr>
    <a:masterClrMapping/>
  </p:clrMapOvr>
  <p:transition advClick="0"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DBAF2-7F94-4E15-A333-C84C488C83C8}" type="datetimeFigureOut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D33F7-19F5-4A1B-9573-E7A37146B4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023546"/>
      </p:ext>
    </p:extLst>
  </p:cSld>
  <p:clrMapOvr>
    <a:masterClrMapping/>
  </p:clrMapOvr>
  <p:transition advClick="0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9E0E4-3CFD-4FE9-A9A7-7757EF9FCDEA}" type="datetimeFigureOut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0115C9-1028-48A1-9F67-1FCD9A2526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928328"/>
      </p:ext>
    </p:extLst>
  </p:cSld>
  <p:clrMapOvr>
    <a:masterClrMapping/>
  </p:clrMapOvr>
  <p:transition advClick="0"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F3242-36FF-4AA3-8130-E5506B1E9D1A}" type="datetimeFigureOut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78686-B00D-4006-9D44-805801AA77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9215888"/>
      </p:ext>
    </p:extLst>
  </p:cSld>
  <p:clrMapOvr>
    <a:masterClrMapping/>
  </p:clrMapOvr>
  <p:transition advClick="0"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4AE84-1690-441C-90A5-71C7F66A9E80}" type="datetimeFigureOut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8F231-E093-445E-87C1-F68379F90A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0370807"/>
      </p:ext>
    </p:extLst>
  </p:cSld>
  <p:clrMapOvr>
    <a:masterClrMapping/>
  </p:clrMapOvr>
  <p:transition advClick="0"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80FC4-3F0B-4A4F-888F-7F5C57FA0B03}" type="datetimeFigureOut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1D4D8-599C-457F-B53E-5B82161DB9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2150272"/>
      </p:ext>
    </p:extLst>
  </p:cSld>
  <p:clrMapOvr>
    <a:masterClrMapping/>
  </p:clrMapOvr>
  <p:transition advClick="0"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A6A5C-EF52-4C6A-857F-36A18DF8BF17}" type="datetimeFigureOut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E59CC-D1A3-484F-9AE3-30F8FC3967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8137993"/>
      </p:ext>
    </p:extLst>
  </p:cSld>
  <p:clrMapOvr>
    <a:masterClrMapping/>
  </p:clrMapOvr>
  <p:transition advClick="0"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6A1C8-DF31-469D-85D7-5595CF205416}" type="datetimeFigureOut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C54ED2-D976-487B-BB2B-A471639610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862576"/>
      </p:ext>
    </p:extLst>
  </p:cSld>
  <p:clrMapOvr>
    <a:masterClrMapping/>
  </p:clrMapOvr>
  <p:transition advClick="0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7C955-4B22-4217-8806-E2EDE0442D4D}" type="datetimeFigureOut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2C0A-7733-42A5-A213-E7F8FCD7E1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9625771"/>
      </p:ext>
    </p:extLst>
  </p:cSld>
  <p:clrMapOvr>
    <a:masterClrMapping/>
  </p:clrMapOvr>
  <p:transition advClick="0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EAB5D-5FF0-4377-901A-6F8571FF8819}" type="datetimeFigureOut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6A81C-6595-49DE-A794-AC87CF4911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658953"/>
      </p:ext>
    </p:extLst>
  </p:cSld>
  <p:clrMapOvr>
    <a:masterClrMapping/>
  </p:clrMapOvr>
  <p:transition advClick="0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89C01-6A10-4E11-B088-2F172AC1676F}" type="datetimeFigureOut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0B954-78F6-4317-A219-D4B84DDFA2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2243670"/>
      </p:ext>
    </p:extLst>
  </p:cSld>
  <p:clrMapOvr>
    <a:masterClrMapping/>
  </p:clrMapOvr>
  <p:transition advClick="0"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22F1DE-4561-4490-B6DA-1F9B1AAC5D7A}" type="datetimeFigureOut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5251B39-BCD6-44E2-8674-3FB41E23F5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GB" altLang="en-US" sz="9600" dirty="0">
                <a:latin typeface="Accent SF" pitchFamily="2" charset="0"/>
              </a:rPr>
              <a:t>n</a:t>
            </a:r>
            <a:r>
              <a:rPr lang="en-GB" altLang="en-US" sz="9600" dirty="0" smtClean="0">
                <a:latin typeface="Accent SF" pitchFamily="2" charset="0"/>
              </a:rPr>
              <a:t>eeds</a:t>
            </a:r>
            <a:endParaRPr lang="en-US" altLang="en-US" sz="9600" dirty="0" smtClean="0">
              <a:latin typeface="Accent SF" pitchFamily="2" charset="0"/>
            </a:endParaRP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enterprise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62368448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What is Business?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78057032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Sectors of Industry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5427245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Primary Sector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58360068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Secondary Sector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91141021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Tertiary Sector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47411267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Quaternary Sector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91675460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Sectors of the Economy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07244535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Public Sector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14445369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Private Sector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35629128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GB" altLang="en-US" sz="8800" dirty="0" smtClean="0">
                <a:latin typeface="Accent SF" pitchFamily="2" charset="0"/>
              </a:rPr>
              <a:t>wants</a:t>
            </a:r>
            <a:endParaRPr lang="en-US" altLang="en-US" sz="8800" dirty="0" smtClean="0">
              <a:latin typeface="Accent SF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Voluntary Sector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01655832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Sole Trader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0423976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Funding for a Sole Trader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7456827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539552" y="2130425"/>
            <a:ext cx="7918648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Partnership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66088671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539552" y="2130425"/>
            <a:ext cx="7918648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Funding for a Partnership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41237228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Private Limited Company</a:t>
            </a:r>
          </a:p>
        </p:txBody>
      </p:sp>
    </p:spTree>
    <p:extLst>
      <p:ext uri="{BB962C8B-B14F-4D97-AF65-F5344CB8AC3E}">
        <p14:creationId xmlns:p14="http://schemas.microsoft.com/office/powerpoint/2010/main" val="3812570354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323528" y="2130425"/>
            <a:ext cx="8134672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Funding for a Private Limited Company</a:t>
            </a:r>
          </a:p>
        </p:txBody>
      </p:sp>
    </p:spTree>
    <p:extLst>
      <p:ext uri="{BB962C8B-B14F-4D97-AF65-F5344CB8AC3E}">
        <p14:creationId xmlns:p14="http://schemas.microsoft.com/office/powerpoint/2010/main" val="1560173908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Public Limited Company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87054481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Funding for a Public Limited Company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11165671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Franchise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7391119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goods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8892480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Multinational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34815960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Limited Liability</a:t>
            </a:r>
          </a:p>
        </p:txBody>
      </p:sp>
    </p:spTree>
    <p:extLst>
      <p:ext uri="{BB962C8B-B14F-4D97-AF65-F5344CB8AC3E}">
        <p14:creationId xmlns:p14="http://schemas.microsoft.com/office/powerpoint/2010/main" val="3384076566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Franchiser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1929801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Franchisee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5456534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8892480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Business Objectives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62758196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2132856"/>
            <a:ext cx="9144000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Profit </a:t>
            </a:r>
            <a:r>
              <a:rPr lang="en-US" altLang="en-US" sz="8800" dirty="0" err="1" smtClean="0">
                <a:latin typeface="Accent SF" pitchFamily="2" charset="0"/>
              </a:rPr>
              <a:t>Maximisation</a:t>
            </a:r>
            <a:endParaRPr lang="en-US" altLang="en-US" sz="8800" dirty="0" smtClean="0">
              <a:latin typeface="Accent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874734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2132856"/>
            <a:ext cx="9144000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Satisficing</a:t>
            </a:r>
          </a:p>
        </p:txBody>
      </p:sp>
    </p:spTree>
    <p:extLst>
      <p:ext uri="{BB962C8B-B14F-4D97-AF65-F5344CB8AC3E}">
        <p14:creationId xmlns:p14="http://schemas.microsoft.com/office/powerpoint/2010/main" val="2267780246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Sales </a:t>
            </a:r>
            <a:r>
              <a:rPr lang="en-US" altLang="en-US" sz="8800" dirty="0" err="1" smtClean="0">
                <a:latin typeface="Accent SF" pitchFamily="2" charset="0"/>
              </a:rPr>
              <a:t>Maximisation</a:t>
            </a:r>
            <a:endParaRPr lang="en-US" altLang="en-US" sz="8800" dirty="0" smtClean="0">
              <a:latin typeface="Accent SF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3840840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180528" y="2130425"/>
            <a:ext cx="9505056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Social Responsibility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2399394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2132856"/>
            <a:ext cx="9144000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Market Share</a:t>
            </a:r>
          </a:p>
        </p:txBody>
      </p:sp>
    </p:spTree>
    <p:extLst>
      <p:ext uri="{BB962C8B-B14F-4D97-AF65-F5344CB8AC3E}">
        <p14:creationId xmlns:p14="http://schemas.microsoft.com/office/powerpoint/2010/main" val="2187510320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smtClean="0">
                <a:latin typeface="Accent SF" pitchFamily="2" charset="0"/>
              </a:rPr>
              <a:t>survival</a:t>
            </a:r>
            <a:endParaRPr lang="en-US" altLang="en-US" sz="8800" dirty="0" smtClean="0">
              <a:latin typeface="Accent SF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5816633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2132856"/>
            <a:ext cx="9144000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Provision of a Quality Service</a:t>
            </a:r>
          </a:p>
        </p:txBody>
      </p:sp>
    </p:spTree>
    <p:extLst>
      <p:ext uri="{BB962C8B-B14F-4D97-AF65-F5344CB8AC3E}">
        <p14:creationId xmlns:p14="http://schemas.microsoft.com/office/powerpoint/2010/main" val="754872231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Customer Service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5330566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Merger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1065794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180528" y="2130425"/>
            <a:ext cx="9505056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Takeover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73428378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2132856"/>
            <a:ext cx="9144000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Backwards Vertical Integration</a:t>
            </a:r>
          </a:p>
        </p:txBody>
      </p:sp>
    </p:spTree>
    <p:extLst>
      <p:ext uri="{BB962C8B-B14F-4D97-AF65-F5344CB8AC3E}">
        <p14:creationId xmlns:p14="http://schemas.microsoft.com/office/powerpoint/2010/main" val="1784679713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2132856"/>
            <a:ext cx="9144000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Forwards Vertical Integration</a:t>
            </a:r>
          </a:p>
        </p:txBody>
      </p:sp>
    </p:spTree>
    <p:extLst>
      <p:ext uri="{BB962C8B-B14F-4D97-AF65-F5344CB8AC3E}">
        <p14:creationId xmlns:p14="http://schemas.microsoft.com/office/powerpoint/2010/main" val="3270434329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Outsourcing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7043969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468560" y="2130425"/>
            <a:ext cx="9937104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Diversification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49591515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2132856"/>
            <a:ext cx="9144000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Divestment</a:t>
            </a:r>
          </a:p>
        </p:txBody>
      </p:sp>
    </p:spTree>
    <p:extLst>
      <p:ext uri="{BB962C8B-B14F-4D97-AF65-F5344CB8AC3E}">
        <p14:creationId xmlns:p14="http://schemas.microsoft.com/office/powerpoint/2010/main" val="3081721718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2132856"/>
            <a:ext cx="9144000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De-merger</a:t>
            </a:r>
          </a:p>
        </p:txBody>
      </p:sp>
    </p:spTree>
    <p:extLst>
      <p:ext uri="{BB962C8B-B14F-4D97-AF65-F5344CB8AC3E}">
        <p14:creationId xmlns:p14="http://schemas.microsoft.com/office/powerpoint/2010/main" val="2216564911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9600" dirty="0" smtClean="0">
                <a:latin typeface="Accent SF" pitchFamily="2" charset="0"/>
              </a:rPr>
              <a:t>services</a:t>
            </a:r>
            <a:endParaRPr lang="en-US" altLang="en-US" sz="9600" dirty="0" smtClean="0">
              <a:latin typeface="101! StaR StuDDeD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Outsourcing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6867059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Public Sector Objectives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2668106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Private Sector Objectives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0203099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Voluntary Sector Objectives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1585477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Unlimited Liability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4268489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Advantages for a Franchisee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93814445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Disadvantages for a Franchisee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5426334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Disadvantages for a Franchiser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2811491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>
                <a:latin typeface="Accent SF" pitchFamily="2" charset="0"/>
              </a:rPr>
              <a:t>A</a:t>
            </a:r>
            <a:r>
              <a:rPr lang="en-US" altLang="en-US" sz="8800" dirty="0" smtClean="0">
                <a:latin typeface="Accent SF" pitchFamily="2" charset="0"/>
              </a:rPr>
              <a:t>dvantages for a Franchiser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4200738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Span of Control</a:t>
            </a:r>
          </a:p>
        </p:txBody>
      </p:sp>
    </p:spTree>
    <p:extLst>
      <p:ext uri="{BB962C8B-B14F-4D97-AF65-F5344CB8AC3E}">
        <p14:creationId xmlns:p14="http://schemas.microsoft.com/office/powerpoint/2010/main" val="450667079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GB" altLang="en-US" sz="8800" dirty="0" smtClean="0">
                <a:latin typeface="Accent SF" pitchFamily="2" charset="0"/>
              </a:rPr>
              <a:t>Factors of production</a:t>
            </a:r>
            <a:endParaRPr lang="en-US" altLang="en-US" sz="8800" dirty="0" smtClean="0">
              <a:latin typeface="Accent SF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Line Relationship</a:t>
            </a:r>
          </a:p>
        </p:txBody>
      </p:sp>
    </p:spTree>
    <p:extLst>
      <p:ext uri="{BB962C8B-B14F-4D97-AF65-F5344CB8AC3E}">
        <p14:creationId xmlns:p14="http://schemas.microsoft.com/office/powerpoint/2010/main" val="3698005359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Lateral Relationship</a:t>
            </a:r>
          </a:p>
        </p:txBody>
      </p:sp>
    </p:spTree>
    <p:extLst>
      <p:ext uri="{BB962C8B-B14F-4D97-AF65-F5344CB8AC3E}">
        <p14:creationId xmlns:p14="http://schemas.microsoft.com/office/powerpoint/2010/main" val="1460167738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Tall Structure</a:t>
            </a:r>
          </a:p>
        </p:txBody>
      </p:sp>
    </p:spTree>
    <p:extLst>
      <p:ext uri="{BB962C8B-B14F-4D97-AF65-F5344CB8AC3E}">
        <p14:creationId xmlns:p14="http://schemas.microsoft.com/office/powerpoint/2010/main" val="238749568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Flat Structure</a:t>
            </a:r>
          </a:p>
        </p:txBody>
      </p:sp>
    </p:spTree>
    <p:extLst>
      <p:ext uri="{BB962C8B-B14F-4D97-AF65-F5344CB8AC3E}">
        <p14:creationId xmlns:p14="http://schemas.microsoft.com/office/powerpoint/2010/main" val="2847737857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Chain of Command</a:t>
            </a:r>
          </a:p>
        </p:txBody>
      </p:sp>
    </p:spTree>
    <p:extLst>
      <p:ext uri="{BB962C8B-B14F-4D97-AF65-F5344CB8AC3E}">
        <p14:creationId xmlns:p14="http://schemas.microsoft.com/office/powerpoint/2010/main" val="2198715463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err="1" smtClean="0">
                <a:latin typeface="Accent SF" pitchFamily="2" charset="0"/>
              </a:rPr>
              <a:t>Centralised</a:t>
            </a:r>
            <a:r>
              <a:rPr lang="en-US" altLang="en-US" sz="8800" dirty="0" smtClean="0">
                <a:latin typeface="Accent SF" pitchFamily="2" charset="0"/>
              </a:rPr>
              <a:t> Structure</a:t>
            </a:r>
          </a:p>
        </p:txBody>
      </p:sp>
    </p:spTree>
    <p:extLst>
      <p:ext uri="{BB962C8B-B14F-4D97-AF65-F5344CB8AC3E}">
        <p14:creationId xmlns:p14="http://schemas.microsoft.com/office/powerpoint/2010/main" val="740397443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err="1" smtClean="0">
                <a:latin typeface="Accent SF" pitchFamily="2" charset="0"/>
              </a:rPr>
              <a:t>Decentralised</a:t>
            </a:r>
            <a:r>
              <a:rPr lang="en-US" altLang="en-US" sz="8800" dirty="0" smtClean="0">
                <a:latin typeface="Accent SF" pitchFamily="2" charset="0"/>
              </a:rPr>
              <a:t> Structure</a:t>
            </a:r>
          </a:p>
        </p:txBody>
      </p:sp>
    </p:spTree>
    <p:extLst>
      <p:ext uri="{BB962C8B-B14F-4D97-AF65-F5344CB8AC3E}">
        <p14:creationId xmlns:p14="http://schemas.microsoft.com/office/powerpoint/2010/main" val="1144781693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Matrix</a:t>
            </a:r>
            <a:br>
              <a:rPr lang="en-US" altLang="en-US" sz="8800" dirty="0" smtClean="0">
                <a:latin typeface="Accent SF" pitchFamily="2" charset="0"/>
              </a:rPr>
            </a:br>
            <a:r>
              <a:rPr lang="en-US" altLang="en-US" sz="8800" dirty="0" smtClean="0">
                <a:latin typeface="Accent SF" pitchFamily="2" charset="0"/>
              </a:rPr>
              <a:t>Structure</a:t>
            </a:r>
          </a:p>
        </p:txBody>
      </p:sp>
    </p:spTree>
    <p:extLst>
      <p:ext uri="{BB962C8B-B14F-4D97-AF65-F5344CB8AC3E}">
        <p14:creationId xmlns:p14="http://schemas.microsoft.com/office/powerpoint/2010/main" val="3109943912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000" dirty="0" smtClean="0">
                <a:latin typeface="Accent SF" pitchFamily="2" charset="0"/>
              </a:rPr>
              <a:t>Entrepreneurial</a:t>
            </a:r>
            <a:r>
              <a:rPr lang="en-US" altLang="en-US" sz="8800" dirty="0" smtClean="0">
                <a:latin typeface="Accent SF" pitchFamily="2" charset="0"/>
              </a:rPr>
              <a:t/>
            </a:r>
            <a:br>
              <a:rPr lang="en-US" altLang="en-US" sz="8800" dirty="0" smtClean="0">
                <a:latin typeface="Accent SF" pitchFamily="2" charset="0"/>
              </a:rPr>
            </a:br>
            <a:r>
              <a:rPr lang="en-US" altLang="en-US" sz="8800" dirty="0" smtClean="0">
                <a:latin typeface="Accent SF" pitchFamily="2" charset="0"/>
              </a:rPr>
              <a:t>Structure</a:t>
            </a:r>
          </a:p>
        </p:txBody>
      </p:sp>
    </p:spTree>
    <p:extLst>
      <p:ext uri="{BB962C8B-B14F-4D97-AF65-F5344CB8AC3E}">
        <p14:creationId xmlns:p14="http://schemas.microsoft.com/office/powerpoint/2010/main" val="3636705149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Delegation</a:t>
            </a:r>
          </a:p>
        </p:txBody>
      </p:sp>
    </p:spTree>
    <p:extLst>
      <p:ext uri="{BB962C8B-B14F-4D97-AF65-F5344CB8AC3E}">
        <p14:creationId xmlns:p14="http://schemas.microsoft.com/office/powerpoint/2010/main" val="1965296460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GB" altLang="en-US" sz="8800" dirty="0" smtClean="0">
                <a:latin typeface="Accent SF" pitchFamily="2" charset="0"/>
              </a:rPr>
              <a:t>land</a:t>
            </a:r>
            <a:endParaRPr lang="en-US" altLang="en-US" sz="8800" dirty="0" smtClean="0">
              <a:latin typeface="Accent SF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000" dirty="0" smtClean="0">
                <a:latin typeface="Accent SF" pitchFamily="2" charset="0"/>
              </a:rPr>
              <a:t>Empowerment</a:t>
            </a:r>
          </a:p>
        </p:txBody>
      </p:sp>
    </p:spTree>
    <p:extLst>
      <p:ext uri="{BB962C8B-B14F-4D97-AF65-F5344CB8AC3E}">
        <p14:creationId xmlns:p14="http://schemas.microsoft.com/office/powerpoint/2010/main" val="3964893807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Functional Grouping</a:t>
            </a:r>
          </a:p>
        </p:txBody>
      </p:sp>
    </p:spTree>
    <p:extLst>
      <p:ext uri="{BB962C8B-B14F-4D97-AF65-F5344CB8AC3E}">
        <p14:creationId xmlns:p14="http://schemas.microsoft.com/office/powerpoint/2010/main" val="2988878267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000" dirty="0" smtClean="0">
                <a:latin typeface="Accent SF" pitchFamily="2" charset="0"/>
              </a:rPr>
              <a:t>Product/Service</a:t>
            </a:r>
            <a:br>
              <a:rPr lang="en-US" altLang="en-US" sz="8000" dirty="0" smtClean="0">
                <a:latin typeface="Accent SF" pitchFamily="2" charset="0"/>
              </a:rPr>
            </a:br>
            <a:r>
              <a:rPr lang="en-US" altLang="en-US" sz="8800" dirty="0" smtClean="0">
                <a:latin typeface="Accent SF" pitchFamily="2" charset="0"/>
              </a:rPr>
              <a:t>Grouping</a:t>
            </a:r>
          </a:p>
        </p:txBody>
      </p:sp>
    </p:spTree>
    <p:extLst>
      <p:ext uri="{BB962C8B-B14F-4D97-AF65-F5344CB8AC3E}">
        <p14:creationId xmlns:p14="http://schemas.microsoft.com/office/powerpoint/2010/main" val="876374040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Place</a:t>
            </a:r>
            <a:br>
              <a:rPr lang="en-US" altLang="en-US" sz="8800" dirty="0" smtClean="0">
                <a:latin typeface="Accent SF" pitchFamily="2" charset="0"/>
              </a:rPr>
            </a:br>
            <a:r>
              <a:rPr lang="en-US" altLang="en-US" sz="8800" dirty="0" smtClean="0">
                <a:latin typeface="Accent SF" pitchFamily="2" charset="0"/>
              </a:rPr>
              <a:t>Grouping</a:t>
            </a:r>
          </a:p>
        </p:txBody>
      </p:sp>
    </p:spTree>
    <p:extLst>
      <p:ext uri="{BB962C8B-B14F-4D97-AF65-F5344CB8AC3E}">
        <p14:creationId xmlns:p14="http://schemas.microsoft.com/office/powerpoint/2010/main" val="3078602221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Process or Technology</a:t>
            </a:r>
            <a:br>
              <a:rPr lang="en-US" altLang="en-US" sz="8800" dirty="0" smtClean="0">
                <a:latin typeface="Accent SF" pitchFamily="2" charset="0"/>
              </a:rPr>
            </a:br>
            <a:r>
              <a:rPr lang="en-US" altLang="en-US" sz="8800" dirty="0" smtClean="0">
                <a:latin typeface="Accent SF" pitchFamily="2" charset="0"/>
              </a:rPr>
              <a:t>Grouping</a:t>
            </a:r>
          </a:p>
        </p:txBody>
      </p:sp>
    </p:spTree>
    <p:extLst>
      <p:ext uri="{BB962C8B-B14F-4D97-AF65-F5344CB8AC3E}">
        <p14:creationId xmlns:p14="http://schemas.microsoft.com/office/powerpoint/2010/main" val="2293316659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Stakeholder Conflict</a:t>
            </a:r>
            <a:endParaRPr lang="en-US" altLang="en-US" sz="8800" dirty="0" smtClean="0">
              <a:latin typeface="Accent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448315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Stakeholder </a:t>
            </a:r>
            <a:r>
              <a:rPr lang="en-US" altLang="en-US" sz="7200" dirty="0" smtClean="0">
                <a:latin typeface="Accent SF" pitchFamily="2" charset="0"/>
              </a:rPr>
              <a:t>Interdependence</a:t>
            </a:r>
            <a:endParaRPr lang="en-US" altLang="en-US" sz="7200" dirty="0" smtClean="0">
              <a:latin typeface="Accent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788152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Strategic Decisions</a:t>
            </a:r>
            <a:endParaRPr lang="en-US" altLang="en-US" sz="8800" dirty="0" smtClean="0">
              <a:latin typeface="Accent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351007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Tactical Decisions</a:t>
            </a:r>
            <a:endParaRPr lang="en-US" altLang="en-US" sz="8800" dirty="0" smtClean="0">
              <a:latin typeface="Accent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892798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Operational</a:t>
            </a:r>
            <a:br>
              <a:rPr lang="en-US" altLang="en-US" sz="8800" dirty="0" smtClean="0">
                <a:latin typeface="Accent SF" pitchFamily="2" charset="0"/>
              </a:rPr>
            </a:br>
            <a:r>
              <a:rPr lang="en-US" altLang="en-US" sz="8800" dirty="0" smtClean="0">
                <a:latin typeface="Accent SF" pitchFamily="2" charset="0"/>
              </a:rPr>
              <a:t>Decisions</a:t>
            </a:r>
            <a:endParaRPr lang="en-US" altLang="en-US" sz="8800" dirty="0" smtClean="0">
              <a:latin typeface="Accent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621190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GB" altLang="en-US" sz="8800" dirty="0" smtClean="0">
                <a:latin typeface="Accent SF" pitchFamily="2" charset="0"/>
              </a:rPr>
              <a:t>labour</a:t>
            </a:r>
            <a:endParaRPr lang="en-US" altLang="en-US" sz="8800" dirty="0" smtClean="0">
              <a:latin typeface="Accent SF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POCCCDM</a:t>
            </a:r>
            <a:endParaRPr lang="en-US" altLang="en-US" sz="8800" dirty="0" smtClean="0">
              <a:latin typeface="Accent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418111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The Role of a Manager</a:t>
            </a:r>
            <a:endParaRPr lang="en-US" altLang="en-US" sz="8800" dirty="0" smtClean="0">
              <a:latin typeface="Accent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779254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SWOT</a:t>
            </a:r>
            <a:br>
              <a:rPr lang="en-US" altLang="en-US" sz="8800" dirty="0" smtClean="0">
                <a:latin typeface="Accent SF" pitchFamily="2" charset="0"/>
              </a:rPr>
            </a:br>
            <a:r>
              <a:rPr lang="en-US" altLang="en-US" sz="8800" dirty="0" smtClean="0">
                <a:latin typeface="Accent SF" pitchFamily="2" charset="0"/>
              </a:rPr>
              <a:t>Analysis</a:t>
            </a:r>
            <a:endParaRPr lang="en-US" altLang="en-US" sz="8800" dirty="0" smtClean="0">
              <a:latin typeface="Accent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181793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-324544" y="2132856"/>
            <a:ext cx="9937104" cy="146759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Decision Making Tool</a:t>
            </a:r>
            <a:endParaRPr lang="en-US" altLang="en-US" sz="8800" dirty="0" smtClean="0">
              <a:latin typeface="Accent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130316"/>
      </p:ext>
    </p:extLst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8800" dirty="0" smtClean="0">
                <a:latin typeface="Accent SF" pitchFamily="2" charset="0"/>
              </a:rPr>
              <a:t>capital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179</Words>
  <Application>Microsoft Office PowerPoint</Application>
  <PresentationFormat>On-screen Show (4:3)</PresentationFormat>
  <Paragraphs>83</Paragraphs>
  <Slides>83</Slides>
  <Notes>83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83</vt:i4>
      </vt:variant>
    </vt:vector>
  </HeadingPairs>
  <TitlesOfParts>
    <vt:vector size="88" baseType="lpstr">
      <vt:lpstr>101! StaR StuDDeD</vt:lpstr>
      <vt:lpstr>Accent SF</vt:lpstr>
      <vt:lpstr>Arial</vt:lpstr>
      <vt:lpstr>Calibri</vt:lpstr>
      <vt:lpstr>Office Theme</vt:lpstr>
      <vt:lpstr>needs</vt:lpstr>
      <vt:lpstr>wants</vt:lpstr>
      <vt:lpstr>goods</vt:lpstr>
      <vt:lpstr>survival</vt:lpstr>
      <vt:lpstr>services</vt:lpstr>
      <vt:lpstr>Factors of production</vt:lpstr>
      <vt:lpstr>land</vt:lpstr>
      <vt:lpstr>labour</vt:lpstr>
      <vt:lpstr>capital</vt:lpstr>
      <vt:lpstr>enterprise</vt:lpstr>
      <vt:lpstr>What is Business?</vt:lpstr>
      <vt:lpstr>Sectors of Industry</vt:lpstr>
      <vt:lpstr>Primary Sector</vt:lpstr>
      <vt:lpstr>Secondary Sector</vt:lpstr>
      <vt:lpstr>Tertiary Sector</vt:lpstr>
      <vt:lpstr>Quaternary Sector</vt:lpstr>
      <vt:lpstr>Sectors of the Economy</vt:lpstr>
      <vt:lpstr>Public Sector</vt:lpstr>
      <vt:lpstr>Private Sector</vt:lpstr>
      <vt:lpstr>Voluntary Sector</vt:lpstr>
      <vt:lpstr>Sole Trader</vt:lpstr>
      <vt:lpstr>Funding for a Sole Trader</vt:lpstr>
      <vt:lpstr>Partnership</vt:lpstr>
      <vt:lpstr>Funding for a Partnership</vt:lpstr>
      <vt:lpstr>Private Limited Company</vt:lpstr>
      <vt:lpstr>Funding for a Private Limited Company</vt:lpstr>
      <vt:lpstr>Public Limited Company</vt:lpstr>
      <vt:lpstr>Funding for a Public Limited Company</vt:lpstr>
      <vt:lpstr>Franchise</vt:lpstr>
      <vt:lpstr>Multinational</vt:lpstr>
      <vt:lpstr>Limited Liability</vt:lpstr>
      <vt:lpstr>Franchiser</vt:lpstr>
      <vt:lpstr>Franchisee</vt:lpstr>
      <vt:lpstr>Business Objectives</vt:lpstr>
      <vt:lpstr>Profit Maximisation</vt:lpstr>
      <vt:lpstr>Satisficing</vt:lpstr>
      <vt:lpstr>Sales Maximisation</vt:lpstr>
      <vt:lpstr>Social Responsibility</vt:lpstr>
      <vt:lpstr>Market Share</vt:lpstr>
      <vt:lpstr>Provision of a Quality Service</vt:lpstr>
      <vt:lpstr>Customer Service</vt:lpstr>
      <vt:lpstr>Merger</vt:lpstr>
      <vt:lpstr>Takeover</vt:lpstr>
      <vt:lpstr>Backwards Vertical Integration</vt:lpstr>
      <vt:lpstr>Forwards Vertical Integration</vt:lpstr>
      <vt:lpstr>Outsourcing</vt:lpstr>
      <vt:lpstr>Diversification</vt:lpstr>
      <vt:lpstr>Divestment</vt:lpstr>
      <vt:lpstr>De-merger</vt:lpstr>
      <vt:lpstr>Outsourcing</vt:lpstr>
      <vt:lpstr>Public Sector Objectives</vt:lpstr>
      <vt:lpstr>Private Sector Objectives</vt:lpstr>
      <vt:lpstr>Voluntary Sector Objectives</vt:lpstr>
      <vt:lpstr>Unlimited Liability</vt:lpstr>
      <vt:lpstr>Advantages for a Franchisee</vt:lpstr>
      <vt:lpstr>Disadvantages for a Franchisee</vt:lpstr>
      <vt:lpstr>Disadvantages for a Franchiser</vt:lpstr>
      <vt:lpstr>Advantages for a Franchiser</vt:lpstr>
      <vt:lpstr>Span of Control</vt:lpstr>
      <vt:lpstr>Line Relationship</vt:lpstr>
      <vt:lpstr>Lateral Relationship</vt:lpstr>
      <vt:lpstr>Tall Structure</vt:lpstr>
      <vt:lpstr>Flat Structure</vt:lpstr>
      <vt:lpstr>Chain of Command</vt:lpstr>
      <vt:lpstr>Centralised Structure</vt:lpstr>
      <vt:lpstr>Decentralised Structure</vt:lpstr>
      <vt:lpstr>Matrix Structure</vt:lpstr>
      <vt:lpstr>Entrepreneurial Structure</vt:lpstr>
      <vt:lpstr>Delegation</vt:lpstr>
      <vt:lpstr>Empowerment</vt:lpstr>
      <vt:lpstr>Functional Grouping</vt:lpstr>
      <vt:lpstr>Product/Service Grouping</vt:lpstr>
      <vt:lpstr>Place Grouping</vt:lpstr>
      <vt:lpstr>Process or Technology Grouping</vt:lpstr>
      <vt:lpstr>Stakeholder Conflict</vt:lpstr>
      <vt:lpstr>Stakeholder Interdependence</vt:lpstr>
      <vt:lpstr>Strategic Decisions</vt:lpstr>
      <vt:lpstr>Tactical Decisions</vt:lpstr>
      <vt:lpstr>Operational Decisions</vt:lpstr>
      <vt:lpstr>POCCCDM</vt:lpstr>
      <vt:lpstr>The Role of a Manager</vt:lpstr>
      <vt:lpstr>SWOT Analysis</vt:lpstr>
      <vt:lpstr>Decision Making Tool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Jordanne</dc:title>
  <dc:creator>Gillian Darby</dc:creator>
  <cp:lastModifiedBy>Margaret Bennie</cp:lastModifiedBy>
  <cp:revision>18</cp:revision>
  <dcterms:created xsi:type="dcterms:W3CDTF">2009-12-02T20:29:57Z</dcterms:created>
  <dcterms:modified xsi:type="dcterms:W3CDTF">2018-10-24T10:22:09Z</dcterms:modified>
</cp:coreProperties>
</file>