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67" r:id="rId3"/>
    <p:sldId id="257" r:id="rId4"/>
    <p:sldId id="258" r:id="rId5"/>
    <p:sldId id="260" r:id="rId6"/>
    <p:sldId id="268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B88BCF-EEE6-44AC-81AE-F33A280D79A6}" type="datetimeFigureOut">
              <a:rPr lang="en-GB" smtClean="0"/>
              <a:t>18/12/2017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1F4725-5AB4-4006-8A99-5C9EB9DD3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056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1A82-F020-4F4C-8280-2A4E888663A0}" type="datetimeFigureOut">
              <a:rPr lang="en-GB" smtClean="0"/>
              <a:t>18/12/2017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6664-BCC6-451E-B092-9B0B10CAE8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606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1A82-F020-4F4C-8280-2A4E888663A0}" type="datetimeFigureOut">
              <a:rPr lang="en-GB" smtClean="0"/>
              <a:t>18/12/2017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6664-BCC6-451E-B092-9B0B10CAE8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038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1A82-F020-4F4C-8280-2A4E888663A0}" type="datetimeFigureOut">
              <a:rPr lang="en-GB" smtClean="0"/>
              <a:t>18/12/2017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6664-BCC6-451E-B092-9B0B10CAE8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109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1A82-F020-4F4C-8280-2A4E888663A0}" type="datetimeFigureOut">
              <a:rPr lang="en-GB" smtClean="0"/>
              <a:t>18/12/2017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6664-BCC6-451E-B092-9B0B10CAE8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3297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1A82-F020-4F4C-8280-2A4E888663A0}" type="datetimeFigureOut">
              <a:rPr lang="en-GB" smtClean="0"/>
              <a:t>18/12/2017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6664-BCC6-451E-B092-9B0B10CAE8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654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1A82-F020-4F4C-8280-2A4E888663A0}" type="datetimeFigureOut">
              <a:rPr lang="en-GB" smtClean="0"/>
              <a:t>18/12/2017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6664-BCC6-451E-B092-9B0B10CAE8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058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1A82-F020-4F4C-8280-2A4E888663A0}" type="datetimeFigureOut">
              <a:rPr lang="en-GB" smtClean="0"/>
              <a:t>18/12/2017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6664-BCC6-451E-B092-9B0B10CAE8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570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1A82-F020-4F4C-8280-2A4E888663A0}" type="datetimeFigureOut">
              <a:rPr lang="en-GB" smtClean="0"/>
              <a:t>18/12/2017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6664-BCC6-451E-B092-9B0B10CAE8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0421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1A82-F020-4F4C-8280-2A4E888663A0}" type="datetimeFigureOut">
              <a:rPr lang="en-GB" smtClean="0"/>
              <a:t>18/12/2017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6664-BCC6-451E-B092-9B0B10CAE8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987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1A82-F020-4F4C-8280-2A4E888663A0}" type="datetimeFigureOut">
              <a:rPr lang="en-GB" smtClean="0"/>
              <a:t>18/12/2017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6664-BCC6-451E-B092-9B0B10CAE8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434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1A82-F020-4F4C-8280-2A4E888663A0}" type="datetimeFigureOut">
              <a:rPr lang="en-GB" smtClean="0"/>
              <a:t>18/12/2017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6664-BCC6-451E-B092-9B0B10CAE8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978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71A82-F020-4F4C-8280-2A4E888663A0}" type="datetimeFigureOut">
              <a:rPr lang="en-GB" smtClean="0"/>
              <a:t>18/12/2017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A6664-BCC6-451E-B092-9B0B10CAE8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651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HBM Operations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8906933" cy="461962"/>
          </a:xfrm>
        </p:spPr>
        <p:txBody>
          <a:bodyPr/>
          <a:lstStyle/>
          <a:p>
            <a:r>
              <a:rPr lang="en-GB" dirty="0" smtClean="0"/>
              <a:t>Revision Questions</a:t>
            </a:r>
            <a:endParaRPr lang="en-GB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524000" y="115889"/>
            <a:ext cx="9144000" cy="131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000" b="1" dirty="0">
                <a:latin typeface="Calibri" panose="020F0502020204030204" pitchFamily="34" charset="0"/>
              </a:rPr>
              <a:t>Unit 3 – Management of Operations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000" b="1" dirty="0">
                <a:latin typeface="Calibri" panose="020F0502020204030204" pitchFamily="34" charset="0"/>
              </a:rPr>
              <a:t>Outcome 2</a:t>
            </a:r>
            <a:endParaRPr lang="en-US" altLang="en-US" sz="4000" dirty="0">
              <a:latin typeface="Calibri" panose="020F050202020403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7187" y="4968875"/>
            <a:ext cx="3857625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03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dirty="0" smtClean="0"/>
              <a:t>Key Questions – Ethics &amp; The Environment</a:t>
            </a:r>
            <a:br>
              <a:rPr lang="en-GB" altLang="en-US" b="1" dirty="0" smtClean="0"/>
            </a:br>
            <a:endParaRPr lang="en-GB" altLang="en-US" b="1" dirty="0" smtClean="0"/>
          </a:p>
        </p:txBody>
      </p:sp>
      <p:sp>
        <p:nvSpPr>
          <p:cNvPr id="1259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Discuss one advantages and one disadvantage of using Fairtrade certified suppliers.</a:t>
            </a:r>
          </a:p>
          <a:p>
            <a:endParaRPr lang="en-GB" altLang="en-US" dirty="0" smtClean="0"/>
          </a:p>
          <a:p>
            <a:r>
              <a:rPr lang="en-GB" altLang="en-US" dirty="0" smtClean="0"/>
              <a:t>Describe two ways technology  can enable businesses to be more environmentally friendly</a:t>
            </a:r>
          </a:p>
        </p:txBody>
      </p:sp>
    </p:spTree>
    <p:extLst>
      <p:ext uri="{BB962C8B-B14F-4D97-AF65-F5344CB8AC3E}">
        <p14:creationId xmlns:p14="http://schemas.microsoft.com/office/powerpoint/2010/main" val="106679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3408363" algn="l"/>
              </a:tabLst>
            </a:pPr>
            <a:endParaRPr lang="en-US" altLang="en-US" dirty="0" smtClean="0"/>
          </a:p>
          <a:p>
            <a:pPr>
              <a:tabLst>
                <a:tab pos="3408363" algn="l"/>
              </a:tabLst>
            </a:pPr>
            <a:r>
              <a:rPr lang="en-US" altLang="en-US" dirty="0" smtClean="0"/>
              <a:t>Describe how two types of technology are used in the operations function </a:t>
            </a:r>
          </a:p>
        </p:txBody>
      </p:sp>
      <p:sp>
        <p:nvSpPr>
          <p:cNvPr id="126981" name="Rectangle 4"/>
          <p:cNvSpPr>
            <a:spLocks noChangeArrowheads="1"/>
          </p:cNvSpPr>
          <p:nvPr/>
        </p:nvSpPr>
        <p:spPr bwMode="auto">
          <a:xfrm>
            <a:off x="1524000" y="333376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chemeClr val="bg1"/>
                </a:solidFill>
                <a:latin typeface="Calibri" panose="020F0502020204030204" pitchFamily="34" charset="0"/>
              </a:rPr>
              <a:t>Essential Questions 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altLang="en-US" b="1" dirty="0" smtClean="0"/>
              <a:t>Essential Questions - Technology</a:t>
            </a:r>
          </a:p>
        </p:txBody>
      </p:sp>
    </p:spTree>
    <p:extLst>
      <p:ext uri="{BB962C8B-B14F-4D97-AF65-F5344CB8AC3E}">
        <p14:creationId xmlns:p14="http://schemas.microsoft.com/office/powerpoint/2010/main" val="3134139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 dirty="0" smtClean="0"/>
              <a:t>Essential </a:t>
            </a:r>
            <a:r>
              <a:rPr lang="en-GB" altLang="en-US" b="1" dirty="0" smtClean="0"/>
              <a:t>Question - Distribution </a:t>
            </a:r>
            <a:endParaRPr lang="en-GB" altLang="en-US" b="1" dirty="0" smtClean="0"/>
          </a:p>
        </p:txBody>
      </p:sp>
      <p:sp>
        <p:nvSpPr>
          <p:cNvPr id="135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GB" altLang="en-US" dirty="0" smtClean="0"/>
          </a:p>
          <a:p>
            <a:pPr eaLnBrk="1" hangingPunct="1"/>
            <a:r>
              <a:rPr lang="en-GB" altLang="en-US" dirty="0" smtClean="0"/>
              <a:t>Describe two methods of distribution a multi national organisation may use, discussing the costs and benefits. </a:t>
            </a:r>
            <a:endParaRPr lang="en-GB" altLang="en-US" dirty="0" smtClean="0"/>
          </a:p>
          <a:p>
            <a:pPr marL="0" indent="0" eaLnBrk="1" hangingPunct="1">
              <a:buNone/>
            </a:pPr>
            <a:endParaRPr lang="en-GB" altLang="en-US" dirty="0" smtClean="0"/>
          </a:p>
          <a:p>
            <a:r>
              <a:rPr lang="en-GB" dirty="0" smtClean="0"/>
              <a:t>Describe three external </a:t>
            </a:r>
            <a:r>
              <a:rPr lang="en-GB" dirty="0"/>
              <a:t>factors that may affect methods of distribution. </a:t>
            </a:r>
          </a:p>
          <a:p>
            <a:pPr eaLnBrk="1" hangingPunct="1"/>
            <a:endParaRPr lang="en-GB" altLang="en-US" dirty="0" smtClean="0"/>
          </a:p>
        </p:txBody>
      </p:sp>
      <p:pic>
        <p:nvPicPr>
          <p:cNvPr id="135173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6226" y="4398963"/>
            <a:ext cx="1717675" cy="190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2489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 dirty="0" smtClean="0"/>
              <a:t>OPERATIONS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GB" altLang="en-US" sz="2000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2000" b="1"/>
              <a:t>Apply knowledge and understanding of how the operations function contributes to the success of large organisations by: </a:t>
            </a:r>
          </a:p>
          <a:p>
            <a:pPr eaLnBrk="1" hangingPunct="1">
              <a:lnSpc>
                <a:spcPct val="80000"/>
              </a:lnSpc>
            </a:pPr>
            <a:endParaRPr lang="en-GB" altLang="en-US" sz="2000" b="1"/>
          </a:p>
          <a:p>
            <a:pPr eaLnBrk="1" hangingPunct="1">
              <a:lnSpc>
                <a:spcPct val="80000"/>
              </a:lnSpc>
            </a:pPr>
            <a:r>
              <a:rPr lang="en-GB" altLang="en-US" sz="2000"/>
              <a:t>2.1 Describing the features and outlining the purposes of a stock management control system </a:t>
            </a:r>
          </a:p>
          <a:p>
            <a:pPr eaLnBrk="1" hangingPunct="1">
              <a:lnSpc>
                <a:spcPct val="80000"/>
              </a:lnSpc>
            </a:pPr>
            <a:endParaRPr lang="en-GB" altLang="en-US" sz="2000"/>
          </a:p>
          <a:p>
            <a:pPr eaLnBrk="1" hangingPunct="1">
              <a:lnSpc>
                <a:spcPct val="80000"/>
              </a:lnSpc>
            </a:pPr>
            <a:r>
              <a:rPr lang="en-GB" altLang="en-US" sz="2000"/>
              <a:t>2.2 Explaining methods that can be used to ensure customers receive quality products/services </a:t>
            </a:r>
          </a:p>
          <a:p>
            <a:pPr eaLnBrk="1" hangingPunct="1">
              <a:lnSpc>
                <a:spcPct val="80000"/>
              </a:lnSpc>
            </a:pPr>
            <a:endParaRPr lang="en-GB" altLang="en-US" sz="2000"/>
          </a:p>
          <a:p>
            <a:pPr eaLnBrk="1" hangingPunct="1">
              <a:lnSpc>
                <a:spcPct val="80000"/>
              </a:lnSpc>
            </a:pPr>
            <a:r>
              <a:rPr lang="en-GB" altLang="en-US" sz="2000"/>
              <a:t>2.3 Explaining the costs and benefits of production methods used by large organisations </a:t>
            </a:r>
          </a:p>
          <a:p>
            <a:pPr eaLnBrk="1" hangingPunct="1">
              <a:lnSpc>
                <a:spcPct val="80000"/>
              </a:lnSpc>
            </a:pPr>
            <a:endParaRPr lang="en-GB" altLang="en-US" sz="2000"/>
          </a:p>
          <a:p>
            <a:pPr eaLnBrk="1" hangingPunct="1">
              <a:lnSpc>
                <a:spcPct val="80000"/>
              </a:lnSpc>
            </a:pPr>
            <a:r>
              <a:rPr lang="en-GB" altLang="en-US" sz="2000"/>
              <a:t>2.4 Describing how current technologies are used in the operations function </a:t>
            </a:r>
          </a:p>
          <a:p>
            <a:pPr eaLnBrk="1" hangingPunct="1">
              <a:lnSpc>
                <a:spcPct val="80000"/>
              </a:lnSpc>
            </a:pPr>
            <a:endParaRPr lang="en-GB" altLang="en-US" sz="2000"/>
          </a:p>
        </p:txBody>
      </p:sp>
    </p:spTree>
    <p:extLst>
      <p:ext uri="{BB962C8B-B14F-4D97-AF65-F5344CB8AC3E}">
        <p14:creationId xmlns:p14="http://schemas.microsoft.com/office/powerpoint/2010/main" val="320910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dirty="0" smtClean="0"/>
              <a:t>Key Questions – Stock Control 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Describe </a:t>
            </a:r>
            <a:r>
              <a:rPr lang="en-GB" altLang="en-US" dirty="0" smtClean="0"/>
              <a:t>two features of logistics management </a:t>
            </a:r>
          </a:p>
          <a:p>
            <a:endParaRPr lang="en-GB" altLang="en-US" dirty="0" smtClean="0"/>
          </a:p>
          <a:p>
            <a:r>
              <a:rPr lang="en-GB" altLang="en-US" dirty="0" smtClean="0"/>
              <a:t>Draw and label a stock control management </a:t>
            </a:r>
            <a:r>
              <a:rPr lang="en-GB" altLang="en-US" dirty="0" smtClean="0"/>
              <a:t>system</a:t>
            </a:r>
          </a:p>
          <a:p>
            <a:endParaRPr lang="en-GB" altLang="en-US" dirty="0"/>
          </a:p>
          <a:p>
            <a:r>
              <a:rPr lang="en-GB" altLang="en-US" dirty="0"/>
              <a:t>Discuss one advantage and one disadvantage of just in time (JIT) stock control </a:t>
            </a:r>
          </a:p>
          <a:p>
            <a:pPr marL="0" indent="0">
              <a:buNone/>
            </a:pP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72652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dirty="0" smtClean="0"/>
              <a:t>Essential Questions 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Describe two features of an inventory (stock) control management system.</a:t>
            </a:r>
          </a:p>
          <a:p>
            <a:endParaRPr lang="en-GB" altLang="en-US" smtClean="0"/>
          </a:p>
          <a:p>
            <a:r>
              <a:rPr lang="en-GB" altLang="en-US" smtClean="0"/>
              <a:t>Explain two purposes of an inventory (stock) control management system.</a:t>
            </a:r>
          </a:p>
        </p:txBody>
      </p:sp>
      <p:pic>
        <p:nvPicPr>
          <p:cNvPr id="55300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2264" y="5300664"/>
            <a:ext cx="998537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831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dirty="0" smtClean="0"/>
              <a:t>Key Questions - Production</a:t>
            </a:r>
          </a:p>
        </p:txBody>
      </p:sp>
      <p:sp>
        <p:nvSpPr>
          <p:cNvPr id="819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Describe two purposes of a production budget</a:t>
            </a:r>
          </a:p>
          <a:p>
            <a:endParaRPr lang="en-GB" altLang="en-US" dirty="0"/>
          </a:p>
          <a:p>
            <a:r>
              <a:rPr lang="en-GB" altLang="en-US" dirty="0" smtClean="0"/>
              <a:t>Identify 2 other budgets that impact on the production budget</a:t>
            </a:r>
          </a:p>
          <a:p>
            <a:pPr marL="0" indent="0">
              <a:buNone/>
            </a:pPr>
            <a:endParaRPr lang="en-GB" altLang="en-US" dirty="0" smtClean="0"/>
          </a:p>
          <a:p>
            <a:r>
              <a:rPr lang="en-GB" altLang="en-US" dirty="0" smtClean="0"/>
              <a:t>Describe the meaning of the term specialisation </a:t>
            </a:r>
          </a:p>
        </p:txBody>
      </p:sp>
    </p:spTree>
    <p:extLst>
      <p:ext uri="{BB962C8B-B14F-4D97-AF65-F5344CB8AC3E}">
        <p14:creationId xmlns:p14="http://schemas.microsoft.com/office/powerpoint/2010/main" val="49322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/>
          <p:cNvSpPr>
            <a:spLocks noGrp="1"/>
          </p:cNvSpPr>
          <p:nvPr>
            <p:ph type="title"/>
          </p:nvPr>
        </p:nvSpPr>
        <p:spPr>
          <a:xfrm>
            <a:off x="939800" y="365125"/>
            <a:ext cx="10515600" cy="1325563"/>
          </a:xfrm>
        </p:spPr>
        <p:txBody>
          <a:bodyPr/>
          <a:lstStyle/>
          <a:p>
            <a:r>
              <a:rPr lang="en-GB" altLang="en-US" b="1" dirty="0" smtClean="0"/>
              <a:t>Essential Questions </a:t>
            </a:r>
          </a:p>
        </p:txBody>
      </p:sp>
      <p:sp>
        <p:nvSpPr>
          <p:cNvPr id="829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Describe two production methods used by large organisations </a:t>
            </a:r>
          </a:p>
          <a:p>
            <a:endParaRPr lang="en-GB" altLang="en-US" smtClean="0"/>
          </a:p>
          <a:p>
            <a:r>
              <a:rPr lang="en-GB" altLang="en-US" smtClean="0"/>
              <a:t>Explain one advantage and one disadvantage of the methods you described in essential question 1 </a:t>
            </a:r>
          </a:p>
        </p:txBody>
      </p:sp>
      <p:pic>
        <p:nvPicPr>
          <p:cNvPr id="8294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2264" y="5300664"/>
            <a:ext cx="998537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1865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dirty="0" smtClean="0"/>
              <a:t>Essential Questions </a:t>
            </a:r>
          </a:p>
        </p:txBody>
      </p:sp>
      <p:sp>
        <p:nvSpPr>
          <p:cNvPr id="829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Identify the three stages of production</a:t>
            </a:r>
          </a:p>
          <a:p>
            <a:endParaRPr lang="en-GB" altLang="en-US" dirty="0" smtClean="0"/>
          </a:p>
          <a:p>
            <a:r>
              <a:rPr lang="en-GB" altLang="en-US" dirty="0" smtClean="0"/>
              <a:t>Describe the difference between capital intensive and labour intensive production</a:t>
            </a:r>
          </a:p>
          <a:p>
            <a:endParaRPr lang="en-GB" altLang="en-US" dirty="0" smtClean="0"/>
          </a:p>
          <a:p>
            <a:r>
              <a:rPr lang="en-GB" altLang="en-US" dirty="0" smtClean="0"/>
              <a:t>Discuss one advantage and one disadvantage of labour intensive production </a:t>
            </a:r>
          </a:p>
          <a:p>
            <a:endParaRPr lang="en-GB" altLang="en-US" dirty="0" smtClean="0"/>
          </a:p>
          <a:p>
            <a:endParaRPr lang="en-GB" altLang="en-US" dirty="0" smtClean="0"/>
          </a:p>
          <a:p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194870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dirty="0" smtClean="0"/>
              <a:t>Key Questions - Quality</a:t>
            </a:r>
            <a:br>
              <a:rPr lang="en-GB" altLang="en-US" b="1" dirty="0" smtClean="0"/>
            </a:br>
            <a:endParaRPr lang="en-GB" altLang="en-US" b="1" dirty="0" smtClean="0"/>
          </a:p>
        </p:txBody>
      </p:sp>
      <p:sp>
        <p:nvSpPr>
          <p:cNvPr id="1085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Suggest two reasons why organisations should ensure quality </a:t>
            </a:r>
          </a:p>
          <a:p>
            <a:endParaRPr lang="en-GB" altLang="en-US" smtClean="0"/>
          </a:p>
          <a:p>
            <a:r>
              <a:rPr lang="en-GB" altLang="en-US" smtClean="0"/>
              <a:t>Describe three features of quality management </a:t>
            </a:r>
          </a:p>
          <a:p>
            <a:endParaRPr lang="en-GB" altLang="en-US" smtClean="0"/>
          </a:p>
          <a:p>
            <a:r>
              <a:rPr lang="en-GB" altLang="en-US" smtClean="0"/>
              <a:t>Describe two advantages of using mystery shoppers as a method to ensure quality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2264" y="5300664"/>
            <a:ext cx="998537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498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dirty="0" smtClean="0"/>
              <a:t>Essential Questions </a:t>
            </a:r>
          </a:p>
        </p:txBody>
      </p:sp>
      <p:sp>
        <p:nvSpPr>
          <p:cNvPr id="109571" name="Content Placeholder 2"/>
          <p:cNvSpPr>
            <a:spLocks noGrp="1"/>
          </p:cNvSpPr>
          <p:nvPr>
            <p:ph idx="1"/>
          </p:nvPr>
        </p:nvSpPr>
        <p:spPr>
          <a:xfrm>
            <a:off x="2279650" y="1557338"/>
            <a:ext cx="8229600" cy="4525962"/>
          </a:xfrm>
        </p:spPr>
        <p:txBody>
          <a:bodyPr/>
          <a:lstStyle/>
          <a:p>
            <a:endParaRPr lang="en-GB" altLang="en-US" dirty="0" smtClean="0"/>
          </a:p>
          <a:p>
            <a:r>
              <a:rPr lang="en-GB" altLang="en-US" dirty="0" smtClean="0"/>
              <a:t>Describe </a:t>
            </a:r>
            <a:r>
              <a:rPr lang="en-GB" altLang="en-US" dirty="0" smtClean="0"/>
              <a:t>two methods to ensure quality </a:t>
            </a:r>
          </a:p>
          <a:p>
            <a:endParaRPr lang="en-GB" altLang="en-US" dirty="0" smtClean="0"/>
          </a:p>
          <a:p>
            <a:r>
              <a:rPr lang="en-GB" altLang="en-US" dirty="0" smtClean="0"/>
              <a:t>Explain two benefits of each method describes in essential question 1 </a:t>
            </a:r>
          </a:p>
        </p:txBody>
      </p:sp>
    </p:spTree>
    <p:extLst>
      <p:ext uri="{BB962C8B-B14F-4D97-AF65-F5344CB8AC3E}">
        <p14:creationId xmlns:p14="http://schemas.microsoft.com/office/powerpoint/2010/main" val="50552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357</Words>
  <Application>Microsoft Office PowerPoint</Application>
  <PresentationFormat>Widescreen</PresentationFormat>
  <Paragraphs>66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HBM Operations</vt:lpstr>
      <vt:lpstr>OPERATIONS </vt:lpstr>
      <vt:lpstr>Key Questions – Stock Control </vt:lpstr>
      <vt:lpstr>Essential Questions </vt:lpstr>
      <vt:lpstr>Key Questions - Production</vt:lpstr>
      <vt:lpstr>Essential Questions </vt:lpstr>
      <vt:lpstr>Essential Questions </vt:lpstr>
      <vt:lpstr>Key Questions - Quality </vt:lpstr>
      <vt:lpstr>Essential Questions </vt:lpstr>
      <vt:lpstr>Key Questions – Ethics &amp; The Environment </vt:lpstr>
      <vt:lpstr>Essential Questions - Technology</vt:lpstr>
      <vt:lpstr>Essential Question - Distribution </vt:lpstr>
    </vt:vector>
  </TitlesOfParts>
  <Company>North Lanarkshire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HBM Operations</dc:title>
  <dc:creator>Karina Bihet</dc:creator>
  <cp:lastModifiedBy>Karina Bihet</cp:lastModifiedBy>
  <cp:revision>5</cp:revision>
  <cp:lastPrinted>2017-12-18T13:58:00Z</cp:lastPrinted>
  <dcterms:created xsi:type="dcterms:W3CDTF">2017-12-18T13:38:32Z</dcterms:created>
  <dcterms:modified xsi:type="dcterms:W3CDTF">2017-12-18T13:58:04Z</dcterms:modified>
</cp:coreProperties>
</file>