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9" r:id="rId2"/>
    <p:sldId id="337" r:id="rId3"/>
    <p:sldId id="258" r:id="rId4"/>
    <p:sldId id="259" r:id="rId5"/>
    <p:sldId id="326" r:id="rId6"/>
    <p:sldId id="260" r:id="rId7"/>
    <p:sldId id="265" r:id="rId8"/>
    <p:sldId id="311" r:id="rId9"/>
    <p:sldId id="262" r:id="rId10"/>
    <p:sldId id="263" r:id="rId11"/>
    <p:sldId id="264" r:id="rId12"/>
    <p:sldId id="261" r:id="rId13"/>
    <p:sldId id="335" r:id="rId14"/>
    <p:sldId id="336" r:id="rId15"/>
    <p:sldId id="266" r:id="rId16"/>
    <p:sldId id="338" r:id="rId17"/>
    <p:sldId id="267" r:id="rId18"/>
    <p:sldId id="318" r:id="rId19"/>
    <p:sldId id="319" r:id="rId20"/>
    <p:sldId id="272" r:id="rId21"/>
    <p:sldId id="273" r:id="rId22"/>
    <p:sldId id="316" r:id="rId23"/>
    <p:sldId id="277" r:id="rId24"/>
    <p:sldId id="278" r:id="rId25"/>
    <p:sldId id="295" r:id="rId26"/>
    <p:sldId id="321" r:id="rId27"/>
    <p:sldId id="322" r:id="rId28"/>
    <p:sldId id="323" r:id="rId29"/>
    <p:sldId id="320" r:id="rId30"/>
    <p:sldId id="298" r:id="rId31"/>
    <p:sldId id="299" r:id="rId32"/>
    <p:sldId id="300" r:id="rId33"/>
    <p:sldId id="302" r:id="rId34"/>
    <p:sldId id="303" r:id="rId35"/>
    <p:sldId id="304" r:id="rId36"/>
    <p:sldId id="306" r:id="rId37"/>
    <p:sldId id="307" r:id="rId38"/>
    <p:sldId id="30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6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520A6-6A3B-4B36-9A93-72D7CA5C24C6}" type="doc">
      <dgm:prSet loTypeId="urn:microsoft.com/office/officeart/2005/8/layout/default#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AB0CCCC-1D75-4334-B76C-F1CF491C9AF1}">
      <dgm:prSet phldrT="[Text]"/>
      <dgm:spPr/>
      <dgm:t>
        <a:bodyPr/>
        <a:lstStyle/>
        <a:p>
          <a:r>
            <a:rPr lang="en-GB" dirty="0" smtClean="0"/>
            <a:t>Decision making is the most important aspect of </a:t>
          </a:r>
          <a:r>
            <a:rPr lang="en-GB" b="1" dirty="0" smtClean="0"/>
            <a:t>management</a:t>
          </a:r>
          <a:endParaRPr lang="en-GB" b="1" dirty="0"/>
        </a:p>
      </dgm:t>
    </dgm:pt>
    <dgm:pt modelId="{0CE015BA-09F4-416F-9274-539E8558F0F0}" type="parTrans" cxnId="{01552289-A559-4CC5-89DC-8B41F7B76537}">
      <dgm:prSet/>
      <dgm:spPr/>
      <dgm:t>
        <a:bodyPr/>
        <a:lstStyle/>
        <a:p>
          <a:endParaRPr lang="en-GB"/>
        </a:p>
      </dgm:t>
    </dgm:pt>
    <dgm:pt modelId="{56815575-13A8-4B7C-857B-3DF90884DDBF}" type="sibTrans" cxnId="{01552289-A559-4CC5-89DC-8B41F7B76537}">
      <dgm:prSet/>
      <dgm:spPr/>
      <dgm:t>
        <a:bodyPr/>
        <a:lstStyle/>
        <a:p>
          <a:endParaRPr lang="en-GB"/>
        </a:p>
      </dgm:t>
    </dgm:pt>
    <dgm:pt modelId="{5EFBDC33-BF49-4B06-9BAB-9F851B3891DF}">
      <dgm:prSet/>
      <dgm:spPr/>
      <dgm:t>
        <a:bodyPr/>
        <a:lstStyle/>
        <a:p>
          <a:r>
            <a:rPr lang="en-GB" dirty="0" smtClean="0"/>
            <a:t>Effective decision making is </a:t>
          </a:r>
          <a:r>
            <a:rPr lang="en-GB" b="1" dirty="0" smtClean="0"/>
            <a:t>essential</a:t>
          </a:r>
          <a:r>
            <a:rPr lang="en-GB" dirty="0" smtClean="0"/>
            <a:t> for successful business practice</a:t>
          </a:r>
          <a:endParaRPr lang="en-GB" dirty="0"/>
        </a:p>
      </dgm:t>
    </dgm:pt>
    <dgm:pt modelId="{674B68FA-4EB6-47F1-B952-A112EE15DB84}" type="parTrans" cxnId="{010013FE-9679-4541-A637-3B4EED428AFB}">
      <dgm:prSet/>
      <dgm:spPr/>
      <dgm:t>
        <a:bodyPr/>
        <a:lstStyle/>
        <a:p>
          <a:endParaRPr lang="en-GB"/>
        </a:p>
      </dgm:t>
    </dgm:pt>
    <dgm:pt modelId="{EF7BD62B-4BEC-447B-8D54-BC88C8752666}" type="sibTrans" cxnId="{010013FE-9679-4541-A637-3B4EED428AFB}">
      <dgm:prSet/>
      <dgm:spPr/>
      <dgm:t>
        <a:bodyPr/>
        <a:lstStyle/>
        <a:p>
          <a:endParaRPr lang="en-GB"/>
        </a:p>
      </dgm:t>
    </dgm:pt>
    <dgm:pt modelId="{28B1064A-F0DA-461E-8FEB-1594BF03D7BC}">
      <dgm:prSet/>
      <dgm:spPr/>
      <dgm:t>
        <a:bodyPr/>
        <a:lstStyle/>
        <a:p>
          <a:r>
            <a:rPr lang="en-GB" dirty="0" smtClean="0"/>
            <a:t>Poor decisions can have </a:t>
          </a:r>
          <a:r>
            <a:rPr lang="en-GB" b="1" dirty="0" smtClean="0"/>
            <a:t>negative</a:t>
          </a:r>
          <a:r>
            <a:rPr lang="en-GB" dirty="0" smtClean="0"/>
            <a:t> effects on a business</a:t>
          </a:r>
          <a:endParaRPr lang="en-GB" dirty="0"/>
        </a:p>
      </dgm:t>
    </dgm:pt>
    <dgm:pt modelId="{49AB8E83-3C6C-4205-9BB6-1EED3C9DDC4C}" type="parTrans" cxnId="{9E4A0501-C9EB-4B8D-A425-D272EAB59638}">
      <dgm:prSet/>
      <dgm:spPr/>
      <dgm:t>
        <a:bodyPr/>
        <a:lstStyle/>
        <a:p>
          <a:endParaRPr lang="en-GB"/>
        </a:p>
      </dgm:t>
    </dgm:pt>
    <dgm:pt modelId="{0D70B227-2D8E-45BF-B934-063D053EF55D}" type="sibTrans" cxnId="{9E4A0501-C9EB-4B8D-A425-D272EAB59638}">
      <dgm:prSet/>
      <dgm:spPr/>
      <dgm:t>
        <a:bodyPr/>
        <a:lstStyle/>
        <a:p>
          <a:endParaRPr lang="en-GB"/>
        </a:p>
      </dgm:t>
    </dgm:pt>
    <dgm:pt modelId="{95E27E3B-CEEB-4821-ABD9-2F6DDDCE237F}" type="pres">
      <dgm:prSet presAssocID="{3BE520A6-6A3B-4B36-9A93-72D7CA5C24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8B2959-4A1C-4870-B0A5-DC82C458F043}" type="pres">
      <dgm:prSet presAssocID="{1AB0CCCC-1D75-4334-B76C-F1CF491C9AF1}" presName="node" presStyleLbl="node1" presStyleIdx="0" presStyleCnt="3" custScaleY="1809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2C5B78-1EFD-4107-ABEF-BBE21CE733C5}" type="pres">
      <dgm:prSet presAssocID="{56815575-13A8-4B7C-857B-3DF90884DDBF}" presName="sibTrans" presStyleCnt="0"/>
      <dgm:spPr/>
      <dgm:t>
        <a:bodyPr/>
        <a:lstStyle/>
        <a:p>
          <a:endParaRPr lang="en-GB"/>
        </a:p>
      </dgm:t>
    </dgm:pt>
    <dgm:pt modelId="{5697FE30-3C30-460A-981D-205D9965999C}" type="pres">
      <dgm:prSet presAssocID="{5EFBDC33-BF49-4B06-9BAB-9F851B3891DF}" presName="node" presStyleLbl="node1" presStyleIdx="1" presStyleCnt="3" custScaleY="1809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6C39C2-6A35-4353-94D8-1FD1D93CE9D8}" type="pres">
      <dgm:prSet presAssocID="{EF7BD62B-4BEC-447B-8D54-BC88C8752666}" presName="sibTrans" presStyleCnt="0"/>
      <dgm:spPr/>
      <dgm:t>
        <a:bodyPr/>
        <a:lstStyle/>
        <a:p>
          <a:endParaRPr lang="en-GB"/>
        </a:p>
      </dgm:t>
    </dgm:pt>
    <dgm:pt modelId="{CB8CD2A6-9C8A-416F-95CB-37692236D87E}" type="pres">
      <dgm:prSet presAssocID="{28B1064A-F0DA-461E-8FEB-1594BF03D7BC}" presName="node" presStyleLbl="node1" presStyleIdx="2" presStyleCnt="3" custScaleY="1809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10013FE-9679-4541-A637-3B4EED428AFB}" srcId="{3BE520A6-6A3B-4B36-9A93-72D7CA5C24C6}" destId="{5EFBDC33-BF49-4B06-9BAB-9F851B3891DF}" srcOrd="1" destOrd="0" parTransId="{674B68FA-4EB6-47F1-B952-A112EE15DB84}" sibTransId="{EF7BD62B-4BEC-447B-8D54-BC88C8752666}"/>
    <dgm:cxn modelId="{C2A009CB-FD7F-4CAB-9109-C8450E8F36C8}" type="presOf" srcId="{5EFBDC33-BF49-4B06-9BAB-9F851B3891DF}" destId="{5697FE30-3C30-460A-981D-205D9965999C}" srcOrd="0" destOrd="0" presId="urn:microsoft.com/office/officeart/2005/8/layout/default#1"/>
    <dgm:cxn modelId="{2655C22A-A2F0-428B-BD43-A386CECCB98A}" type="presOf" srcId="{3BE520A6-6A3B-4B36-9A93-72D7CA5C24C6}" destId="{95E27E3B-CEEB-4821-ABD9-2F6DDDCE237F}" srcOrd="0" destOrd="0" presId="urn:microsoft.com/office/officeart/2005/8/layout/default#1"/>
    <dgm:cxn modelId="{7AAA38A5-7119-4062-BD9F-E7ADE10BEDF1}" type="presOf" srcId="{1AB0CCCC-1D75-4334-B76C-F1CF491C9AF1}" destId="{AC8B2959-4A1C-4870-B0A5-DC82C458F043}" srcOrd="0" destOrd="0" presId="urn:microsoft.com/office/officeart/2005/8/layout/default#1"/>
    <dgm:cxn modelId="{01552289-A559-4CC5-89DC-8B41F7B76537}" srcId="{3BE520A6-6A3B-4B36-9A93-72D7CA5C24C6}" destId="{1AB0CCCC-1D75-4334-B76C-F1CF491C9AF1}" srcOrd="0" destOrd="0" parTransId="{0CE015BA-09F4-416F-9274-539E8558F0F0}" sibTransId="{56815575-13A8-4B7C-857B-3DF90884DDBF}"/>
    <dgm:cxn modelId="{9E4A0501-C9EB-4B8D-A425-D272EAB59638}" srcId="{3BE520A6-6A3B-4B36-9A93-72D7CA5C24C6}" destId="{28B1064A-F0DA-461E-8FEB-1594BF03D7BC}" srcOrd="2" destOrd="0" parTransId="{49AB8E83-3C6C-4205-9BB6-1EED3C9DDC4C}" sibTransId="{0D70B227-2D8E-45BF-B934-063D053EF55D}"/>
    <dgm:cxn modelId="{7E817387-E5BA-464C-A400-61FD6F7B6801}" type="presOf" srcId="{28B1064A-F0DA-461E-8FEB-1594BF03D7BC}" destId="{CB8CD2A6-9C8A-416F-95CB-37692236D87E}" srcOrd="0" destOrd="0" presId="urn:microsoft.com/office/officeart/2005/8/layout/default#1"/>
    <dgm:cxn modelId="{7B208DB0-885B-4B85-90E8-68BCF2C2C239}" type="presParOf" srcId="{95E27E3B-CEEB-4821-ABD9-2F6DDDCE237F}" destId="{AC8B2959-4A1C-4870-B0A5-DC82C458F043}" srcOrd="0" destOrd="0" presId="urn:microsoft.com/office/officeart/2005/8/layout/default#1"/>
    <dgm:cxn modelId="{40E3F3D2-B0CC-4BF7-8EB5-DE70F7B77BEF}" type="presParOf" srcId="{95E27E3B-CEEB-4821-ABD9-2F6DDDCE237F}" destId="{232C5B78-1EFD-4107-ABEF-BBE21CE733C5}" srcOrd="1" destOrd="0" presId="urn:microsoft.com/office/officeart/2005/8/layout/default#1"/>
    <dgm:cxn modelId="{163848E3-91AB-494C-A252-EE4914E2DEAF}" type="presParOf" srcId="{95E27E3B-CEEB-4821-ABD9-2F6DDDCE237F}" destId="{5697FE30-3C30-460A-981D-205D9965999C}" srcOrd="2" destOrd="0" presId="urn:microsoft.com/office/officeart/2005/8/layout/default#1"/>
    <dgm:cxn modelId="{8BEC55DC-24A1-4881-B1D0-61EB7685C9C2}" type="presParOf" srcId="{95E27E3B-CEEB-4821-ABD9-2F6DDDCE237F}" destId="{AF6C39C2-6A35-4353-94D8-1FD1D93CE9D8}" srcOrd="3" destOrd="0" presId="urn:microsoft.com/office/officeart/2005/8/layout/default#1"/>
    <dgm:cxn modelId="{39B0E715-1B78-439B-9264-7DBF7727FA66}" type="presParOf" srcId="{95E27E3B-CEEB-4821-ABD9-2F6DDDCE237F}" destId="{CB8CD2A6-9C8A-416F-95CB-37692236D87E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645CC9-3032-4446-9F32-CF66B4540870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A862A63E-CE40-4D8B-AB8E-E36746C820C3}">
      <dgm:prSet phldrT="[Text]"/>
      <dgm:spPr/>
      <dgm:t>
        <a:bodyPr/>
        <a:lstStyle/>
        <a:p>
          <a:pPr algn="l"/>
          <a:r>
            <a:rPr lang="en-GB" smtClean="0"/>
            <a:t>Plans</a:t>
          </a:r>
          <a:endParaRPr lang="en-GB" dirty="0"/>
        </a:p>
      </dgm:t>
    </dgm:pt>
    <dgm:pt modelId="{CE785B38-C880-4ABF-B6B9-F0A49E7560E0}" type="parTrans" cxnId="{530351A7-3A43-4B73-BEA8-4F6AC19FBC49}">
      <dgm:prSet/>
      <dgm:spPr/>
      <dgm:t>
        <a:bodyPr/>
        <a:lstStyle/>
        <a:p>
          <a:pPr algn="l"/>
          <a:endParaRPr lang="en-GB"/>
        </a:p>
      </dgm:t>
    </dgm:pt>
    <dgm:pt modelId="{76641868-57CD-476F-944F-169C67524477}" type="sibTrans" cxnId="{530351A7-3A43-4B73-BEA8-4F6AC19FBC49}">
      <dgm:prSet/>
      <dgm:spPr/>
      <dgm:t>
        <a:bodyPr/>
        <a:lstStyle/>
        <a:p>
          <a:pPr algn="l"/>
          <a:endParaRPr lang="en-GB"/>
        </a:p>
      </dgm:t>
    </dgm:pt>
    <dgm:pt modelId="{A1116971-B3A8-46C1-8CAF-0713D8E4D368}">
      <dgm:prSet/>
      <dgm:spPr/>
      <dgm:t>
        <a:bodyPr/>
        <a:lstStyle/>
        <a:p>
          <a:pPr algn="l"/>
          <a:r>
            <a:rPr lang="en-GB" smtClean="0"/>
            <a:t>Organises	</a:t>
          </a:r>
          <a:endParaRPr lang="en-GB" dirty="0" smtClean="0"/>
        </a:p>
      </dgm:t>
    </dgm:pt>
    <dgm:pt modelId="{41EA9757-B255-4B94-AA77-BB2B6C3733DA}" type="parTrans" cxnId="{479D0F96-CA4D-481A-ABD0-4A97152A0B29}">
      <dgm:prSet/>
      <dgm:spPr/>
      <dgm:t>
        <a:bodyPr/>
        <a:lstStyle/>
        <a:p>
          <a:pPr algn="l"/>
          <a:endParaRPr lang="en-GB"/>
        </a:p>
      </dgm:t>
    </dgm:pt>
    <dgm:pt modelId="{404ED1FD-4BB0-4056-B0DB-E8E647912A71}" type="sibTrans" cxnId="{479D0F96-CA4D-481A-ABD0-4A97152A0B29}">
      <dgm:prSet/>
      <dgm:spPr/>
      <dgm:t>
        <a:bodyPr/>
        <a:lstStyle/>
        <a:p>
          <a:pPr algn="l"/>
          <a:endParaRPr lang="en-GB"/>
        </a:p>
      </dgm:t>
    </dgm:pt>
    <dgm:pt modelId="{1935F103-6D94-4D5D-80FE-5AFF6F82D5C7}">
      <dgm:prSet/>
      <dgm:spPr/>
      <dgm:t>
        <a:bodyPr/>
        <a:lstStyle/>
        <a:p>
          <a:pPr algn="l"/>
          <a:r>
            <a:rPr lang="en-GB" smtClean="0"/>
            <a:t>Commands</a:t>
          </a:r>
          <a:endParaRPr lang="en-GB" dirty="0" smtClean="0"/>
        </a:p>
      </dgm:t>
    </dgm:pt>
    <dgm:pt modelId="{B49A32EE-4051-4CE8-96FD-236F9807353E}" type="parTrans" cxnId="{9EBF7A19-2B9C-486E-91FC-AB1E740B578D}">
      <dgm:prSet/>
      <dgm:spPr/>
      <dgm:t>
        <a:bodyPr/>
        <a:lstStyle/>
        <a:p>
          <a:pPr algn="l"/>
          <a:endParaRPr lang="en-GB"/>
        </a:p>
      </dgm:t>
    </dgm:pt>
    <dgm:pt modelId="{A74969BE-4682-4720-BE7F-509FE80FA333}" type="sibTrans" cxnId="{9EBF7A19-2B9C-486E-91FC-AB1E740B578D}">
      <dgm:prSet/>
      <dgm:spPr/>
      <dgm:t>
        <a:bodyPr/>
        <a:lstStyle/>
        <a:p>
          <a:pPr algn="l"/>
          <a:endParaRPr lang="en-GB"/>
        </a:p>
      </dgm:t>
    </dgm:pt>
    <dgm:pt modelId="{FC3C63AE-9C85-4EC4-81D7-16EBE06E3A82}">
      <dgm:prSet/>
      <dgm:spPr/>
      <dgm:t>
        <a:bodyPr/>
        <a:lstStyle/>
        <a:p>
          <a:pPr algn="l"/>
          <a:r>
            <a:rPr lang="en-GB" smtClean="0"/>
            <a:t>Coordinates	</a:t>
          </a:r>
          <a:endParaRPr lang="en-GB" dirty="0" smtClean="0"/>
        </a:p>
      </dgm:t>
    </dgm:pt>
    <dgm:pt modelId="{EDF02CA1-A1CB-4168-BBD9-59984C6982B5}" type="parTrans" cxnId="{4C4D28C3-39BF-4137-8D48-E0C84BF8626D}">
      <dgm:prSet/>
      <dgm:spPr/>
      <dgm:t>
        <a:bodyPr/>
        <a:lstStyle/>
        <a:p>
          <a:pPr algn="l"/>
          <a:endParaRPr lang="en-GB"/>
        </a:p>
      </dgm:t>
    </dgm:pt>
    <dgm:pt modelId="{F0EBDC71-C535-47DF-B6C1-72AA4A146662}" type="sibTrans" cxnId="{4C4D28C3-39BF-4137-8D48-E0C84BF8626D}">
      <dgm:prSet/>
      <dgm:spPr/>
      <dgm:t>
        <a:bodyPr/>
        <a:lstStyle/>
        <a:p>
          <a:pPr algn="l"/>
          <a:endParaRPr lang="en-GB"/>
        </a:p>
      </dgm:t>
    </dgm:pt>
    <dgm:pt modelId="{C8AC9571-DCE9-47A0-8CBB-869443412BD3}">
      <dgm:prSet/>
      <dgm:spPr/>
      <dgm:t>
        <a:bodyPr/>
        <a:lstStyle/>
        <a:p>
          <a:pPr algn="l"/>
          <a:r>
            <a:rPr lang="en-GB" dirty="0" smtClean="0"/>
            <a:t>Controls</a:t>
          </a:r>
          <a:endParaRPr lang="en-GB" dirty="0"/>
        </a:p>
      </dgm:t>
    </dgm:pt>
    <dgm:pt modelId="{975372F4-B949-4A97-9D06-8BF56BD65C3D}" type="parTrans" cxnId="{0CC7014A-F4E9-48E2-8ADF-EBD679762015}">
      <dgm:prSet/>
      <dgm:spPr/>
      <dgm:t>
        <a:bodyPr/>
        <a:lstStyle/>
        <a:p>
          <a:pPr algn="l"/>
          <a:endParaRPr lang="en-GB"/>
        </a:p>
      </dgm:t>
    </dgm:pt>
    <dgm:pt modelId="{AE1E8499-6667-49FC-BCFE-CBEC9F0EE052}" type="sibTrans" cxnId="{0CC7014A-F4E9-48E2-8ADF-EBD679762015}">
      <dgm:prSet/>
      <dgm:spPr/>
      <dgm:t>
        <a:bodyPr/>
        <a:lstStyle/>
        <a:p>
          <a:pPr algn="l"/>
          <a:endParaRPr lang="en-GB"/>
        </a:p>
      </dgm:t>
    </dgm:pt>
    <dgm:pt modelId="{90DCA1A5-39FF-48C5-8D8B-FA024F1ECE11}" type="pres">
      <dgm:prSet presAssocID="{97645CC9-3032-4446-9F32-CF66B45408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272B85B-EC07-4EDC-891F-71A7D53BF5D7}" type="pres">
      <dgm:prSet presAssocID="{A862A63E-CE40-4D8B-AB8E-E36746C820C3}" presName="parentText" presStyleLbl="node1" presStyleIdx="0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EC3F816E-3B98-41BE-BA8E-25770AB1008E}" type="pres">
      <dgm:prSet presAssocID="{76641868-57CD-476F-944F-169C67524477}" presName="spacer" presStyleCnt="0"/>
      <dgm:spPr/>
    </dgm:pt>
    <dgm:pt modelId="{EAC894F1-29A8-4F40-B869-399477BDD01B}" type="pres">
      <dgm:prSet presAssocID="{A1116971-B3A8-46C1-8CAF-0713D8E4D368}" presName="parentText" presStyleLbl="node1" presStyleIdx="1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E6A54368-7654-440D-B6BB-EAC4B65D4B4B}" type="pres">
      <dgm:prSet presAssocID="{404ED1FD-4BB0-4056-B0DB-E8E647912A71}" presName="spacer" presStyleCnt="0"/>
      <dgm:spPr/>
    </dgm:pt>
    <dgm:pt modelId="{931A33BC-3684-4D86-B281-3A981C6AC6AB}" type="pres">
      <dgm:prSet presAssocID="{1935F103-6D94-4D5D-80FE-5AFF6F82D5C7}" presName="parentText" presStyleLbl="node1" presStyleIdx="2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55377A6-DE01-441C-B57E-1ACF84C07686}" type="pres">
      <dgm:prSet presAssocID="{A74969BE-4682-4720-BE7F-509FE80FA333}" presName="spacer" presStyleCnt="0"/>
      <dgm:spPr/>
    </dgm:pt>
    <dgm:pt modelId="{7FB4E3BA-9A2C-44B0-979F-0F233FF850F5}" type="pres">
      <dgm:prSet presAssocID="{FC3C63AE-9C85-4EC4-81D7-16EBE06E3A82}" presName="parentText" presStyleLbl="node1" presStyleIdx="3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F0C21F8F-79D5-43AA-97B8-80F5A0941E15}" type="pres">
      <dgm:prSet presAssocID="{F0EBDC71-C535-47DF-B6C1-72AA4A146662}" presName="spacer" presStyleCnt="0"/>
      <dgm:spPr/>
    </dgm:pt>
    <dgm:pt modelId="{BD49218C-3F11-4EA9-A9BF-5E2350A46BE2}" type="pres">
      <dgm:prSet presAssocID="{C8AC9571-DCE9-47A0-8CBB-869443412BD3}" presName="parentText" presStyleLbl="node1" presStyleIdx="4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26D6BABE-A9BD-430B-9FE4-9D440C3A64FE}" type="presOf" srcId="{1935F103-6D94-4D5D-80FE-5AFF6F82D5C7}" destId="{931A33BC-3684-4D86-B281-3A981C6AC6AB}" srcOrd="0" destOrd="0" presId="urn:microsoft.com/office/officeart/2005/8/layout/vList2"/>
    <dgm:cxn modelId="{0CC7014A-F4E9-48E2-8ADF-EBD679762015}" srcId="{97645CC9-3032-4446-9F32-CF66B4540870}" destId="{C8AC9571-DCE9-47A0-8CBB-869443412BD3}" srcOrd="4" destOrd="0" parTransId="{975372F4-B949-4A97-9D06-8BF56BD65C3D}" sibTransId="{AE1E8499-6667-49FC-BCFE-CBEC9F0EE052}"/>
    <dgm:cxn modelId="{CBD42882-F883-44BA-AF1E-4A3155DCCED4}" type="presOf" srcId="{A862A63E-CE40-4D8B-AB8E-E36746C820C3}" destId="{9272B85B-EC07-4EDC-891F-71A7D53BF5D7}" srcOrd="0" destOrd="0" presId="urn:microsoft.com/office/officeart/2005/8/layout/vList2"/>
    <dgm:cxn modelId="{40B79F53-8656-48BB-9DC6-F0118710516D}" type="presOf" srcId="{A1116971-B3A8-46C1-8CAF-0713D8E4D368}" destId="{EAC894F1-29A8-4F40-B869-399477BDD01B}" srcOrd="0" destOrd="0" presId="urn:microsoft.com/office/officeart/2005/8/layout/vList2"/>
    <dgm:cxn modelId="{9EBF7A19-2B9C-486E-91FC-AB1E740B578D}" srcId="{97645CC9-3032-4446-9F32-CF66B4540870}" destId="{1935F103-6D94-4D5D-80FE-5AFF6F82D5C7}" srcOrd="2" destOrd="0" parTransId="{B49A32EE-4051-4CE8-96FD-236F9807353E}" sibTransId="{A74969BE-4682-4720-BE7F-509FE80FA333}"/>
    <dgm:cxn modelId="{4C4D28C3-39BF-4137-8D48-E0C84BF8626D}" srcId="{97645CC9-3032-4446-9F32-CF66B4540870}" destId="{FC3C63AE-9C85-4EC4-81D7-16EBE06E3A82}" srcOrd="3" destOrd="0" parTransId="{EDF02CA1-A1CB-4168-BBD9-59984C6982B5}" sibTransId="{F0EBDC71-C535-47DF-B6C1-72AA4A146662}"/>
    <dgm:cxn modelId="{530351A7-3A43-4B73-BEA8-4F6AC19FBC49}" srcId="{97645CC9-3032-4446-9F32-CF66B4540870}" destId="{A862A63E-CE40-4D8B-AB8E-E36746C820C3}" srcOrd="0" destOrd="0" parTransId="{CE785B38-C880-4ABF-B6B9-F0A49E7560E0}" sibTransId="{76641868-57CD-476F-944F-169C67524477}"/>
    <dgm:cxn modelId="{9D13E4B8-DEC4-4E2E-8256-6070DB614F69}" type="presOf" srcId="{FC3C63AE-9C85-4EC4-81D7-16EBE06E3A82}" destId="{7FB4E3BA-9A2C-44B0-979F-0F233FF850F5}" srcOrd="0" destOrd="0" presId="urn:microsoft.com/office/officeart/2005/8/layout/vList2"/>
    <dgm:cxn modelId="{181E1911-5BFB-473F-BA39-961E8F65344A}" type="presOf" srcId="{C8AC9571-DCE9-47A0-8CBB-869443412BD3}" destId="{BD49218C-3F11-4EA9-A9BF-5E2350A46BE2}" srcOrd="0" destOrd="0" presId="urn:microsoft.com/office/officeart/2005/8/layout/vList2"/>
    <dgm:cxn modelId="{1637743E-F306-4031-B31A-390782A9CBC1}" type="presOf" srcId="{97645CC9-3032-4446-9F32-CF66B4540870}" destId="{90DCA1A5-39FF-48C5-8D8B-FA024F1ECE11}" srcOrd="0" destOrd="0" presId="urn:microsoft.com/office/officeart/2005/8/layout/vList2"/>
    <dgm:cxn modelId="{479D0F96-CA4D-481A-ABD0-4A97152A0B29}" srcId="{97645CC9-3032-4446-9F32-CF66B4540870}" destId="{A1116971-B3A8-46C1-8CAF-0713D8E4D368}" srcOrd="1" destOrd="0" parTransId="{41EA9757-B255-4B94-AA77-BB2B6C3733DA}" sibTransId="{404ED1FD-4BB0-4056-B0DB-E8E647912A71}"/>
    <dgm:cxn modelId="{2DAB960C-23D2-4AEA-8162-4C934CD24DEF}" type="presParOf" srcId="{90DCA1A5-39FF-48C5-8D8B-FA024F1ECE11}" destId="{9272B85B-EC07-4EDC-891F-71A7D53BF5D7}" srcOrd="0" destOrd="0" presId="urn:microsoft.com/office/officeart/2005/8/layout/vList2"/>
    <dgm:cxn modelId="{36B05D1E-7074-4BE4-A2F9-8B4C5E72D88C}" type="presParOf" srcId="{90DCA1A5-39FF-48C5-8D8B-FA024F1ECE11}" destId="{EC3F816E-3B98-41BE-BA8E-25770AB1008E}" srcOrd="1" destOrd="0" presId="urn:microsoft.com/office/officeart/2005/8/layout/vList2"/>
    <dgm:cxn modelId="{2B2AF564-F376-4D89-87B6-990F6B4779FD}" type="presParOf" srcId="{90DCA1A5-39FF-48C5-8D8B-FA024F1ECE11}" destId="{EAC894F1-29A8-4F40-B869-399477BDD01B}" srcOrd="2" destOrd="0" presId="urn:microsoft.com/office/officeart/2005/8/layout/vList2"/>
    <dgm:cxn modelId="{1EA59762-9EF0-4152-95CB-2E278CCD9FDD}" type="presParOf" srcId="{90DCA1A5-39FF-48C5-8D8B-FA024F1ECE11}" destId="{E6A54368-7654-440D-B6BB-EAC4B65D4B4B}" srcOrd="3" destOrd="0" presId="urn:microsoft.com/office/officeart/2005/8/layout/vList2"/>
    <dgm:cxn modelId="{8B518952-F9D9-454F-A52E-2F27BF22E1EB}" type="presParOf" srcId="{90DCA1A5-39FF-48C5-8D8B-FA024F1ECE11}" destId="{931A33BC-3684-4D86-B281-3A981C6AC6AB}" srcOrd="4" destOrd="0" presId="urn:microsoft.com/office/officeart/2005/8/layout/vList2"/>
    <dgm:cxn modelId="{B778DD73-9C85-43FA-BE11-1826AE63435E}" type="presParOf" srcId="{90DCA1A5-39FF-48C5-8D8B-FA024F1ECE11}" destId="{055377A6-DE01-441C-B57E-1ACF84C07686}" srcOrd="5" destOrd="0" presId="urn:microsoft.com/office/officeart/2005/8/layout/vList2"/>
    <dgm:cxn modelId="{3590275C-96DB-4ADD-A955-E91BB4042084}" type="presParOf" srcId="{90DCA1A5-39FF-48C5-8D8B-FA024F1ECE11}" destId="{7FB4E3BA-9A2C-44B0-979F-0F233FF850F5}" srcOrd="6" destOrd="0" presId="urn:microsoft.com/office/officeart/2005/8/layout/vList2"/>
    <dgm:cxn modelId="{8EF97140-09C5-4CE8-A92A-0AB2D7201BDC}" type="presParOf" srcId="{90DCA1A5-39FF-48C5-8D8B-FA024F1ECE11}" destId="{F0C21F8F-79D5-43AA-97B8-80F5A0941E15}" srcOrd="7" destOrd="0" presId="urn:microsoft.com/office/officeart/2005/8/layout/vList2"/>
    <dgm:cxn modelId="{660BC846-2AEC-4B75-A887-5BD698ED478A}" type="presParOf" srcId="{90DCA1A5-39FF-48C5-8D8B-FA024F1ECE11}" destId="{BD49218C-3F11-4EA9-A9BF-5E2350A46BE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DEBF76-BC45-4C98-9754-22B6A34EDBB0}" type="doc">
      <dgm:prSet loTypeId="urn:microsoft.com/office/officeart/2005/8/layout/default#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EF234DF7-986A-43BD-942B-532CDC66FAAE}">
      <dgm:prSet/>
      <dgm:spPr/>
      <dgm:t>
        <a:bodyPr/>
        <a:lstStyle/>
        <a:p>
          <a:r>
            <a:rPr lang="en-GB" dirty="0" smtClean="0">
              <a:latin typeface="+mn-lt"/>
            </a:rPr>
            <a:t>The type of company and the objectives</a:t>
          </a:r>
        </a:p>
      </dgm:t>
    </dgm:pt>
    <dgm:pt modelId="{D277A54D-7282-42E9-AFCB-E8463BA28261}" type="parTrans" cxnId="{6C8609FD-F4DF-4011-B776-1A78D412EA21}">
      <dgm:prSet/>
      <dgm:spPr/>
      <dgm:t>
        <a:bodyPr/>
        <a:lstStyle/>
        <a:p>
          <a:endParaRPr lang="en-GB"/>
        </a:p>
      </dgm:t>
    </dgm:pt>
    <dgm:pt modelId="{6710F36E-91D5-4F20-AA86-FA87E2FD96E3}" type="sibTrans" cxnId="{6C8609FD-F4DF-4011-B776-1A78D412EA21}">
      <dgm:prSet/>
      <dgm:spPr/>
      <dgm:t>
        <a:bodyPr/>
        <a:lstStyle/>
        <a:p>
          <a:endParaRPr lang="en-GB"/>
        </a:p>
      </dgm:t>
    </dgm:pt>
    <dgm:pt modelId="{E1342BAC-4CA1-4B08-8BA5-B8556B1855E9}">
      <dgm:prSet/>
      <dgm:spPr/>
      <dgm:t>
        <a:bodyPr/>
        <a:lstStyle/>
        <a:p>
          <a:r>
            <a:rPr lang="en-GB" dirty="0" smtClean="0">
              <a:latin typeface="+mn-lt"/>
            </a:rPr>
            <a:t>The time it will take to implement the decision</a:t>
          </a:r>
        </a:p>
      </dgm:t>
    </dgm:pt>
    <dgm:pt modelId="{74566EDE-2CA6-4B58-A2A5-AE697F6AD90D}" type="parTrans" cxnId="{E5FBF797-9F08-4BF7-B2C2-DF9CE2656C2B}">
      <dgm:prSet/>
      <dgm:spPr/>
      <dgm:t>
        <a:bodyPr/>
        <a:lstStyle/>
        <a:p>
          <a:endParaRPr lang="en-GB"/>
        </a:p>
      </dgm:t>
    </dgm:pt>
    <dgm:pt modelId="{61CF2A2D-1181-4F7B-9A4F-7A2B15201C82}" type="sibTrans" cxnId="{E5FBF797-9F08-4BF7-B2C2-DF9CE2656C2B}">
      <dgm:prSet/>
      <dgm:spPr/>
      <dgm:t>
        <a:bodyPr/>
        <a:lstStyle/>
        <a:p>
          <a:endParaRPr lang="en-GB"/>
        </a:p>
      </dgm:t>
    </dgm:pt>
    <dgm:pt modelId="{E732149D-FB46-474B-9490-5C9F7F0CB912}">
      <dgm:prSet/>
      <dgm:spPr/>
      <dgm:t>
        <a:bodyPr/>
        <a:lstStyle/>
        <a:p>
          <a:r>
            <a:rPr lang="en-GB" dirty="0" smtClean="0">
              <a:latin typeface="+mn-lt"/>
            </a:rPr>
            <a:t>How often the decision is made</a:t>
          </a:r>
          <a:endParaRPr lang="en-GB" dirty="0">
            <a:latin typeface="+mn-lt"/>
          </a:endParaRPr>
        </a:p>
      </dgm:t>
    </dgm:pt>
    <dgm:pt modelId="{B6369A93-F860-4B6B-A49B-F9F8C58AC24C}" type="parTrans" cxnId="{34B3E9BD-3B6C-4601-9934-1FE8300ADA7C}">
      <dgm:prSet/>
      <dgm:spPr/>
      <dgm:t>
        <a:bodyPr/>
        <a:lstStyle/>
        <a:p>
          <a:endParaRPr lang="en-GB"/>
        </a:p>
      </dgm:t>
    </dgm:pt>
    <dgm:pt modelId="{23D024F6-E6C6-4D76-B9EC-D6E78B171684}" type="sibTrans" cxnId="{34B3E9BD-3B6C-4601-9934-1FE8300ADA7C}">
      <dgm:prSet/>
      <dgm:spPr/>
      <dgm:t>
        <a:bodyPr/>
        <a:lstStyle/>
        <a:p>
          <a:endParaRPr lang="en-GB"/>
        </a:p>
      </dgm:t>
    </dgm:pt>
    <dgm:pt modelId="{BE707975-6409-4231-8629-3291618E15E6}" type="pres">
      <dgm:prSet presAssocID="{D0DEBF76-BC45-4C98-9754-22B6A34EDB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5FE2710-7C53-488C-8A3B-0C1F8120BC7E}" type="pres">
      <dgm:prSet presAssocID="{EF234DF7-986A-43BD-942B-532CDC66FA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E597AD-E14D-4CC0-A81D-D3464C8E89A8}" type="pres">
      <dgm:prSet presAssocID="{6710F36E-91D5-4F20-AA86-FA87E2FD96E3}" presName="sibTrans" presStyleCnt="0"/>
      <dgm:spPr/>
      <dgm:t>
        <a:bodyPr/>
        <a:lstStyle/>
        <a:p>
          <a:endParaRPr lang="en-GB"/>
        </a:p>
      </dgm:t>
    </dgm:pt>
    <dgm:pt modelId="{EDC36102-15D3-4726-9B3C-90BC9AB0D554}" type="pres">
      <dgm:prSet presAssocID="{E1342BAC-4CA1-4B08-8BA5-B8556B1855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7940CD-97BF-43E3-913D-EDF415F934C0}" type="pres">
      <dgm:prSet presAssocID="{61CF2A2D-1181-4F7B-9A4F-7A2B15201C82}" presName="sibTrans" presStyleCnt="0"/>
      <dgm:spPr/>
      <dgm:t>
        <a:bodyPr/>
        <a:lstStyle/>
        <a:p>
          <a:endParaRPr lang="en-GB"/>
        </a:p>
      </dgm:t>
    </dgm:pt>
    <dgm:pt modelId="{B45145D5-415B-4A6F-8076-0693A3AA37FF}" type="pres">
      <dgm:prSet presAssocID="{E732149D-FB46-474B-9490-5C9F7F0CB9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C8609FD-F4DF-4011-B776-1A78D412EA21}" srcId="{D0DEBF76-BC45-4C98-9754-22B6A34EDBB0}" destId="{EF234DF7-986A-43BD-942B-532CDC66FAAE}" srcOrd="0" destOrd="0" parTransId="{D277A54D-7282-42E9-AFCB-E8463BA28261}" sibTransId="{6710F36E-91D5-4F20-AA86-FA87E2FD96E3}"/>
    <dgm:cxn modelId="{53BB59B4-C4CB-40A1-8060-9600D6D0D063}" type="presOf" srcId="{E1342BAC-4CA1-4B08-8BA5-B8556B1855E9}" destId="{EDC36102-15D3-4726-9B3C-90BC9AB0D554}" srcOrd="0" destOrd="0" presId="urn:microsoft.com/office/officeart/2005/8/layout/default#2"/>
    <dgm:cxn modelId="{34B3E9BD-3B6C-4601-9934-1FE8300ADA7C}" srcId="{D0DEBF76-BC45-4C98-9754-22B6A34EDBB0}" destId="{E732149D-FB46-474B-9490-5C9F7F0CB912}" srcOrd="2" destOrd="0" parTransId="{B6369A93-F860-4B6B-A49B-F9F8C58AC24C}" sibTransId="{23D024F6-E6C6-4D76-B9EC-D6E78B171684}"/>
    <dgm:cxn modelId="{A5C0DB20-EDBB-456A-A6D0-7231BBC3BF11}" type="presOf" srcId="{EF234DF7-986A-43BD-942B-532CDC66FAAE}" destId="{55FE2710-7C53-488C-8A3B-0C1F8120BC7E}" srcOrd="0" destOrd="0" presId="urn:microsoft.com/office/officeart/2005/8/layout/default#2"/>
    <dgm:cxn modelId="{85437B9C-A49E-4724-A0DF-DB1CD1993E54}" type="presOf" srcId="{E732149D-FB46-474B-9490-5C9F7F0CB912}" destId="{B45145D5-415B-4A6F-8076-0693A3AA37FF}" srcOrd="0" destOrd="0" presId="urn:microsoft.com/office/officeart/2005/8/layout/default#2"/>
    <dgm:cxn modelId="{8B91233A-8ABF-4DE8-8AEE-8711C77AA1E5}" type="presOf" srcId="{D0DEBF76-BC45-4C98-9754-22B6A34EDBB0}" destId="{BE707975-6409-4231-8629-3291618E15E6}" srcOrd="0" destOrd="0" presId="urn:microsoft.com/office/officeart/2005/8/layout/default#2"/>
    <dgm:cxn modelId="{E5FBF797-9F08-4BF7-B2C2-DF9CE2656C2B}" srcId="{D0DEBF76-BC45-4C98-9754-22B6A34EDBB0}" destId="{E1342BAC-4CA1-4B08-8BA5-B8556B1855E9}" srcOrd="1" destOrd="0" parTransId="{74566EDE-2CA6-4B58-A2A5-AE697F6AD90D}" sibTransId="{61CF2A2D-1181-4F7B-9A4F-7A2B15201C82}"/>
    <dgm:cxn modelId="{657D4433-0D18-4636-8E14-8B5AE13870FC}" type="presParOf" srcId="{BE707975-6409-4231-8629-3291618E15E6}" destId="{55FE2710-7C53-488C-8A3B-0C1F8120BC7E}" srcOrd="0" destOrd="0" presId="urn:microsoft.com/office/officeart/2005/8/layout/default#2"/>
    <dgm:cxn modelId="{5477DDD6-4541-4E32-87BC-FEE98D16F118}" type="presParOf" srcId="{BE707975-6409-4231-8629-3291618E15E6}" destId="{B3E597AD-E14D-4CC0-A81D-D3464C8E89A8}" srcOrd="1" destOrd="0" presId="urn:microsoft.com/office/officeart/2005/8/layout/default#2"/>
    <dgm:cxn modelId="{67C9099F-E683-4783-8234-DDAC9C90576D}" type="presParOf" srcId="{BE707975-6409-4231-8629-3291618E15E6}" destId="{EDC36102-15D3-4726-9B3C-90BC9AB0D554}" srcOrd="2" destOrd="0" presId="urn:microsoft.com/office/officeart/2005/8/layout/default#2"/>
    <dgm:cxn modelId="{377F1C4A-6DC3-4B9F-968B-DEB3CF4BA21B}" type="presParOf" srcId="{BE707975-6409-4231-8629-3291618E15E6}" destId="{367940CD-97BF-43E3-913D-EDF415F934C0}" srcOrd="3" destOrd="0" presId="urn:microsoft.com/office/officeart/2005/8/layout/default#2"/>
    <dgm:cxn modelId="{A95055C5-3261-4B6A-A10A-77FCA2CDCE41}" type="presParOf" srcId="{BE707975-6409-4231-8629-3291618E15E6}" destId="{B45145D5-415B-4A6F-8076-0693A3AA37FF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6CD609-BB89-48CE-A9DE-D5B066C76D23}" type="doc">
      <dgm:prSet loTypeId="urn:microsoft.com/office/officeart/2005/8/layout/pyramid2" loCatId="pyramid" qsTypeId="urn:microsoft.com/office/officeart/2005/8/quickstyle/simple1" qsCatId="simple" csTypeId="urn:microsoft.com/office/officeart/2005/8/colors/colorful1#3" csCatId="colorful" phldr="1"/>
      <dgm:spPr/>
    </dgm:pt>
    <dgm:pt modelId="{9791A369-F4A2-4099-9757-85C421E769BF}">
      <dgm:prSet phldrT="[Text]"/>
      <dgm:spPr/>
      <dgm:t>
        <a:bodyPr/>
        <a:lstStyle/>
        <a:p>
          <a:r>
            <a:rPr lang="en-GB" dirty="0" smtClean="0"/>
            <a:t>Executive/Top Management</a:t>
          </a:r>
          <a:endParaRPr lang="en-GB" dirty="0"/>
        </a:p>
      </dgm:t>
    </dgm:pt>
    <dgm:pt modelId="{A619DAC6-B32B-4774-B409-26BF7BF7F4F7}" type="parTrans" cxnId="{A7ED1FE6-6AEB-40F5-A101-DA074FC81423}">
      <dgm:prSet/>
      <dgm:spPr/>
      <dgm:t>
        <a:bodyPr/>
        <a:lstStyle/>
        <a:p>
          <a:endParaRPr lang="en-GB"/>
        </a:p>
      </dgm:t>
    </dgm:pt>
    <dgm:pt modelId="{66616772-57CC-47B6-BD11-D6A6A82ACD35}" type="sibTrans" cxnId="{A7ED1FE6-6AEB-40F5-A101-DA074FC81423}">
      <dgm:prSet/>
      <dgm:spPr/>
      <dgm:t>
        <a:bodyPr/>
        <a:lstStyle/>
        <a:p>
          <a:endParaRPr lang="en-GB"/>
        </a:p>
      </dgm:t>
    </dgm:pt>
    <dgm:pt modelId="{9C12CE93-8F0B-4249-BC15-4E388BF99E09}">
      <dgm:prSet phldrT="[Text]"/>
      <dgm:spPr/>
      <dgm:t>
        <a:bodyPr/>
        <a:lstStyle/>
        <a:p>
          <a:r>
            <a:rPr lang="en-GB" dirty="0" smtClean="0"/>
            <a:t>Senior/Middle Management</a:t>
          </a:r>
          <a:endParaRPr lang="en-GB" dirty="0"/>
        </a:p>
      </dgm:t>
    </dgm:pt>
    <dgm:pt modelId="{6B52C732-1476-4CB3-9708-69817214CFA7}" type="parTrans" cxnId="{5FE65305-AACF-47AA-8732-E335A5AC95E9}">
      <dgm:prSet/>
      <dgm:spPr/>
      <dgm:t>
        <a:bodyPr/>
        <a:lstStyle/>
        <a:p>
          <a:endParaRPr lang="en-GB"/>
        </a:p>
      </dgm:t>
    </dgm:pt>
    <dgm:pt modelId="{B26B55BE-C7E7-4B0F-A795-429BA4DC7E34}" type="sibTrans" cxnId="{5FE65305-AACF-47AA-8732-E335A5AC95E9}">
      <dgm:prSet/>
      <dgm:spPr/>
      <dgm:t>
        <a:bodyPr/>
        <a:lstStyle/>
        <a:p>
          <a:endParaRPr lang="en-GB"/>
        </a:p>
      </dgm:t>
    </dgm:pt>
    <dgm:pt modelId="{1B5E733E-0819-4418-8A80-9C7C5B1E3547}">
      <dgm:prSet phldrT="[Text]"/>
      <dgm:spPr/>
      <dgm:t>
        <a:bodyPr/>
        <a:lstStyle/>
        <a:p>
          <a:r>
            <a:rPr lang="en-GB" dirty="0" smtClean="0"/>
            <a:t>Supervisory/Bottom Management</a:t>
          </a:r>
          <a:endParaRPr lang="en-GB" dirty="0"/>
        </a:p>
      </dgm:t>
    </dgm:pt>
    <dgm:pt modelId="{8D622FF0-848D-4DE2-AFB8-8E7A8296C913}" type="parTrans" cxnId="{AF8D440E-941C-48E5-BC0D-4C94C295A0B7}">
      <dgm:prSet/>
      <dgm:spPr/>
      <dgm:t>
        <a:bodyPr/>
        <a:lstStyle/>
        <a:p>
          <a:endParaRPr lang="en-GB"/>
        </a:p>
      </dgm:t>
    </dgm:pt>
    <dgm:pt modelId="{1D1191A8-43F2-48DD-934C-BCE28D997D46}" type="sibTrans" cxnId="{AF8D440E-941C-48E5-BC0D-4C94C295A0B7}">
      <dgm:prSet/>
      <dgm:spPr/>
      <dgm:t>
        <a:bodyPr/>
        <a:lstStyle/>
        <a:p>
          <a:endParaRPr lang="en-GB"/>
        </a:p>
      </dgm:t>
    </dgm:pt>
    <dgm:pt modelId="{2EA4C776-933A-4137-84D5-8E77D5278853}" type="pres">
      <dgm:prSet presAssocID="{DC6CD609-BB89-48CE-A9DE-D5B066C76D23}" presName="compositeShape" presStyleCnt="0">
        <dgm:presLayoutVars>
          <dgm:dir/>
          <dgm:resizeHandles/>
        </dgm:presLayoutVars>
      </dgm:prSet>
      <dgm:spPr/>
    </dgm:pt>
    <dgm:pt modelId="{EC4BC99A-A86D-4A10-90AE-6CD8E76D253E}" type="pres">
      <dgm:prSet presAssocID="{DC6CD609-BB89-48CE-A9DE-D5B066C76D23}" presName="pyramid" presStyleLbl="node1" presStyleIdx="0" presStyleCnt="1"/>
      <dgm:spPr/>
    </dgm:pt>
    <dgm:pt modelId="{5421FD03-5F8B-4BD3-9DFF-F10C8A4E399F}" type="pres">
      <dgm:prSet presAssocID="{DC6CD609-BB89-48CE-A9DE-D5B066C76D23}" presName="theList" presStyleCnt="0"/>
      <dgm:spPr/>
    </dgm:pt>
    <dgm:pt modelId="{0A0253C1-9C08-4A74-9663-A6EE728B95EE}" type="pres">
      <dgm:prSet presAssocID="{9791A369-F4A2-4099-9757-85C421E769B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9146CA-9C90-4392-96B4-FBBC7698B1A4}" type="pres">
      <dgm:prSet presAssocID="{9791A369-F4A2-4099-9757-85C421E769BF}" presName="aSpace" presStyleCnt="0"/>
      <dgm:spPr/>
    </dgm:pt>
    <dgm:pt modelId="{16660EAB-0178-448E-8A6D-D84DC958F63B}" type="pres">
      <dgm:prSet presAssocID="{9C12CE93-8F0B-4249-BC15-4E388BF99E0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E389F7-65D1-4A3F-81E0-1ACCC139CD48}" type="pres">
      <dgm:prSet presAssocID="{9C12CE93-8F0B-4249-BC15-4E388BF99E09}" presName="aSpace" presStyleCnt="0"/>
      <dgm:spPr/>
    </dgm:pt>
    <dgm:pt modelId="{9931CF76-DB5B-44EC-B3C9-9BF0DAC5B7AD}" type="pres">
      <dgm:prSet presAssocID="{1B5E733E-0819-4418-8A80-9C7C5B1E354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C58961-88B8-41A9-9D5D-82CFFB6AD908}" type="pres">
      <dgm:prSet presAssocID="{1B5E733E-0819-4418-8A80-9C7C5B1E3547}" presName="aSpace" presStyleCnt="0"/>
      <dgm:spPr/>
    </dgm:pt>
  </dgm:ptLst>
  <dgm:cxnLst>
    <dgm:cxn modelId="{AF8D440E-941C-48E5-BC0D-4C94C295A0B7}" srcId="{DC6CD609-BB89-48CE-A9DE-D5B066C76D23}" destId="{1B5E733E-0819-4418-8A80-9C7C5B1E3547}" srcOrd="2" destOrd="0" parTransId="{8D622FF0-848D-4DE2-AFB8-8E7A8296C913}" sibTransId="{1D1191A8-43F2-48DD-934C-BCE28D997D46}"/>
    <dgm:cxn modelId="{A7ED1FE6-6AEB-40F5-A101-DA074FC81423}" srcId="{DC6CD609-BB89-48CE-A9DE-D5B066C76D23}" destId="{9791A369-F4A2-4099-9757-85C421E769BF}" srcOrd="0" destOrd="0" parTransId="{A619DAC6-B32B-4774-B409-26BF7BF7F4F7}" sibTransId="{66616772-57CC-47B6-BD11-D6A6A82ACD35}"/>
    <dgm:cxn modelId="{9184CDC2-0FEA-4D52-B797-12E9ABA032F8}" type="presOf" srcId="{9791A369-F4A2-4099-9757-85C421E769BF}" destId="{0A0253C1-9C08-4A74-9663-A6EE728B95EE}" srcOrd="0" destOrd="0" presId="urn:microsoft.com/office/officeart/2005/8/layout/pyramid2"/>
    <dgm:cxn modelId="{69466C74-FF96-412E-92B7-9B0324C6EC38}" type="presOf" srcId="{9C12CE93-8F0B-4249-BC15-4E388BF99E09}" destId="{16660EAB-0178-448E-8A6D-D84DC958F63B}" srcOrd="0" destOrd="0" presId="urn:microsoft.com/office/officeart/2005/8/layout/pyramid2"/>
    <dgm:cxn modelId="{45B6FE66-519F-4A43-B1B5-82C390F2B6F2}" type="presOf" srcId="{DC6CD609-BB89-48CE-A9DE-D5B066C76D23}" destId="{2EA4C776-933A-4137-84D5-8E77D5278853}" srcOrd="0" destOrd="0" presId="urn:microsoft.com/office/officeart/2005/8/layout/pyramid2"/>
    <dgm:cxn modelId="{F335C1BC-555A-45AA-8A79-A44BB166F80D}" type="presOf" srcId="{1B5E733E-0819-4418-8A80-9C7C5B1E3547}" destId="{9931CF76-DB5B-44EC-B3C9-9BF0DAC5B7AD}" srcOrd="0" destOrd="0" presId="urn:microsoft.com/office/officeart/2005/8/layout/pyramid2"/>
    <dgm:cxn modelId="{5FE65305-AACF-47AA-8732-E335A5AC95E9}" srcId="{DC6CD609-BB89-48CE-A9DE-D5B066C76D23}" destId="{9C12CE93-8F0B-4249-BC15-4E388BF99E09}" srcOrd="1" destOrd="0" parTransId="{6B52C732-1476-4CB3-9708-69817214CFA7}" sibTransId="{B26B55BE-C7E7-4B0F-A795-429BA4DC7E34}"/>
    <dgm:cxn modelId="{A44B3AF2-00A0-4A34-8063-DD131384E156}" type="presParOf" srcId="{2EA4C776-933A-4137-84D5-8E77D5278853}" destId="{EC4BC99A-A86D-4A10-90AE-6CD8E76D253E}" srcOrd="0" destOrd="0" presId="urn:microsoft.com/office/officeart/2005/8/layout/pyramid2"/>
    <dgm:cxn modelId="{DB1AF318-59F2-40A7-BE62-6A7DD90424AC}" type="presParOf" srcId="{2EA4C776-933A-4137-84D5-8E77D5278853}" destId="{5421FD03-5F8B-4BD3-9DFF-F10C8A4E399F}" srcOrd="1" destOrd="0" presId="urn:microsoft.com/office/officeart/2005/8/layout/pyramid2"/>
    <dgm:cxn modelId="{84D495B8-8D63-4491-BEC9-D813669D7958}" type="presParOf" srcId="{5421FD03-5F8B-4BD3-9DFF-F10C8A4E399F}" destId="{0A0253C1-9C08-4A74-9663-A6EE728B95EE}" srcOrd="0" destOrd="0" presId="urn:microsoft.com/office/officeart/2005/8/layout/pyramid2"/>
    <dgm:cxn modelId="{DF25C735-CA9C-430F-8F21-210ECA203A4E}" type="presParOf" srcId="{5421FD03-5F8B-4BD3-9DFF-F10C8A4E399F}" destId="{D79146CA-9C90-4392-96B4-FBBC7698B1A4}" srcOrd="1" destOrd="0" presId="urn:microsoft.com/office/officeart/2005/8/layout/pyramid2"/>
    <dgm:cxn modelId="{E30A8E81-4704-4841-91F9-43908B1FCF7E}" type="presParOf" srcId="{5421FD03-5F8B-4BD3-9DFF-F10C8A4E399F}" destId="{16660EAB-0178-448E-8A6D-D84DC958F63B}" srcOrd="2" destOrd="0" presId="urn:microsoft.com/office/officeart/2005/8/layout/pyramid2"/>
    <dgm:cxn modelId="{8872A588-04BE-4651-86B1-C5A4B29C5A1C}" type="presParOf" srcId="{5421FD03-5F8B-4BD3-9DFF-F10C8A4E399F}" destId="{4BE389F7-65D1-4A3F-81E0-1ACCC139CD48}" srcOrd="3" destOrd="0" presId="urn:microsoft.com/office/officeart/2005/8/layout/pyramid2"/>
    <dgm:cxn modelId="{B150D51F-64F0-4A4F-8231-172D9F28AA89}" type="presParOf" srcId="{5421FD03-5F8B-4BD3-9DFF-F10C8A4E399F}" destId="{9931CF76-DB5B-44EC-B3C9-9BF0DAC5B7AD}" srcOrd="4" destOrd="0" presId="urn:microsoft.com/office/officeart/2005/8/layout/pyramid2"/>
    <dgm:cxn modelId="{3573C7C7-79D1-4065-8AA0-31FA76514949}" type="presParOf" srcId="{5421FD03-5F8B-4BD3-9DFF-F10C8A4E399F}" destId="{99C58961-88B8-41A9-9D5D-82CFFB6AD90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C2672E-1D5A-4272-8167-C205F108D290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#4" csCatId="colorful" phldr="1"/>
      <dgm:spPr/>
    </dgm:pt>
    <dgm:pt modelId="{CFD638E2-15C1-4DBF-ADFD-F141C6A877C2}">
      <dgm:prSet phldrT="[Text]"/>
      <dgm:spPr/>
      <dgm:t>
        <a:bodyPr/>
        <a:lstStyle/>
        <a:p>
          <a:r>
            <a:rPr lang="en-GB" smtClean="0"/>
            <a:t>Strategic</a:t>
          </a:r>
          <a:endParaRPr lang="en-GB" dirty="0"/>
        </a:p>
      </dgm:t>
    </dgm:pt>
    <dgm:pt modelId="{828099DB-5E73-46C2-95C2-BE5AEF63D386}" type="parTrans" cxnId="{4861408E-274C-45D7-99E7-2333474D24CE}">
      <dgm:prSet/>
      <dgm:spPr/>
      <dgm:t>
        <a:bodyPr/>
        <a:lstStyle/>
        <a:p>
          <a:endParaRPr lang="en-GB"/>
        </a:p>
      </dgm:t>
    </dgm:pt>
    <dgm:pt modelId="{D9839316-5B69-428D-BAA2-9FF91F7CE0DD}" type="sibTrans" cxnId="{4861408E-274C-45D7-99E7-2333474D24CE}">
      <dgm:prSet/>
      <dgm:spPr/>
      <dgm:t>
        <a:bodyPr/>
        <a:lstStyle/>
        <a:p>
          <a:endParaRPr lang="en-GB"/>
        </a:p>
      </dgm:t>
    </dgm:pt>
    <dgm:pt modelId="{E626C430-4C79-4CC5-A2F0-B0A2A08B6FC1}">
      <dgm:prSet phldrT="[Text]"/>
      <dgm:spPr/>
      <dgm:t>
        <a:bodyPr/>
        <a:lstStyle/>
        <a:p>
          <a:r>
            <a:rPr lang="en-GB" dirty="0" smtClean="0"/>
            <a:t>Tactical</a:t>
          </a:r>
        </a:p>
      </dgm:t>
    </dgm:pt>
    <dgm:pt modelId="{B9BA391B-67A3-43C9-9965-A7CD2D0C7B5F}" type="parTrans" cxnId="{7103B933-77DD-40FD-B9C3-4494B0BC8519}">
      <dgm:prSet/>
      <dgm:spPr/>
      <dgm:t>
        <a:bodyPr/>
        <a:lstStyle/>
        <a:p>
          <a:endParaRPr lang="en-GB"/>
        </a:p>
      </dgm:t>
    </dgm:pt>
    <dgm:pt modelId="{DDD06D65-07CC-4AB9-85E1-8D6340F233AD}" type="sibTrans" cxnId="{7103B933-77DD-40FD-B9C3-4494B0BC8519}">
      <dgm:prSet/>
      <dgm:spPr/>
      <dgm:t>
        <a:bodyPr/>
        <a:lstStyle/>
        <a:p>
          <a:endParaRPr lang="en-GB"/>
        </a:p>
      </dgm:t>
    </dgm:pt>
    <dgm:pt modelId="{862AF83E-2D7C-420E-8643-2D947DB96229}">
      <dgm:prSet phldrT="[Text]"/>
      <dgm:spPr/>
      <dgm:t>
        <a:bodyPr/>
        <a:lstStyle/>
        <a:p>
          <a:r>
            <a:rPr lang="en-GB" dirty="0" smtClean="0"/>
            <a:t>Operational</a:t>
          </a:r>
        </a:p>
      </dgm:t>
    </dgm:pt>
    <dgm:pt modelId="{0A2D959C-1C3E-4B36-8D5A-49BF189B6008}" type="parTrans" cxnId="{5F8EC1D0-08A4-4007-A0A7-8F13D2E23D54}">
      <dgm:prSet/>
      <dgm:spPr/>
      <dgm:t>
        <a:bodyPr/>
        <a:lstStyle/>
        <a:p>
          <a:endParaRPr lang="en-GB"/>
        </a:p>
      </dgm:t>
    </dgm:pt>
    <dgm:pt modelId="{A567A4A1-25EE-4501-9FAE-3CA9551A9B9D}" type="sibTrans" cxnId="{5F8EC1D0-08A4-4007-A0A7-8F13D2E23D54}">
      <dgm:prSet/>
      <dgm:spPr/>
      <dgm:t>
        <a:bodyPr/>
        <a:lstStyle/>
        <a:p>
          <a:endParaRPr lang="en-GB"/>
        </a:p>
      </dgm:t>
    </dgm:pt>
    <dgm:pt modelId="{6C0FA96B-0847-481C-95BA-05F13C103DD1}" type="pres">
      <dgm:prSet presAssocID="{B1C2672E-1D5A-4272-8167-C205F108D290}" presName="composite" presStyleCnt="0">
        <dgm:presLayoutVars>
          <dgm:chMax val="5"/>
          <dgm:dir/>
          <dgm:resizeHandles val="exact"/>
        </dgm:presLayoutVars>
      </dgm:prSet>
      <dgm:spPr/>
    </dgm:pt>
    <dgm:pt modelId="{5DF1AE1F-61ED-4FEF-B3F4-A5E8EAA76571}" type="pres">
      <dgm:prSet presAssocID="{CFD638E2-15C1-4DBF-ADFD-F141C6A877C2}" presName="circle1" presStyleLbl="lnNode1" presStyleIdx="0" presStyleCnt="3"/>
      <dgm:spPr/>
    </dgm:pt>
    <dgm:pt modelId="{AEC70258-8453-4AA3-A7B1-B0AE8348821A}" type="pres">
      <dgm:prSet presAssocID="{CFD638E2-15C1-4DBF-ADFD-F141C6A877C2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8F7967-7C60-4A4F-AB5E-8A523920C506}" type="pres">
      <dgm:prSet presAssocID="{CFD638E2-15C1-4DBF-ADFD-F141C6A877C2}" presName="line1" presStyleLbl="callout" presStyleIdx="0" presStyleCnt="6"/>
      <dgm:spPr/>
    </dgm:pt>
    <dgm:pt modelId="{1BAD0ED7-C092-48D0-85C1-E32275CC7E73}" type="pres">
      <dgm:prSet presAssocID="{CFD638E2-15C1-4DBF-ADFD-F141C6A877C2}" presName="d1" presStyleLbl="callout" presStyleIdx="1" presStyleCnt="6"/>
      <dgm:spPr/>
    </dgm:pt>
    <dgm:pt modelId="{E29DC68C-337F-459E-964E-5FB04AF6AAA6}" type="pres">
      <dgm:prSet presAssocID="{E626C430-4C79-4CC5-A2F0-B0A2A08B6FC1}" presName="circle2" presStyleLbl="lnNode1" presStyleIdx="1" presStyleCnt="3"/>
      <dgm:spPr/>
    </dgm:pt>
    <dgm:pt modelId="{057E6F95-5AFD-4E99-B4B3-75E0DC78407D}" type="pres">
      <dgm:prSet presAssocID="{E626C430-4C79-4CC5-A2F0-B0A2A08B6FC1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346F5F-44E7-4BF4-B11D-567CC82BC93A}" type="pres">
      <dgm:prSet presAssocID="{E626C430-4C79-4CC5-A2F0-B0A2A08B6FC1}" presName="line2" presStyleLbl="callout" presStyleIdx="2" presStyleCnt="6"/>
      <dgm:spPr/>
    </dgm:pt>
    <dgm:pt modelId="{A204C276-4785-4634-87D7-9DA9DBB08BA0}" type="pres">
      <dgm:prSet presAssocID="{E626C430-4C79-4CC5-A2F0-B0A2A08B6FC1}" presName="d2" presStyleLbl="callout" presStyleIdx="3" presStyleCnt="6"/>
      <dgm:spPr/>
    </dgm:pt>
    <dgm:pt modelId="{D892A7CD-4A5E-447D-958B-DA7275527AB3}" type="pres">
      <dgm:prSet presAssocID="{862AF83E-2D7C-420E-8643-2D947DB96229}" presName="circle3" presStyleLbl="lnNode1" presStyleIdx="2" presStyleCnt="3"/>
      <dgm:spPr/>
    </dgm:pt>
    <dgm:pt modelId="{D7381085-B6A9-4299-B7EC-A346BF68F2C8}" type="pres">
      <dgm:prSet presAssocID="{862AF83E-2D7C-420E-8643-2D947DB96229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F88C94-D037-48A6-8C13-F1C4574FC694}" type="pres">
      <dgm:prSet presAssocID="{862AF83E-2D7C-420E-8643-2D947DB96229}" presName="line3" presStyleLbl="callout" presStyleIdx="4" presStyleCnt="6"/>
      <dgm:spPr/>
    </dgm:pt>
    <dgm:pt modelId="{38C0619B-EBB1-4B5D-B9A1-F5A0E7E7B985}" type="pres">
      <dgm:prSet presAssocID="{862AF83E-2D7C-420E-8643-2D947DB96229}" presName="d3" presStyleLbl="callout" presStyleIdx="5" presStyleCnt="6"/>
      <dgm:spPr/>
    </dgm:pt>
  </dgm:ptLst>
  <dgm:cxnLst>
    <dgm:cxn modelId="{7DC27A69-0932-40DD-B81D-DED291720042}" type="presOf" srcId="{E626C430-4C79-4CC5-A2F0-B0A2A08B6FC1}" destId="{057E6F95-5AFD-4E99-B4B3-75E0DC78407D}" srcOrd="0" destOrd="0" presId="urn:microsoft.com/office/officeart/2005/8/layout/target1"/>
    <dgm:cxn modelId="{DA3D927F-74C6-44AA-AA3C-3254178BFD74}" type="presOf" srcId="{862AF83E-2D7C-420E-8643-2D947DB96229}" destId="{D7381085-B6A9-4299-B7EC-A346BF68F2C8}" srcOrd="0" destOrd="0" presId="urn:microsoft.com/office/officeart/2005/8/layout/target1"/>
    <dgm:cxn modelId="{4861408E-274C-45D7-99E7-2333474D24CE}" srcId="{B1C2672E-1D5A-4272-8167-C205F108D290}" destId="{CFD638E2-15C1-4DBF-ADFD-F141C6A877C2}" srcOrd="0" destOrd="0" parTransId="{828099DB-5E73-46C2-95C2-BE5AEF63D386}" sibTransId="{D9839316-5B69-428D-BAA2-9FF91F7CE0DD}"/>
    <dgm:cxn modelId="{7103B933-77DD-40FD-B9C3-4494B0BC8519}" srcId="{B1C2672E-1D5A-4272-8167-C205F108D290}" destId="{E626C430-4C79-4CC5-A2F0-B0A2A08B6FC1}" srcOrd="1" destOrd="0" parTransId="{B9BA391B-67A3-43C9-9965-A7CD2D0C7B5F}" sibTransId="{DDD06D65-07CC-4AB9-85E1-8D6340F233AD}"/>
    <dgm:cxn modelId="{3747E471-4EC8-4A5B-AFF5-736466F9CCD1}" type="presOf" srcId="{B1C2672E-1D5A-4272-8167-C205F108D290}" destId="{6C0FA96B-0847-481C-95BA-05F13C103DD1}" srcOrd="0" destOrd="0" presId="urn:microsoft.com/office/officeart/2005/8/layout/target1"/>
    <dgm:cxn modelId="{5F8EC1D0-08A4-4007-A0A7-8F13D2E23D54}" srcId="{B1C2672E-1D5A-4272-8167-C205F108D290}" destId="{862AF83E-2D7C-420E-8643-2D947DB96229}" srcOrd="2" destOrd="0" parTransId="{0A2D959C-1C3E-4B36-8D5A-49BF189B6008}" sibTransId="{A567A4A1-25EE-4501-9FAE-3CA9551A9B9D}"/>
    <dgm:cxn modelId="{268BC243-44F6-4AE2-AEED-310389C7B49A}" type="presOf" srcId="{CFD638E2-15C1-4DBF-ADFD-F141C6A877C2}" destId="{AEC70258-8453-4AA3-A7B1-B0AE8348821A}" srcOrd="0" destOrd="0" presId="urn:microsoft.com/office/officeart/2005/8/layout/target1"/>
    <dgm:cxn modelId="{E2756F72-A149-4FC4-A7B6-1F7148774D82}" type="presParOf" srcId="{6C0FA96B-0847-481C-95BA-05F13C103DD1}" destId="{5DF1AE1F-61ED-4FEF-B3F4-A5E8EAA76571}" srcOrd="0" destOrd="0" presId="urn:microsoft.com/office/officeart/2005/8/layout/target1"/>
    <dgm:cxn modelId="{BF85F9B9-E022-469C-ADED-F19162A7BF96}" type="presParOf" srcId="{6C0FA96B-0847-481C-95BA-05F13C103DD1}" destId="{AEC70258-8453-4AA3-A7B1-B0AE8348821A}" srcOrd="1" destOrd="0" presId="urn:microsoft.com/office/officeart/2005/8/layout/target1"/>
    <dgm:cxn modelId="{AB14C6F7-251B-44CD-83EE-0C895B39CC91}" type="presParOf" srcId="{6C0FA96B-0847-481C-95BA-05F13C103DD1}" destId="{D28F7967-7C60-4A4F-AB5E-8A523920C506}" srcOrd="2" destOrd="0" presId="urn:microsoft.com/office/officeart/2005/8/layout/target1"/>
    <dgm:cxn modelId="{1DCF46B5-96C3-44AF-86A9-02A8D77FA991}" type="presParOf" srcId="{6C0FA96B-0847-481C-95BA-05F13C103DD1}" destId="{1BAD0ED7-C092-48D0-85C1-E32275CC7E73}" srcOrd="3" destOrd="0" presId="urn:microsoft.com/office/officeart/2005/8/layout/target1"/>
    <dgm:cxn modelId="{E897BEAB-366A-4BED-BCCD-93A423A6C650}" type="presParOf" srcId="{6C0FA96B-0847-481C-95BA-05F13C103DD1}" destId="{E29DC68C-337F-459E-964E-5FB04AF6AAA6}" srcOrd="4" destOrd="0" presId="urn:microsoft.com/office/officeart/2005/8/layout/target1"/>
    <dgm:cxn modelId="{ED9C8BEF-52F7-41F2-AEF0-3F22366E005A}" type="presParOf" srcId="{6C0FA96B-0847-481C-95BA-05F13C103DD1}" destId="{057E6F95-5AFD-4E99-B4B3-75E0DC78407D}" srcOrd="5" destOrd="0" presId="urn:microsoft.com/office/officeart/2005/8/layout/target1"/>
    <dgm:cxn modelId="{47472C14-DF73-4F61-B5EC-494271550644}" type="presParOf" srcId="{6C0FA96B-0847-481C-95BA-05F13C103DD1}" destId="{FB346F5F-44E7-4BF4-B11D-567CC82BC93A}" srcOrd="6" destOrd="0" presId="urn:microsoft.com/office/officeart/2005/8/layout/target1"/>
    <dgm:cxn modelId="{EB098681-C251-4FE5-AE81-5F3CCDA3B7F4}" type="presParOf" srcId="{6C0FA96B-0847-481C-95BA-05F13C103DD1}" destId="{A204C276-4785-4634-87D7-9DA9DBB08BA0}" srcOrd="7" destOrd="0" presId="urn:microsoft.com/office/officeart/2005/8/layout/target1"/>
    <dgm:cxn modelId="{621C15A0-59E8-4D94-90F8-20634CF725D6}" type="presParOf" srcId="{6C0FA96B-0847-481C-95BA-05F13C103DD1}" destId="{D892A7CD-4A5E-447D-958B-DA7275527AB3}" srcOrd="8" destOrd="0" presId="urn:microsoft.com/office/officeart/2005/8/layout/target1"/>
    <dgm:cxn modelId="{8CBFC146-1682-4064-8B69-CFECC581594C}" type="presParOf" srcId="{6C0FA96B-0847-481C-95BA-05F13C103DD1}" destId="{D7381085-B6A9-4299-B7EC-A346BF68F2C8}" srcOrd="9" destOrd="0" presId="urn:microsoft.com/office/officeart/2005/8/layout/target1"/>
    <dgm:cxn modelId="{169BAD4F-DA56-41A3-BFC5-F73CD5E2A7C4}" type="presParOf" srcId="{6C0FA96B-0847-481C-95BA-05F13C103DD1}" destId="{97F88C94-D037-48A6-8C13-F1C4574FC694}" srcOrd="10" destOrd="0" presId="urn:microsoft.com/office/officeart/2005/8/layout/target1"/>
    <dgm:cxn modelId="{A88DCFC4-98E5-4AA0-B055-CB55CBF28FBB}" type="presParOf" srcId="{6C0FA96B-0847-481C-95BA-05F13C103DD1}" destId="{38C0619B-EBB1-4B5D-B9A1-F5A0E7E7B985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C21CF5-59DD-40C9-A78A-0F7B9983431C}" type="doc">
      <dgm:prSet loTypeId="urn:microsoft.com/office/officeart/2005/8/layout/default#4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5AC0FC16-C1FE-451D-ACBC-239E90DC2B17}">
      <dgm:prSet phldrT="[Text]" custT="1"/>
      <dgm:spPr/>
      <dgm:t>
        <a:bodyPr/>
        <a:lstStyle/>
        <a:p>
          <a:r>
            <a:rPr lang="en-GB" sz="2200" dirty="0" smtClean="0"/>
            <a:t>Made on a</a:t>
          </a:r>
          <a:br>
            <a:rPr lang="en-GB" sz="2200" dirty="0" smtClean="0"/>
          </a:br>
          <a:r>
            <a:rPr lang="en-GB" sz="2800" b="1" dirty="0" smtClean="0"/>
            <a:t>long term basis</a:t>
          </a:r>
          <a:endParaRPr lang="en-GB" sz="2800" b="1" dirty="0"/>
        </a:p>
      </dgm:t>
    </dgm:pt>
    <dgm:pt modelId="{E5672C25-A64C-437F-8DEB-1425BEBCFAC6}" type="parTrans" cxnId="{365310B7-22DD-4D21-A330-A1251AB1166F}">
      <dgm:prSet/>
      <dgm:spPr/>
      <dgm:t>
        <a:bodyPr/>
        <a:lstStyle/>
        <a:p>
          <a:endParaRPr lang="en-GB" sz="2200"/>
        </a:p>
      </dgm:t>
    </dgm:pt>
    <dgm:pt modelId="{83EC67C1-76B3-4F6B-ADEC-504FDE2CAC2B}" type="sibTrans" cxnId="{365310B7-22DD-4D21-A330-A1251AB1166F}">
      <dgm:prSet/>
      <dgm:spPr/>
      <dgm:t>
        <a:bodyPr/>
        <a:lstStyle/>
        <a:p>
          <a:endParaRPr lang="en-GB" sz="2200"/>
        </a:p>
      </dgm:t>
    </dgm:pt>
    <dgm:pt modelId="{CFE0C30A-6D55-4909-B9ED-5E6FBE66CD4B}">
      <dgm:prSet custT="1"/>
      <dgm:spPr/>
      <dgm:t>
        <a:bodyPr/>
        <a:lstStyle/>
        <a:p>
          <a:r>
            <a:rPr lang="en-GB" sz="2200" smtClean="0"/>
            <a:t>Set out the company objectives</a:t>
          </a:r>
          <a:endParaRPr lang="en-GB" sz="2200" dirty="0"/>
        </a:p>
      </dgm:t>
    </dgm:pt>
    <dgm:pt modelId="{3CA85DEC-5B61-4A00-A1E0-9BAED1ED92A1}" type="parTrans" cxnId="{F53FCB92-554D-4DFC-A2CA-B9BDA590C423}">
      <dgm:prSet/>
      <dgm:spPr/>
      <dgm:t>
        <a:bodyPr/>
        <a:lstStyle/>
        <a:p>
          <a:endParaRPr lang="en-GB" sz="2200"/>
        </a:p>
      </dgm:t>
    </dgm:pt>
    <dgm:pt modelId="{F9210777-CFBF-44BD-94AC-E9C334F407EE}" type="sibTrans" cxnId="{F53FCB92-554D-4DFC-A2CA-B9BDA590C423}">
      <dgm:prSet/>
      <dgm:spPr/>
      <dgm:t>
        <a:bodyPr/>
        <a:lstStyle/>
        <a:p>
          <a:endParaRPr lang="en-GB" sz="2200"/>
        </a:p>
      </dgm:t>
    </dgm:pt>
    <dgm:pt modelId="{2A6E793C-7E88-427A-A6E2-2E04F7262C56}">
      <dgm:prSet custT="1"/>
      <dgm:spPr/>
      <dgm:t>
        <a:bodyPr/>
        <a:lstStyle/>
        <a:p>
          <a:r>
            <a:rPr lang="en-GB" sz="2200" dirty="0" smtClean="0"/>
            <a:t>Made by Top Management (Directors/Owners)</a:t>
          </a:r>
          <a:endParaRPr lang="en-GB" sz="2200" dirty="0"/>
        </a:p>
      </dgm:t>
    </dgm:pt>
    <dgm:pt modelId="{F5BEACC4-ADD0-4F70-B9AC-A38F0B6F60C4}" type="parTrans" cxnId="{E669552C-503C-434A-82ED-7885BD5E55B9}">
      <dgm:prSet/>
      <dgm:spPr/>
      <dgm:t>
        <a:bodyPr/>
        <a:lstStyle/>
        <a:p>
          <a:endParaRPr lang="en-GB" sz="2200"/>
        </a:p>
      </dgm:t>
    </dgm:pt>
    <dgm:pt modelId="{E20F52EE-7EDD-46BD-9DC9-5AF72ADC0DC2}" type="sibTrans" cxnId="{E669552C-503C-434A-82ED-7885BD5E55B9}">
      <dgm:prSet/>
      <dgm:spPr/>
      <dgm:t>
        <a:bodyPr/>
        <a:lstStyle/>
        <a:p>
          <a:endParaRPr lang="en-GB" sz="2200"/>
        </a:p>
      </dgm:t>
    </dgm:pt>
    <dgm:pt modelId="{E3E71A46-2BF8-45F7-8307-AA8EEBE35A0A}">
      <dgm:prSet custT="1"/>
      <dgm:spPr/>
      <dgm:t>
        <a:bodyPr/>
        <a:lstStyle/>
        <a:p>
          <a:r>
            <a:rPr lang="en-GB" sz="2200" dirty="0" smtClean="0"/>
            <a:t>Affect the entire business</a:t>
          </a:r>
          <a:endParaRPr lang="en-GB" sz="2200" dirty="0"/>
        </a:p>
      </dgm:t>
    </dgm:pt>
    <dgm:pt modelId="{29435073-2F0A-410B-A63A-3DEB9D14B72A}" type="parTrans" cxnId="{FA3BE645-0971-4EF9-A1CF-FBF4A794EC61}">
      <dgm:prSet/>
      <dgm:spPr/>
      <dgm:t>
        <a:bodyPr/>
        <a:lstStyle/>
        <a:p>
          <a:endParaRPr lang="en-GB" sz="2200"/>
        </a:p>
      </dgm:t>
    </dgm:pt>
    <dgm:pt modelId="{30032861-B6A2-46F5-B5AC-636C06DC417A}" type="sibTrans" cxnId="{FA3BE645-0971-4EF9-A1CF-FBF4A794EC61}">
      <dgm:prSet/>
      <dgm:spPr/>
      <dgm:t>
        <a:bodyPr/>
        <a:lstStyle/>
        <a:p>
          <a:endParaRPr lang="en-GB" sz="2200"/>
        </a:p>
      </dgm:t>
    </dgm:pt>
    <dgm:pt modelId="{A3537EBA-B2E3-4755-B8DA-54BE2E15B1E0}">
      <dgm:prSet custT="1"/>
      <dgm:spPr/>
      <dgm:t>
        <a:bodyPr/>
        <a:lstStyle/>
        <a:p>
          <a:r>
            <a:rPr lang="en-GB" sz="2200" smtClean="0"/>
            <a:t>Tend to lack specific detail (</a:t>
          </a:r>
          <a:r>
            <a:rPr lang="en-GB" sz="2800" b="1" smtClean="0"/>
            <a:t>visionary</a:t>
          </a:r>
          <a:r>
            <a:rPr lang="en-GB" sz="2200" smtClean="0"/>
            <a:t>)</a:t>
          </a:r>
          <a:endParaRPr lang="en-GB" sz="2200" dirty="0"/>
        </a:p>
      </dgm:t>
    </dgm:pt>
    <dgm:pt modelId="{D2352B2E-FE25-4EB7-B2F8-6577828A8826}" type="parTrans" cxnId="{B0661CBD-E46B-421E-8602-B8D3D6F720CA}">
      <dgm:prSet/>
      <dgm:spPr/>
      <dgm:t>
        <a:bodyPr/>
        <a:lstStyle/>
        <a:p>
          <a:endParaRPr lang="en-GB" sz="2200"/>
        </a:p>
      </dgm:t>
    </dgm:pt>
    <dgm:pt modelId="{CC62E166-72CC-4173-85B0-806D24E135CF}" type="sibTrans" cxnId="{B0661CBD-E46B-421E-8602-B8D3D6F720CA}">
      <dgm:prSet/>
      <dgm:spPr/>
      <dgm:t>
        <a:bodyPr/>
        <a:lstStyle/>
        <a:p>
          <a:endParaRPr lang="en-GB" sz="2200"/>
        </a:p>
      </dgm:t>
    </dgm:pt>
    <dgm:pt modelId="{4A003EB2-F0F2-4A05-841D-D01B80590362}">
      <dgm:prSet custT="1"/>
      <dgm:spPr/>
      <dgm:t>
        <a:bodyPr/>
        <a:lstStyle/>
        <a:p>
          <a:r>
            <a:rPr lang="en-GB" sz="2200" smtClean="0"/>
            <a:t>Often </a:t>
          </a:r>
          <a:r>
            <a:rPr lang="en-GB" sz="2800" b="1" smtClean="0"/>
            <a:t>proactive</a:t>
          </a:r>
          <a:r>
            <a:rPr lang="en-GB" sz="2200" smtClean="0"/>
            <a:t>, to stay ahead of the competition</a:t>
          </a:r>
          <a:endParaRPr lang="en-GB" sz="2200" dirty="0"/>
        </a:p>
      </dgm:t>
    </dgm:pt>
    <dgm:pt modelId="{1234D6F6-ED93-46AB-9D38-AA6BF7168BE0}" type="parTrans" cxnId="{E6C7F85D-45ED-43D2-810E-0E4CEEE37B23}">
      <dgm:prSet/>
      <dgm:spPr/>
      <dgm:t>
        <a:bodyPr/>
        <a:lstStyle/>
        <a:p>
          <a:endParaRPr lang="en-GB" sz="2200"/>
        </a:p>
      </dgm:t>
    </dgm:pt>
    <dgm:pt modelId="{19782BFB-8BF4-4787-A768-ABEA8BE308C3}" type="sibTrans" cxnId="{E6C7F85D-45ED-43D2-810E-0E4CEEE37B23}">
      <dgm:prSet/>
      <dgm:spPr/>
      <dgm:t>
        <a:bodyPr/>
        <a:lstStyle/>
        <a:p>
          <a:endParaRPr lang="en-GB" sz="2200"/>
        </a:p>
      </dgm:t>
    </dgm:pt>
    <dgm:pt modelId="{7DA0F017-314B-4C30-B8FF-22BA18E9C1DB}" type="pres">
      <dgm:prSet presAssocID="{B3C21CF5-59DD-40C9-A78A-0F7B998343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C590ED-AFB3-4BF5-A49B-EAEC324F5722}" type="pres">
      <dgm:prSet presAssocID="{5AC0FC16-C1FE-451D-ACBC-239E90DC2B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ABE6FF-6B08-4796-AAFE-54E7F74E68F0}" type="pres">
      <dgm:prSet presAssocID="{83EC67C1-76B3-4F6B-ADEC-504FDE2CAC2B}" presName="sibTrans" presStyleCnt="0"/>
      <dgm:spPr/>
      <dgm:t>
        <a:bodyPr/>
        <a:lstStyle/>
        <a:p>
          <a:endParaRPr lang="en-GB"/>
        </a:p>
      </dgm:t>
    </dgm:pt>
    <dgm:pt modelId="{E6FCD555-CF34-4C41-8D96-67B200D2C636}" type="pres">
      <dgm:prSet presAssocID="{CFE0C30A-6D55-4909-B9ED-5E6FBE66CD4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1860C4-A030-4B7F-95FA-DEE946A93C36}" type="pres">
      <dgm:prSet presAssocID="{F9210777-CFBF-44BD-94AC-E9C334F407EE}" presName="sibTrans" presStyleCnt="0"/>
      <dgm:spPr/>
      <dgm:t>
        <a:bodyPr/>
        <a:lstStyle/>
        <a:p>
          <a:endParaRPr lang="en-GB"/>
        </a:p>
      </dgm:t>
    </dgm:pt>
    <dgm:pt modelId="{881027B3-AE3C-4891-A457-F171B0460983}" type="pres">
      <dgm:prSet presAssocID="{2A6E793C-7E88-427A-A6E2-2E04F7262C5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727DFA-6A83-4A19-AC97-FB40C268AE55}" type="pres">
      <dgm:prSet presAssocID="{E20F52EE-7EDD-46BD-9DC9-5AF72ADC0DC2}" presName="sibTrans" presStyleCnt="0"/>
      <dgm:spPr/>
      <dgm:t>
        <a:bodyPr/>
        <a:lstStyle/>
        <a:p>
          <a:endParaRPr lang="en-GB"/>
        </a:p>
      </dgm:t>
    </dgm:pt>
    <dgm:pt modelId="{58C3A996-1636-4956-BFC2-4D002B24E479}" type="pres">
      <dgm:prSet presAssocID="{E3E71A46-2BF8-45F7-8307-AA8EEBE35A0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78F390-C5CD-4060-BD4D-84442472D8BC}" type="pres">
      <dgm:prSet presAssocID="{30032861-B6A2-46F5-B5AC-636C06DC417A}" presName="sibTrans" presStyleCnt="0"/>
      <dgm:spPr/>
      <dgm:t>
        <a:bodyPr/>
        <a:lstStyle/>
        <a:p>
          <a:endParaRPr lang="en-GB"/>
        </a:p>
      </dgm:t>
    </dgm:pt>
    <dgm:pt modelId="{14B5FD69-A914-4188-8009-2EF9111AADF6}" type="pres">
      <dgm:prSet presAssocID="{A3537EBA-B2E3-4755-B8DA-54BE2E15B1E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846695-9BA0-4A39-B99A-3F29FBBA4C74}" type="pres">
      <dgm:prSet presAssocID="{CC62E166-72CC-4173-85B0-806D24E135CF}" presName="sibTrans" presStyleCnt="0"/>
      <dgm:spPr/>
      <dgm:t>
        <a:bodyPr/>
        <a:lstStyle/>
        <a:p>
          <a:endParaRPr lang="en-GB"/>
        </a:p>
      </dgm:t>
    </dgm:pt>
    <dgm:pt modelId="{110117E6-63C3-41B0-9C4F-65BA6BB005A9}" type="pres">
      <dgm:prSet presAssocID="{4A003EB2-F0F2-4A05-841D-D01B8059036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0661CBD-E46B-421E-8602-B8D3D6F720CA}" srcId="{B3C21CF5-59DD-40C9-A78A-0F7B9983431C}" destId="{A3537EBA-B2E3-4755-B8DA-54BE2E15B1E0}" srcOrd="4" destOrd="0" parTransId="{D2352B2E-FE25-4EB7-B2F8-6577828A8826}" sibTransId="{CC62E166-72CC-4173-85B0-806D24E135CF}"/>
    <dgm:cxn modelId="{FA3BE645-0971-4EF9-A1CF-FBF4A794EC61}" srcId="{B3C21CF5-59DD-40C9-A78A-0F7B9983431C}" destId="{E3E71A46-2BF8-45F7-8307-AA8EEBE35A0A}" srcOrd="3" destOrd="0" parTransId="{29435073-2F0A-410B-A63A-3DEB9D14B72A}" sibTransId="{30032861-B6A2-46F5-B5AC-636C06DC417A}"/>
    <dgm:cxn modelId="{E669552C-503C-434A-82ED-7885BD5E55B9}" srcId="{B3C21CF5-59DD-40C9-A78A-0F7B9983431C}" destId="{2A6E793C-7E88-427A-A6E2-2E04F7262C56}" srcOrd="2" destOrd="0" parTransId="{F5BEACC4-ADD0-4F70-B9AC-A38F0B6F60C4}" sibTransId="{E20F52EE-7EDD-46BD-9DC9-5AF72ADC0DC2}"/>
    <dgm:cxn modelId="{96508842-D558-4AAC-ACB3-0066FE57213C}" type="presOf" srcId="{2A6E793C-7E88-427A-A6E2-2E04F7262C56}" destId="{881027B3-AE3C-4891-A457-F171B0460983}" srcOrd="0" destOrd="0" presId="urn:microsoft.com/office/officeart/2005/8/layout/default#4"/>
    <dgm:cxn modelId="{F53FCB92-554D-4DFC-A2CA-B9BDA590C423}" srcId="{B3C21CF5-59DD-40C9-A78A-0F7B9983431C}" destId="{CFE0C30A-6D55-4909-B9ED-5E6FBE66CD4B}" srcOrd="1" destOrd="0" parTransId="{3CA85DEC-5B61-4A00-A1E0-9BAED1ED92A1}" sibTransId="{F9210777-CFBF-44BD-94AC-E9C334F407EE}"/>
    <dgm:cxn modelId="{8EA64C80-7EEC-456B-99F7-5C8AFFD64C97}" type="presOf" srcId="{E3E71A46-2BF8-45F7-8307-AA8EEBE35A0A}" destId="{58C3A996-1636-4956-BFC2-4D002B24E479}" srcOrd="0" destOrd="0" presId="urn:microsoft.com/office/officeart/2005/8/layout/default#4"/>
    <dgm:cxn modelId="{365310B7-22DD-4D21-A330-A1251AB1166F}" srcId="{B3C21CF5-59DD-40C9-A78A-0F7B9983431C}" destId="{5AC0FC16-C1FE-451D-ACBC-239E90DC2B17}" srcOrd="0" destOrd="0" parTransId="{E5672C25-A64C-437F-8DEB-1425BEBCFAC6}" sibTransId="{83EC67C1-76B3-4F6B-ADEC-504FDE2CAC2B}"/>
    <dgm:cxn modelId="{E6C7F85D-45ED-43D2-810E-0E4CEEE37B23}" srcId="{B3C21CF5-59DD-40C9-A78A-0F7B9983431C}" destId="{4A003EB2-F0F2-4A05-841D-D01B80590362}" srcOrd="5" destOrd="0" parTransId="{1234D6F6-ED93-46AB-9D38-AA6BF7168BE0}" sibTransId="{19782BFB-8BF4-4787-A768-ABEA8BE308C3}"/>
    <dgm:cxn modelId="{B9E2069B-BE7B-4A2D-BA3E-50B79B76A0F7}" type="presOf" srcId="{5AC0FC16-C1FE-451D-ACBC-239E90DC2B17}" destId="{FAC590ED-AFB3-4BF5-A49B-EAEC324F5722}" srcOrd="0" destOrd="0" presId="urn:microsoft.com/office/officeart/2005/8/layout/default#4"/>
    <dgm:cxn modelId="{5C39B273-AEFC-46BF-9D3E-7060AB464863}" type="presOf" srcId="{A3537EBA-B2E3-4755-B8DA-54BE2E15B1E0}" destId="{14B5FD69-A914-4188-8009-2EF9111AADF6}" srcOrd="0" destOrd="0" presId="urn:microsoft.com/office/officeart/2005/8/layout/default#4"/>
    <dgm:cxn modelId="{212E68B9-DD24-4B21-8819-0AA0D5EC43EA}" type="presOf" srcId="{B3C21CF5-59DD-40C9-A78A-0F7B9983431C}" destId="{7DA0F017-314B-4C30-B8FF-22BA18E9C1DB}" srcOrd="0" destOrd="0" presId="urn:microsoft.com/office/officeart/2005/8/layout/default#4"/>
    <dgm:cxn modelId="{713169A9-C47F-467A-913A-451CAAC67977}" type="presOf" srcId="{4A003EB2-F0F2-4A05-841D-D01B80590362}" destId="{110117E6-63C3-41B0-9C4F-65BA6BB005A9}" srcOrd="0" destOrd="0" presId="urn:microsoft.com/office/officeart/2005/8/layout/default#4"/>
    <dgm:cxn modelId="{F72DCA86-3F2D-4AEF-BA29-46C6E01F40D1}" type="presOf" srcId="{CFE0C30A-6D55-4909-B9ED-5E6FBE66CD4B}" destId="{E6FCD555-CF34-4C41-8D96-67B200D2C636}" srcOrd="0" destOrd="0" presId="urn:microsoft.com/office/officeart/2005/8/layout/default#4"/>
    <dgm:cxn modelId="{7D42393E-17E7-4ED5-B9B8-9825C759190D}" type="presParOf" srcId="{7DA0F017-314B-4C30-B8FF-22BA18E9C1DB}" destId="{FAC590ED-AFB3-4BF5-A49B-EAEC324F5722}" srcOrd="0" destOrd="0" presId="urn:microsoft.com/office/officeart/2005/8/layout/default#4"/>
    <dgm:cxn modelId="{C58194D2-835F-476B-B1CB-E65DB2D6B181}" type="presParOf" srcId="{7DA0F017-314B-4C30-B8FF-22BA18E9C1DB}" destId="{11ABE6FF-6B08-4796-AAFE-54E7F74E68F0}" srcOrd="1" destOrd="0" presId="urn:microsoft.com/office/officeart/2005/8/layout/default#4"/>
    <dgm:cxn modelId="{79B0BD1D-7DEC-45A7-8762-7F57553BC863}" type="presParOf" srcId="{7DA0F017-314B-4C30-B8FF-22BA18E9C1DB}" destId="{E6FCD555-CF34-4C41-8D96-67B200D2C636}" srcOrd="2" destOrd="0" presId="urn:microsoft.com/office/officeart/2005/8/layout/default#4"/>
    <dgm:cxn modelId="{5420469B-D4CF-4E8A-89B8-A38227F20917}" type="presParOf" srcId="{7DA0F017-314B-4C30-B8FF-22BA18E9C1DB}" destId="{541860C4-A030-4B7F-95FA-DEE946A93C36}" srcOrd="3" destOrd="0" presId="urn:microsoft.com/office/officeart/2005/8/layout/default#4"/>
    <dgm:cxn modelId="{CB33CE94-BDFC-4CFE-BCD2-9BB6057A7B00}" type="presParOf" srcId="{7DA0F017-314B-4C30-B8FF-22BA18E9C1DB}" destId="{881027B3-AE3C-4891-A457-F171B0460983}" srcOrd="4" destOrd="0" presId="urn:microsoft.com/office/officeart/2005/8/layout/default#4"/>
    <dgm:cxn modelId="{383D62EA-E6B3-4D7F-A038-3A0036FAB3E8}" type="presParOf" srcId="{7DA0F017-314B-4C30-B8FF-22BA18E9C1DB}" destId="{62727DFA-6A83-4A19-AC97-FB40C268AE55}" srcOrd="5" destOrd="0" presId="urn:microsoft.com/office/officeart/2005/8/layout/default#4"/>
    <dgm:cxn modelId="{A28384E4-4261-4B24-888F-1B95F768FE6B}" type="presParOf" srcId="{7DA0F017-314B-4C30-B8FF-22BA18E9C1DB}" destId="{58C3A996-1636-4956-BFC2-4D002B24E479}" srcOrd="6" destOrd="0" presId="urn:microsoft.com/office/officeart/2005/8/layout/default#4"/>
    <dgm:cxn modelId="{4D70A5F1-280A-432F-BB6B-6A6FE82A8760}" type="presParOf" srcId="{7DA0F017-314B-4C30-B8FF-22BA18E9C1DB}" destId="{0F78F390-C5CD-4060-BD4D-84442472D8BC}" srcOrd="7" destOrd="0" presId="urn:microsoft.com/office/officeart/2005/8/layout/default#4"/>
    <dgm:cxn modelId="{4A15E16C-E4E0-478B-A1FD-E774AE7CF80F}" type="presParOf" srcId="{7DA0F017-314B-4C30-B8FF-22BA18E9C1DB}" destId="{14B5FD69-A914-4188-8009-2EF9111AADF6}" srcOrd="8" destOrd="0" presId="urn:microsoft.com/office/officeart/2005/8/layout/default#4"/>
    <dgm:cxn modelId="{1E959713-6592-4991-82E8-ADDB76EE5253}" type="presParOf" srcId="{7DA0F017-314B-4C30-B8FF-22BA18E9C1DB}" destId="{4F846695-9BA0-4A39-B99A-3F29FBBA4C74}" srcOrd="9" destOrd="0" presId="urn:microsoft.com/office/officeart/2005/8/layout/default#4"/>
    <dgm:cxn modelId="{5CFF2B7A-BCD0-479E-AFAF-BFC644F137E9}" type="presParOf" srcId="{7DA0F017-314B-4C30-B8FF-22BA18E9C1DB}" destId="{110117E6-63C3-41B0-9C4F-65BA6BB005A9}" srcOrd="1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C21CF5-59DD-40C9-A78A-0F7B9983431C}" type="doc">
      <dgm:prSet loTypeId="urn:microsoft.com/office/officeart/2005/8/layout/default#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C0FC16-C1FE-451D-ACBC-239E90DC2B17}">
      <dgm:prSet phldrT="[Text]"/>
      <dgm:spPr/>
      <dgm:t>
        <a:bodyPr/>
        <a:lstStyle/>
        <a:p>
          <a:r>
            <a:rPr lang="en-GB" dirty="0" smtClean="0"/>
            <a:t>Made on a monthly/yearly basis </a:t>
          </a:r>
          <a:br>
            <a:rPr lang="en-GB" dirty="0" smtClean="0"/>
          </a:br>
          <a:r>
            <a:rPr lang="en-GB" dirty="0" smtClean="0"/>
            <a:t>(</a:t>
          </a:r>
          <a:r>
            <a:rPr lang="en-GB" b="1" dirty="0" smtClean="0"/>
            <a:t>medium</a:t>
          </a:r>
          <a:r>
            <a:rPr lang="en-GB" dirty="0" smtClean="0"/>
            <a:t> term)</a:t>
          </a:r>
          <a:endParaRPr lang="en-GB" dirty="0"/>
        </a:p>
      </dgm:t>
    </dgm:pt>
    <dgm:pt modelId="{E5672C25-A64C-437F-8DEB-1425BEBCFAC6}" type="parTrans" cxnId="{365310B7-22DD-4D21-A330-A1251AB1166F}">
      <dgm:prSet/>
      <dgm:spPr/>
      <dgm:t>
        <a:bodyPr/>
        <a:lstStyle/>
        <a:p>
          <a:endParaRPr lang="en-GB"/>
        </a:p>
      </dgm:t>
    </dgm:pt>
    <dgm:pt modelId="{83EC67C1-76B3-4F6B-ADEC-504FDE2CAC2B}" type="sibTrans" cxnId="{365310B7-22DD-4D21-A330-A1251AB1166F}">
      <dgm:prSet/>
      <dgm:spPr/>
      <dgm:t>
        <a:bodyPr/>
        <a:lstStyle/>
        <a:p>
          <a:endParaRPr lang="en-GB"/>
        </a:p>
      </dgm:t>
    </dgm:pt>
    <dgm:pt modelId="{BFEB27E6-8A00-400D-9246-4DB72F0B2583}">
      <dgm:prSet/>
      <dgm:spPr/>
      <dgm:t>
        <a:bodyPr/>
        <a:lstStyle/>
        <a:p>
          <a:r>
            <a:rPr lang="en-GB" dirty="0" smtClean="0"/>
            <a:t>Made by Middle Management</a:t>
          </a:r>
        </a:p>
      </dgm:t>
    </dgm:pt>
    <dgm:pt modelId="{0915359F-6184-4666-AABE-08778D9E7A39}" type="parTrans" cxnId="{8A593472-C412-4D3C-875E-D44605CCB324}">
      <dgm:prSet/>
      <dgm:spPr/>
      <dgm:t>
        <a:bodyPr/>
        <a:lstStyle/>
        <a:p>
          <a:endParaRPr lang="en-GB"/>
        </a:p>
      </dgm:t>
    </dgm:pt>
    <dgm:pt modelId="{DCB27CE2-A5B7-4130-A8C7-311129A537B9}" type="sibTrans" cxnId="{8A593472-C412-4D3C-875E-D44605CCB324}">
      <dgm:prSet/>
      <dgm:spPr/>
      <dgm:t>
        <a:bodyPr/>
        <a:lstStyle/>
        <a:p>
          <a:endParaRPr lang="en-GB"/>
        </a:p>
      </dgm:t>
    </dgm:pt>
    <dgm:pt modelId="{B8BD2AD0-64FE-4090-9402-F13865BA5907}">
      <dgm:prSet/>
      <dgm:spPr/>
      <dgm:t>
        <a:bodyPr/>
        <a:lstStyle/>
        <a:p>
          <a:r>
            <a:rPr lang="en-GB" dirty="0" smtClean="0"/>
            <a:t>Made to achieve the businesses main objectives</a:t>
          </a:r>
          <a:endParaRPr lang="en-GB" dirty="0"/>
        </a:p>
      </dgm:t>
    </dgm:pt>
    <dgm:pt modelId="{33FFB68E-E123-4BD1-99D9-D16B144C86B3}" type="parTrans" cxnId="{665A646B-18A7-402E-9E43-107CA3730F40}">
      <dgm:prSet/>
      <dgm:spPr/>
      <dgm:t>
        <a:bodyPr/>
        <a:lstStyle/>
        <a:p>
          <a:endParaRPr lang="en-GB"/>
        </a:p>
      </dgm:t>
    </dgm:pt>
    <dgm:pt modelId="{E799C248-8261-4063-9DB6-BED6487BD4AF}" type="sibTrans" cxnId="{665A646B-18A7-402E-9E43-107CA3730F40}">
      <dgm:prSet/>
      <dgm:spPr/>
      <dgm:t>
        <a:bodyPr/>
        <a:lstStyle/>
        <a:p>
          <a:endParaRPr lang="en-GB"/>
        </a:p>
      </dgm:t>
    </dgm:pt>
    <dgm:pt modelId="{EEA4E65A-28A8-41F0-ADCF-B5F5084178FD}">
      <dgm:prSet/>
      <dgm:spPr/>
      <dgm:t>
        <a:bodyPr/>
        <a:lstStyle/>
        <a:p>
          <a:r>
            <a:rPr lang="en-GB" dirty="0" smtClean="0"/>
            <a:t>Often very specific</a:t>
          </a:r>
          <a:endParaRPr lang="en-GB" dirty="0"/>
        </a:p>
      </dgm:t>
    </dgm:pt>
    <dgm:pt modelId="{1880D3DB-3930-4A4E-BF45-25A7E15BCF11}" type="parTrans" cxnId="{B9947FE0-79E3-4B3A-90E1-19F8035751C8}">
      <dgm:prSet/>
      <dgm:spPr/>
      <dgm:t>
        <a:bodyPr/>
        <a:lstStyle/>
        <a:p>
          <a:endParaRPr lang="en-GB"/>
        </a:p>
      </dgm:t>
    </dgm:pt>
    <dgm:pt modelId="{D8A1ABC9-0866-405D-895E-5E6748298ECD}" type="sibTrans" cxnId="{B9947FE0-79E3-4B3A-90E1-19F8035751C8}">
      <dgm:prSet/>
      <dgm:spPr/>
      <dgm:t>
        <a:bodyPr/>
        <a:lstStyle/>
        <a:p>
          <a:endParaRPr lang="en-GB"/>
        </a:p>
      </dgm:t>
    </dgm:pt>
    <dgm:pt modelId="{7DA0F017-314B-4C30-B8FF-22BA18E9C1DB}" type="pres">
      <dgm:prSet presAssocID="{B3C21CF5-59DD-40C9-A78A-0F7B998343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C590ED-AFB3-4BF5-A49B-EAEC324F5722}" type="pres">
      <dgm:prSet presAssocID="{5AC0FC16-C1FE-451D-ACBC-239E90DC2B17}" presName="node" presStyleLbl="node1" presStyleIdx="0" presStyleCnt="4" custScaleY="1767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ABE6FF-6B08-4796-AAFE-54E7F74E68F0}" type="pres">
      <dgm:prSet presAssocID="{83EC67C1-76B3-4F6B-ADEC-504FDE2CAC2B}" presName="sibTrans" presStyleCnt="0"/>
      <dgm:spPr/>
      <dgm:t>
        <a:bodyPr/>
        <a:lstStyle/>
        <a:p>
          <a:endParaRPr lang="en-GB"/>
        </a:p>
      </dgm:t>
    </dgm:pt>
    <dgm:pt modelId="{CA75B98F-C413-4806-9D8D-AF9A9113F6C4}" type="pres">
      <dgm:prSet presAssocID="{BFEB27E6-8A00-400D-9246-4DB72F0B2583}" presName="node" presStyleLbl="node1" presStyleIdx="1" presStyleCnt="4" custScaleY="1767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6485DE-E782-4110-9584-641C7FA7BA32}" type="pres">
      <dgm:prSet presAssocID="{DCB27CE2-A5B7-4130-A8C7-311129A537B9}" presName="sibTrans" presStyleCnt="0"/>
      <dgm:spPr/>
      <dgm:t>
        <a:bodyPr/>
        <a:lstStyle/>
        <a:p>
          <a:endParaRPr lang="en-GB"/>
        </a:p>
      </dgm:t>
    </dgm:pt>
    <dgm:pt modelId="{D732B62C-8F71-4785-9906-270447C8C621}" type="pres">
      <dgm:prSet presAssocID="{B8BD2AD0-64FE-4090-9402-F13865BA5907}" presName="node" presStyleLbl="node1" presStyleIdx="2" presStyleCnt="4" custScaleY="1767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6372E8-B6A1-4D4A-AA65-63CAB98F4804}" type="pres">
      <dgm:prSet presAssocID="{E799C248-8261-4063-9DB6-BED6487BD4AF}" presName="sibTrans" presStyleCnt="0"/>
      <dgm:spPr/>
      <dgm:t>
        <a:bodyPr/>
        <a:lstStyle/>
        <a:p>
          <a:endParaRPr lang="en-GB"/>
        </a:p>
      </dgm:t>
    </dgm:pt>
    <dgm:pt modelId="{D5CE7242-64DD-4216-9924-19E6CB1FA1E3}" type="pres">
      <dgm:prSet presAssocID="{EEA4E65A-28A8-41F0-ADCF-B5F5084178FD}" presName="node" presStyleLbl="node1" presStyleIdx="3" presStyleCnt="4" custScaleY="1767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9947FE0-79E3-4B3A-90E1-19F8035751C8}" srcId="{B3C21CF5-59DD-40C9-A78A-0F7B9983431C}" destId="{EEA4E65A-28A8-41F0-ADCF-B5F5084178FD}" srcOrd="3" destOrd="0" parTransId="{1880D3DB-3930-4A4E-BF45-25A7E15BCF11}" sibTransId="{D8A1ABC9-0866-405D-895E-5E6748298ECD}"/>
    <dgm:cxn modelId="{027E1D78-BBDF-4897-9950-6BB73493E208}" type="presOf" srcId="{B3C21CF5-59DD-40C9-A78A-0F7B9983431C}" destId="{7DA0F017-314B-4C30-B8FF-22BA18E9C1DB}" srcOrd="0" destOrd="0" presId="urn:microsoft.com/office/officeart/2005/8/layout/default#4"/>
    <dgm:cxn modelId="{55E82625-0FDF-4BB4-BB15-170B13FC92ED}" type="presOf" srcId="{B8BD2AD0-64FE-4090-9402-F13865BA5907}" destId="{D732B62C-8F71-4785-9906-270447C8C621}" srcOrd="0" destOrd="0" presId="urn:microsoft.com/office/officeart/2005/8/layout/default#4"/>
    <dgm:cxn modelId="{365310B7-22DD-4D21-A330-A1251AB1166F}" srcId="{B3C21CF5-59DD-40C9-A78A-0F7B9983431C}" destId="{5AC0FC16-C1FE-451D-ACBC-239E90DC2B17}" srcOrd="0" destOrd="0" parTransId="{E5672C25-A64C-437F-8DEB-1425BEBCFAC6}" sibTransId="{83EC67C1-76B3-4F6B-ADEC-504FDE2CAC2B}"/>
    <dgm:cxn modelId="{665A646B-18A7-402E-9E43-107CA3730F40}" srcId="{B3C21CF5-59DD-40C9-A78A-0F7B9983431C}" destId="{B8BD2AD0-64FE-4090-9402-F13865BA5907}" srcOrd="2" destOrd="0" parTransId="{33FFB68E-E123-4BD1-99D9-D16B144C86B3}" sibTransId="{E799C248-8261-4063-9DB6-BED6487BD4AF}"/>
    <dgm:cxn modelId="{A0CF4AD5-6169-4F78-8AC0-784E98C713C3}" type="presOf" srcId="{EEA4E65A-28A8-41F0-ADCF-B5F5084178FD}" destId="{D5CE7242-64DD-4216-9924-19E6CB1FA1E3}" srcOrd="0" destOrd="0" presId="urn:microsoft.com/office/officeart/2005/8/layout/default#4"/>
    <dgm:cxn modelId="{D9A43D97-7864-4116-A1E4-BBC1C254475F}" type="presOf" srcId="{5AC0FC16-C1FE-451D-ACBC-239E90DC2B17}" destId="{FAC590ED-AFB3-4BF5-A49B-EAEC324F5722}" srcOrd="0" destOrd="0" presId="urn:microsoft.com/office/officeart/2005/8/layout/default#4"/>
    <dgm:cxn modelId="{56B07F14-5853-4752-AA8D-3025BA357498}" type="presOf" srcId="{BFEB27E6-8A00-400D-9246-4DB72F0B2583}" destId="{CA75B98F-C413-4806-9D8D-AF9A9113F6C4}" srcOrd="0" destOrd="0" presId="urn:microsoft.com/office/officeart/2005/8/layout/default#4"/>
    <dgm:cxn modelId="{8A593472-C412-4D3C-875E-D44605CCB324}" srcId="{B3C21CF5-59DD-40C9-A78A-0F7B9983431C}" destId="{BFEB27E6-8A00-400D-9246-4DB72F0B2583}" srcOrd="1" destOrd="0" parTransId="{0915359F-6184-4666-AABE-08778D9E7A39}" sibTransId="{DCB27CE2-A5B7-4130-A8C7-311129A537B9}"/>
    <dgm:cxn modelId="{6BB4D630-3877-4543-843F-341109FB307B}" type="presParOf" srcId="{7DA0F017-314B-4C30-B8FF-22BA18E9C1DB}" destId="{FAC590ED-AFB3-4BF5-A49B-EAEC324F5722}" srcOrd="0" destOrd="0" presId="urn:microsoft.com/office/officeart/2005/8/layout/default#4"/>
    <dgm:cxn modelId="{CFA44814-E642-44AE-B1A7-2C7DB8A56EA0}" type="presParOf" srcId="{7DA0F017-314B-4C30-B8FF-22BA18E9C1DB}" destId="{11ABE6FF-6B08-4796-AAFE-54E7F74E68F0}" srcOrd="1" destOrd="0" presId="urn:microsoft.com/office/officeart/2005/8/layout/default#4"/>
    <dgm:cxn modelId="{52D3D65D-BC3D-485E-9C4D-98CF0D14ECD1}" type="presParOf" srcId="{7DA0F017-314B-4C30-B8FF-22BA18E9C1DB}" destId="{CA75B98F-C413-4806-9D8D-AF9A9113F6C4}" srcOrd="2" destOrd="0" presId="urn:microsoft.com/office/officeart/2005/8/layout/default#4"/>
    <dgm:cxn modelId="{34AAFFF8-4FD9-45A1-BB6A-9CA20B68B5A9}" type="presParOf" srcId="{7DA0F017-314B-4C30-B8FF-22BA18E9C1DB}" destId="{B66485DE-E782-4110-9584-641C7FA7BA32}" srcOrd="3" destOrd="0" presId="urn:microsoft.com/office/officeart/2005/8/layout/default#4"/>
    <dgm:cxn modelId="{76139D79-7F8C-4B1C-9626-044D978A40D2}" type="presParOf" srcId="{7DA0F017-314B-4C30-B8FF-22BA18E9C1DB}" destId="{D732B62C-8F71-4785-9906-270447C8C621}" srcOrd="4" destOrd="0" presId="urn:microsoft.com/office/officeart/2005/8/layout/default#4"/>
    <dgm:cxn modelId="{C08A3936-4AA6-47E8-972C-AB1E3C70A1DA}" type="presParOf" srcId="{7DA0F017-314B-4C30-B8FF-22BA18E9C1DB}" destId="{166372E8-B6A1-4D4A-AA65-63CAB98F4804}" srcOrd="5" destOrd="0" presId="urn:microsoft.com/office/officeart/2005/8/layout/default#4"/>
    <dgm:cxn modelId="{6A86B8B5-0319-4331-8B21-45B58581401F}" type="presParOf" srcId="{7DA0F017-314B-4C30-B8FF-22BA18E9C1DB}" destId="{D5CE7242-64DD-4216-9924-19E6CB1FA1E3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C21CF5-59DD-40C9-A78A-0F7B9983431C}" type="doc">
      <dgm:prSet loTypeId="urn:microsoft.com/office/officeart/2005/8/layout/default#5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5AC0FC16-C1FE-451D-ACBC-239E90DC2B17}">
      <dgm:prSet phldrT="[Text]" custT="1"/>
      <dgm:spPr/>
      <dgm:t>
        <a:bodyPr/>
        <a:lstStyle/>
        <a:p>
          <a:r>
            <a:rPr lang="en-GB" sz="2500" dirty="0" smtClean="0"/>
            <a:t>Made on a daily/weekly basis (</a:t>
          </a:r>
          <a:r>
            <a:rPr lang="en-GB" sz="2500" b="1" dirty="0" smtClean="0"/>
            <a:t>short</a:t>
          </a:r>
          <a:r>
            <a:rPr lang="en-GB" sz="2500" dirty="0" smtClean="0"/>
            <a:t> term)</a:t>
          </a:r>
          <a:endParaRPr lang="en-GB" sz="2500" dirty="0"/>
        </a:p>
      </dgm:t>
    </dgm:pt>
    <dgm:pt modelId="{E5672C25-A64C-437F-8DEB-1425BEBCFAC6}" type="parTrans" cxnId="{365310B7-22DD-4D21-A330-A1251AB1166F}">
      <dgm:prSet/>
      <dgm:spPr/>
      <dgm:t>
        <a:bodyPr/>
        <a:lstStyle/>
        <a:p>
          <a:endParaRPr lang="en-GB"/>
        </a:p>
      </dgm:t>
    </dgm:pt>
    <dgm:pt modelId="{83EC67C1-76B3-4F6B-ADEC-504FDE2CAC2B}" type="sibTrans" cxnId="{365310B7-22DD-4D21-A330-A1251AB1166F}">
      <dgm:prSet/>
      <dgm:spPr/>
      <dgm:t>
        <a:bodyPr/>
        <a:lstStyle/>
        <a:p>
          <a:endParaRPr lang="en-GB"/>
        </a:p>
      </dgm:t>
    </dgm:pt>
    <dgm:pt modelId="{3E12CF7D-9AEF-473F-90DF-2801ADE36EF2}">
      <dgm:prSet custT="1"/>
      <dgm:spPr/>
      <dgm:t>
        <a:bodyPr/>
        <a:lstStyle/>
        <a:p>
          <a:r>
            <a:rPr lang="en-GB" sz="2500" dirty="0" smtClean="0"/>
            <a:t>Made by all</a:t>
          </a:r>
          <a:endParaRPr lang="en-GB" sz="2500" dirty="0"/>
        </a:p>
      </dgm:t>
    </dgm:pt>
    <dgm:pt modelId="{CBBB5108-9780-4733-A634-174667885092}" type="parTrans" cxnId="{B76FE1FF-BC16-4854-B192-D3201A4E1A6F}">
      <dgm:prSet/>
      <dgm:spPr/>
      <dgm:t>
        <a:bodyPr/>
        <a:lstStyle/>
        <a:p>
          <a:endParaRPr lang="en-GB"/>
        </a:p>
      </dgm:t>
    </dgm:pt>
    <dgm:pt modelId="{239DEEF2-C0B6-46E6-953A-E07C19F3CE36}" type="sibTrans" cxnId="{B76FE1FF-BC16-4854-B192-D3201A4E1A6F}">
      <dgm:prSet/>
      <dgm:spPr/>
      <dgm:t>
        <a:bodyPr/>
        <a:lstStyle/>
        <a:p>
          <a:endParaRPr lang="en-GB"/>
        </a:p>
      </dgm:t>
    </dgm:pt>
    <dgm:pt modelId="{AED85CB0-E8D0-41A6-933F-E3EECC8A76AD}">
      <dgm:prSet custT="1"/>
      <dgm:spPr/>
      <dgm:t>
        <a:bodyPr/>
        <a:lstStyle/>
        <a:p>
          <a:r>
            <a:rPr lang="en-GB" sz="2500" smtClean="0"/>
            <a:t>Often </a:t>
          </a:r>
          <a:r>
            <a:rPr lang="en-GB" sz="3200" b="1" smtClean="0"/>
            <a:t>reactive</a:t>
          </a:r>
          <a:r>
            <a:rPr lang="en-GB" sz="2500" smtClean="0"/>
            <a:t>, when a change occurs</a:t>
          </a:r>
          <a:endParaRPr lang="en-GB" sz="2500" dirty="0"/>
        </a:p>
      </dgm:t>
    </dgm:pt>
    <dgm:pt modelId="{93529395-429B-49E5-A46D-6DD04A1BA4D4}" type="parTrans" cxnId="{621E0537-4245-406A-9A4E-3869EA0BC9B3}">
      <dgm:prSet/>
      <dgm:spPr/>
      <dgm:t>
        <a:bodyPr/>
        <a:lstStyle/>
        <a:p>
          <a:endParaRPr lang="en-GB"/>
        </a:p>
      </dgm:t>
    </dgm:pt>
    <dgm:pt modelId="{41785F99-7719-48CC-B4AA-444201D6B512}" type="sibTrans" cxnId="{621E0537-4245-406A-9A4E-3869EA0BC9B3}">
      <dgm:prSet/>
      <dgm:spPr/>
      <dgm:t>
        <a:bodyPr/>
        <a:lstStyle/>
        <a:p>
          <a:endParaRPr lang="en-GB"/>
        </a:p>
      </dgm:t>
    </dgm:pt>
    <dgm:pt modelId="{7DA0F017-314B-4C30-B8FF-22BA18E9C1DB}" type="pres">
      <dgm:prSet presAssocID="{B3C21CF5-59DD-40C9-A78A-0F7B998343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C590ED-AFB3-4BF5-A49B-EAEC324F5722}" type="pres">
      <dgm:prSet presAssocID="{5AC0FC16-C1FE-451D-ACBC-239E90DC2B17}" presName="node" presStyleLbl="node1" presStyleIdx="0" presStyleCnt="3" custScaleY="102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ABE6FF-6B08-4796-AAFE-54E7F74E68F0}" type="pres">
      <dgm:prSet presAssocID="{83EC67C1-76B3-4F6B-ADEC-504FDE2CAC2B}" presName="sibTrans" presStyleCnt="0"/>
      <dgm:spPr/>
      <dgm:t>
        <a:bodyPr/>
        <a:lstStyle/>
        <a:p>
          <a:endParaRPr lang="en-GB"/>
        </a:p>
      </dgm:t>
    </dgm:pt>
    <dgm:pt modelId="{7CFA6F8D-780B-40A6-8BFC-04DC2FF93EB7}" type="pres">
      <dgm:prSet presAssocID="{3E12CF7D-9AEF-473F-90DF-2801ADE36EF2}" presName="node" presStyleLbl="node1" presStyleIdx="1" presStyleCnt="3" custScaleY="102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3B5609-1D5F-40FE-A628-3F0858E272D7}" type="pres">
      <dgm:prSet presAssocID="{239DEEF2-C0B6-46E6-953A-E07C19F3CE36}" presName="sibTrans" presStyleCnt="0"/>
      <dgm:spPr/>
      <dgm:t>
        <a:bodyPr/>
        <a:lstStyle/>
        <a:p>
          <a:endParaRPr lang="en-GB"/>
        </a:p>
      </dgm:t>
    </dgm:pt>
    <dgm:pt modelId="{4EABE4DC-FC08-4F85-A30B-E2EB97D0956D}" type="pres">
      <dgm:prSet presAssocID="{AED85CB0-E8D0-41A6-933F-E3EECC8A76AD}" presName="node" presStyleLbl="node1" presStyleIdx="2" presStyleCnt="3" custScaleY="102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C22373-4A6D-4E8B-A855-DEF25DCE09F0}" type="presOf" srcId="{3E12CF7D-9AEF-473F-90DF-2801ADE36EF2}" destId="{7CFA6F8D-780B-40A6-8BFC-04DC2FF93EB7}" srcOrd="0" destOrd="0" presId="urn:microsoft.com/office/officeart/2005/8/layout/default#5"/>
    <dgm:cxn modelId="{365310B7-22DD-4D21-A330-A1251AB1166F}" srcId="{B3C21CF5-59DD-40C9-A78A-0F7B9983431C}" destId="{5AC0FC16-C1FE-451D-ACBC-239E90DC2B17}" srcOrd="0" destOrd="0" parTransId="{E5672C25-A64C-437F-8DEB-1425BEBCFAC6}" sibTransId="{83EC67C1-76B3-4F6B-ADEC-504FDE2CAC2B}"/>
    <dgm:cxn modelId="{621E0537-4245-406A-9A4E-3869EA0BC9B3}" srcId="{B3C21CF5-59DD-40C9-A78A-0F7B9983431C}" destId="{AED85CB0-E8D0-41A6-933F-E3EECC8A76AD}" srcOrd="2" destOrd="0" parTransId="{93529395-429B-49E5-A46D-6DD04A1BA4D4}" sibTransId="{41785F99-7719-48CC-B4AA-444201D6B512}"/>
    <dgm:cxn modelId="{178FBA65-CD27-432D-B4F0-2BCD207EA93D}" type="presOf" srcId="{B3C21CF5-59DD-40C9-A78A-0F7B9983431C}" destId="{7DA0F017-314B-4C30-B8FF-22BA18E9C1DB}" srcOrd="0" destOrd="0" presId="urn:microsoft.com/office/officeart/2005/8/layout/default#5"/>
    <dgm:cxn modelId="{FCACE181-9520-4662-B24F-89A645D3E1DD}" type="presOf" srcId="{AED85CB0-E8D0-41A6-933F-E3EECC8A76AD}" destId="{4EABE4DC-FC08-4F85-A30B-E2EB97D0956D}" srcOrd="0" destOrd="0" presId="urn:microsoft.com/office/officeart/2005/8/layout/default#5"/>
    <dgm:cxn modelId="{B0D2103F-36FB-4052-AA4C-C0DE8435EADB}" type="presOf" srcId="{5AC0FC16-C1FE-451D-ACBC-239E90DC2B17}" destId="{FAC590ED-AFB3-4BF5-A49B-EAEC324F5722}" srcOrd="0" destOrd="0" presId="urn:microsoft.com/office/officeart/2005/8/layout/default#5"/>
    <dgm:cxn modelId="{B76FE1FF-BC16-4854-B192-D3201A4E1A6F}" srcId="{B3C21CF5-59DD-40C9-A78A-0F7B9983431C}" destId="{3E12CF7D-9AEF-473F-90DF-2801ADE36EF2}" srcOrd="1" destOrd="0" parTransId="{CBBB5108-9780-4733-A634-174667885092}" sibTransId="{239DEEF2-C0B6-46E6-953A-E07C19F3CE36}"/>
    <dgm:cxn modelId="{6B962360-2235-416C-AE46-385ED542FA22}" type="presParOf" srcId="{7DA0F017-314B-4C30-B8FF-22BA18E9C1DB}" destId="{FAC590ED-AFB3-4BF5-A49B-EAEC324F5722}" srcOrd="0" destOrd="0" presId="urn:microsoft.com/office/officeart/2005/8/layout/default#5"/>
    <dgm:cxn modelId="{776EDA56-956A-4E88-9BF5-96777B7671B8}" type="presParOf" srcId="{7DA0F017-314B-4C30-B8FF-22BA18E9C1DB}" destId="{11ABE6FF-6B08-4796-AAFE-54E7F74E68F0}" srcOrd="1" destOrd="0" presId="urn:microsoft.com/office/officeart/2005/8/layout/default#5"/>
    <dgm:cxn modelId="{3F0F324B-1A70-4524-90D1-385D86B7865E}" type="presParOf" srcId="{7DA0F017-314B-4C30-B8FF-22BA18E9C1DB}" destId="{7CFA6F8D-780B-40A6-8BFC-04DC2FF93EB7}" srcOrd="2" destOrd="0" presId="urn:microsoft.com/office/officeart/2005/8/layout/default#5"/>
    <dgm:cxn modelId="{207D0C3C-141F-45B1-B9E2-11FD4EA9EDD6}" type="presParOf" srcId="{7DA0F017-314B-4C30-B8FF-22BA18E9C1DB}" destId="{BB3B5609-1D5F-40FE-A628-3F0858E272D7}" srcOrd="3" destOrd="0" presId="urn:microsoft.com/office/officeart/2005/8/layout/default#5"/>
    <dgm:cxn modelId="{1E95076C-C1E4-4BFF-AE04-1CEB70DEA43B}" type="presParOf" srcId="{7DA0F017-314B-4C30-B8FF-22BA18E9C1DB}" destId="{4EABE4DC-FC08-4F85-A30B-E2EB97D0956D}" srcOrd="4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F36F42-15A4-4A79-B92C-767BA49FCC08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799912F1-FE35-415B-B606-8F9690B0F303}">
      <dgm:prSet phldrT="[Text]" custT="1"/>
      <dgm:spPr/>
      <dgm:t>
        <a:bodyPr/>
        <a:lstStyle/>
        <a:p>
          <a:r>
            <a:rPr lang="en-GB" sz="2300" dirty="0" smtClean="0"/>
            <a:t>When an employee is ill, the manager must reorganise the shift rota</a:t>
          </a:r>
          <a:endParaRPr lang="en-GB" sz="2300" dirty="0"/>
        </a:p>
      </dgm:t>
    </dgm:pt>
    <dgm:pt modelId="{2D861170-C55D-47E5-B4F5-CEF7A0957A0E}" type="parTrans" cxnId="{86960E28-33C6-46CB-A5B3-0FB2DE145721}">
      <dgm:prSet/>
      <dgm:spPr/>
      <dgm:t>
        <a:bodyPr/>
        <a:lstStyle/>
        <a:p>
          <a:endParaRPr lang="en-GB"/>
        </a:p>
      </dgm:t>
    </dgm:pt>
    <dgm:pt modelId="{40C2353B-687F-4216-9A4E-58AE446B9FA8}" type="sibTrans" cxnId="{86960E28-33C6-46CB-A5B3-0FB2DE145721}">
      <dgm:prSet/>
      <dgm:spPr/>
      <dgm:t>
        <a:bodyPr/>
        <a:lstStyle/>
        <a:p>
          <a:endParaRPr lang="en-GB"/>
        </a:p>
      </dgm:t>
    </dgm:pt>
    <dgm:pt modelId="{D09751E9-31BB-4E30-BD39-0FBBB7032FF8}">
      <dgm:prSet custT="1"/>
      <dgm:spPr/>
      <dgm:t>
        <a:bodyPr/>
        <a:lstStyle/>
        <a:p>
          <a:r>
            <a:rPr lang="en-GB" sz="2300" dirty="0" smtClean="0"/>
            <a:t>When something breaks, calling the repair service</a:t>
          </a:r>
          <a:endParaRPr lang="en-GB" sz="2300" dirty="0"/>
        </a:p>
      </dgm:t>
    </dgm:pt>
    <dgm:pt modelId="{A0F2D75F-B06D-4B37-9720-ED08CDE76EB9}" type="parTrans" cxnId="{F120A703-D7BD-4345-B244-8B33AE0B676A}">
      <dgm:prSet/>
      <dgm:spPr/>
      <dgm:t>
        <a:bodyPr/>
        <a:lstStyle/>
        <a:p>
          <a:endParaRPr lang="en-GB"/>
        </a:p>
      </dgm:t>
    </dgm:pt>
    <dgm:pt modelId="{9758509B-9CAF-4271-B84F-3AAFCB8DC5EB}" type="sibTrans" cxnId="{F120A703-D7BD-4345-B244-8B33AE0B676A}">
      <dgm:prSet/>
      <dgm:spPr/>
      <dgm:t>
        <a:bodyPr/>
        <a:lstStyle/>
        <a:p>
          <a:endParaRPr lang="en-GB"/>
        </a:p>
      </dgm:t>
    </dgm:pt>
    <dgm:pt modelId="{9A0C9D7D-4BAF-4BE1-A94D-8F8040CDD5F0}" type="pres">
      <dgm:prSet presAssocID="{07F36F42-15A4-4A79-B92C-767BA49FCC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49E3C5A-E0F2-4D83-9CFA-1550AB6C4DF9}" type="pres">
      <dgm:prSet presAssocID="{799912F1-FE35-415B-B606-8F9690B0F303}" presName="parentText" presStyleLbl="node1" presStyleIdx="0" presStyleCnt="2" custScaleY="446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E5F6A59C-B193-433C-9F49-A7CE2E07F2BE}" type="pres">
      <dgm:prSet presAssocID="{40C2353B-687F-4216-9A4E-58AE446B9FA8}" presName="spacer" presStyleCnt="0"/>
      <dgm:spPr/>
      <dgm:t>
        <a:bodyPr/>
        <a:lstStyle/>
        <a:p>
          <a:endParaRPr lang="en-GB"/>
        </a:p>
      </dgm:t>
    </dgm:pt>
    <dgm:pt modelId="{C85D219A-633D-4C79-9A6C-84BACF2035C9}" type="pres">
      <dgm:prSet presAssocID="{D09751E9-31BB-4E30-BD39-0FBBB7032FF8}" presName="parentText" presStyleLbl="node1" presStyleIdx="1" presStyleCnt="2" custScaleY="446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F120A703-D7BD-4345-B244-8B33AE0B676A}" srcId="{07F36F42-15A4-4A79-B92C-767BA49FCC08}" destId="{D09751E9-31BB-4E30-BD39-0FBBB7032FF8}" srcOrd="1" destOrd="0" parTransId="{A0F2D75F-B06D-4B37-9720-ED08CDE76EB9}" sibTransId="{9758509B-9CAF-4271-B84F-3AAFCB8DC5EB}"/>
    <dgm:cxn modelId="{BFBC5609-74E5-4F32-ADAA-A39B682C51F3}" type="presOf" srcId="{799912F1-FE35-415B-B606-8F9690B0F303}" destId="{749E3C5A-E0F2-4D83-9CFA-1550AB6C4DF9}" srcOrd="0" destOrd="0" presId="urn:microsoft.com/office/officeart/2005/8/layout/vList2"/>
    <dgm:cxn modelId="{8372EBCB-58A9-4C77-B1BD-012B4AA594BE}" type="presOf" srcId="{D09751E9-31BB-4E30-BD39-0FBBB7032FF8}" destId="{C85D219A-633D-4C79-9A6C-84BACF2035C9}" srcOrd="0" destOrd="0" presId="urn:microsoft.com/office/officeart/2005/8/layout/vList2"/>
    <dgm:cxn modelId="{86960E28-33C6-46CB-A5B3-0FB2DE145721}" srcId="{07F36F42-15A4-4A79-B92C-767BA49FCC08}" destId="{799912F1-FE35-415B-B606-8F9690B0F303}" srcOrd="0" destOrd="0" parTransId="{2D861170-C55D-47E5-B4F5-CEF7A0957A0E}" sibTransId="{40C2353B-687F-4216-9A4E-58AE446B9FA8}"/>
    <dgm:cxn modelId="{1756F03E-51A7-4518-91FA-55816D983688}" type="presOf" srcId="{07F36F42-15A4-4A79-B92C-767BA49FCC08}" destId="{9A0C9D7D-4BAF-4BE1-A94D-8F8040CDD5F0}" srcOrd="0" destOrd="0" presId="urn:microsoft.com/office/officeart/2005/8/layout/vList2"/>
    <dgm:cxn modelId="{F9F82F32-7047-4344-8C86-7CF1A1F4315B}" type="presParOf" srcId="{9A0C9D7D-4BAF-4BE1-A94D-8F8040CDD5F0}" destId="{749E3C5A-E0F2-4D83-9CFA-1550AB6C4DF9}" srcOrd="0" destOrd="0" presId="urn:microsoft.com/office/officeart/2005/8/layout/vList2"/>
    <dgm:cxn modelId="{7829BCE5-C28C-4A74-A906-3F90EB848B6A}" type="presParOf" srcId="{9A0C9D7D-4BAF-4BE1-A94D-8F8040CDD5F0}" destId="{E5F6A59C-B193-433C-9F49-A7CE2E07F2BE}" srcOrd="1" destOrd="0" presId="urn:microsoft.com/office/officeart/2005/8/layout/vList2"/>
    <dgm:cxn modelId="{07F3D7C8-D55F-4B7F-82CF-2178884701DF}" type="presParOf" srcId="{9A0C9D7D-4BAF-4BE1-A94D-8F8040CDD5F0}" destId="{C85D219A-633D-4C79-9A6C-84BACF2035C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0533D7-3D64-48EA-AD97-E4BA2E38D411}" type="doc">
      <dgm:prSet loTypeId="urn:microsoft.com/office/officeart/2005/8/layout/default#6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9095C61-DE7C-4E02-900D-606060353843}">
      <dgm:prSet phldrT="[Text]"/>
      <dgm:spPr/>
      <dgm:t>
        <a:bodyPr/>
        <a:lstStyle/>
        <a:p>
          <a:r>
            <a:rPr lang="en-GB" dirty="0" smtClean="0"/>
            <a:t>Strategic (s)</a:t>
          </a:r>
          <a:endParaRPr lang="en-GB" dirty="0"/>
        </a:p>
      </dgm:t>
    </dgm:pt>
    <dgm:pt modelId="{9B33FECF-DD0B-42FF-BF8F-0F0D721B677B}" type="parTrans" cxnId="{D1C35D06-D676-4518-98EC-BFC64CDB27D9}">
      <dgm:prSet/>
      <dgm:spPr/>
      <dgm:t>
        <a:bodyPr/>
        <a:lstStyle/>
        <a:p>
          <a:endParaRPr lang="en-GB"/>
        </a:p>
      </dgm:t>
    </dgm:pt>
    <dgm:pt modelId="{6506D234-AEE4-490F-A04B-2A6C2B158BA7}" type="sibTrans" cxnId="{D1C35D06-D676-4518-98EC-BFC64CDB27D9}">
      <dgm:prSet/>
      <dgm:spPr/>
      <dgm:t>
        <a:bodyPr/>
        <a:lstStyle/>
        <a:p>
          <a:endParaRPr lang="en-GB"/>
        </a:p>
      </dgm:t>
    </dgm:pt>
    <dgm:pt modelId="{EAA5248C-2A3E-485F-B954-9E878838C8AD}">
      <dgm:prSet phldrT="[Text]"/>
      <dgm:spPr/>
      <dgm:t>
        <a:bodyPr/>
        <a:lstStyle/>
        <a:p>
          <a:r>
            <a:rPr lang="en-GB" dirty="0" smtClean="0"/>
            <a:t>Tactical (t)</a:t>
          </a:r>
          <a:endParaRPr lang="en-GB" dirty="0"/>
        </a:p>
      </dgm:t>
    </dgm:pt>
    <dgm:pt modelId="{C5AA38C4-A517-44FF-B419-B69C3CB9060B}" type="parTrans" cxnId="{9CB8A9DF-0D57-4902-A487-14D417B0703F}">
      <dgm:prSet/>
      <dgm:spPr/>
      <dgm:t>
        <a:bodyPr/>
        <a:lstStyle/>
        <a:p>
          <a:endParaRPr lang="en-GB"/>
        </a:p>
      </dgm:t>
    </dgm:pt>
    <dgm:pt modelId="{D8068697-4AD6-4D8E-80A4-71A9B46E0F3A}" type="sibTrans" cxnId="{9CB8A9DF-0D57-4902-A487-14D417B0703F}">
      <dgm:prSet/>
      <dgm:spPr/>
      <dgm:t>
        <a:bodyPr/>
        <a:lstStyle/>
        <a:p>
          <a:endParaRPr lang="en-GB"/>
        </a:p>
      </dgm:t>
    </dgm:pt>
    <dgm:pt modelId="{1B284241-A398-4A71-BA2A-233DD0D053A8}">
      <dgm:prSet phldrT="[Text]"/>
      <dgm:spPr/>
      <dgm:t>
        <a:bodyPr/>
        <a:lstStyle/>
        <a:p>
          <a:r>
            <a:rPr lang="en-GB" dirty="0" smtClean="0"/>
            <a:t>Operational (o)</a:t>
          </a:r>
          <a:endParaRPr lang="en-GB" dirty="0"/>
        </a:p>
      </dgm:t>
    </dgm:pt>
    <dgm:pt modelId="{A1AFEA16-DEA5-420E-A240-DA2D2E8E6C7B}" type="parTrans" cxnId="{1E56FA3F-BBA4-4E53-9E9C-D41CF9075B84}">
      <dgm:prSet/>
      <dgm:spPr/>
      <dgm:t>
        <a:bodyPr/>
        <a:lstStyle/>
        <a:p>
          <a:endParaRPr lang="en-GB"/>
        </a:p>
      </dgm:t>
    </dgm:pt>
    <dgm:pt modelId="{C7E165C1-0D05-4C58-ACE9-A9114695360B}" type="sibTrans" cxnId="{1E56FA3F-BBA4-4E53-9E9C-D41CF9075B84}">
      <dgm:prSet/>
      <dgm:spPr/>
      <dgm:t>
        <a:bodyPr/>
        <a:lstStyle/>
        <a:p>
          <a:endParaRPr lang="en-GB"/>
        </a:p>
      </dgm:t>
    </dgm:pt>
    <dgm:pt modelId="{D69AEFB5-0802-4D45-806A-58A21C653DB1}" type="pres">
      <dgm:prSet presAssocID="{370533D7-3D64-48EA-AD97-E4BA2E38D4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399620-C3E5-4B10-9B55-10DAF86C26FC}" type="pres">
      <dgm:prSet presAssocID="{D9095C61-DE7C-4E02-900D-606060353843}" presName="node" presStyleLbl="node1" presStyleIdx="0" presStyleCnt="3" custScaleX="2553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F5559C-9DC6-4971-A0D1-8EC2A2AD4291}" type="pres">
      <dgm:prSet presAssocID="{6506D234-AEE4-490F-A04B-2A6C2B158BA7}" presName="sibTrans" presStyleCnt="0"/>
      <dgm:spPr/>
      <dgm:t>
        <a:bodyPr/>
        <a:lstStyle/>
        <a:p>
          <a:endParaRPr lang="en-GB"/>
        </a:p>
      </dgm:t>
    </dgm:pt>
    <dgm:pt modelId="{5863D112-274E-4C83-ACE9-157AAE7ED0C2}" type="pres">
      <dgm:prSet presAssocID="{EAA5248C-2A3E-485F-B954-9E878838C8AD}" presName="node" presStyleLbl="node1" presStyleIdx="1" presStyleCnt="3" custScaleX="2553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738446-D411-476F-9E2D-8A8B1040D013}" type="pres">
      <dgm:prSet presAssocID="{D8068697-4AD6-4D8E-80A4-71A9B46E0F3A}" presName="sibTrans" presStyleCnt="0"/>
      <dgm:spPr/>
      <dgm:t>
        <a:bodyPr/>
        <a:lstStyle/>
        <a:p>
          <a:endParaRPr lang="en-GB"/>
        </a:p>
      </dgm:t>
    </dgm:pt>
    <dgm:pt modelId="{F6CEBA47-1D6B-4818-A160-AB17CDE34AFC}" type="pres">
      <dgm:prSet presAssocID="{1B284241-A398-4A71-BA2A-233DD0D053A8}" presName="node" presStyleLbl="node1" presStyleIdx="2" presStyleCnt="3" custScaleX="2553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569472-262D-405A-8DD7-A9EC0E5C2214}" type="presOf" srcId="{1B284241-A398-4A71-BA2A-233DD0D053A8}" destId="{F6CEBA47-1D6B-4818-A160-AB17CDE34AFC}" srcOrd="0" destOrd="0" presId="urn:microsoft.com/office/officeart/2005/8/layout/default#6"/>
    <dgm:cxn modelId="{E363B891-306A-414F-BC70-9941B883178B}" type="presOf" srcId="{D9095C61-DE7C-4E02-900D-606060353843}" destId="{5F399620-C3E5-4B10-9B55-10DAF86C26FC}" srcOrd="0" destOrd="0" presId="urn:microsoft.com/office/officeart/2005/8/layout/default#6"/>
    <dgm:cxn modelId="{D1C35D06-D676-4518-98EC-BFC64CDB27D9}" srcId="{370533D7-3D64-48EA-AD97-E4BA2E38D411}" destId="{D9095C61-DE7C-4E02-900D-606060353843}" srcOrd="0" destOrd="0" parTransId="{9B33FECF-DD0B-42FF-BF8F-0F0D721B677B}" sibTransId="{6506D234-AEE4-490F-A04B-2A6C2B158BA7}"/>
    <dgm:cxn modelId="{23AB6F59-161F-4A4A-B1E4-4EB115276E60}" type="presOf" srcId="{370533D7-3D64-48EA-AD97-E4BA2E38D411}" destId="{D69AEFB5-0802-4D45-806A-58A21C653DB1}" srcOrd="0" destOrd="0" presId="urn:microsoft.com/office/officeart/2005/8/layout/default#6"/>
    <dgm:cxn modelId="{9CB8A9DF-0D57-4902-A487-14D417B0703F}" srcId="{370533D7-3D64-48EA-AD97-E4BA2E38D411}" destId="{EAA5248C-2A3E-485F-B954-9E878838C8AD}" srcOrd="1" destOrd="0" parTransId="{C5AA38C4-A517-44FF-B419-B69C3CB9060B}" sibTransId="{D8068697-4AD6-4D8E-80A4-71A9B46E0F3A}"/>
    <dgm:cxn modelId="{ABE454C8-2470-4ACA-B19C-645DB09F0E10}" type="presOf" srcId="{EAA5248C-2A3E-485F-B954-9E878838C8AD}" destId="{5863D112-274E-4C83-ACE9-157AAE7ED0C2}" srcOrd="0" destOrd="0" presId="urn:microsoft.com/office/officeart/2005/8/layout/default#6"/>
    <dgm:cxn modelId="{1E56FA3F-BBA4-4E53-9E9C-D41CF9075B84}" srcId="{370533D7-3D64-48EA-AD97-E4BA2E38D411}" destId="{1B284241-A398-4A71-BA2A-233DD0D053A8}" srcOrd="2" destOrd="0" parTransId="{A1AFEA16-DEA5-420E-A240-DA2D2E8E6C7B}" sibTransId="{C7E165C1-0D05-4C58-ACE9-A9114695360B}"/>
    <dgm:cxn modelId="{4875C744-C154-4720-9E27-6862C080E0E3}" type="presParOf" srcId="{D69AEFB5-0802-4D45-806A-58A21C653DB1}" destId="{5F399620-C3E5-4B10-9B55-10DAF86C26FC}" srcOrd="0" destOrd="0" presId="urn:microsoft.com/office/officeart/2005/8/layout/default#6"/>
    <dgm:cxn modelId="{0FB0B292-AD49-4AF0-B730-130D30362FF4}" type="presParOf" srcId="{D69AEFB5-0802-4D45-806A-58A21C653DB1}" destId="{7EF5559C-9DC6-4971-A0D1-8EC2A2AD4291}" srcOrd="1" destOrd="0" presId="urn:microsoft.com/office/officeart/2005/8/layout/default#6"/>
    <dgm:cxn modelId="{C81DD3F8-483B-4021-AC2C-EC68095C0410}" type="presParOf" srcId="{D69AEFB5-0802-4D45-806A-58A21C653DB1}" destId="{5863D112-274E-4C83-ACE9-157AAE7ED0C2}" srcOrd="2" destOrd="0" presId="urn:microsoft.com/office/officeart/2005/8/layout/default#6"/>
    <dgm:cxn modelId="{35EF300A-2DE8-483C-A49B-F0C8ECAADF6A}" type="presParOf" srcId="{D69AEFB5-0802-4D45-806A-58A21C653DB1}" destId="{54738446-D411-476F-9E2D-8A8B1040D013}" srcOrd="3" destOrd="0" presId="urn:microsoft.com/office/officeart/2005/8/layout/default#6"/>
    <dgm:cxn modelId="{E424A47A-6592-41DE-9FA3-0CB50E36FDF0}" type="presParOf" srcId="{D69AEFB5-0802-4D45-806A-58A21C653DB1}" destId="{F6CEBA47-1D6B-4818-A160-AB17CDE34AFC}" srcOrd="4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B2959-4A1C-4870-B0A5-DC82C458F043}">
      <dsp:nvSpPr>
        <dsp:cNvPr id="0" name=""/>
        <dsp:cNvSpPr/>
      </dsp:nvSpPr>
      <dsp:spPr>
        <a:xfrm>
          <a:off x="0" y="2"/>
          <a:ext cx="2690422" cy="29204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Decision making is the most important aspect of </a:t>
          </a:r>
          <a:r>
            <a:rPr lang="en-GB" sz="2900" b="1" kern="1200" dirty="0" smtClean="0"/>
            <a:t>management</a:t>
          </a:r>
          <a:endParaRPr lang="en-GB" sz="2900" b="1" kern="1200" dirty="0"/>
        </a:p>
      </dsp:txBody>
      <dsp:txXfrm>
        <a:off x="0" y="2"/>
        <a:ext cx="2690422" cy="2920459"/>
      </dsp:txXfrm>
    </dsp:sp>
    <dsp:sp modelId="{5697FE30-3C30-460A-981D-205D9965999C}">
      <dsp:nvSpPr>
        <dsp:cNvPr id="0" name=""/>
        <dsp:cNvSpPr/>
      </dsp:nvSpPr>
      <dsp:spPr>
        <a:xfrm>
          <a:off x="2959464" y="2"/>
          <a:ext cx="2690422" cy="29204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Effective decision making is </a:t>
          </a:r>
          <a:r>
            <a:rPr lang="en-GB" sz="2900" b="1" kern="1200" dirty="0" smtClean="0"/>
            <a:t>essential</a:t>
          </a:r>
          <a:r>
            <a:rPr lang="en-GB" sz="2900" kern="1200" dirty="0" smtClean="0"/>
            <a:t> for successful business practice</a:t>
          </a:r>
          <a:endParaRPr lang="en-GB" sz="2900" kern="1200" dirty="0"/>
        </a:p>
      </dsp:txBody>
      <dsp:txXfrm>
        <a:off x="2959464" y="2"/>
        <a:ext cx="2690422" cy="2920459"/>
      </dsp:txXfrm>
    </dsp:sp>
    <dsp:sp modelId="{CB8CD2A6-9C8A-416F-95CB-37692236D87E}">
      <dsp:nvSpPr>
        <dsp:cNvPr id="0" name=""/>
        <dsp:cNvSpPr/>
      </dsp:nvSpPr>
      <dsp:spPr>
        <a:xfrm>
          <a:off x="5918929" y="2"/>
          <a:ext cx="2690422" cy="29204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Poor decisions can have </a:t>
          </a:r>
          <a:r>
            <a:rPr lang="en-GB" sz="2900" b="1" kern="1200" dirty="0" smtClean="0"/>
            <a:t>negative</a:t>
          </a:r>
          <a:r>
            <a:rPr lang="en-GB" sz="2900" kern="1200" dirty="0" smtClean="0"/>
            <a:t> effects on a business</a:t>
          </a:r>
          <a:endParaRPr lang="en-GB" sz="2900" kern="1200" dirty="0"/>
        </a:p>
      </dsp:txBody>
      <dsp:txXfrm>
        <a:off x="5918929" y="2"/>
        <a:ext cx="2690422" cy="29204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2B85B-EC07-4EDC-891F-71A7D53BF5D7}">
      <dsp:nvSpPr>
        <dsp:cNvPr id="0" name=""/>
        <dsp:cNvSpPr/>
      </dsp:nvSpPr>
      <dsp:spPr>
        <a:xfrm>
          <a:off x="0" y="19631"/>
          <a:ext cx="4062208" cy="5627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smtClean="0"/>
            <a:t>Plans</a:t>
          </a:r>
          <a:endParaRPr lang="en-GB" sz="2600" kern="1200" dirty="0"/>
        </a:p>
      </dsp:txBody>
      <dsp:txXfrm>
        <a:off x="0" y="19631"/>
        <a:ext cx="4062208" cy="562770"/>
      </dsp:txXfrm>
    </dsp:sp>
    <dsp:sp modelId="{EAC894F1-29A8-4F40-B869-399477BDD01B}">
      <dsp:nvSpPr>
        <dsp:cNvPr id="0" name=""/>
        <dsp:cNvSpPr/>
      </dsp:nvSpPr>
      <dsp:spPr>
        <a:xfrm>
          <a:off x="0" y="657281"/>
          <a:ext cx="4062208" cy="562770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smtClean="0"/>
            <a:t>Organises	</a:t>
          </a:r>
          <a:endParaRPr lang="en-GB" sz="2600" kern="1200" dirty="0" smtClean="0"/>
        </a:p>
      </dsp:txBody>
      <dsp:txXfrm>
        <a:off x="0" y="657281"/>
        <a:ext cx="4062208" cy="562770"/>
      </dsp:txXfrm>
    </dsp:sp>
    <dsp:sp modelId="{931A33BC-3684-4D86-B281-3A981C6AC6AB}">
      <dsp:nvSpPr>
        <dsp:cNvPr id="0" name=""/>
        <dsp:cNvSpPr/>
      </dsp:nvSpPr>
      <dsp:spPr>
        <a:xfrm>
          <a:off x="0" y="1294931"/>
          <a:ext cx="4062208" cy="562770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smtClean="0"/>
            <a:t>Commands</a:t>
          </a:r>
          <a:endParaRPr lang="en-GB" sz="2600" kern="1200" dirty="0" smtClean="0"/>
        </a:p>
      </dsp:txBody>
      <dsp:txXfrm>
        <a:off x="0" y="1294931"/>
        <a:ext cx="4062208" cy="562770"/>
      </dsp:txXfrm>
    </dsp:sp>
    <dsp:sp modelId="{7FB4E3BA-9A2C-44B0-979F-0F233FF850F5}">
      <dsp:nvSpPr>
        <dsp:cNvPr id="0" name=""/>
        <dsp:cNvSpPr/>
      </dsp:nvSpPr>
      <dsp:spPr>
        <a:xfrm>
          <a:off x="0" y="1932582"/>
          <a:ext cx="4062208" cy="562770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smtClean="0"/>
            <a:t>Coordinates	</a:t>
          </a:r>
          <a:endParaRPr lang="en-GB" sz="2600" kern="1200" dirty="0" smtClean="0"/>
        </a:p>
      </dsp:txBody>
      <dsp:txXfrm>
        <a:off x="0" y="1932582"/>
        <a:ext cx="4062208" cy="562770"/>
      </dsp:txXfrm>
    </dsp:sp>
    <dsp:sp modelId="{BD49218C-3F11-4EA9-A9BF-5E2350A46BE2}">
      <dsp:nvSpPr>
        <dsp:cNvPr id="0" name=""/>
        <dsp:cNvSpPr/>
      </dsp:nvSpPr>
      <dsp:spPr>
        <a:xfrm>
          <a:off x="0" y="2570232"/>
          <a:ext cx="4062208" cy="56277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Controls</a:t>
          </a:r>
          <a:endParaRPr lang="en-GB" sz="2600" kern="1200" dirty="0"/>
        </a:p>
      </dsp:txBody>
      <dsp:txXfrm>
        <a:off x="0" y="2570232"/>
        <a:ext cx="4062208" cy="562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E2710-7C53-488C-8A3B-0C1F8120BC7E}">
      <dsp:nvSpPr>
        <dsp:cNvPr id="0" name=""/>
        <dsp:cNvSpPr/>
      </dsp:nvSpPr>
      <dsp:spPr>
        <a:xfrm>
          <a:off x="0" y="3273"/>
          <a:ext cx="2637348" cy="158240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latin typeface="+mn-lt"/>
            </a:rPr>
            <a:t>The type of company and the objectives</a:t>
          </a:r>
        </a:p>
      </dsp:txBody>
      <dsp:txXfrm>
        <a:off x="0" y="3273"/>
        <a:ext cx="2637348" cy="1582409"/>
      </dsp:txXfrm>
    </dsp:sp>
    <dsp:sp modelId="{EDC36102-15D3-4726-9B3C-90BC9AB0D554}">
      <dsp:nvSpPr>
        <dsp:cNvPr id="0" name=""/>
        <dsp:cNvSpPr/>
      </dsp:nvSpPr>
      <dsp:spPr>
        <a:xfrm>
          <a:off x="2901083" y="3273"/>
          <a:ext cx="2637348" cy="158240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latin typeface="+mn-lt"/>
            </a:rPr>
            <a:t>The time it will take to implement the decision</a:t>
          </a:r>
        </a:p>
      </dsp:txBody>
      <dsp:txXfrm>
        <a:off x="2901083" y="3273"/>
        <a:ext cx="2637348" cy="1582409"/>
      </dsp:txXfrm>
    </dsp:sp>
    <dsp:sp modelId="{B45145D5-415B-4A6F-8076-0693A3AA37FF}">
      <dsp:nvSpPr>
        <dsp:cNvPr id="0" name=""/>
        <dsp:cNvSpPr/>
      </dsp:nvSpPr>
      <dsp:spPr>
        <a:xfrm>
          <a:off x="5802167" y="3273"/>
          <a:ext cx="2637348" cy="158240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latin typeface="+mn-lt"/>
            </a:rPr>
            <a:t>How often the decision is made</a:t>
          </a:r>
          <a:endParaRPr lang="en-GB" sz="2500" kern="1200" dirty="0">
            <a:latin typeface="+mn-lt"/>
          </a:endParaRPr>
        </a:p>
      </dsp:txBody>
      <dsp:txXfrm>
        <a:off x="5802167" y="3273"/>
        <a:ext cx="2637348" cy="1582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BC99A-A86D-4A10-90AE-6CD8E76D253E}">
      <dsp:nvSpPr>
        <dsp:cNvPr id="0" name=""/>
        <dsp:cNvSpPr/>
      </dsp:nvSpPr>
      <dsp:spPr>
        <a:xfrm>
          <a:off x="0" y="0"/>
          <a:ext cx="3398913" cy="357783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253C1-9C08-4A74-9663-A6EE728B95EE}">
      <dsp:nvSpPr>
        <dsp:cNvPr id="0" name=""/>
        <dsp:cNvSpPr/>
      </dsp:nvSpPr>
      <dsp:spPr>
        <a:xfrm>
          <a:off x="1699456" y="359704"/>
          <a:ext cx="2209293" cy="8469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Executive/Top Management</a:t>
          </a:r>
          <a:endParaRPr lang="en-GB" sz="1800" kern="1200" dirty="0"/>
        </a:p>
      </dsp:txBody>
      <dsp:txXfrm>
        <a:off x="1740800" y="401048"/>
        <a:ext cx="2126605" cy="764251"/>
      </dsp:txXfrm>
    </dsp:sp>
    <dsp:sp modelId="{16660EAB-0178-448E-8A6D-D84DC958F63B}">
      <dsp:nvSpPr>
        <dsp:cNvPr id="0" name=""/>
        <dsp:cNvSpPr/>
      </dsp:nvSpPr>
      <dsp:spPr>
        <a:xfrm>
          <a:off x="1699456" y="1312511"/>
          <a:ext cx="2209293" cy="8469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Senior/Middle Management</a:t>
          </a:r>
          <a:endParaRPr lang="en-GB" sz="1800" kern="1200" dirty="0"/>
        </a:p>
      </dsp:txBody>
      <dsp:txXfrm>
        <a:off x="1740800" y="1353855"/>
        <a:ext cx="2126605" cy="764251"/>
      </dsp:txXfrm>
    </dsp:sp>
    <dsp:sp modelId="{9931CF76-DB5B-44EC-B3C9-9BF0DAC5B7AD}">
      <dsp:nvSpPr>
        <dsp:cNvPr id="0" name=""/>
        <dsp:cNvSpPr/>
      </dsp:nvSpPr>
      <dsp:spPr>
        <a:xfrm>
          <a:off x="1699456" y="2265318"/>
          <a:ext cx="2209293" cy="8469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Supervisory/Bottom Management</a:t>
          </a:r>
          <a:endParaRPr lang="en-GB" sz="1800" kern="1200" dirty="0"/>
        </a:p>
      </dsp:txBody>
      <dsp:txXfrm>
        <a:off x="1740800" y="2306662"/>
        <a:ext cx="2126605" cy="7642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2A7CD-4A5E-447D-958B-DA7275527AB3}">
      <dsp:nvSpPr>
        <dsp:cNvPr id="0" name=""/>
        <dsp:cNvSpPr/>
      </dsp:nvSpPr>
      <dsp:spPr>
        <a:xfrm>
          <a:off x="0" y="1479448"/>
          <a:ext cx="2932386" cy="29323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DC68C-337F-459E-964E-5FB04AF6AAA6}">
      <dsp:nvSpPr>
        <dsp:cNvPr id="0" name=""/>
        <dsp:cNvSpPr/>
      </dsp:nvSpPr>
      <dsp:spPr>
        <a:xfrm>
          <a:off x="586477" y="2065926"/>
          <a:ext cx="1759431" cy="17594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1AE1F-61ED-4FEF-B3F4-A5E8EAA76571}">
      <dsp:nvSpPr>
        <dsp:cNvPr id="0" name=""/>
        <dsp:cNvSpPr/>
      </dsp:nvSpPr>
      <dsp:spPr>
        <a:xfrm>
          <a:off x="1172954" y="2652403"/>
          <a:ext cx="586477" cy="5864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70258-8453-4AA3-A7B1-B0AE8348821A}">
      <dsp:nvSpPr>
        <dsp:cNvPr id="0" name=""/>
        <dsp:cNvSpPr/>
      </dsp:nvSpPr>
      <dsp:spPr>
        <a:xfrm>
          <a:off x="3421117" y="501986"/>
          <a:ext cx="1466193" cy="85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Strategic</a:t>
          </a:r>
          <a:endParaRPr lang="en-GB" sz="2100" kern="1200" dirty="0"/>
        </a:p>
      </dsp:txBody>
      <dsp:txXfrm>
        <a:off x="3421117" y="501986"/>
        <a:ext cx="1466193" cy="855279"/>
      </dsp:txXfrm>
    </dsp:sp>
    <dsp:sp modelId="{D28F7967-7C60-4A4F-AB5E-8A523920C506}">
      <dsp:nvSpPr>
        <dsp:cNvPr id="0" name=""/>
        <dsp:cNvSpPr/>
      </dsp:nvSpPr>
      <dsp:spPr>
        <a:xfrm>
          <a:off x="3054569" y="929626"/>
          <a:ext cx="3665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D0ED7-C092-48D0-85C1-E32275CC7E73}">
      <dsp:nvSpPr>
        <dsp:cNvPr id="0" name=""/>
        <dsp:cNvSpPr/>
      </dsp:nvSpPr>
      <dsp:spPr>
        <a:xfrm rot="5400000">
          <a:off x="1251884" y="1144423"/>
          <a:ext cx="2015527" cy="158690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E6F95-5AFD-4E99-B4B3-75E0DC78407D}">
      <dsp:nvSpPr>
        <dsp:cNvPr id="0" name=""/>
        <dsp:cNvSpPr/>
      </dsp:nvSpPr>
      <dsp:spPr>
        <a:xfrm>
          <a:off x="3421117" y="1357266"/>
          <a:ext cx="1466193" cy="85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Tactical</a:t>
          </a:r>
        </a:p>
      </dsp:txBody>
      <dsp:txXfrm>
        <a:off x="3421117" y="1357266"/>
        <a:ext cx="1466193" cy="855279"/>
      </dsp:txXfrm>
    </dsp:sp>
    <dsp:sp modelId="{FB346F5F-44E7-4BF4-B11D-567CC82BC93A}">
      <dsp:nvSpPr>
        <dsp:cNvPr id="0" name=""/>
        <dsp:cNvSpPr/>
      </dsp:nvSpPr>
      <dsp:spPr>
        <a:xfrm>
          <a:off x="3054569" y="1784905"/>
          <a:ext cx="3665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4C276-4785-4634-87D7-9DA9DBB08BA0}">
      <dsp:nvSpPr>
        <dsp:cNvPr id="0" name=""/>
        <dsp:cNvSpPr/>
      </dsp:nvSpPr>
      <dsp:spPr>
        <a:xfrm rot="5400000">
          <a:off x="1684509" y="1986360"/>
          <a:ext cx="1570586" cy="116660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81085-B6A9-4299-B7EC-A346BF68F2C8}">
      <dsp:nvSpPr>
        <dsp:cNvPr id="0" name=""/>
        <dsp:cNvSpPr/>
      </dsp:nvSpPr>
      <dsp:spPr>
        <a:xfrm>
          <a:off x="3421117" y="2212545"/>
          <a:ext cx="1466193" cy="85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Operational</a:t>
          </a:r>
        </a:p>
      </dsp:txBody>
      <dsp:txXfrm>
        <a:off x="3421117" y="2212545"/>
        <a:ext cx="1466193" cy="855279"/>
      </dsp:txXfrm>
    </dsp:sp>
    <dsp:sp modelId="{97F88C94-D037-48A6-8C13-F1C4574FC694}">
      <dsp:nvSpPr>
        <dsp:cNvPr id="0" name=""/>
        <dsp:cNvSpPr/>
      </dsp:nvSpPr>
      <dsp:spPr>
        <a:xfrm>
          <a:off x="3054569" y="2640185"/>
          <a:ext cx="3665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0619B-EBB1-4B5D-B9A1-F5A0E7E7B985}">
      <dsp:nvSpPr>
        <dsp:cNvPr id="0" name=""/>
        <dsp:cNvSpPr/>
      </dsp:nvSpPr>
      <dsp:spPr>
        <a:xfrm rot="5400000">
          <a:off x="2117671" y="2827613"/>
          <a:ext cx="1122126" cy="74629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590ED-AFB3-4BF5-A49B-EAEC324F5722}">
      <dsp:nvSpPr>
        <dsp:cNvPr id="0" name=""/>
        <dsp:cNvSpPr/>
      </dsp:nvSpPr>
      <dsp:spPr>
        <a:xfrm>
          <a:off x="0" y="162708"/>
          <a:ext cx="2699697" cy="16198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Made on a</a:t>
          </a:r>
          <a:br>
            <a:rPr lang="en-GB" sz="2200" kern="1200" dirty="0" smtClean="0"/>
          </a:br>
          <a:r>
            <a:rPr lang="en-GB" sz="2800" b="1" kern="1200" dirty="0" smtClean="0"/>
            <a:t>long term basis</a:t>
          </a:r>
          <a:endParaRPr lang="en-GB" sz="2800" b="1" kern="1200" dirty="0"/>
        </a:p>
      </dsp:txBody>
      <dsp:txXfrm>
        <a:off x="0" y="162708"/>
        <a:ext cx="2699697" cy="1619818"/>
      </dsp:txXfrm>
    </dsp:sp>
    <dsp:sp modelId="{E6FCD555-CF34-4C41-8D96-67B200D2C636}">
      <dsp:nvSpPr>
        <dsp:cNvPr id="0" name=""/>
        <dsp:cNvSpPr/>
      </dsp:nvSpPr>
      <dsp:spPr>
        <a:xfrm>
          <a:off x="2969667" y="162708"/>
          <a:ext cx="2699697" cy="16198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Set out the company objectives</a:t>
          </a:r>
          <a:endParaRPr lang="en-GB" sz="2200" kern="1200" dirty="0"/>
        </a:p>
      </dsp:txBody>
      <dsp:txXfrm>
        <a:off x="2969667" y="162708"/>
        <a:ext cx="2699697" cy="1619818"/>
      </dsp:txXfrm>
    </dsp:sp>
    <dsp:sp modelId="{881027B3-AE3C-4891-A457-F171B0460983}">
      <dsp:nvSpPr>
        <dsp:cNvPr id="0" name=""/>
        <dsp:cNvSpPr/>
      </dsp:nvSpPr>
      <dsp:spPr>
        <a:xfrm>
          <a:off x="5939335" y="162708"/>
          <a:ext cx="2699697" cy="16198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Made by Top Management (Directors/Owners)</a:t>
          </a:r>
          <a:endParaRPr lang="en-GB" sz="2200" kern="1200" dirty="0"/>
        </a:p>
      </dsp:txBody>
      <dsp:txXfrm>
        <a:off x="5939335" y="162708"/>
        <a:ext cx="2699697" cy="1619818"/>
      </dsp:txXfrm>
    </dsp:sp>
    <dsp:sp modelId="{58C3A996-1636-4956-BFC2-4D002B24E479}">
      <dsp:nvSpPr>
        <dsp:cNvPr id="0" name=""/>
        <dsp:cNvSpPr/>
      </dsp:nvSpPr>
      <dsp:spPr>
        <a:xfrm>
          <a:off x="0" y="2052497"/>
          <a:ext cx="2699697" cy="16198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Affect the entire business</a:t>
          </a:r>
          <a:endParaRPr lang="en-GB" sz="2200" kern="1200" dirty="0"/>
        </a:p>
      </dsp:txBody>
      <dsp:txXfrm>
        <a:off x="0" y="2052497"/>
        <a:ext cx="2699697" cy="1619818"/>
      </dsp:txXfrm>
    </dsp:sp>
    <dsp:sp modelId="{14B5FD69-A914-4188-8009-2EF9111AADF6}">
      <dsp:nvSpPr>
        <dsp:cNvPr id="0" name=""/>
        <dsp:cNvSpPr/>
      </dsp:nvSpPr>
      <dsp:spPr>
        <a:xfrm>
          <a:off x="2969667" y="2052497"/>
          <a:ext cx="2699697" cy="16198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Tend to lack specific detail (</a:t>
          </a:r>
          <a:r>
            <a:rPr lang="en-GB" sz="2800" b="1" kern="1200" smtClean="0"/>
            <a:t>visionary</a:t>
          </a:r>
          <a:r>
            <a:rPr lang="en-GB" sz="2200" kern="1200" smtClean="0"/>
            <a:t>)</a:t>
          </a:r>
          <a:endParaRPr lang="en-GB" sz="2200" kern="1200" dirty="0"/>
        </a:p>
      </dsp:txBody>
      <dsp:txXfrm>
        <a:off x="2969667" y="2052497"/>
        <a:ext cx="2699697" cy="1619818"/>
      </dsp:txXfrm>
    </dsp:sp>
    <dsp:sp modelId="{110117E6-63C3-41B0-9C4F-65BA6BB005A9}">
      <dsp:nvSpPr>
        <dsp:cNvPr id="0" name=""/>
        <dsp:cNvSpPr/>
      </dsp:nvSpPr>
      <dsp:spPr>
        <a:xfrm>
          <a:off x="5939335" y="2052497"/>
          <a:ext cx="2699697" cy="16198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Often </a:t>
          </a:r>
          <a:r>
            <a:rPr lang="en-GB" sz="2800" b="1" kern="1200" smtClean="0"/>
            <a:t>proactive</a:t>
          </a:r>
          <a:r>
            <a:rPr lang="en-GB" sz="2200" kern="1200" smtClean="0"/>
            <a:t>, to stay ahead of the competition</a:t>
          </a:r>
          <a:endParaRPr lang="en-GB" sz="2200" kern="1200" dirty="0"/>
        </a:p>
      </dsp:txBody>
      <dsp:txXfrm>
        <a:off x="5939335" y="2052497"/>
        <a:ext cx="2699697" cy="16198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590ED-AFB3-4BF5-A49B-EAEC324F5722}">
      <dsp:nvSpPr>
        <dsp:cNvPr id="0" name=""/>
        <dsp:cNvSpPr/>
      </dsp:nvSpPr>
      <dsp:spPr>
        <a:xfrm>
          <a:off x="2530" y="313893"/>
          <a:ext cx="2007900" cy="21290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Made on a monthly/yearly basis </a:t>
          </a:r>
          <a:br>
            <a:rPr lang="en-GB" sz="2300" kern="1200" dirty="0" smtClean="0"/>
          </a:br>
          <a:r>
            <a:rPr lang="en-GB" sz="2300" kern="1200" dirty="0" smtClean="0"/>
            <a:t>(</a:t>
          </a:r>
          <a:r>
            <a:rPr lang="en-GB" sz="2300" b="1" kern="1200" dirty="0" smtClean="0"/>
            <a:t>medium</a:t>
          </a:r>
          <a:r>
            <a:rPr lang="en-GB" sz="2300" kern="1200" dirty="0" smtClean="0"/>
            <a:t> term)</a:t>
          </a:r>
          <a:endParaRPr lang="en-GB" sz="2300" kern="1200" dirty="0"/>
        </a:p>
      </dsp:txBody>
      <dsp:txXfrm>
        <a:off x="2530" y="313893"/>
        <a:ext cx="2007900" cy="2129064"/>
      </dsp:txXfrm>
    </dsp:sp>
    <dsp:sp modelId="{CA75B98F-C413-4806-9D8D-AF9A9113F6C4}">
      <dsp:nvSpPr>
        <dsp:cNvPr id="0" name=""/>
        <dsp:cNvSpPr/>
      </dsp:nvSpPr>
      <dsp:spPr>
        <a:xfrm>
          <a:off x="2211221" y="313893"/>
          <a:ext cx="2007900" cy="21290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Made by Middle Management</a:t>
          </a:r>
        </a:p>
      </dsp:txBody>
      <dsp:txXfrm>
        <a:off x="2211221" y="313893"/>
        <a:ext cx="2007900" cy="2129064"/>
      </dsp:txXfrm>
    </dsp:sp>
    <dsp:sp modelId="{D732B62C-8F71-4785-9906-270447C8C621}">
      <dsp:nvSpPr>
        <dsp:cNvPr id="0" name=""/>
        <dsp:cNvSpPr/>
      </dsp:nvSpPr>
      <dsp:spPr>
        <a:xfrm>
          <a:off x="4419911" y="313893"/>
          <a:ext cx="2007900" cy="21290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Made to achieve the businesses main objectives</a:t>
          </a:r>
          <a:endParaRPr lang="en-GB" sz="2300" kern="1200" dirty="0"/>
        </a:p>
      </dsp:txBody>
      <dsp:txXfrm>
        <a:off x="4419911" y="313893"/>
        <a:ext cx="2007900" cy="2129064"/>
      </dsp:txXfrm>
    </dsp:sp>
    <dsp:sp modelId="{D5CE7242-64DD-4216-9924-19E6CB1FA1E3}">
      <dsp:nvSpPr>
        <dsp:cNvPr id="0" name=""/>
        <dsp:cNvSpPr/>
      </dsp:nvSpPr>
      <dsp:spPr>
        <a:xfrm>
          <a:off x="6628601" y="313893"/>
          <a:ext cx="2007900" cy="21290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Often very specific</a:t>
          </a:r>
          <a:endParaRPr lang="en-GB" sz="2300" kern="1200" dirty="0"/>
        </a:p>
      </dsp:txBody>
      <dsp:txXfrm>
        <a:off x="6628601" y="313893"/>
        <a:ext cx="2007900" cy="21290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590ED-AFB3-4BF5-A49B-EAEC324F5722}">
      <dsp:nvSpPr>
        <dsp:cNvPr id="0" name=""/>
        <dsp:cNvSpPr/>
      </dsp:nvSpPr>
      <dsp:spPr>
        <a:xfrm>
          <a:off x="0" y="283673"/>
          <a:ext cx="2699697" cy="166795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Made on a daily/weekly basis (</a:t>
          </a:r>
          <a:r>
            <a:rPr lang="en-GB" sz="2500" b="1" kern="1200" dirty="0" smtClean="0"/>
            <a:t>short</a:t>
          </a:r>
          <a:r>
            <a:rPr lang="en-GB" sz="2500" kern="1200" dirty="0" smtClean="0"/>
            <a:t> term)</a:t>
          </a:r>
          <a:endParaRPr lang="en-GB" sz="2500" kern="1200" dirty="0"/>
        </a:p>
      </dsp:txBody>
      <dsp:txXfrm>
        <a:off x="0" y="283673"/>
        <a:ext cx="2699697" cy="1667959"/>
      </dsp:txXfrm>
    </dsp:sp>
    <dsp:sp modelId="{7CFA6F8D-780B-40A6-8BFC-04DC2FF93EB7}">
      <dsp:nvSpPr>
        <dsp:cNvPr id="0" name=""/>
        <dsp:cNvSpPr/>
      </dsp:nvSpPr>
      <dsp:spPr>
        <a:xfrm>
          <a:off x="2969667" y="283673"/>
          <a:ext cx="2699697" cy="166795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Made by all</a:t>
          </a:r>
          <a:endParaRPr lang="en-GB" sz="2500" kern="1200" dirty="0"/>
        </a:p>
      </dsp:txBody>
      <dsp:txXfrm>
        <a:off x="2969667" y="283673"/>
        <a:ext cx="2699697" cy="1667959"/>
      </dsp:txXfrm>
    </dsp:sp>
    <dsp:sp modelId="{4EABE4DC-FC08-4F85-A30B-E2EB97D0956D}">
      <dsp:nvSpPr>
        <dsp:cNvPr id="0" name=""/>
        <dsp:cNvSpPr/>
      </dsp:nvSpPr>
      <dsp:spPr>
        <a:xfrm>
          <a:off x="5939335" y="283673"/>
          <a:ext cx="2699697" cy="166795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Often </a:t>
          </a:r>
          <a:r>
            <a:rPr lang="en-GB" sz="3200" b="1" kern="1200" smtClean="0"/>
            <a:t>reactive</a:t>
          </a:r>
          <a:r>
            <a:rPr lang="en-GB" sz="2500" kern="1200" smtClean="0"/>
            <a:t>, when a change occurs</a:t>
          </a:r>
          <a:endParaRPr lang="en-GB" sz="2500" kern="1200" dirty="0"/>
        </a:p>
      </dsp:txBody>
      <dsp:txXfrm>
        <a:off x="5939335" y="283673"/>
        <a:ext cx="2699697" cy="16679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E3C5A-E0F2-4D83-9CFA-1550AB6C4DF9}">
      <dsp:nvSpPr>
        <dsp:cNvPr id="0" name=""/>
        <dsp:cNvSpPr/>
      </dsp:nvSpPr>
      <dsp:spPr>
        <a:xfrm>
          <a:off x="0" y="350187"/>
          <a:ext cx="8639032" cy="5426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When an employee is ill, the manager must reorganise the shift rota</a:t>
          </a:r>
          <a:endParaRPr lang="en-GB" sz="2300" kern="1200" dirty="0"/>
        </a:p>
      </dsp:txBody>
      <dsp:txXfrm>
        <a:off x="0" y="350187"/>
        <a:ext cx="8639032" cy="542692"/>
      </dsp:txXfrm>
    </dsp:sp>
    <dsp:sp modelId="{C85D219A-633D-4C79-9A6C-84BACF2035C9}">
      <dsp:nvSpPr>
        <dsp:cNvPr id="0" name=""/>
        <dsp:cNvSpPr/>
      </dsp:nvSpPr>
      <dsp:spPr>
        <a:xfrm>
          <a:off x="0" y="1080080"/>
          <a:ext cx="8639032" cy="5426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When something breaks, calling the repair service</a:t>
          </a:r>
          <a:endParaRPr lang="en-GB" sz="2300" kern="1200" dirty="0"/>
        </a:p>
      </dsp:txBody>
      <dsp:txXfrm>
        <a:off x="0" y="1080080"/>
        <a:ext cx="8639032" cy="5426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99620-C3E5-4B10-9B55-10DAF86C26FC}">
      <dsp:nvSpPr>
        <dsp:cNvPr id="0" name=""/>
        <dsp:cNvSpPr/>
      </dsp:nvSpPr>
      <dsp:spPr>
        <a:xfrm>
          <a:off x="139" y="199832"/>
          <a:ext cx="2806327" cy="6593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Strategic (s)</a:t>
          </a:r>
          <a:endParaRPr lang="en-GB" sz="3000" kern="1200" dirty="0"/>
        </a:p>
      </dsp:txBody>
      <dsp:txXfrm>
        <a:off x="139" y="199832"/>
        <a:ext cx="2806327" cy="659316"/>
      </dsp:txXfrm>
    </dsp:sp>
    <dsp:sp modelId="{5863D112-274E-4C83-ACE9-157AAE7ED0C2}">
      <dsp:nvSpPr>
        <dsp:cNvPr id="0" name=""/>
        <dsp:cNvSpPr/>
      </dsp:nvSpPr>
      <dsp:spPr>
        <a:xfrm>
          <a:off x="2916353" y="199832"/>
          <a:ext cx="2806327" cy="659316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Tactical (t)</a:t>
          </a:r>
          <a:endParaRPr lang="en-GB" sz="3000" kern="1200" dirty="0"/>
        </a:p>
      </dsp:txBody>
      <dsp:txXfrm>
        <a:off x="2916353" y="199832"/>
        <a:ext cx="2806327" cy="659316"/>
      </dsp:txXfrm>
    </dsp:sp>
    <dsp:sp modelId="{F6CEBA47-1D6B-4818-A160-AB17CDE34AFC}">
      <dsp:nvSpPr>
        <dsp:cNvPr id="0" name=""/>
        <dsp:cNvSpPr/>
      </dsp:nvSpPr>
      <dsp:spPr>
        <a:xfrm>
          <a:off x="5832566" y="199832"/>
          <a:ext cx="2806327" cy="659316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Operational (o)</a:t>
          </a:r>
          <a:endParaRPr lang="en-GB" sz="3000" kern="1200" dirty="0"/>
        </a:p>
      </dsp:txBody>
      <dsp:txXfrm>
        <a:off x="5832566" y="199832"/>
        <a:ext cx="2806327" cy="659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26F70-507C-4455-934D-09B16D49B870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351C-82A0-455F-A8DA-2CDC4506EB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8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305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1537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108262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237756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2335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D4DF3-C967-41AB-852B-D2586A8D2DEE}" type="slidenum">
              <a:rPr lang="en-GB"/>
              <a:pPr/>
              <a:t>16</a:t>
            </a:fld>
            <a:endParaRPr lang="en-GB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20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820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8443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0717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0325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931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0038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4122248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5939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Can you work out where you would put the following factors on the SWOT analysis: 4 minutes GO!</a:t>
            </a:r>
          </a:p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351C-82A0-455F-A8DA-2CDC4506EB8A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63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http://businesscasestudies.co.uk/skoda/swot-analysis-in-action/#axzz31V86p9Pt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351C-82A0-455F-A8DA-2CDC4506EB8A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597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http://businesscasestudies.co.uk/skoda/swot-analysis-in-action/#axzz31V86p9Pt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351C-82A0-455F-A8DA-2CDC4506EB8A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70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2582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405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092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9077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2880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687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347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9B86-A356-4E47-BE17-EB2FCEE28A63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9692-D83E-4082-8CA7-0F1F786D6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78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9B86-A356-4E47-BE17-EB2FCEE28A63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9692-D83E-4082-8CA7-0F1F786D6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32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9B86-A356-4E47-BE17-EB2FCEE28A63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9692-D83E-4082-8CA7-0F1F786D6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9B86-A356-4E47-BE17-EB2FCEE28A63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9692-D83E-4082-8CA7-0F1F786D6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87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9B86-A356-4E47-BE17-EB2FCEE28A63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9692-D83E-4082-8CA7-0F1F786D6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81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9B86-A356-4E47-BE17-EB2FCEE28A63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9692-D83E-4082-8CA7-0F1F786D6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3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9B86-A356-4E47-BE17-EB2FCEE28A63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9692-D83E-4082-8CA7-0F1F786D6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6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9B86-A356-4E47-BE17-EB2FCEE28A63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9692-D83E-4082-8CA7-0F1F786D6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3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9B86-A356-4E47-BE17-EB2FCEE28A63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9692-D83E-4082-8CA7-0F1F786D6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00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9B86-A356-4E47-BE17-EB2FCEE28A63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9692-D83E-4082-8CA7-0F1F786D6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33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9B86-A356-4E47-BE17-EB2FCEE28A63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9692-D83E-4082-8CA7-0F1F786D6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89B86-A356-4E47-BE17-EB2FCEE28A63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09692-D83E-4082-8CA7-0F1F786D6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1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7"/>
          <p:cNvGrpSpPr/>
          <p:nvPr/>
        </p:nvGrpSpPr>
        <p:grpSpPr>
          <a:xfrm>
            <a:off x="7975600" y="0"/>
            <a:ext cx="1168400" cy="6858000"/>
            <a:chOff x="7975600" y="0"/>
            <a:chExt cx="1168400" cy="6858000"/>
          </a:xfrm>
          <a:solidFill>
            <a:srgbClr val="7030A0"/>
          </a:solidFill>
        </p:grpSpPr>
        <p:sp>
          <p:nvSpPr>
            <p:cNvPr id="3" name="Rectangle 2"/>
            <p:cNvSpPr/>
            <p:nvPr/>
          </p:nvSpPr>
          <p:spPr>
            <a:xfrm>
              <a:off x="8559800" y="0"/>
              <a:ext cx="5842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975600" y="0"/>
              <a:ext cx="1168400" cy="6858000"/>
            </a:xfrm>
            <a:prstGeom prst="roundRect">
              <a:avLst>
                <a:gd name="adj" fmla="val 307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355600" y="3873500"/>
            <a:ext cx="5676900" cy="2641600"/>
          </a:xfrm>
          <a:prstGeom prst="round2DiagRect">
            <a:avLst/>
          </a:prstGeom>
          <a:solidFill>
            <a:srgbClr val="7030A0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30225" y="4204327"/>
            <a:ext cx="536575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Decision Making</a:t>
            </a: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500" b="1" dirty="0" smtClean="0">
              <a:solidFill>
                <a:schemeClr val="bg1"/>
              </a:solidFill>
            </a:endParaRPr>
          </a:p>
          <a:p>
            <a:r>
              <a:rPr lang="en-GB" sz="2500" b="1" dirty="0" smtClean="0">
                <a:solidFill>
                  <a:schemeClr val="bg1"/>
                </a:solidFill>
              </a:rPr>
              <a:t>Higher Business Management</a:t>
            </a:r>
          </a:p>
        </p:txBody>
      </p:sp>
    </p:spTree>
    <p:extLst>
      <p:ext uri="{BB962C8B-B14F-4D97-AF65-F5344CB8AC3E}">
        <p14:creationId xmlns:p14="http://schemas.microsoft.com/office/powerpoint/2010/main" val="33045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popsop.ru/wp-content/uploads/walkers_sensations_n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55019">
            <a:off x="6029543" y="1754423"/>
            <a:ext cx="3107338" cy="529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poundland.co.uk/images/851/original/baked-cheese-oni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116511">
            <a:off x="1030235" y="3270238"/>
            <a:ext cx="2193079" cy="37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09550" y="2752726"/>
            <a:ext cx="6027476" cy="129266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 dirty="0">
                <a:solidFill>
                  <a:schemeClr val="bg1"/>
                </a:solidFill>
                <a:latin typeface="+mn-lt"/>
              </a:rPr>
              <a:t>If Walkers </a:t>
            </a:r>
            <a:r>
              <a:rPr lang="en-GB" sz="2800" b="1" dirty="0">
                <a:solidFill>
                  <a:schemeClr val="bg1"/>
                </a:solidFill>
                <a:latin typeface="+mn-lt"/>
              </a:rPr>
              <a:t>strategic decision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200" dirty="0">
                <a:solidFill>
                  <a:schemeClr val="bg1"/>
                </a:solidFill>
                <a:latin typeface="+mn-lt"/>
              </a:rPr>
              <a:t>was to increase sales, then developing more product </a:t>
            </a:r>
            <a:r>
              <a:rPr lang="en-GB" sz="2200" dirty="0" smtClean="0">
                <a:solidFill>
                  <a:schemeClr val="bg1"/>
                </a:solidFill>
                <a:latin typeface="+mn-lt"/>
              </a:rPr>
              <a:t>lines (varieties) </a:t>
            </a:r>
            <a:r>
              <a:rPr lang="en-GB" sz="2200" dirty="0">
                <a:solidFill>
                  <a:schemeClr val="bg1"/>
                </a:solidFill>
                <a:latin typeface="+mn-lt"/>
              </a:rPr>
              <a:t>is a </a:t>
            </a:r>
            <a:r>
              <a:rPr lang="en-GB" sz="2800" b="1" dirty="0">
                <a:solidFill>
                  <a:schemeClr val="bg1"/>
                </a:solidFill>
                <a:latin typeface="+mn-lt"/>
              </a:rPr>
              <a:t>tactical </a:t>
            </a:r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decision</a:t>
            </a:r>
            <a:endParaRPr lang="en-GB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5659" y="1924339"/>
            <a:ext cx="5991367" cy="5049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TACTICAL DECISION</a:t>
            </a:r>
            <a:endParaRPr lang="en-GB" sz="2400" b="1" dirty="0"/>
          </a:p>
        </p:txBody>
      </p:sp>
      <p:grpSp>
        <p:nvGrpSpPr>
          <p:cNvPr id="11" name="Group 6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Type of Decisions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shooter-girls.com/images/cash_carry/Walkers_Maxreg_Deep_Ridge_Potato_Crisps_Paprika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1195" y="3700628"/>
            <a:ext cx="3157372" cy="31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32382" y="2752726"/>
            <a:ext cx="6027476" cy="144655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 dirty="0">
                <a:solidFill>
                  <a:schemeClr val="bg1"/>
                </a:solidFill>
                <a:latin typeface="+mn-lt"/>
              </a:rPr>
              <a:t>Tesco needed to recruit more staff when it decided to offer bag packing </a:t>
            </a:r>
            <a:r>
              <a:rPr lang="en-GB" sz="2200" dirty="0" smtClean="0">
                <a:solidFill>
                  <a:schemeClr val="bg1"/>
                </a:solidFill>
                <a:latin typeface="+mn-lt"/>
              </a:rPr>
              <a:t>services. This was to increase competitiveness against Sainsbury's </a:t>
            </a:r>
            <a:r>
              <a:rPr lang="en-GB" sz="2200" dirty="0">
                <a:solidFill>
                  <a:schemeClr val="bg1"/>
                </a:solidFill>
                <a:latin typeface="+mn-lt"/>
              </a:rPr>
              <a:t>24/7 open </a:t>
            </a:r>
            <a:r>
              <a:rPr lang="en-GB" sz="2200" dirty="0" smtClean="0">
                <a:solidFill>
                  <a:schemeClr val="bg1"/>
                </a:solidFill>
                <a:latin typeface="+mn-lt"/>
              </a:rPr>
              <a:t>hours.</a:t>
            </a:r>
            <a:endParaRPr lang="en-GB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8491" y="1924339"/>
            <a:ext cx="5991367" cy="5049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TACTICAL DECISION</a:t>
            </a:r>
            <a:endParaRPr lang="en-GB" sz="2400" b="1" dirty="0"/>
          </a:p>
        </p:txBody>
      </p:sp>
      <p:grpSp>
        <p:nvGrpSpPr>
          <p:cNvPr id="19" name="Group 6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Type of Decisions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tennisireland.ie/userfiles/Image/Logos/Tesco%20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31" y="4770136"/>
            <a:ext cx="6027476" cy="157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Type of Decisions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59" y="1924339"/>
            <a:ext cx="5991367" cy="5049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OPERATIONAL DECISION</a:t>
            </a:r>
            <a:endParaRPr lang="en-GB" sz="24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87929977"/>
              </p:ext>
            </p:extLst>
          </p:nvPr>
        </p:nvGraphicFramePr>
        <p:xfrm>
          <a:off x="245659" y="2593071"/>
          <a:ext cx="8639033" cy="223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11426264"/>
              </p:ext>
            </p:extLst>
          </p:nvPr>
        </p:nvGraphicFramePr>
        <p:xfrm>
          <a:off x="272955" y="4719192"/>
          <a:ext cx="8639032" cy="197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249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C590ED-AFB3-4BF5-A49B-EAEC324F5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FA6F8D-780B-40A6-8BFC-04DC2FF93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ABE4DC-FC08-4F85-A30B-E2EB97D09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9E3C5A-E0F2-4D83-9CFA-1550AB6C4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D219A-633D-4C79-9A6C-84BACF203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71" y="1484993"/>
            <a:ext cx="8855529" cy="4224338"/>
          </a:xfrm>
          <a:noFill/>
        </p:spPr>
        <p:txBody>
          <a:bodyPr>
            <a:noAutofit/>
          </a:bodyPr>
          <a:lstStyle/>
          <a:p>
            <a:pPr lvl="1">
              <a:buFont typeface="Monotype Sorts" charset="2"/>
              <a:buNone/>
            </a:pPr>
            <a:r>
              <a:rPr lang="en-GB" altLang="en-US" sz="2400" b="1" dirty="0"/>
              <a:t>(a)   whether to enter the European market with the firm’s products</a:t>
            </a:r>
          </a:p>
          <a:p>
            <a:pPr lvl="1">
              <a:buClr>
                <a:srgbClr val="FAFD00"/>
              </a:buClr>
            </a:pPr>
            <a:r>
              <a:rPr lang="en-GB" altLang="en-US" sz="2400" b="1" dirty="0"/>
              <a:t>	STRATEGIC</a:t>
            </a:r>
          </a:p>
          <a:p>
            <a:pPr lvl="1">
              <a:buFont typeface="Monotype Sorts" charset="2"/>
              <a:buNone/>
            </a:pPr>
            <a:r>
              <a:rPr lang="en-GB" altLang="en-US" sz="2400" b="1" dirty="0"/>
              <a:t>(b)   to move an Admin Assistant to another Department to help </a:t>
            </a:r>
            <a:r>
              <a:rPr lang="en-GB" altLang="en-US" sz="2400" b="1" dirty="0" smtClean="0"/>
              <a:t>out on a temporary basis</a:t>
            </a:r>
            <a:endParaRPr lang="en-GB" altLang="en-US" sz="2400" b="1" dirty="0"/>
          </a:p>
          <a:p>
            <a:pPr lvl="1">
              <a:buClr>
                <a:srgbClr val="FAFD00"/>
              </a:buClr>
            </a:pPr>
            <a:r>
              <a:rPr lang="en-GB" altLang="en-US" sz="2400" b="1" dirty="0"/>
              <a:t>	OPERATIONAL</a:t>
            </a:r>
          </a:p>
          <a:p>
            <a:pPr lvl="1">
              <a:buFont typeface="Monotype Sorts" charset="2"/>
              <a:buNone/>
            </a:pPr>
            <a:r>
              <a:rPr lang="en-GB" altLang="en-US" sz="2400" b="1" dirty="0"/>
              <a:t>(c)   whether to increase or decrease departmental staffing levels</a:t>
            </a:r>
          </a:p>
          <a:p>
            <a:pPr lvl="1">
              <a:buClr>
                <a:srgbClr val="FAFD00"/>
              </a:buClr>
            </a:pPr>
            <a:r>
              <a:rPr lang="en-GB" altLang="en-US" sz="2400" b="1" dirty="0"/>
              <a:t>	TACTICAL</a:t>
            </a:r>
          </a:p>
          <a:p>
            <a:pPr lvl="1">
              <a:buFont typeface="Monotype Sorts" charset="2"/>
              <a:buNone/>
            </a:pPr>
            <a:r>
              <a:rPr lang="en-GB" altLang="en-US" sz="2400" b="1" dirty="0"/>
              <a:t>(d)   when to schedule the weekly team meeting</a:t>
            </a:r>
          </a:p>
          <a:p>
            <a:pPr lvl="1">
              <a:buClr>
                <a:srgbClr val="FAFD00"/>
              </a:buClr>
            </a:pPr>
            <a:r>
              <a:rPr lang="en-GB" altLang="en-US" sz="2400" b="1" dirty="0"/>
              <a:t>	OPERATIONAL</a:t>
            </a:r>
          </a:p>
          <a:p>
            <a:pPr lvl="1">
              <a:buFont typeface="Monotype Sorts" charset="2"/>
              <a:buNone/>
            </a:pPr>
            <a:r>
              <a:rPr lang="en-GB" altLang="en-US" sz="2400" b="1" dirty="0"/>
              <a:t>(e)   whether to introduce flexi-time to the organisation</a:t>
            </a:r>
          </a:p>
          <a:p>
            <a:pPr lvl="1">
              <a:buClr>
                <a:srgbClr val="FAFD00"/>
              </a:buClr>
            </a:pPr>
            <a:r>
              <a:rPr lang="en-GB" altLang="en-US" sz="2400" b="1" dirty="0"/>
              <a:t>	TACTICAL</a:t>
            </a:r>
          </a:p>
        </p:txBody>
      </p:sp>
      <p:grpSp>
        <p:nvGrpSpPr>
          <p:cNvPr id="5" name="Group 6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61457" y="277590"/>
            <a:ext cx="568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</a:rPr>
              <a:t>Revision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313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829" y="1621971"/>
            <a:ext cx="8757557" cy="4224338"/>
          </a:xfrm>
          <a:noFill/>
        </p:spPr>
        <p:txBody>
          <a:bodyPr>
            <a:noAutofit/>
          </a:bodyPr>
          <a:lstStyle/>
          <a:p>
            <a:pPr lvl="1">
              <a:buFont typeface="Monotype Sorts" charset="2"/>
              <a:buNone/>
            </a:pPr>
            <a:r>
              <a:rPr lang="en-GB" altLang="en-US" sz="2400" b="1" dirty="0"/>
              <a:t>(f)   whether to re-</a:t>
            </a:r>
            <a:r>
              <a:rPr lang="en-GB" altLang="en-US" sz="2400" b="1" dirty="0" err="1"/>
              <a:t>rorganise</a:t>
            </a:r>
            <a:r>
              <a:rPr lang="en-GB" altLang="en-US" sz="2400" b="1" dirty="0"/>
              <a:t> the layout of desks in the office</a:t>
            </a:r>
          </a:p>
          <a:p>
            <a:pPr lvl="1">
              <a:buClr>
                <a:srgbClr val="FAFD00"/>
              </a:buClr>
            </a:pPr>
            <a:r>
              <a:rPr lang="en-GB" altLang="en-US" sz="2400" b="1" dirty="0"/>
              <a:t>	OPERATIONAL</a:t>
            </a:r>
          </a:p>
          <a:p>
            <a:pPr lvl="1">
              <a:buFont typeface="Monotype Sorts" charset="2"/>
              <a:buNone/>
            </a:pPr>
            <a:r>
              <a:rPr lang="en-GB" altLang="en-US" sz="2400" b="1" dirty="0"/>
              <a:t>(g)   whether to merge with another organisation</a:t>
            </a:r>
          </a:p>
          <a:p>
            <a:pPr lvl="1">
              <a:buClr>
                <a:srgbClr val="FAFD00"/>
              </a:buClr>
            </a:pPr>
            <a:r>
              <a:rPr lang="en-GB" altLang="en-US" sz="2400" b="1" dirty="0"/>
              <a:t>	STRATEGIC</a:t>
            </a:r>
          </a:p>
          <a:p>
            <a:pPr lvl="1">
              <a:buFont typeface="Monotype Sorts" charset="2"/>
              <a:buNone/>
            </a:pPr>
            <a:r>
              <a:rPr lang="en-GB" altLang="en-US" sz="2400" b="1" dirty="0"/>
              <a:t>(h)   whether to change from traditional to an open-plan layout </a:t>
            </a:r>
            <a:r>
              <a:rPr lang="en-GB" altLang="en-US" sz="2400" b="1"/>
              <a:t>by </a:t>
            </a:r>
            <a:r>
              <a:rPr lang="en-GB" altLang="en-US" sz="2400" b="1" smtClean="0"/>
              <a:t>knocking </a:t>
            </a:r>
            <a:r>
              <a:rPr lang="en-GB" altLang="en-US" sz="2400" b="1" dirty="0"/>
              <a:t>down walls </a:t>
            </a:r>
            <a:r>
              <a:rPr lang="en-GB" altLang="en-US" sz="2400" b="1" dirty="0" err="1"/>
              <a:t>etc</a:t>
            </a:r>
            <a:endParaRPr lang="en-GB" altLang="en-US" sz="2400" b="1" dirty="0"/>
          </a:p>
          <a:p>
            <a:pPr lvl="1">
              <a:buClr>
                <a:srgbClr val="FAFD00"/>
              </a:buClr>
            </a:pPr>
            <a:r>
              <a:rPr lang="en-GB" altLang="en-US" sz="2400" b="1" dirty="0"/>
              <a:t>	TACTICAL</a:t>
            </a:r>
          </a:p>
          <a:p>
            <a:pPr lvl="1">
              <a:buFont typeface="Monotype Sorts" charset="2"/>
              <a:buNone/>
            </a:pPr>
            <a:r>
              <a:rPr lang="en-GB" altLang="en-US" sz="2400" b="1" dirty="0"/>
              <a:t>(</a:t>
            </a:r>
            <a:r>
              <a:rPr lang="en-GB" altLang="en-US" sz="2400" b="1" dirty="0" err="1"/>
              <a:t>i</a:t>
            </a:r>
            <a:r>
              <a:rPr lang="en-GB" altLang="en-US" sz="2400" b="1" dirty="0"/>
              <a:t>)   whether to change the supplier of office stationery</a:t>
            </a:r>
          </a:p>
          <a:p>
            <a:pPr lvl="1">
              <a:buClr>
                <a:srgbClr val="FAFD00"/>
              </a:buClr>
            </a:pPr>
            <a:r>
              <a:rPr lang="en-GB" altLang="en-US" sz="2400" b="1" dirty="0"/>
              <a:t>	OPERATIONAL</a:t>
            </a:r>
          </a:p>
          <a:p>
            <a:pPr lvl="1">
              <a:buFont typeface="Monotype Sorts" charset="2"/>
              <a:buNone/>
            </a:pPr>
            <a:r>
              <a:rPr lang="en-GB" altLang="en-US" sz="2400" b="1" dirty="0"/>
              <a:t>(j)   whether to install new computers in the organisation</a:t>
            </a:r>
          </a:p>
          <a:p>
            <a:pPr lvl="1">
              <a:buClr>
                <a:srgbClr val="FAFD00"/>
              </a:buClr>
            </a:pPr>
            <a:r>
              <a:rPr lang="en-GB" altLang="en-US" sz="2400" b="1" dirty="0"/>
              <a:t>	TACTICAL</a:t>
            </a:r>
          </a:p>
        </p:txBody>
      </p:sp>
      <p:grpSp>
        <p:nvGrpSpPr>
          <p:cNvPr id="5" name="Group 6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61457" y="277590"/>
            <a:ext cx="568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</a:rPr>
              <a:t>Revision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110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3"/>
          <p:cNvSpPr txBox="1">
            <a:spLocks noChangeArrowheads="1"/>
          </p:cNvSpPr>
          <p:nvPr/>
        </p:nvSpPr>
        <p:spPr bwMode="auto">
          <a:xfrm>
            <a:off x="245659" y="2808880"/>
            <a:ext cx="5991367" cy="320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GB" sz="2300" dirty="0" smtClean="0">
                <a:latin typeface="+mn-lt"/>
              </a:rPr>
              <a:t>Using </a:t>
            </a:r>
            <a:r>
              <a:rPr lang="en-GB" sz="2300" dirty="0">
                <a:latin typeface="+mn-lt"/>
              </a:rPr>
              <a:t>the 10 decisions you listed </a:t>
            </a:r>
            <a:r>
              <a:rPr lang="en-GB" sz="2300" dirty="0" smtClean="0">
                <a:latin typeface="+mn-lt"/>
              </a:rPr>
              <a:t>earlier</a:t>
            </a:r>
            <a:r>
              <a:rPr lang="en-GB" sz="2300" dirty="0">
                <a:latin typeface="+mn-lt"/>
              </a:rPr>
              <a:t>:</a:t>
            </a:r>
          </a:p>
          <a:p>
            <a:pPr marL="0" indent="0">
              <a:spcBef>
                <a:spcPct val="20000"/>
              </a:spcBef>
            </a:pPr>
            <a:endParaRPr lang="en-GB" sz="1600" b="1" dirty="0" smtClean="0">
              <a:latin typeface="+mn-lt"/>
            </a:endParaRPr>
          </a:p>
          <a:p>
            <a:pPr marL="0" indent="0">
              <a:spcBef>
                <a:spcPct val="20000"/>
              </a:spcBef>
            </a:pPr>
            <a:endParaRPr lang="en-GB" sz="1600" b="1" dirty="0">
              <a:latin typeface="+mn-lt"/>
            </a:endParaRPr>
          </a:p>
          <a:p>
            <a:pPr marL="0" indent="0">
              <a:spcBef>
                <a:spcPct val="20000"/>
              </a:spcBef>
            </a:pPr>
            <a:r>
              <a:rPr lang="en-GB" sz="2300" b="1" dirty="0" smtClean="0">
                <a:latin typeface="+mn-lt"/>
              </a:rPr>
              <a:t>On </a:t>
            </a:r>
            <a:r>
              <a:rPr lang="en-GB" sz="2300" b="1" dirty="0">
                <a:latin typeface="+mn-lt"/>
              </a:rPr>
              <a:t>your own </a:t>
            </a:r>
            <a:r>
              <a:rPr lang="en-GB" sz="2300" dirty="0">
                <a:latin typeface="+mn-lt"/>
              </a:rPr>
              <a:t>decide if they are </a:t>
            </a:r>
            <a:endParaRPr lang="en-GB" sz="2300" dirty="0" smtClean="0">
              <a:latin typeface="+mn-lt"/>
            </a:endParaRPr>
          </a:p>
          <a:p>
            <a:pPr marL="0" indent="0">
              <a:spcBef>
                <a:spcPct val="20000"/>
              </a:spcBef>
            </a:pPr>
            <a:endParaRPr lang="en-GB" sz="2300" dirty="0" smtClean="0">
              <a:latin typeface="+mn-lt"/>
            </a:endParaRPr>
          </a:p>
          <a:p>
            <a:pPr marL="0" indent="0">
              <a:spcBef>
                <a:spcPct val="20000"/>
              </a:spcBef>
            </a:pPr>
            <a:endParaRPr lang="en-GB" sz="2300" dirty="0">
              <a:latin typeface="+mn-lt"/>
            </a:endParaRPr>
          </a:p>
          <a:p>
            <a:pPr marL="0" indent="0">
              <a:spcBef>
                <a:spcPct val="20000"/>
              </a:spcBef>
            </a:pPr>
            <a:endParaRPr lang="en-GB" sz="2300" dirty="0">
              <a:latin typeface="+mn-lt"/>
            </a:endParaRPr>
          </a:p>
          <a:p>
            <a:pPr marL="0" indent="0">
              <a:spcBef>
                <a:spcPct val="20000"/>
              </a:spcBef>
            </a:pPr>
            <a:r>
              <a:rPr lang="en-GB" sz="2300" b="1" dirty="0" smtClean="0">
                <a:latin typeface="+mn-lt"/>
              </a:rPr>
              <a:t>In </a:t>
            </a:r>
            <a:r>
              <a:rPr lang="en-GB" sz="2300" b="1" dirty="0">
                <a:latin typeface="+mn-lt"/>
              </a:rPr>
              <a:t>your group </a:t>
            </a:r>
            <a:r>
              <a:rPr lang="en-GB" sz="2300" dirty="0">
                <a:latin typeface="+mn-lt"/>
              </a:rPr>
              <a:t>c</a:t>
            </a:r>
            <a:r>
              <a:rPr lang="en-GB" sz="2300" dirty="0" smtClean="0">
                <a:latin typeface="+mn-lt"/>
              </a:rPr>
              <a:t>ompare </a:t>
            </a:r>
            <a:r>
              <a:rPr lang="en-GB" sz="2300" dirty="0">
                <a:latin typeface="+mn-lt"/>
              </a:rPr>
              <a:t>your answers and discuss any inconsistent </a:t>
            </a:r>
            <a:r>
              <a:rPr lang="en-GB" sz="2300" dirty="0" smtClean="0">
                <a:latin typeface="+mn-lt"/>
              </a:rPr>
              <a:t>views</a:t>
            </a:r>
            <a:endParaRPr lang="en-GB" sz="2300" dirty="0">
              <a:latin typeface="+mn-lt"/>
            </a:endParaRPr>
          </a:p>
        </p:txBody>
      </p:sp>
      <p:grpSp>
        <p:nvGrpSpPr>
          <p:cNvPr id="14" name="Group 6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Types of Decision</a:t>
            </a:r>
            <a:r>
              <a:rPr lang="en-GB" sz="4000" b="1" dirty="0">
                <a:solidFill>
                  <a:schemeClr val="bg1"/>
                </a:solidFill>
              </a:rPr>
              <a:t>s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22" name="Group 336"/>
          <p:cNvGrpSpPr/>
          <p:nvPr/>
        </p:nvGrpSpPr>
        <p:grpSpPr>
          <a:xfrm rot="19807342">
            <a:off x="7238998" y="1346197"/>
            <a:ext cx="1219200" cy="1524000"/>
            <a:chOff x="7048500" y="2273300"/>
            <a:chExt cx="1219200" cy="1524000"/>
          </a:xfrm>
          <a:solidFill>
            <a:schemeClr val="accent1"/>
          </a:solidFill>
        </p:grpSpPr>
        <p:sp>
          <p:nvSpPr>
            <p:cNvPr id="23" name="Rectangle 22"/>
            <p:cNvSpPr/>
            <p:nvPr/>
          </p:nvSpPr>
          <p:spPr>
            <a:xfrm>
              <a:off x="7048500" y="2273300"/>
              <a:ext cx="1219200" cy="15240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86600" y="2388344"/>
              <a:ext cx="1143000" cy="1323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45659" y="1924339"/>
            <a:ext cx="5991367" cy="50496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Your Task</a:t>
            </a:r>
            <a:endParaRPr lang="en-GB" sz="24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78721521"/>
              </p:ext>
            </p:extLst>
          </p:nvPr>
        </p:nvGraphicFramePr>
        <p:xfrm>
          <a:off x="245659" y="4351083"/>
          <a:ext cx="8639034" cy="105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47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3538"/>
            <a:ext cx="7772400" cy="762000"/>
          </a:xfrm>
        </p:spPr>
        <p:txBody>
          <a:bodyPr/>
          <a:lstStyle/>
          <a:p>
            <a:r>
              <a:rPr lang="en-GB"/>
              <a:t>Some Key Terms</a:t>
            </a:r>
          </a:p>
        </p:txBody>
      </p:sp>
      <p:grpSp>
        <p:nvGrpSpPr>
          <p:cNvPr id="6" name="Group 8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8325A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4213" y="333375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Questions - </a:t>
            </a:r>
            <a:r>
              <a:rPr lang="en-GB" dirty="0" smtClean="0">
                <a:solidFill>
                  <a:schemeClr val="bg1"/>
                </a:solidFill>
              </a:rPr>
              <a:t>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0511"/>
            <a:ext cx="8229600" cy="3951061"/>
          </a:xfrm>
        </p:spPr>
        <p:txBody>
          <a:bodyPr/>
          <a:lstStyle/>
          <a:p>
            <a:r>
              <a:rPr lang="en-GB" dirty="0" smtClean="0"/>
              <a:t>What is a Strategic Decision and give an example.</a:t>
            </a:r>
            <a:endParaRPr lang="en-GB" dirty="0" smtClean="0"/>
          </a:p>
          <a:p>
            <a:r>
              <a:rPr lang="en-GB" dirty="0"/>
              <a:t>What is a </a:t>
            </a:r>
            <a:r>
              <a:rPr lang="en-GB" dirty="0" smtClean="0"/>
              <a:t>Tactical Decision </a:t>
            </a:r>
            <a:r>
              <a:rPr lang="en-GB" dirty="0"/>
              <a:t>and give an example.</a:t>
            </a:r>
          </a:p>
          <a:p>
            <a:r>
              <a:rPr lang="en-GB" dirty="0"/>
              <a:t>What is </a:t>
            </a:r>
            <a:r>
              <a:rPr lang="en-GB" dirty="0" smtClean="0"/>
              <a:t>an Operational Decision </a:t>
            </a:r>
            <a:r>
              <a:rPr lang="en-GB" dirty="0"/>
              <a:t>and give an example.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2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owentracey.files.wordpress.com/2009/12/grass_border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372605"/>
            <a:ext cx="9144000" cy="14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6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299" name="Rectangle 3"/>
          <p:cNvSpPr txBox="1">
            <a:spLocks noChangeArrowheads="1"/>
          </p:cNvSpPr>
          <p:nvPr/>
        </p:nvSpPr>
        <p:spPr bwMode="auto">
          <a:xfrm>
            <a:off x="245658" y="2876840"/>
            <a:ext cx="8570796" cy="301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sz="2200" b="1" dirty="0" smtClean="0">
                <a:latin typeface="+mn-lt"/>
              </a:rPr>
              <a:t>Suggest </a:t>
            </a:r>
            <a:r>
              <a:rPr lang="en-GB" sz="2200" dirty="0" smtClean="0">
                <a:latin typeface="+mn-lt"/>
              </a:rPr>
              <a:t>a </a:t>
            </a:r>
            <a:r>
              <a:rPr lang="en-GB" sz="2200" b="1" dirty="0" smtClean="0">
                <a:latin typeface="+mn-lt"/>
              </a:rPr>
              <a:t>tactical </a:t>
            </a:r>
            <a:r>
              <a:rPr lang="en-GB" sz="2200" b="1" dirty="0">
                <a:latin typeface="+mn-lt"/>
              </a:rPr>
              <a:t>decision</a:t>
            </a:r>
            <a:r>
              <a:rPr lang="en-GB" sz="2200" dirty="0">
                <a:latin typeface="+mn-lt"/>
              </a:rPr>
              <a:t> that could be made to help achieve each of </a:t>
            </a:r>
            <a:r>
              <a:rPr lang="en-GB" sz="2200" dirty="0" smtClean="0">
                <a:latin typeface="+mn-lt"/>
              </a:rPr>
              <a:t>the strategic decisions below. </a:t>
            </a:r>
            <a:r>
              <a:rPr lang="en-GB" sz="2200" b="1" dirty="0">
                <a:latin typeface="+mn-lt"/>
              </a:rPr>
              <a:t>Justify</a:t>
            </a:r>
            <a:r>
              <a:rPr lang="en-GB" sz="2200" dirty="0">
                <a:latin typeface="+mn-lt"/>
              </a:rPr>
              <a:t> your answer</a:t>
            </a:r>
            <a:r>
              <a:rPr lang="en-GB" sz="2200" dirty="0" smtClean="0">
                <a:latin typeface="+mn-lt"/>
              </a:rPr>
              <a:t>.</a:t>
            </a:r>
          </a:p>
          <a:p>
            <a:pPr algn="r">
              <a:spcBef>
                <a:spcPct val="20000"/>
              </a:spcBef>
            </a:pPr>
            <a:endParaRPr lang="en-GB" sz="2200" b="1" dirty="0" smtClean="0">
              <a:latin typeface="+mn-lt"/>
            </a:endParaRPr>
          </a:p>
          <a:p>
            <a:pPr marL="355600" indent="-355600">
              <a:spcBef>
                <a:spcPct val="20000"/>
              </a:spcBef>
              <a:buFont typeface="Arial" charset="0"/>
              <a:buAutoNum type="arabicPeriod"/>
            </a:pPr>
            <a:r>
              <a:rPr lang="en-GB" sz="2200" dirty="0" smtClean="0">
                <a:latin typeface="+mn-lt"/>
              </a:rPr>
              <a:t>  To increase market share by 15% within 5 years</a:t>
            </a:r>
          </a:p>
          <a:p>
            <a:pPr marL="355600" indent="-355600">
              <a:spcBef>
                <a:spcPct val="20000"/>
              </a:spcBef>
              <a:buFont typeface="Arial" charset="0"/>
              <a:buAutoNum type="arabicPeriod"/>
            </a:pPr>
            <a:endParaRPr lang="en-GB" sz="2200" dirty="0">
              <a:latin typeface="+mn-lt"/>
            </a:endParaRPr>
          </a:p>
          <a:p>
            <a:pPr marL="355600" indent="-355600">
              <a:spcBef>
                <a:spcPct val="20000"/>
              </a:spcBef>
              <a:buFont typeface="Arial" charset="0"/>
              <a:buAutoNum type="arabicPeriod"/>
            </a:pPr>
            <a:r>
              <a:rPr lang="en-GB" sz="2200" dirty="0">
                <a:latin typeface="+mn-lt"/>
              </a:rPr>
              <a:t>  To have 100% customer </a:t>
            </a:r>
            <a:r>
              <a:rPr lang="en-GB" sz="2200" dirty="0" smtClean="0">
                <a:latin typeface="+mn-lt"/>
              </a:rPr>
              <a:t>satisfaction</a:t>
            </a:r>
          </a:p>
          <a:p>
            <a:pPr algn="r">
              <a:spcBef>
                <a:spcPct val="20000"/>
              </a:spcBef>
            </a:pPr>
            <a:r>
              <a:rPr lang="en-GB" sz="2200" b="1" dirty="0"/>
              <a:t>(4 marks)</a:t>
            </a:r>
            <a:endParaRPr lang="en-GB" sz="2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5659" y="1924339"/>
            <a:ext cx="5991367" cy="50496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Your Task</a:t>
            </a:r>
            <a:endParaRPr lang="en-GB" sz="2400" b="1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Types of Decision</a:t>
            </a:r>
            <a:r>
              <a:rPr lang="en-GB" sz="4000" b="1" dirty="0">
                <a:solidFill>
                  <a:schemeClr val="bg1"/>
                </a:solidFill>
              </a:rPr>
              <a:t>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owentracey.files.wordpress.com/2009/12/grass_border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372605"/>
            <a:ext cx="9144000" cy="14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6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299" name="Rectangle 3"/>
          <p:cNvSpPr txBox="1">
            <a:spLocks noChangeArrowheads="1"/>
          </p:cNvSpPr>
          <p:nvPr/>
        </p:nvSpPr>
        <p:spPr bwMode="auto">
          <a:xfrm>
            <a:off x="245659" y="2711668"/>
            <a:ext cx="8570796" cy="129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sz="1600" b="1" dirty="0" smtClean="0">
                <a:latin typeface="+mn-lt"/>
              </a:rPr>
              <a:t>Suggest </a:t>
            </a:r>
            <a:r>
              <a:rPr lang="en-GB" sz="1600" dirty="0" smtClean="0">
                <a:latin typeface="+mn-lt"/>
              </a:rPr>
              <a:t>a </a:t>
            </a:r>
            <a:r>
              <a:rPr lang="en-GB" sz="1600" b="1" dirty="0" smtClean="0">
                <a:latin typeface="+mn-lt"/>
              </a:rPr>
              <a:t>tactical </a:t>
            </a:r>
            <a:r>
              <a:rPr lang="en-GB" sz="1600" b="1" dirty="0">
                <a:latin typeface="+mn-lt"/>
              </a:rPr>
              <a:t>decision</a:t>
            </a:r>
            <a:r>
              <a:rPr lang="en-GB" sz="1600" dirty="0">
                <a:latin typeface="+mn-lt"/>
              </a:rPr>
              <a:t> that could be made to help achieve each of </a:t>
            </a:r>
            <a:r>
              <a:rPr lang="en-GB" sz="1600" dirty="0" smtClean="0">
                <a:latin typeface="+mn-lt"/>
              </a:rPr>
              <a:t>the strategic decisions below. </a:t>
            </a:r>
            <a:r>
              <a:rPr lang="en-GB" sz="1600" b="1" dirty="0">
                <a:latin typeface="+mn-lt"/>
              </a:rPr>
              <a:t>Justify</a:t>
            </a:r>
            <a:r>
              <a:rPr lang="en-GB" sz="1600" dirty="0">
                <a:latin typeface="+mn-lt"/>
              </a:rPr>
              <a:t> your answer</a:t>
            </a:r>
            <a:r>
              <a:rPr lang="en-GB" sz="1600" dirty="0" smtClean="0">
                <a:latin typeface="+mn-lt"/>
              </a:rPr>
              <a:t>.</a:t>
            </a:r>
          </a:p>
          <a:p>
            <a:pPr algn="r">
              <a:spcBef>
                <a:spcPct val="20000"/>
              </a:spcBef>
            </a:pPr>
            <a:endParaRPr lang="en-GB" sz="1600" b="1" dirty="0" smtClean="0">
              <a:latin typeface="+mn-lt"/>
            </a:endParaRPr>
          </a:p>
          <a:p>
            <a:pPr marL="355600" indent="-355600">
              <a:spcBef>
                <a:spcPct val="20000"/>
              </a:spcBef>
              <a:buFont typeface="Arial" charset="0"/>
              <a:buAutoNum type="arabicPeriod"/>
            </a:pPr>
            <a:r>
              <a:rPr lang="en-GB" sz="1600" dirty="0" smtClean="0">
                <a:latin typeface="+mn-lt"/>
              </a:rPr>
              <a:t>  To increase market share by 15% within 5 years</a:t>
            </a:r>
          </a:p>
          <a:p>
            <a:pPr marL="355600" indent="-355600">
              <a:spcBef>
                <a:spcPct val="20000"/>
              </a:spcBef>
              <a:buFont typeface="Arial" charset="0"/>
              <a:buAutoNum type="arabicPeriod"/>
            </a:pPr>
            <a:r>
              <a:rPr lang="en-GB" sz="1600" dirty="0" smtClean="0">
                <a:latin typeface="+mn-lt"/>
              </a:rPr>
              <a:t>  </a:t>
            </a:r>
            <a:r>
              <a:rPr lang="en-GB" sz="1600" dirty="0">
                <a:latin typeface="+mn-lt"/>
              </a:rPr>
              <a:t>To have 100% customer </a:t>
            </a:r>
            <a:r>
              <a:rPr lang="en-GB" sz="1600" dirty="0" smtClean="0">
                <a:latin typeface="+mn-lt"/>
              </a:rPr>
              <a:t>satisfaction</a:t>
            </a:r>
          </a:p>
          <a:p>
            <a:pPr algn="r">
              <a:spcBef>
                <a:spcPct val="20000"/>
              </a:spcBef>
            </a:pPr>
            <a:r>
              <a:rPr lang="en-GB" sz="1600" b="1" dirty="0"/>
              <a:t>(4 marks)</a:t>
            </a:r>
            <a:endParaRPr lang="en-GB" sz="16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5659" y="1924339"/>
            <a:ext cx="5991367" cy="5049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Model answer</a:t>
            </a:r>
            <a:endParaRPr lang="en-GB" sz="2400" b="1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Types of Decision</a:t>
            </a:r>
            <a:r>
              <a:rPr lang="en-GB" sz="4000" b="1" dirty="0">
                <a:solidFill>
                  <a:schemeClr val="bg1"/>
                </a:solidFill>
              </a:rPr>
              <a:t>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076" y="4443708"/>
            <a:ext cx="8453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Segoe Script" pitchFamily="34" charset="0"/>
              </a:rPr>
              <a:t>(</a:t>
            </a:r>
            <a:r>
              <a:rPr lang="en-GB" dirty="0" smtClean="0">
                <a:latin typeface="Segoe Script" pitchFamily="34" charset="0"/>
              </a:rPr>
              <a:t>Starting an aggressive advertising campaign would help the business increase market share in the next 5 years.</a:t>
            </a:r>
            <a:r>
              <a:rPr lang="en-GB" sz="2400" b="1" dirty="0">
                <a:solidFill>
                  <a:srgbClr val="FF0000"/>
                </a:solidFill>
                <a:latin typeface="Segoe Script" pitchFamily="34" charset="0"/>
              </a:rPr>
              <a:t>) </a:t>
            </a:r>
            <a:r>
              <a:rPr lang="en-GB" dirty="0" smtClean="0">
                <a:latin typeface="Segoe Script" pitchFamily="34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Segoe Script" pitchFamily="34" charset="0"/>
              </a:rPr>
              <a:t>(</a:t>
            </a:r>
            <a:r>
              <a:rPr lang="en-GB" dirty="0" smtClean="0">
                <a:latin typeface="Segoe Script" pitchFamily="34" charset="0"/>
              </a:rPr>
              <a:t>This is because a successful advertising campaign would encourage customers to switch from a competitor</a:t>
            </a:r>
            <a:r>
              <a:rPr lang="en-GB" dirty="0">
                <a:latin typeface="Segoe Script" pitchFamily="34" charset="0"/>
              </a:rPr>
              <a:t>.</a:t>
            </a:r>
            <a:r>
              <a:rPr lang="en-GB" sz="2400" b="1" dirty="0">
                <a:solidFill>
                  <a:srgbClr val="FF0000"/>
                </a:solidFill>
                <a:latin typeface="Segoe Script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524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owentracey.files.wordpress.com/2009/12/grass_border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372605"/>
            <a:ext cx="9144000" cy="14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6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299" name="Rectangle 3"/>
          <p:cNvSpPr txBox="1">
            <a:spLocks noChangeArrowheads="1"/>
          </p:cNvSpPr>
          <p:nvPr/>
        </p:nvSpPr>
        <p:spPr bwMode="auto">
          <a:xfrm>
            <a:off x="245659" y="2711668"/>
            <a:ext cx="8570796" cy="129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sz="1600" b="1" dirty="0" smtClean="0">
                <a:latin typeface="+mn-lt"/>
              </a:rPr>
              <a:t>Suggest </a:t>
            </a:r>
            <a:r>
              <a:rPr lang="en-GB" sz="1600" dirty="0" smtClean="0">
                <a:latin typeface="+mn-lt"/>
              </a:rPr>
              <a:t>a </a:t>
            </a:r>
            <a:r>
              <a:rPr lang="en-GB" sz="1600" b="1" dirty="0" smtClean="0">
                <a:latin typeface="+mn-lt"/>
              </a:rPr>
              <a:t>tactical </a:t>
            </a:r>
            <a:r>
              <a:rPr lang="en-GB" sz="1600" b="1" dirty="0">
                <a:latin typeface="+mn-lt"/>
              </a:rPr>
              <a:t>decision</a:t>
            </a:r>
            <a:r>
              <a:rPr lang="en-GB" sz="1600" dirty="0">
                <a:latin typeface="+mn-lt"/>
              </a:rPr>
              <a:t> that could be made to help achieve each of </a:t>
            </a:r>
            <a:r>
              <a:rPr lang="en-GB" sz="1600" dirty="0" smtClean="0">
                <a:latin typeface="+mn-lt"/>
              </a:rPr>
              <a:t>the strategic decisions below. </a:t>
            </a:r>
            <a:r>
              <a:rPr lang="en-GB" sz="1600" b="1" dirty="0">
                <a:latin typeface="+mn-lt"/>
              </a:rPr>
              <a:t>Justify</a:t>
            </a:r>
            <a:r>
              <a:rPr lang="en-GB" sz="1600" dirty="0">
                <a:latin typeface="+mn-lt"/>
              </a:rPr>
              <a:t> your answer</a:t>
            </a:r>
            <a:r>
              <a:rPr lang="en-GB" sz="1600" dirty="0" smtClean="0">
                <a:latin typeface="+mn-lt"/>
              </a:rPr>
              <a:t>.</a:t>
            </a:r>
          </a:p>
          <a:p>
            <a:pPr algn="r">
              <a:spcBef>
                <a:spcPct val="20000"/>
              </a:spcBef>
            </a:pPr>
            <a:endParaRPr lang="en-GB" sz="1600" b="1" dirty="0" smtClean="0">
              <a:latin typeface="+mn-lt"/>
            </a:endParaRPr>
          </a:p>
          <a:p>
            <a:pPr marL="355600" indent="-355600">
              <a:spcBef>
                <a:spcPct val="20000"/>
              </a:spcBef>
              <a:buFont typeface="Arial" charset="0"/>
              <a:buAutoNum type="arabicPeriod"/>
            </a:pPr>
            <a:r>
              <a:rPr lang="en-GB" sz="1600" dirty="0" smtClean="0">
                <a:latin typeface="+mn-lt"/>
              </a:rPr>
              <a:t>  To increase market share by 15% within 5 years</a:t>
            </a:r>
          </a:p>
          <a:p>
            <a:pPr marL="355600" indent="-355600">
              <a:spcBef>
                <a:spcPct val="20000"/>
              </a:spcBef>
              <a:buFont typeface="Arial" charset="0"/>
              <a:buAutoNum type="arabicPeriod"/>
            </a:pPr>
            <a:r>
              <a:rPr lang="en-GB" sz="1600" dirty="0" smtClean="0">
                <a:latin typeface="+mn-lt"/>
              </a:rPr>
              <a:t>  </a:t>
            </a:r>
            <a:r>
              <a:rPr lang="en-GB" sz="1600" dirty="0">
                <a:latin typeface="+mn-lt"/>
              </a:rPr>
              <a:t>To have 100% customer </a:t>
            </a:r>
            <a:r>
              <a:rPr lang="en-GB" sz="1600" dirty="0" smtClean="0">
                <a:latin typeface="+mn-lt"/>
              </a:rPr>
              <a:t>satisfaction</a:t>
            </a:r>
          </a:p>
          <a:p>
            <a:pPr algn="r">
              <a:spcBef>
                <a:spcPct val="20000"/>
              </a:spcBef>
            </a:pPr>
            <a:r>
              <a:rPr lang="en-GB" sz="1600" b="1" dirty="0"/>
              <a:t>(4 marks)</a:t>
            </a:r>
            <a:endParaRPr lang="en-GB" sz="16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5659" y="1924339"/>
            <a:ext cx="5991367" cy="5049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Model answer</a:t>
            </a:r>
            <a:endParaRPr lang="en-GB" sz="2400" b="1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Types of Decision</a:t>
            </a:r>
            <a:r>
              <a:rPr lang="en-GB" sz="4000" b="1" dirty="0">
                <a:solidFill>
                  <a:schemeClr val="bg1"/>
                </a:solidFill>
              </a:rPr>
              <a:t>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5076" y="4383924"/>
            <a:ext cx="84538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Segoe Script" pitchFamily="34" charset="0"/>
              </a:rPr>
              <a:t>(</a:t>
            </a:r>
            <a:r>
              <a:rPr lang="en-GB" dirty="0" smtClean="0">
                <a:latin typeface="Segoe Script" pitchFamily="34" charset="0"/>
              </a:rPr>
              <a:t>Improving the training offered to sales assistants would help the business reach a customer satisfaction level of 100%.</a:t>
            </a:r>
            <a:r>
              <a:rPr lang="en-GB" sz="2400" b="1" dirty="0" smtClean="0">
                <a:solidFill>
                  <a:srgbClr val="FF0000"/>
                </a:solidFill>
                <a:latin typeface="Segoe Script" pitchFamily="34" charset="0"/>
              </a:rPr>
              <a:t>) </a:t>
            </a:r>
            <a:r>
              <a:rPr lang="en-GB" dirty="0" smtClean="0">
                <a:latin typeface="Segoe Script" pitchFamily="34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Segoe Script" pitchFamily="34" charset="0"/>
              </a:rPr>
              <a:t>(</a:t>
            </a:r>
            <a:r>
              <a:rPr lang="en-GB" dirty="0" smtClean="0">
                <a:latin typeface="Segoe Script" pitchFamily="34" charset="0"/>
              </a:rPr>
              <a:t>This is because training would help the sales assistants provide a better service to the customer.</a:t>
            </a:r>
            <a:r>
              <a:rPr lang="en-GB" sz="2400" b="1" dirty="0" smtClean="0">
                <a:solidFill>
                  <a:srgbClr val="FF0000"/>
                </a:solidFill>
                <a:latin typeface="Segoe Script" pitchFamily="34" charset="0"/>
              </a:rPr>
              <a:t>)</a:t>
            </a:r>
            <a:endParaRPr lang="en-GB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z="4000" smtClean="0">
                <a:latin typeface="Arial" panose="020B0604020202020204" pitchFamily="34" charset="0"/>
              </a:rPr>
              <a:t>Examples of Personal Decisions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>
              <a:lnSpc>
                <a:spcPct val="120000"/>
              </a:lnSpc>
              <a:buClr>
                <a:srgbClr val="FC0128"/>
              </a:buClr>
            </a:pPr>
            <a:r>
              <a:rPr lang="en-GB" altLang="en-US" smtClean="0">
                <a:solidFill>
                  <a:srgbClr val="FC0128"/>
                </a:solidFill>
                <a:latin typeface="Arial" panose="020B0604020202020204" pitchFamily="34" charset="0"/>
              </a:rPr>
              <a:t>Will I stay in and wash my hair?</a:t>
            </a:r>
          </a:p>
          <a:p>
            <a:pPr lvl="1">
              <a:lnSpc>
                <a:spcPct val="120000"/>
              </a:lnSpc>
              <a:buClr>
                <a:srgbClr val="FC0128"/>
              </a:buClr>
            </a:pPr>
            <a:r>
              <a:rPr lang="en-GB" altLang="en-US" smtClean="0">
                <a:solidFill>
                  <a:srgbClr val="FC0128"/>
                </a:solidFill>
                <a:latin typeface="Arial" panose="020B0604020202020204" pitchFamily="34" charset="0"/>
              </a:rPr>
              <a:t>Will I go to the cinema with my friends?</a:t>
            </a:r>
          </a:p>
          <a:p>
            <a:pPr lvl="1">
              <a:lnSpc>
                <a:spcPct val="200000"/>
              </a:lnSpc>
              <a:buClr>
                <a:srgbClr val="51DC00"/>
              </a:buClr>
            </a:pPr>
            <a:r>
              <a:rPr lang="en-GB" altLang="en-US" smtClean="0">
                <a:solidFill>
                  <a:srgbClr val="51DC00"/>
                </a:solidFill>
                <a:latin typeface="Arial" panose="020B0604020202020204" pitchFamily="34" charset="0"/>
              </a:rPr>
              <a:t>Will I paint my bedroom?</a:t>
            </a:r>
          </a:p>
          <a:p>
            <a:pPr lvl="1">
              <a:buClr>
                <a:srgbClr val="51DC00"/>
              </a:buClr>
            </a:pPr>
            <a:r>
              <a:rPr lang="en-GB" altLang="en-US" smtClean="0">
                <a:solidFill>
                  <a:srgbClr val="51DC00"/>
                </a:solidFill>
                <a:latin typeface="Arial" panose="020B0604020202020204" pitchFamily="34" charset="0"/>
              </a:rPr>
              <a:t>Will I hang wallpaper on the walls?</a:t>
            </a:r>
          </a:p>
          <a:p>
            <a:pPr lvl="1">
              <a:lnSpc>
                <a:spcPct val="200000"/>
              </a:lnSpc>
              <a:buClr>
                <a:srgbClr val="FFC000"/>
              </a:buClr>
            </a:pPr>
            <a:r>
              <a:rPr lang="en-GB" altLang="en-US" smtClean="0">
                <a:solidFill>
                  <a:srgbClr val="FFC000"/>
                </a:solidFill>
                <a:latin typeface="Arial" panose="020B0604020202020204" pitchFamily="34" charset="0"/>
              </a:rPr>
              <a:t>Will I go to College locally?</a:t>
            </a:r>
          </a:p>
          <a:p>
            <a:pPr lvl="1">
              <a:buClr>
                <a:srgbClr val="FFC000"/>
              </a:buClr>
            </a:pPr>
            <a:r>
              <a:rPr lang="en-GB" altLang="en-US" smtClean="0">
                <a:solidFill>
                  <a:srgbClr val="FFC000"/>
                </a:solidFill>
                <a:latin typeface="Arial" panose="020B0604020202020204" pitchFamily="34" charset="0"/>
              </a:rPr>
              <a:t>Will I study and live in another town or city?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066800" y="2963412"/>
            <a:ext cx="7086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066800" y="4374689"/>
            <a:ext cx="7086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3701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bldLvl="5" autoUpdateAnimBg="0"/>
      <p:bldP spid="10244" grpId="0" animBg="1"/>
      <p:bldP spid="102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2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/>
              <a:t> </a:t>
            </a:r>
            <a:r>
              <a:rPr lang="en-GB" sz="4000" b="1" dirty="0" smtClean="0">
                <a:solidFill>
                  <a:schemeClr val="bg1"/>
                </a:solidFill>
              </a:rPr>
              <a:t>Role of the Manager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245659" y="2834031"/>
            <a:ext cx="6370425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500" b="1" dirty="0" smtClean="0"/>
              <a:t>In </a:t>
            </a:r>
            <a:r>
              <a:rPr lang="en-GB" sz="2500" b="1" dirty="0"/>
              <a:t>your group </a:t>
            </a:r>
            <a:r>
              <a:rPr lang="en-GB" sz="2500" dirty="0"/>
              <a:t>discuss the </a:t>
            </a:r>
            <a:r>
              <a:rPr lang="en-GB" sz="2500" dirty="0" smtClean="0"/>
              <a:t>duties and responsibilities of </a:t>
            </a:r>
            <a:r>
              <a:rPr lang="en-GB" sz="2500" dirty="0"/>
              <a:t>a </a:t>
            </a:r>
            <a:r>
              <a:rPr lang="en-GB" sz="2500" dirty="0" smtClean="0"/>
              <a:t>manager.  Think about everything a manager has to do.</a:t>
            </a:r>
          </a:p>
          <a:p>
            <a:pPr>
              <a:defRPr/>
            </a:pPr>
            <a:endParaRPr lang="en-GB" sz="2500" dirty="0"/>
          </a:p>
          <a:p>
            <a:pPr marL="1077913" indent="-1077913">
              <a:lnSpc>
                <a:spcPts val="5200"/>
              </a:lnSpc>
              <a:buFontTx/>
              <a:buAutoNum type="arabicPeriod"/>
              <a:defRPr/>
            </a:pPr>
            <a:r>
              <a:rPr lang="en-GB" sz="3600" b="1" dirty="0">
                <a:solidFill>
                  <a:srgbClr val="7030A0"/>
                </a:solidFill>
                <a:latin typeface="Segoe Print" pitchFamily="2" charset="0"/>
              </a:rPr>
              <a:t>Motivates staff</a:t>
            </a:r>
          </a:p>
          <a:p>
            <a:pPr marL="1077913" indent="-1077913">
              <a:lnSpc>
                <a:spcPts val="5200"/>
              </a:lnSpc>
              <a:buFontTx/>
              <a:buAutoNum type="arabicPeriod"/>
              <a:defRPr/>
            </a:pPr>
            <a:r>
              <a:rPr lang="en-GB" sz="3600" b="1" dirty="0">
                <a:solidFill>
                  <a:srgbClr val="7030A0"/>
                </a:solidFill>
                <a:latin typeface="Segoe Print" pitchFamily="2" charset="0"/>
              </a:rPr>
              <a:t> </a:t>
            </a:r>
          </a:p>
          <a:p>
            <a:pPr marL="1077913" indent="-1077913">
              <a:lnSpc>
                <a:spcPts val="5200"/>
              </a:lnSpc>
              <a:buFontTx/>
              <a:buAutoNum type="arabicPeriod"/>
              <a:defRPr/>
            </a:pPr>
            <a:r>
              <a:rPr lang="en-GB" sz="3600" b="1" dirty="0">
                <a:solidFill>
                  <a:srgbClr val="7030A0"/>
                </a:solidFill>
                <a:latin typeface="Segoe Print" pitchFamily="2" charset="0"/>
              </a:rPr>
              <a:t> ... etc</a:t>
            </a:r>
          </a:p>
        </p:txBody>
      </p:sp>
      <p:grpSp>
        <p:nvGrpSpPr>
          <p:cNvPr id="2" name="Group 336"/>
          <p:cNvGrpSpPr/>
          <p:nvPr/>
        </p:nvGrpSpPr>
        <p:grpSpPr>
          <a:xfrm rot="19807342">
            <a:off x="7296148" y="1146172"/>
            <a:ext cx="1219200" cy="1524000"/>
            <a:chOff x="7048500" y="2273300"/>
            <a:chExt cx="1219200" cy="1524000"/>
          </a:xfrm>
          <a:solidFill>
            <a:schemeClr val="accent1"/>
          </a:solidFill>
        </p:grpSpPr>
        <p:sp>
          <p:nvSpPr>
            <p:cNvPr id="8" name="Rectangle 7"/>
            <p:cNvSpPr/>
            <p:nvPr/>
          </p:nvSpPr>
          <p:spPr>
            <a:xfrm>
              <a:off x="7048500" y="2273300"/>
              <a:ext cx="1219200" cy="15240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6599" y="2388346"/>
              <a:ext cx="1143000" cy="1323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Manager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Manager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Manager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Manager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Manager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Manager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Manager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Manager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Manager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Manager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5659" y="1924339"/>
            <a:ext cx="5991367" cy="5049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Your Task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632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11" descr="http://uk.wrs.yahoo.com/_ylt=A0WTf21oGthIwh4BYzZWBQx./SIG=12u02kshb/EXP=1222208488/**http%3A/jjckb.xinhuanet.com/images/2007-03/26/xin_320304260844578963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522" y="2934268"/>
            <a:ext cx="2184400" cy="352112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ular Callout 10"/>
          <p:cNvSpPr/>
          <p:nvPr/>
        </p:nvSpPr>
        <p:spPr bwMode="auto">
          <a:xfrm>
            <a:off x="357920" y="2934268"/>
            <a:ext cx="4459740" cy="3521123"/>
          </a:xfrm>
          <a:prstGeom prst="wedgeRectCallout">
            <a:avLst>
              <a:gd name="adj1" fmla="val 65771"/>
              <a:gd name="adj2" fmla="val 93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357921" y="1876757"/>
            <a:ext cx="836299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500" b="1" dirty="0"/>
              <a:t>Henri Fayol (1916) </a:t>
            </a:r>
            <a:r>
              <a:rPr lang="en-GB" sz="2500" dirty="0"/>
              <a:t>specified five functions of </a:t>
            </a:r>
            <a:r>
              <a:rPr lang="en-GB" sz="2500" dirty="0" smtClean="0"/>
              <a:t>management</a:t>
            </a:r>
            <a:endParaRPr lang="en-GB" sz="2500" dirty="0"/>
          </a:p>
        </p:txBody>
      </p:sp>
      <p:grpSp>
        <p:nvGrpSpPr>
          <p:cNvPr id="12" name="Group 7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/>
              <a:t> </a:t>
            </a:r>
            <a:r>
              <a:rPr lang="en-GB" sz="4000" b="1" dirty="0" smtClean="0">
                <a:solidFill>
                  <a:schemeClr val="bg1"/>
                </a:solidFill>
              </a:rPr>
              <a:t>Role of the Manager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18783982"/>
              </p:ext>
            </p:extLst>
          </p:nvPr>
        </p:nvGraphicFramePr>
        <p:xfrm>
          <a:off x="578645" y="3150463"/>
          <a:ext cx="4062208" cy="315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385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72B85B-EC07-4EDC-891F-71A7D53BF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894F1-29A8-4F40-B869-399477BDD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1A33BC-3684-4D86-B281-3A981C6AC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4E3BA-9A2C-44B0-979F-0F233FF85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49218C-3F11-4EA9-A9BF-5E2350A46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1531" y="1794587"/>
            <a:ext cx="1543334" cy="4091476"/>
            <a:chOff x="281531" y="1794587"/>
            <a:chExt cx="1543334" cy="4091476"/>
          </a:xfrm>
        </p:grpSpPr>
        <p:sp>
          <p:nvSpPr>
            <p:cNvPr id="64" name="Rectangle 63"/>
            <p:cNvSpPr/>
            <p:nvPr/>
          </p:nvSpPr>
          <p:spPr>
            <a:xfrm>
              <a:off x="281531" y="2312987"/>
              <a:ext cx="1543334" cy="3573076"/>
            </a:xfrm>
            <a:prstGeom prst="rect">
              <a:avLst/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Rectangle 65"/>
            <p:cNvSpPr/>
            <p:nvPr/>
          </p:nvSpPr>
          <p:spPr>
            <a:xfrm>
              <a:off x="281531" y="1794587"/>
              <a:ext cx="1543334" cy="518400"/>
            </a:xfrm>
            <a:prstGeom prst="rect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7" name="Rectangle 66"/>
            <p:cNvSpPr/>
            <p:nvPr/>
          </p:nvSpPr>
          <p:spPr>
            <a:xfrm>
              <a:off x="281531" y="1794587"/>
              <a:ext cx="1543334" cy="518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Planning</a:t>
              </a:r>
              <a:endParaRPr lang="en-GB" sz="1800" kern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1531" y="2422171"/>
              <a:ext cx="1543334" cy="2785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200" kern="1200" dirty="0" smtClean="0"/>
                <a:t>Setting forward plans in relation to the business objectives</a:t>
              </a:r>
              <a:endParaRPr lang="en-GB" sz="22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40932" y="1794587"/>
            <a:ext cx="1543334" cy="4091476"/>
            <a:chOff x="2040932" y="1794587"/>
            <a:chExt cx="1543334" cy="4091476"/>
          </a:xfrm>
        </p:grpSpPr>
        <p:sp>
          <p:nvSpPr>
            <p:cNvPr id="60" name="Rectangle 59"/>
            <p:cNvSpPr/>
            <p:nvPr/>
          </p:nvSpPr>
          <p:spPr>
            <a:xfrm>
              <a:off x="2040932" y="2312987"/>
              <a:ext cx="1543334" cy="3573076"/>
            </a:xfrm>
            <a:prstGeom prst="rect">
              <a:avLst/>
            </a:prstGeom>
          </p:spPr>
          <p:style>
            <a:lnRef idx="1">
              <a:schemeClr val="accent2">
                <a:tint val="40000"/>
                <a:alpha val="90000"/>
                <a:hueOff val="1256455"/>
                <a:satOff val="-1094"/>
                <a:lumOff val="-1"/>
                <a:alphaOff val="0"/>
              </a:schemeClr>
            </a:lnRef>
            <a:fillRef idx="1">
              <a:schemeClr val="accent2">
                <a:tint val="40000"/>
                <a:alpha val="90000"/>
                <a:hueOff val="1256455"/>
                <a:satOff val="-1094"/>
                <a:lumOff val="-1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1256455"/>
                <a:satOff val="-1094"/>
                <a:lumOff val="-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2040932" y="1794587"/>
              <a:ext cx="1543334" cy="518400"/>
            </a:xfrm>
            <a:prstGeom prst="rect">
              <a:avLst/>
            </a:prstGeom>
          </p:spPr>
          <p:style>
            <a:lnRef idx="1">
              <a:schemeClr val="accent2">
                <a:hueOff val="1170380"/>
                <a:satOff val="-1460"/>
                <a:lumOff val="343"/>
                <a:alphaOff val="0"/>
              </a:schemeClr>
            </a:lnRef>
            <a:fillRef idx="2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1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3" name="Rectangle 62"/>
            <p:cNvSpPr/>
            <p:nvPr/>
          </p:nvSpPr>
          <p:spPr>
            <a:xfrm>
              <a:off x="2040932" y="1794587"/>
              <a:ext cx="1543334" cy="518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Organising</a:t>
              </a:r>
              <a:endParaRPr lang="en-GB" sz="1800" kern="12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040932" y="2422171"/>
              <a:ext cx="1543334" cy="2785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100" kern="1200" dirty="0" smtClean="0"/>
                <a:t>Collecting, storing and processing information</a:t>
              </a:r>
              <a:endParaRPr lang="en-GB" sz="21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00332" y="1794587"/>
            <a:ext cx="1543334" cy="4091476"/>
            <a:chOff x="3800332" y="1794587"/>
            <a:chExt cx="1543334" cy="4091476"/>
          </a:xfrm>
        </p:grpSpPr>
        <p:sp>
          <p:nvSpPr>
            <p:cNvPr id="56" name="Rectangle 55"/>
            <p:cNvSpPr/>
            <p:nvPr/>
          </p:nvSpPr>
          <p:spPr>
            <a:xfrm>
              <a:off x="3800332" y="2312987"/>
              <a:ext cx="1543334" cy="3573076"/>
            </a:xfrm>
            <a:prstGeom prst="rect">
              <a:avLst/>
            </a:prstGeom>
          </p:spPr>
          <p:style>
            <a:lnRef idx="1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lnRef>
            <a:fillRef idx="1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tangle 57"/>
            <p:cNvSpPr/>
            <p:nvPr/>
          </p:nvSpPr>
          <p:spPr>
            <a:xfrm>
              <a:off x="3800332" y="1794587"/>
              <a:ext cx="1543334" cy="518400"/>
            </a:xfrm>
            <a:prstGeom prst="rect">
              <a:avLst/>
            </a:prstGeom>
          </p:spPr>
          <p:style>
            <a:lnRef idx="1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2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1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9" name="Rectangle 58"/>
            <p:cNvSpPr/>
            <p:nvPr/>
          </p:nvSpPr>
          <p:spPr>
            <a:xfrm>
              <a:off x="3800332" y="1794587"/>
              <a:ext cx="1543334" cy="518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Commanding</a:t>
              </a:r>
              <a:endParaRPr lang="en-GB" sz="1800" kern="12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800332" y="2422171"/>
              <a:ext cx="1543334" cy="2785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200" kern="1200" dirty="0" smtClean="0"/>
                <a:t>Being the leader</a:t>
              </a:r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2200" dirty="0" smtClean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200" kern="1200" dirty="0" smtClean="0"/>
                <a:t>Decision Making</a:t>
              </a:r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2200" dirty="0" smtClean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200" kern="1200" dirty="0" smtClean="0"/>
                <a:t>Setting vision and supporting staff</a:t>
              </a:r>
              <a:endParaRPr lang="en-GB" sz="2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59733" y="1794587"/>
            <a:ext cx="1543334" cy="4091476"/>
            <a:chOff x="5559733" y="1794587"/>
            <a:chExt cx="1543334" cy="4091476"/>
          </a:xfrm>
        </p:grpSpPr>
        <p:sp>
          <p:nvSpPr>
            <p:cNvPr id="52" name="Rectangle 51"/>
            <p:cNvSpPr/>
            <p:nvPr/>
          </p:nvSpPr>
          <p:spPr>
            <a:xfrm>
              <a:off x="5559733" y="2312987"/>
              <a:ext cx="1543334" cy="3573076"/>
            </a:xfrm>
            <a:prstGeom prst="rect">
              <a:avLst/>
            </a:prstGeom>
          </p:spPr>
          <p:style>
            <a:lnRef idx="1">
              <a:schemeClr val="accent2">
                <a:tint val="40000"/>
                <a:alpha val="90000"/>
                <a:hueOff val="3769366"/>
                <a:satOff val="-3283"/>
                <a:lumOff val="-4"/>
                <a:alphaOff val="0"/>
              </a:schemeClr>
            </a:lnRef>
            <a:fillRef idx="1">
              <a:schemeClr val="accent2">
                <a:tint val="40000"/>
                <a:alpha val="90000"/>
                <a:hueOff val="3769366"/>
                <a:satOff val="-3283"/>
                <a:lumOff val="-4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3769366"/>
                <a:satOff val="-3283"/>
                <a:lumOff val="-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Rectangle 53"/>
            <p:cNvSpPr/>
            <p:nvPr/>
          </p:nvSpPr>
          <p:spPr>
            <a:xfrm>
              <a:off x="5559733" y="1794587"/>
              <a:ext cx="1543334" cy="518400"/>
            </a:xfrm>
            <a:prstGeom prst="rect">
              <a:avLst/>
            </a:prstGeom>
          </p:spPr>
          <p:style>
            <a:lnRef idx="1">
              <a:schemeClr val="accent2">
                <a:hueOff val="3511139"/>
                <a:satOff val="-4379"/>
                <a:lumOff val="1030"/>
                <a:alphaOff val="0"/>
              </a:schemeClr>
            </a:lnRef>
            <a:fillRef idx="2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1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5559733" y="1794587"/>
              <a:ext cx="1543334" cy="518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Co-ordinating</a:t>
              </a:r>
              <a:endParaRPr lang="en-GB" sz="1800" kern="12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559733" y="2422171"/>
              <a:ext cx="1543334" cy="2785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200" kern="1200" dirty="0" smtClean="0"/>
                <a:t>Making sure staff and resources are in the right place at the right time</a:t>
              </a:r>
              <a:endParaRPr lang="en-GB" sz="22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19134" y="1794587"/>
            <a:ext cx="1543334" cy="4091476"/>
            <a:chOff x="7319134" y="1794587"/>
            <a:chExt cx="1543334" cy="4091476"/>
          </a:xfrm>
        </p:grpSpPr>
        <p:sp>
          <p:nvSpPr>
            <p:cNvPr id="48" name="Rectangle 47"/>
            <p:cNvSpPr/>
            <p:nvPr/>
          </p:nvSpPr>
          <p:spPr>
            <a:xfrm>
              <a:off x="7319134" y="2312987"/>
              <a:ext cx="1543334" cy="3573076"/>
            </a:xfrm>
            <a:prstGeom prst="rect">
              <a:avLst/>
            </a:prstGeom>
          </p:spPr>
          <p:style>
            <a:ln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7319134" y="1794587"/>
              <a:ext cx="1543334" cy="518400"/>
            </a:xfrm>
            <a:prstGeom prst="rect">
              <a:avLst/>
            </a:prstGeom>
          </p:spPr>
          <p:style>
            <a:lnRef idx="1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2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1" name="Rectangle 50"/>
            <p:cNvSpPr/>
            <p:nvPr/>
          </p:nvSpPr>
          <p:spPr>
            <a:xfrm>
              <a:off x="7319134" y="1794587"/>
              <a:ext cx="1543334" cy="518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Controlling</a:t>
              </a:r>
              <a:endParaRPr lang="en-GB" sz="1800" kern="12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319134" y="2422170"/>
              <a:ext cx="1543334" cy="3463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200" kern="1200" dirty="0" smtClean="0"/>
                <a:t>Ensuring the plan is on target and in budget </a:t>
              </a:r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2200" dirty="0" smtClean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200" dirty="0" smtClean="0"/>
                <a:t>M</a:t>
              </a:r>
              <a:r>
                <a:rPr lang="en-GB" sz="2200" kern="1200" dirty="0" smtClean="0"/>
                <a:t>onitoring the quality of work</a:t>
              </a:r>
              <a:endParaRPr lang="en-GB" sz="2200" kern="1200" dirty="0"/>
            </a:p>
          </p:txBody>
        </p:sp>
      </p:grpSp>
      <p:grpSp>
        <p:nvGrpSpPr>
          <p:cNvPr id="3" name="Group 72"/>
          <p:cNvGrpSpPr/>
          <p:nvPr/>
        </p:nvGrpSpPr>
        <p:grpSpPr>
          <a:xfrm>
            <a:off x="281531" y="6073252"/>
            <a:ext cx="4222230" cy="518400"/>
            <a:chOff x="281531" y="6155140"/>
            <a:chExt cx="1543334" cy="518400"/>
          </a:xfrm>
        </p:grpSpPr>
        <p:sp>
          <p:nvSpPr>
            <p:cNvPr id="68" name="Rectangle 67"/>
            <p:cNvSpPr/>
            <p:nvPr/>
          </p:nvSpPr>
          <p:spPr>
            <a:xfrm>
              <a:off x="281531" y="6155140"/>
              <a:ext cx="1543334" cy="518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0" name="Rectangle 69"/>
            <p:cNvSpPr/>
            <p:nvPr/>
          </p:nvSpPr>
          <p:spPr>
            <a:xfrm>
              <a:off x="281531" y="6155140"/>
              <a:ext cx="1543334" cy="518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Delegating</a:t>
              </a:r>
              <a:endParaRPr lang="en-GB" sz="1800" kern="1200" dirty="0"/>
            </a:p>
          </p:txBody>
        </p:sp>
      </p:grpSp>
      <p:grpSp>
        <p:nvGrpSpPr>
          <p:cNvPr id="7" name="Group 71"/>
          <p:cNvGrpSpPr/>
          <p:nvPr/>
        </p:nvGrpSpPr>
        <p:grpSpPr>
          <a:xfrm>
            <a:off x="4640238" y="6073252"/>
            <a:ext cx="4222230" cy="518400"/>
            <a:chOff x="7319134" y="6155140"/>
            <a:chExt cx="1543334" cy="518400"/>
          </a:xfrm>
        </p:grpSpPr>
        <p:sp>
          <p:nvSpPr>
            <p:cNvPr id="69" name="Rectangle 68"/>
            <p:cNvSpPr/>
            <p:nvPr/>
          </p:nvSpPr>
          <p:spPr>
            <a:xfrm>
              <a:off x="7319134" y="6155140"/>
              <a:ext cx="1543334" cy="518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1" name="Rectangle 70"/>
            <p:cNvSpPr/>
            <p:nvPr/>
          </p:nvSpPr>
          <p:spPr>
            <a:xfrm>
              <a:off x="7319134" y="6155140"/>
              <a:ext cx="1543334" cy="518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Motivating</a:t>
              </a:r>
              <a:endParaRPr lang="en-GB" sz="1800" kern="12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1268760"/>
            <a:ext cx="9144000" cy="558924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Role of the Manager </a:t>
            </a:r>
            <a:r>
              <a:rPr lang="en-GB" sz="4000" b="1" dirty="0">
                <a:solidFill>
                  <a:srgbClr val="CCFF66"/>
                </a:solidFill>
              </a:rPr>
              <a:t>(</a:t>
            </a:r>
            <a:r>
              <a:rPr lang="en-GB" sz="4000" b="1" dirty="0" err="1">
                <a:solidFill>
                  <a:srgbClr val="CCFF66"/>
                </a:solidFill>
              </a:rPr>
              <a:t>Fayol</a:t>
            </a:r>
            <a:r>
              <a:rPr lang="en-GB" sz="4000" b="1" dirty="0">
                <a:solidFill>
                  <a:srgbClr val="CCFF66"/>
                </a:solidFill>
              </a:rPr>
              <a:t>)</a:t>
            </a:r>
            <a:endParaRPr lang="en-US" sz="4000" b="1" dirty="0">
              <a:solidFill>
                <a:srgbClr val="CCFF66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70728" y="3692451"/>
            <a:ext cx="859174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pc="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POCCCDM</a:t>
            </a:r>
            <a:endParaRPr lang="en-US" sz="5400" b="1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5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4220" y="530984"/>
            <a:ext cx="8680473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500" b="1" dirty="0">
                <a:latin typeface="+mj-lt"/>
                <a:cs typeface="Times New Roman" pitchFamily="18" charset="0"/>
              </a:rPr>
              <a:t>Describe</a:t>
            </a:r>
            <a:r>
              <a:rPr lang="en-GB" sz="2500" dirty="0">
                <a:latin typeface="+mj-lt"/>
                <a:cs typeface="Times New Roman" pitchFamily="18" charset="0"/>
              </a:rPr>
              <a:t> the role of managers in achieving the objectives of an organisation.</a:t>
            </a:r>
          </a:p>
          <a:p>
            <a:pPr algn="r"/>
            <a:r>
              <a:rPr lang="en-GB" sz="2500" b="1" dirty="0" smtClean="0">
                <a:latin typeface="+mj-lt"/>
                <a:cs typeface="Times New Roman" pitchFamily="18" charset="0"/>
              </a:rPr>
              <a:t>(6 marks)</a:t>
            </a:r>
            <a:endParaRPr lang="en-GB" sz="25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968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25"/>
          <p:cNvSpPr txBox="1">
            <a:spLocks noChangeArrowheads="1"/>
          </p:cNvSpPr>
          <p:nvPr/>
        </p:nvSpPr>
        <p:spPr bwMode="auto">
          <a:xfrm>
            <a:off x="207797" y="419052"/>
            <a:ext cx="8622304" cy="604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400"/>
              </a:spcAft>
            </a:pPr>
            <a:r>
              <a:rPr lang="en-GB" sz="2400" b="1" dirty="0" smtClean="0">
                <a:latin typeface="Bradley Hand ITC" pitchFamily="66" charset="0"/>
                <a:cs typeface="Times New Roman" pitchFamily="18" charset="0"/>
              </a:rPr>
              <a:t>Plans</a:t>
            </a:r>
            <a:r>
              <a:rPr lang="en-GB" sz="2400" dirty="0" smtClean="0">
                <a:latin typeface="Bradley Hand ITC" pitchFamily="66" charset="0"/>
                <a:cs typeface="Times New Roman" pitchFamily="18" charset="0"/>
              </a:rPr>
              <a:t>/sets </a:t>
            </a:r>
            <a:r>
              <a:rPr lang="en-GB" sz="2400" dirty="0">
                <a:latin typeface="Bradley Hand ITC" pitchFamily="66" charset="0"/>
                <a:cs typeface="Times New Roman" pitchFamily="18" charset="0"/>
              </a:rPr>
              <a:t>objectives and the way they are to be achieved.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</a:pPr>
            <a:r>
              <a:rPr lang="en-GB" sz="2400" b="1" dirty="0">
                <a:latin typeface="Bradley Hand ITC" pitchFamily="66" charset="0"/>
                <a:cs typeface="Times New Roman" pitchFamily="18" charset="0"/>
              </a:rPr>
              <a:t>Gives instruction to others </a:t>
            </a:r>
            <a:r>
              <a:rPr lang="en-GB" sz="2400" dirty="0">
                <a:latin typeface="Bradley Hand ITC" pitchFamily="66" charset="0"/>
                <a:cs typeface="Times New Roman" pitchFamily="18" charset="0"/>
              </a:rPr>
              <a:t>to carry out the tasks.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</a:pPr>
            <a:r>
              <a:rPr lang="en-GB" sz="2400" dirty="0">
                <a:latin typeface="Bradley Hand ITC" pitchFamily="66" charset="0"/>
                <a:cs typeface="Times New Roman" pitchFamily="18" charset="0"/>
              </a:rPr>
              <a:t>Takes responsibility for performance of organisation.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</a:pPr>
            <a:r>
              <a:rPr lang="en-GB" sz="2400" b="1" dirty="0">
                <a:latin typeface="Bradley Hand ITC" pitchFamily="66" charset="0"/>
                <a:cs typeface="Times New Roman" pitchFamily="18" charset="0"/>
              </a:rPr>
              <a:t>Delegates</a:t>
            </a:r>
            <a:r>
              <a:rPr lang="en-GB" sz="2400" dirty="0">
                <a:latin typeface="Bradley Hand ITC" pitchFamily="66" charset="0"/>
                <a:cs typeface="Times New Roman" pitchFamily="18" charset="0"/>
              </a:rPr>
              <a:t> authority to achieve objective/informs others of targets.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</a:pPr>
            <a:r>
              <a:rPr lang="en-GB" sz="2400" b="1" dirty="0">
                <a:latin typeface="Bradley Hand ITC" pitchFamily="66" charset="0"/>
                <a:cs typeface="Times New Roman" pitchFamily="18" charset="0"/>
              </a:rPr>
              <a:t>Organises</a:t>
            </a:r>
            <a:r>
              <a:rPr lang="en-GB" sz="2400" dirty="0">
                <a:latin typeface="Bradley Hand ITC" pitchFamily="66" charset="0"/>
                <a:cs typeface="Times New Roman" pitchFamily="18" charset="0"/>
              </a:rPr>
              <a:t> jobs within departments/</a:t>
            </a:r>
            <a:r>
              <a:rPr lang="en-GB" sz="2400" b="1" dirty="0">
                <a:latin typeface="Bradley Hand ITC" pitchFamily="66" charset="0"/>
                <a:cs typeface="Times New Roman" pitchFamily="18" charset="0"/>
              </a:rPr>
              <a:t>brings together activities </a:t>
            </a:r>
            <a:r>
              <a:rPr lang="en-GB" sz="2400" dirty="0">
                <a:latin typeface="Bradley Hand ITC" pitchFamily="66" charset="0"/>
                <a:cs typeface="Times New Roman" pitchFamily="18" charset="0"/>
              </a:rPr>
              <a:t>within the organisation/</a:t>
            </a:r>
            <a:r>
              <a:rPr lang="en-GB" sz="2400" dirty="0" err="1">
                <a:latin typeface="Bradley Hand ITC" pitchFamily="66" charset="0"/>
                <a:cs typeface="Times New Roman" pitchFamily="18" charset="0"/>
              </a:rPr>
              <a:t>liase</a:t>
            </a:r>
            <a:r>
              <a:rPr lang="en-GB" sz="2400" dirty="0">
                <a:latin typeface="Bradley Hand ITC" pitchFamily="66" charset="0"/>
                <a:cs typeface="Times New Roman" pitchFamily="18" charset="0"/>
              </a:rPr>
              <a:t> with other department heads.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</a:pPr>
            <a:r>
              <a:rPr lang="en-GB" sz="2400" b="1" dirty="0">
                <a:latin typeface="Bradley Hand ITC" pitchFamily="66" charset="0"/>
                <a:cs typeface="Times New Roman" pitchFamily="18" charset="0"/>
              </a:rPr>
              <a:t>Controls</a:t>
            </a:r>
            <a:r>
              <a:rPr lang="en-GB" sz="2400" dirty="0">
                <a:latin typeface="Bradley Hand ITC" pitchFamily="66" charset="0"/>
                <a:cs typeface="Times New Roman" pitchFamily="18" charset="0"/>
              </a:rPr>
              <a:t>/corrects activities of the organisation.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</a:pPr>
            <a:r>
              <a:rPr lang="en-GB" sz="2400" dirty="0">
                <a:latin typeface="Bradley Hand ITC" pitchFamily="66" charset="0"/>
                <a:cs typeface="Times New Roman" pitchFamily="18" charset="0"/>
              </a:rPr>
              <a:t>Monitor/Analyse/Evaluate performance.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</a:pPr>
            <a:r>
              <a:rPr lang="en-GB" sz="2400" b="1" dirty="0">
                <a:latin typeface="Bradley Hand ITC" pitchFamily="66" charset="0"/>
                <a:cs typeface="Times New Roman" pitchFamily="18" charset="0"/>
              </a:rPr>
              <a:t>Motivates</a:t>
            </a:r>
            <a:r>
              <a:rPr lang="en-GB" sz="2400" dirty="0">
                <a:latin typeface="Bradley Hand ITC" pitchFamily="66" charset="0"/>
                <a:cs typeface="Times New Roman" pitchFamily="18" charset="0"/>
              </a:rPr>
              <a:t> staff.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</a:pPr>
            <a:r>
              <a:rPr lang="en-GB" sz="2400" dirty="0">
                <a:latin typeface="Bradley Hand ITC" pitchFamily="66" charset="0"/>
                <a:cs typeface="Times New Roman" pitchFamily="18" charset="0"/>
              </a:rPr>
              <a:t>Acts as an information channel</a:t>
            </a:r>
            <a:r>
              <a:rPr lang="en-GB" sz="2400" dirty="0" smtClean="0">
                <a:latin typeface="Bradley Hand ITC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968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6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5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6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SWOT Analysis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http://www.ologycoaching.com/media/51614/swot_analy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438" y="1782988"/>
            <a:ext cx="4680596" cy="46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5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SWOT Analysis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ologycoaching.com/media/51614/swot_analy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8105" y="2744684"/>
            <a:ext cx="38100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107504" y="1642437"/>
            <a:ext cx="1944216" cy="3030177"/>
          </a:xfrm>
          <a:prstGeom prst="wedgeRectCallout">
            <a:avLst>
              <a:gd name="adj1" fmla="val 122400"/>
              <a:gd name="adj2" fmla="val 37726"/>
            </a:avLst>
          </a:prstGeom>
          <a:solidFill>
            <a:schemeClr val="bg1"/>
          </a:solidFill>
          <a:ln w="63500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>
                <a:solidFill>
                  <a:schemeClr val="tx1"/>
                </a:solidFill>
                <a:latin typeface="Berlin Sans FB Demi" pitchFamily="34" charset="0"/>
              </a:rPr>
              <a:t>Strengths</a:t>
            </a:r>
            <a:r>
              <a:rPr lang="en-GB" sz="2400" b="1" u="sng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GB" sz="2400" b="1" u="sng" dirty="0" smtClean="0">
                <a:solidFill>
                  <a:srgbClr val="FF0000"/>
                </a:solidFill>
                <a:latin typeface="Berlin Sans FB Demi" pitchFamily="34" charset="0"/>
              </a:rPr>
              <a:t>(Internal)</a:t>
            </a:r>
          </a:p>
          <a:p>
            <a:pPr algn="ctr"/>
            <a:endParaRPr lang="en-GB" sz="2400" b="1" u="sng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Berlin Sans FB Demi" pitchFamily="34" charset="0"/>
              </a:rPr>
              <a:t>What the business is </a:t>
            </a:r>
            <a:r>
              <a:rPr lang="en-GB" sz="2400" u="sng" dirty="0" smtClean="0">
                <a:solidFill>
                  <a:schemeClr val="tx1"/>
                </a:solidFill>
                <a:latin typeface="Berlin Sans FB Demi" pitchFamily="34" charset="0"/>
              </a:rPr>
              <a:t>good</a:t>
            </a:r>
            <a:r>
              <a:rPr lang="en-GB" sz="2400" dirty="0" smtClean="0">
                <a:solidFill>
                  <a:schemeClr val="tx1"/>
                </a:solidFill>
                <a:latin typeface="Berlin Sans FB Demi" pitchFamily="34" charset="0"/>
              </a:rPr>
              <a:t> at that may </a:t>
            </a:r>
            <a:r>
              <a:rPr lang="en-GB" sz="2400" u="sng" dirty="0" smtClean="0">
                <a:solidFill>
                  <a:schemeClr val="tx1"/>
                </a:solidFill>
                <a:latin typeface="Berlin Sans FB Demi" pitchFamily="34" charset="0"/>
              </a:rPr>
              <a:t>help</a:t>
            </a:r>
            <a:endParaRPr lang="en-GB" sz="2000" u="sng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971290" y="1972174"/>
            <a:ext cx="1944216" cy="2968994"/>
          </a:xfrm>
          <a:prstGeom prst="wedgeRectCallout">
            <a:avLst>
              <a:gd name="adj1" fmla="val -102782"/>
              <a:gd name="adj2" fmla="val 39315"/>
            </a:avLst>
          </a:prstGeom>
          <a:ln w="63500">
            <a:solidFill>
              <a:srgbClr val="E7397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>
                <a:solidFill>
                  <a:schemeClr val="tx1"/>
                </a:solidFill>
                <a:latin typeface="Berlin Sans FB Demi" pitchFamily="34" charset="0"/>
              </a:rPr>
              <a:t>Weaknesses</a:t>
            </a:r>
            <a:r>
              <a:rPr lang="en-GB" sz="2400" b="1" u="sng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GB" sz="2400" b="1" u="sng" dirty="0" smtClean="0">
                <a:solidFill>
                  <a:srgbClr val="FF0000"/>
                </a:solidFill>
                <a:latin typeface="Berlin Sans FB Demi" pitchFamily="34" charset="0"/>
              </a:rPr>
              <a:t>(Internal)</a:t>
            </a:r>
          </a:p>
          <a:p>
            <a:pPr algn="ctr"/>
            <a:endParaRPr lang="en-GB" sz="2400" b="1" u="sng" dirty="0">
              <a:solidFill>
                <a:srgbClr val="FF0000"/>
              </a:solidFill>
              <a:latin typeface="Berlin Sans FB Demi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Berlin Sans FB Demi" pitchFamily="34" charset="0"/>
              </a:rPr>
              <a:t>What the business is </a:t>
            </a:r>
            <a:r>
              <a:rPr lang="en-GB" sz="2400" u="sng" dirty="0" smtClean="0">
                <a:solidFill>
                  <a:schemeClr val="tx1"/>
                </a:solidFill>
                <a:latin typeface="Berlin Sans FB Demi" pitchFamily="34" charset="0"/>
              </a:rPr>
              <a:t>bad </a:t>
            </a:r>
            <a:r>
              <a:rPr lang="en-GB" sz="2400" dirty="0" smtClean="0">
                <a:solidFill>
                  <a:schemeClr val="tx1"/>
                </a:solidFill>
                <a:latin typeface="Berlin Sans FB Demi" pitchFamily="34" charset="0"/>
              </a:rPr>
              <a:t>at that may </a:t>
            </a:r>
            <a:r>
              <a:rPr lang="en-GB" sz="2400" u="sng" dirty="0" smtClean="0">
                <a:solidFill>
                  <a:schemeClr val="tx1"/>
                </a:solidFill>
                <a:latin typeface="Berlin Sans FB Demi" pitchFamily="34" charset="0"/>
              </a:rPr>
              <a:t>harm</a:t>
            </a:r>
          </a:p>
        </p:txBody>
      </p:sp>
    </p:spTree>
    <p:extLst>
      <p:ext uri="{BB962C8B-B14F-4D97-AF65-F5344CB8AC3E}">
        <p14:creationId xmlns:p14="http://schemas.microsoft.com/office/powerpoint/2010/main" val="24356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5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2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SWOT Analysis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ologycoaching.com/media/51614/swot_analy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5" y="1972174"/>
            <a:ext cx="38100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296691" y="3243269"/>
            <a:ext cx="1944216" cy="2836776"/>
          </a:xfrm>
          <a:prstGeom prst="wedgeRectCallout">
            <a:avLst>
              <a:gd name="adj1" fmla="val 115987"/>
              <a:gd name="adj2" fmla="val 15310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>
                <a:solidFill>
                  <a:schemeClr val="tx1"/>
                </a:solidFill>
                <a:latin typeface="Berlin Sans FB Demi" pitchFamily="34" charset="0"/>
              </a:rPr>
              <a:t>Opportunities </a:t>
            </a:r>
            <a:r>
              <a:rPr lang="en-GB" sz="2400" b="1" u="sng" dirty="0" smtClean="0">
                <a:solidFill>
                  <a:srgbClr val="FF0000"/>
                </a:solidFill>
                <a:latin typeface="Berlin Sans FB Demi" pitchFamily="34" charset="0"/>
              </a:rPr>
              <a:t>(External)</a:t>
            </a:r>
          </a:p>
          <a:p>
            <a:pPr algn="ctr"/>
            <a:endParaRPr lang="en-GB" sz="2400" b="1" u="sng" dirty="0">
              <a:solidFill>
                <a:srgbClr val="FF0000"/>
              </a:solidFill>
              <a:latin typeface="Berlin Sans FB Demi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Berlin Sans FB Demi" pitchFamily="34" charset="0"/>
              </a:rPr>
              <a:t>Factors outside the business that may </a:t>
            </a:r>
            <a:r>
              <a:rPr lang="en-GB" sz="2400" u="sng" dirty="0" smtClean="0">
                <a:solidFill>
                  <a:schemeClr val="tx1"/>
                </a:solidFill>
                <a:latin typeface="Berlin Sans FB Demi" pitchFamily="34" charset="0"/>
              </a:rPr>
              <a:t>help</a:t>
            </a:r>
            <a:endParaRPr lang="en-GB" b="1" u="sng" dirty="0"/>
          </a:p>
        </p:txBody>
      </p:sp>
      <p:sp>
        <p:nvSpPr>
          <p:cNvPr id="11" name="Rectangular Callout 10"/>
          <p:cNvSpPr/>
          <p:nvPr/>
        </p:nvSpPr>
        <p:spPr>
          <a:xfrm>
            <a:off x="6887328" y="3558579"/>
            <a:ext cx="1944216" cy="2836776"/>
          </a:xfrm>
          <a:prstGeom prst="wedgeRectCallout">
            <a:avLst>
              <a:gd name="adj1" fmla="val -113471"/>
              <a:gd name="adj2" fmla="val 1539"/>
            </a:avLst>
          </a:prstGeom>
          <a:solidFill>
            <a:schemeClr val="bg1"/>
          </a:solidFill>
          <a:ln w="63500"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>
                <a:solidFill>
                  <a:schemeClr val="tx1"/>
                </a:solidFill>
                <a:latin typeface="Berlin Sans FB Demi" pitchFamily="34" charset="0"/>
              </a:rPr>
              <a:t>Threats</a:t>
            </a:r>
          </a:p>
          <a:p>
            <a:pPr algn="ctr"/>
            <a:r>
              <a:rPr lang="en-GB" sz="2400" b="1" u="sng" dirty="0" smtClean="0">
                <a:solidFill>
                  <a:srgbClr val="FF0000"/>
                </a:solidFill>
                <a:latin typeface="Berlin Sans FB Demi" pitchFamily="34" charset="0"/>
              </a:rPr>
              <a:t>(External)</a:t>
            </a:r>
          </a:p>
          <a:p>
            <a:pPr algn="ctr"/>
            <a:endParaRPr lang="en-GB" sz="2400" b="1" u="sng" dirty="0">
              <a:solidFill>
                <a:srgbClr val="FF0000"/>
              </a:solidFill>
              <a:latin typeface="Berlin Sans FB Demi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Berlin Sans FB Demi" pitchFamily="34" charset="0"/>
              </a:rPr>
              <a:t>Factors outside the business that may </a:t>
            </a:r>
            <a:r>
              <a:rPr lang="en-GB" sz="2400" u="sng" dirty="0" smtClean="0">
                <a:solidFill>
                  <a:schemeClr val="tx1"/>
                </a:solidFill>
                <a:latin typeface="Berlin Sans FB Demi" pitchFamily="34" charset="0"/>
              </a:rPr>
              <a:t>harm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0975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5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7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SWOT Analysis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955019"/>
            <a:ext cx="3816424" cy="3785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+mj-lt"/>
              </a:rPr>
              <a:t>Competitor has gone bankrupt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+mj-lt"/>
              </a:rPr>
              <a:t>Experienced workforce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+mj-lt"/>
              </a:rPr>
              <a:t>High production costs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+mj-lt"/>
              </a:rPr>
              <a:t>New competitor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+mj-lt"/>
              </a:rPr>
              <a:t>Growth in demand for your product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+mj-lt"/>
              </a:rPr>
              <a:t>Poor location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+mj-lt"/>
              </a:rPr>
              <a:t>Increased income tax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+mj-lt"/>
              </a:rPr>
              <a:t>Loyal customers</a:t>
            </a:r>
          </a:p>
        </p:txBody>
      </p:sp>
      <p:pic>
        <p:nvPicPr>
          <p:cNvPr id="5" name="Picture 2" descr="http://www.ologycoaching.com/media/51614/swot_analys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42" y="1988840"/>
            <a:ext cx="38100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788024" y="1957308"/>
            <a:ext cx="3816424" cy="720080"/>
          </a:xfrm>
          <a:prstGeom prst="roundRect">
            <a:avLst>
              <a:gd name="adj" fmla="val 0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8024" y="3874790"/>
            <a:ext cx="3816424" cy="720080"/>
          </a:xfrm>
          <a:prstGeom prst="roundRect">
            <a:avLst>
              <a:gd name="adj" fmla="val 0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77145" y="2708920"/>
            <a:ext cx="3816424" cy="360040"/>
          </a:xfrm>
          <a:prstGeom prst="round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75898" y="5332318"/>
            <a:ext cx="3816424" cy="408353"/>
          </a:xfrm>
          <a:prstGeom prst="round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88024" y="3070060"/>
            <a:ext cx="3816424" cy="445790"/>
          </a:xfrm>
          <a:prstGeom prst="roundRect">
            <a:avLst/>
          </a:prstGeom>
          <a:solidFill>
            <a:srgbClr val="E7397B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97718" y="4594870"/>
            <a:ext cx="3816424" cy="413776"/>
          </a:xfrm>
          <a:prstGeom prst="roundRect">
            <a:avLst/>
          </a:prstGeom>
          <a:solidFill>
            <a:srgbClr val="E7397B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88024" y="3524819"/>
            <a:ext cx="3816424" cy="349971"/>
          </a:xfrm>
          <a:prstGeom prst="roundRect">
            <a:avLst/>
          </a:prstGeom>
          <a:solidFill>
            <a:srgbClr val="00B0F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88024" y="4951256"/>
            <a:ext cx="3816424" cy="381063"/>
          </a:xfrm>
          <a:prstGeom prst="roundRect">
            <a:avLst/>
          </a:prstGeom>
          <a:solidFill>
            <a:srgbClr val="00B0F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72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5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6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SWOT Analysis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370" y="1766951"/>
            <a:ext cx="83557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2400" dirty="0"/>
              <a:t>A planning </a:t>
            </a:r>
            <a:r>
              <a:rPr lang="en-GB" sz="2400" dirty="0" smtClean="0"/>
              <a:t>tool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GB" sz="2400" dirty="0" smtClean="0"/>
              <a:t>Assesses </a:t>
            </a:r>
            <a:r>
              <a:rPr lang="en-GB" sz="2400" dirty="0"/>
              <a:t>for </a:t>
            </a:r>
            <a:r>
              <a:rPr lang="en-GB" sz="2400" dirty="0" smtClean="0"/>
              <a:t>potential </a:t>
            </a:r>
            <a:r>
              <a:rPr lang="en-GB" sz="2400" dirty="0"/>
              <a:t>risks and </a:t>
            </a:r>
            <a:r>
              <a:rPr lang="en-GB" sz="2400" dirty="0" smtClean="0"/>
              <a:t>rewards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GB" sz="2400" dirty="0" smtClean="0"/>
              <a:t>Considers effectiveness/success </a:t>
            </a:r>
            <a:r>
              <a:rPr lang="en-GB" sz="2400" dirty="0"/>
              <a:t>in relation to the business </a:t>
            </a:r>
            <a:r>
              <a:rPr lang="en-GB" sz="2400" dirty="0" smtClean="0"/>
              <a:t>environment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GB" sz="2400" dirty="0" smtClean="0"/>
              <a:t>Helps evaluate </a:t>
            </a:r>
            <a:r>
              <a:rPr lang="en-GB" sz="2400" dirty="0"/>
              <a:t>and adjust </a:t>
            </a:r>
            <a:r>
              <a:rPr lang="en-GB" sz="2400" dirty="0" smtClean="0"/>
              <a:t>strategies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GB" sz="2400" dirty="0" smtClean="0"/>
              <a:t>Helps </a:t>
            </a:r>
            <a:r>
              <a:rPr lang="en-GB" sz="2400" dirty="0"/>
              <a:t>a company to operate in a competitive environment.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7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What is a Decision?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10278221"/>
              </p:ext>
            </p:extLst>
          </p:nvPr>
        </p:nvGraphicFramePr>
        <p:xfrm>
          <a:off x="279816" y="3642610"/>
          <a:ext cx="8609352" cy="2920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79816" y="1828800"/>
            <a:ext cx="8609352" cy="1439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A decision is a </a:t>
            </a:r>
            <a:r>
              <a:rPr lang="en-GB" sz="3600" b="1" dirty="0" smtClean="0">
                <a:solidFill>
                  <a:schemeClr val="bg1"/>
                </a:solidFill>
              </a:rPr>
              <a:t>choice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/>
              <a:t>between alternatives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783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B2959-4A1C-4870-B0A5-DC82C458F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97FE30-3C30-460A-981D-205D99659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CD2A6-9C8A-416F-95CB-37692236D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5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Feature of a SWOT analysis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44037" name="Rectangle 13"/>
          <p:cNvSpPr>
            <a:spLocks noChangeArrowheads="1"/>
          </p:cNvSpPr>
          <p:nvPr/>
        </p:nvSpPr>
        <p:spPr bwMode="auto">
          <a:xfrm>
            <a:off x="482600" y="1771650"/>
            <a:ext cx="8086725" cy="434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tabLst>
                <a:tab pos="352425" algn="l"/>
              </a:tabLst>
            </a:pPr>
            <a:r>
              <a:rPr lang="en-GB" sz="2400" dirty="0" smtClean="0"/>
              <a:t>Usually </a:t>
            </a:r>
            <a:r>
              <a:rPr lang="en-GB" sz="2400" dirty="0"/>
              <a:t>shown in a grid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tabLst>
                <a:tab pos="352425" algn="l"/>
              </a:tabLst>
            </a:pPr>
            <a:r>
              <a:rPr lang="en-GB" sz="2400" dirty="0" smtClean="0"/>
              <a:t>Although </a:t>
            </a:r>
            <a:r>
              <a:rPr lang="en-GB" sz="2400" dirty="0"/>
              <a:t>in an exam it may be best to use the SWOT </a:t>
            </a:r>
            <a:r>
              <a:rPr lang="en-GB" sz="2400" dirty="0" smtClean="0"/>
              <a:t>headings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tabLst>
                <a:tab pos="352425" algn="l"/>
              </a:tabLst>
            </a:pPr>
            <a:r>
              <a:rPr lang="en-GB" sz="2400" dirty="0" smtClean="0"/>
              <a:t>Bullet </a:t>
            </a:r>
            <a:r>
              <a:rPr lang="en-GB" sz="2400" dirty="0"/>
              <a:t>points under each heading are quick, easy and effective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tabLst>
                <a:tab pos="352425" algn="l"/>
              </a:tabLst>
            </a:pPr>
            <a:r>
              <a:rPr lang="en-GB" sz="2400" dirty="0" smtClean="0"/>
              <a:t>Conclusions </a:t>
            </a:r>
            <a:r>
              <a:rPr lang="en-GB" sz="2400" dirty="0"/>
              <a:t>must be </a:t>
            </a:r>
            <a:r>
              <a:rPr lang="en-GB" sz="2400" dirty="0" smtClean="0"/>
              <a:t>drawn</a:t>
            </a:r>
            <a:r>
              <a:rPr lang="en-GB" sz="2400" dirty="0"/>
              <a:t>	</a:t>
            </a:r>
            <a:endParaRPr lang="en-GB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tabLst>
                <a:tab pos="352425" algn="l"/>
              </a:tabLst>
            </a:pPr>
            <a:r>
              <a:rPr lang="en-GB" sz="2400" dirty="0" smtClean="0"/>
              <a:t>Conclusions </a:t>
            </a:r>
            <a:r>
              <a:rPr lang="en-GB" sz="2400" dirty="0"/>
              <a:t>drawn must be justified by the analysis</a:t>
            </a:r>
          </a:p>
          <a:p>
            <a:pPr>
              <a:lnSpc>
                <a:spcPct val="150000"/>
              </a:lnSpc>
              <a:buFont typeface="Arial" charset="0"/>
              <a:buChar char="•"/>
              <a:tabLst>
                <a:tab pos="352425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6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5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Purpose of a SWOT analysis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45061" name="Rectangle 13"/>
          <p:cNvSpPr>
            <a:spLocks noChangeArrowheads="1"/>
          </p:cNvSpPr>
          <p:nvPr/>
        </p:nvSpPr>
        <p:spPr bwMode="auto">
          <a:xfrm>
            <a:off x="390525" y="1832520"/>
            <a:ext cx="84486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 smtClean="0"/>
              <a:t>Identify </a:t>
            </a:r>
            <a:r>
              <a:rPr lang="en-GB" sz="2400" dirty="0"/>
              <a:t>strengths, weaknesses, opportunities and threats</a:t>
            </a:r>
          </a:p>
          <a:p>
            <a:pPr marL="285750" indent="-285750">
              <a:lnSpc>
                <a:spcPct val="50000"/>
              </a:lnSpc>
              <a:buFont typeface="Wingdings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GB" sz="2400" dirty="0" smtClean="0"/>
              <a:t>Build </a:t>
            </a:r>
            <a:r>
              <a:rPr lang="en-GB" sz="2400" dirty="0"/>
              <a:t>on strengths, minimise weaknesses, grasp opportunities and avoid </a:t>
            </a:r>
            <a:r>
              <a:rPr lang="en-GB" sz="2400" dirty="0" smtClean="0"/>
              <a:t>or </a:t>
            </a:r>
            <a:r>
              <a:rPr lang="en-GB" sz="2400" dirty="0"/>
              <a:t>counter threats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 smtClean="0"/>
              <a:t>Assist </a:t>
            </a:r>
            <a:r>
              <a:rPr lang="en-GB" sz="2400" dirty="0"/>
              <a:t>with the decision making process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 smtClean="0"/>
              <a:t>By </a:t>
            </a:r>
            <a:r>
              <a:rPr lang="en-GB" sz="2400" dirty="0"/>
              <a:t>identifying opportunities early the company can gain a competitive edge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 smtClean="0"/>
              <a:t>Turn </a:t>
            </a:r>
            <a:r>
              <a:rPr lang="en-GB" sz="2400" dirty="0"/>
              <a:t>threats into opportunities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 smtClean="0"/>
              <a:t>Turn </a:t>
            </a:r>
            <a:r>
              <a:rPr lang="en-GB" sz="2400" dirty="0"/>
              <a:t>weaknesses into strengths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b="1" dirty="0" smtClean="0"/>
              <a:t>Proactive</a:t>
            </a:r>
            <a:r>
              <a:rPr lang="en-GB" sz="2400" dirty="0" smtClean="0"/>
              <a:t> </a:t>
            </a:r>
            <a:r>
              <a:rPr lang="en-GB" sz="2400" dirty="0"/>
              <a:t>decision making rather than </a:t>
            </a:r>
            <a:r>
              <a:rPr lang="en-GB" sz="2400" b="1" dirty="0"/>
              <a:t>reactive</a:t>
            </a:r>
            <a:r>
              <a:rPr lang="en-GB" sz="2400" dirty="0"/>
              <a:t>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5256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5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213" y="1681163"/>
            <a:ext cx="7319962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Threat becomes an Opportunity</a:t>
            </a:r>
            <a:endParaRPr lang="en-US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725" y="1285875"/>
            <a:ext cx="37242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81625" y="1200150"/>
            <a:ext cx="2447925" cy="56578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9" name="Group 25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Cast Study: Skoda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48135" name="TextBox 18"/>
          <p:cNvSpPr txBox="1">
            <a:spLocks noChangeArrowheads="1"/>
          </p:cNvSpPr>
          <p:nvPr/>
        </p:nvSpPr>
        <p:spPr bwMode="auto">
          <a:xfrm>
            <a:off x="504825" y="1885950"/>
            <a:ext cx="466725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Read the case study on Skoda </a:t>
            </a:r>
            <a:r>
              <a:rPr lang="en-GB" b="1"/>
              <a:t>carefully</a:t>
            </a:r>
            <a:endParaRPr lang="en-GB"/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As you read note the:</a:t>
            </a:r>
          </a:p>
          <a:p>
            <a:pPr eaLnBrk="1" hangingPunct="1"/>
            <a:endParaRPr lang="en-GB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/>
              <a:t> 	Strengths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/>
              <a:t> 	Weaknesses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/>
              <a:t> 	Opportunities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/>
              <a:t> 	Threats</a:t>
            </a:r>
          </a:p>
          <a:p>
            <a:pPr eaLnBrk="1" hangingPunct="1">
              <a:lnSpc>
                <a:spcPct val="150000"/>
              </a:lnSpc>
            </a:pPr>
            <a:endParaRPr lang="en-GB"/>
          </a:p>
        </p:txBody>
      </p:sp>
      <p:pic>
        <p:nvPicPr>
          <p:cNvPr id="481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260975"/>
            <a:ext cx="13716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4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400" y="1285875"/>
            <a:ext cx="16256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467600" y="1200150"/>
            <a:ext cx="1676400" cy="56578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8" name="Group 25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49158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Cast Study: Skoda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49159" name="TextBox 18"/>
          <p:cNvSpPr txBox="1">
            <a:spLocks noChangeArrowheads="1"/>
          </p:cNvSpPr>
          <p:nvPr/>
        </p:nvSpPr>
        <p:spPr bwMode="auto">
          <a:xfrm>
            <a:off x="276225" y="1720850"/>
            <a:ext cx="84486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61950" algn="l"/>
              </a:tabLst>
              <a:defRPr/>
            </a:pPr>
            <a:r>
              <a:rPr lang="en-GB" dirty="0"/>
              <a:t>Read the case study on Skoda </a:t>
            </a:r>
            <a:r>
              <a:rPr lang="en-GB" b="1" dirty="0"/>
              <a:t>carefully</a:t>
            </a:r>
            <a:endParaRPr lang="en-GB" dirty="0"/>
          </a:p>
          <a:p>
            <a:pPr>
              <a:tabLst>
                <a:tab pos="361950" algn="l"/>
              </a:tabLst>
              <a:defRPr/>
            </a:pPr>
            <a:endParaRPr lang="en-GB" dirty="0"/>
          </a:p>
          <a:p>
            <a:pPr>
              <a:tabLst>
                <a:tab pos="361950" algn="l"/>
              </a:tabLst>
              <a:defRPr/>
            </a:pPr>
            <a:r>
              <a:rPr lang="en-GB" dirty="0"/>
              <a:t>As you read, annotate the case study, highlighting the SWOT factors.</a:t>
            </a:r>
          </a:p>
          <a:p>
            <a:pPr>
              <a:tabLst>
                <a:tab pos="361950" algn="l"/>
              </a:tabLst>
              <a:defRPr/>
            </a:pPr>
            <a:endParaRPr lang="en-GB" dirty="0"/>
          </a:p>
          <a:p>
            <a:pPr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en-GB" dirty="0"/>
              <a:t> 	Create a SWOT analysis</a:t>
            </a:r>
          </a:p>
          <a:p>
            <a:pPr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en-GB" dirty="0"/>
              <a:t> 	Bullet point under each heading</a:t>
            </a:r>
          </a:p>
          <a:p>
            <a:pPr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en-GB" dirty="0"/>
              <a:t> 	List at least 5 Strengths, 3 Weaknesses, 2 Threats and 2 Opportunities</a:t>
            </a:r>
          </a:p>
          <a:p>
            <a:pPr>
              <a:tabLst>
                <a:tab pos="361950" algn="l"/>
              </a:tabLst>
              <a:defRPr/>
            </a:pPr>
            <a:endParaRPr lang="en-GB" dirty="0"/>
          </a:p>
          <a:p>
            <a:pPr>
              <a:tabLst>
                <a:tab pos="361950" algn="l"/>
              </a:tabLst>
              <a:defRPr/>
            </a:pPr>
            <a:r>
              <a:rPr lang="en-GB" dirty="0"/>
              <a:t>From your SWOT suggest and justify how Skoda could:</a:t>
            </a:r>
          </a:p>
          <a:p>
            <a:pPr>
              <a:tabLst>
                <a:tab pos="361950" algn="l"/>
              </a:tabLst>
              <a:defRPr/>
            </a:pPr>
            <a:endParaRPr lang="en-GB" dirty="0"/>
          </a:p>
          <a:p>
            <a:pPr marL="342900" indent="-342900">
              <a:buFont typeface="+mj-lt"/>
              <a:buAutoNum type="arabicPeriod"/>
              <a:tabLst>
                <a:tab pos="444500" algn="l"/>
              </a:tabLst>
              <a:defRPr/>
            </a:pPr>
            <a:r>
              <a:rPr lang="en-GB" dirty="0"/>
              <a:t> 	Improve their brand position.</a:t>
            </a:r>
          </a:p>
          <a:p>
            <a:pPr marL="342900" indent="-342900">
              <a:buFont typeface="+mj-lt"/>
              <a:buAutoNum type="arabicPeriod"/>
              <a:tabLst>
                <a:tab pos="444500" algn="l"/>
              </a:tabLst>
              <a:defRPr/>
            </a:pPr>
            <a:r>
              <a:rPr lang="en-GB" dirty="0"/>
              <a:t> 	Increase sales and customer satisfaction.</a:t>
            </a:r>
          </a:p>
          <a:p>
            <a:pPr>
              <a:tabLst>
                <a:tab pos="361950" algn="l"/>
              </a:tabLst>
              <a:defRPr/>
            </a:pPr>
            <a:endParaRPr lang="en-GB" dirty="0"/>
          </a:p>
          <a:p>
            <a:pPr>
              <a:tabLst>
                <a:tab pos="361950" algn="l"/>
              </a:tabLst>
              <a:defRPr/>
            </a:pPr>
            <a:r>
              <a:rPr lang="en-GB" dirty="0"/>
              <a:t>Based on your SWOT analysis:</a:t>
            </a:r>
          </a:p>
          <a:p>
            <a:pPr>
              <a:tabLst>
                <a:tab pos="361950" algn="l"/>
              </a:tabLst>
              <a:defRPr/>
            </a:pPr>
            <a:endParaRPr lang="en-GB" dirty="0"/>
          </a:p>
          <a:p>
            <a:pPr marL="342900" indent="-342900">
              <a:buFont typeface="+mj-lt"/>
              <a:buAutoNum type="arabicPeriod"/>
              <a:tabLst>
                <a:tab pos="361950" algn="l"/>
              </a:tabLst>
              <a:defRPr/>
            </a:pPr>
            <a:r>
              <a:rPr lang="en-GB" dirty="0"/>
              <a:t>What Weaknesses can be turned into Strengths and how?</a:t>
            </a:r>
          </a:p>
          <a:p>
            <a:pPr marL="342900" indent="-342900">
              <a:buFont typeface="+mj-lt"/>
              <a:buAutoNum type="arabicPeriod"/>
              <a:tabLst>
                <a:tab pos="361950" algn="l"/>
              </a:tabLst>
              <a:defRPr/>
            </a:pPr>
            <a:r>
              <a:rPr lang="en-GB" dirty="0"/>
              <a:t>How do you suggest Skoda overcomes potential threats? </a:t>
            </a:r>
          </a:p>
        </p:txBody>
      </p:sp>
    </p:spTree>
    <p:extLst>
      <p:ext uri="{BB962C8B-B14F-4D97-AF65-F5344CB8AC3E}">
        <p14:creationId xmlns:p14="http://schemas.microsoft.com/office/powerpoint/2010/main" val="14612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" descr="C:\Users\User\AppData\Local\Microsoft\Windows\Temporary Internet Files\Content.IE5\TWKSV846\MPj0439485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225" y="1282700"/>
            <a:ext cx="3533775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62600" y="1200150"/>
            <a:ext cx="2447925" cy="56578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9" name="Group 25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2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pic>
        <p:nvPicPr>
          <p:cNvPr id="103430" name="Picture 6" descr="http://uk.wrs.yahoo.com/_ylt=A0WTf2rV999IMtQAmfJWBQx./SIG=12h3b4l67/EXP=1222723925/**http%3A/www.time-management-guide.com/images/decision-tree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955"/>
          <a:stretch>
            <a:fillRect/>
          </a:stretch>
        </p:blipFill>
        <p:spPr bwMode="auto">
          <a:xfrm>
            <a:off x="2552700" y="4014788"/>
            <a:ext cx="312420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Decision Making Models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4825" y="1885950"/>
            <a:ext cx="67341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There are other decision making techniques:</a:t>
            </a:r>
          </a:p>
          <a:p>
            <a:pPr eaLnBrk="1" hangingPunct="1"/>
            <a:endParaRPr lang="en-GB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/>
              <a:t> 	Brainstorming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/>
              <a:t> 	PESTEC analysis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/>
              <a:t> 	Expert Systems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/>
              <a:t> 	Decision / Logic Trees</a:t>
            </a:r>
          </a:p>
        </p:txBody>
      </p:sp>
    </p:spTree>
    <p:extLst>
      <p:ext uri="{BB962C8B-B14F-4D97-AF65-F5344CB8AC3E}">
        <p14:creationId xmlns:p14="http://schemas.microsoft.com/office/powerpoint/2010/main" val="38996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5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Benefits of the DM Models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49157" name="Rectangle 12"/>
          <p:cNvSpPr>
            <a:spLocks noChangeArrowheads="1"/>
          </p:cNvSpPr>
          <p:nvPr/>
        </p:nvSpPr>
        <p:spPr bwMode="auto">
          <a:xfrm>
            <a:off x="533400" y="1920875"/>
            <a:ext cx="79533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  <a:tabLst>
                <a:tab pos="361950" algn="l"/>
              </a:tabLst>
            </a:pPr>
            <a:r>
              <a:rPr lang="en-GB" sz="2400" dirty="0" smtClean="0"/>
              <a:t>No </a:t>
            </a:r>
            <a:r>
              <a:rPr lang="en-GB" sz="2400" dirty="0"/>
              <a:t>rash or hasty decisions are made, as time is taken to go through the 	decision making process</a:t>
            </a:r>
          </a:p>
          <a:p>
            <a:pPr marL="285750" indent="-285750">
              <a:buFont typeface="Wingdings" pitchFamily="2" charset="2"/>
              <a:buChar char="§"/>
              <a:tabLst>
                <a:tab pos="361950" algn="l"/>
              </a:tabLst>
            </a:pPr>
            <a:endParaRPr lang="en-GB" sz="2400" dirty="0"/>
          </a:p>
          <a:p>
            <a:pPr marL="285750" indent="-285750">
              <a:buFont typeface="Wingdings" pitchFamily="2" charset="2"/>
              <a:buChar char="§"/>
              <a:tabLst>
                <a:tab pos="361950" algn="l"/>
              </a:tabLst>
            </a:pPr>
            <a:r>
              <a:rPr lang="en-GB" sz="2400" dirty="0" smtClean="0"/>
              <a:t>Better </a:t>
            </a:r>
            <a:r>
              <a:rPr lang="en-GB" sz="2400" dirty="0"/>
              <a:t>quality decisions are made, as decisions are based on gathered </a:t>
            </a:r>
            <a:r>
              <a:rPr lang="en-GB" sz="2400" dirty="0" smtClean="0"/>
              <a:t>relevant </a:t>
            </a:r>
            <a:r>
              <a:rPr lang="en-GB" sz="2400" dirty="0"/>
              <a:t>information</a:t>
            </a:r>
          </a:p>
          <a:p>
            <a:pPr marL="285750" indent="-285750">
              <a:buFont typeface="Wingdings" pitchFamily="2" charset="2"/>
              <a:buChar char="§"/>
              <a:tabLst>
                <a:tab pos="361950" algn="l"/>
              </a:tabLst>
            </a:pPr>
            <a:endParaRPr lang="en-GB" sz="2400" dirty="0"/>
          </a:p>
          <a:p>
            <a:pPr marL="285750" indent="-285750">
              <a:buFont typeface="Wingdings" pitchFamily="2" charset="2"/>
              <a:buChar char="§"/>
              <a:tabLst>
                <a:tab pos="361950" algn="l"/>
              </a:tabLst>
            </a:pPr>
            <a:r>
              <a:rPr lang="en-GB" sz="2400" dirty="0" smtClean="0"/>
              <a:t>Opportunity </a:t>
            </a:r>
            <a:r>
              <a:rPr lang="en-GB" sz="2400" dirty="0"/>
              <a:t>to explore alternatives</a:t>
            </a:r>
          </a:p>
          <a:p>
            <a:pPr marL="285750" indent="-285750">
              <a:buFont typeface="Wingdings" pitchFamily="2" charset="2"/>
              <a:buChar char="§"/>
              <a:tabLst>
                <a:tab pos="361950" algn="l"/>
              </a:tabLst>
            </a:pPr>
            <a:endParaRPr lang="en-GB" sz="2400" dirty="0"/>
          </a:p>
          <a:p>
            <a:pPr marL="285750" indent="-285750">
              <a:buFont typeface="Wingdings" pitchFamily="2" charset="2"/>
              <a:buChar char="§"/>
              <a:tabLst>
                <a:tab pos="361950" algn="l"/>
              </a:tabLst>
            </a:pPr>
            <a:r>
              <a:rPr lang="en-GB" sz="2400" dirty="0" smtClean="0"/>
              <a:t>May </a:t>
            </a:r>
            <a:r>
              <a:rPr lang="en-GB" sz="2400" dirty="0"/>
              <a:t>enhance innovation, motivation and responsiveness by allowing </a:t>
            </a:r>
            <a:r>
              <a:rPr lang="en-GB" sz="2400" dirty="0" smtClean="0"/>
              <a:t>employees </a:t>
            </a:r>
            <a:r>
              <a:rPr lang="en-GB" sz="2400" dirty="0"/>
              <a:t>to be involved in the decision making process.</a:t>
            </a:r>
          </a:p>
        </p:txBody>
      </p:sp>
    </p:spTree>
    <p:extLst>
      <p:ext uri="{BB962C8B-B14F-4D97-AF65-F5344CB8AC3E}">
        <p14:creationId xmlns:p14="http://schemas.microsoft.com/office/powerpoint/2010/main" val="39185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5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Constraints of the DM Models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557212" y="2178345"/>
            <a:ext cx="80295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1950" indent="-361950">
              <a:buFont typeface="Arial" charset="0"/>
              <a:buChar char="•"/>
              <a:tabLst>
                <a:tab pos="361950" algn="l"/>
              </a:tabLst>
            </a:pPr>
            <a:r>
              <a:rPr lang="en-GB" sz="2400" dirty="0" smtClean="0"/>
              <a:t>Time </a:t>
            </a:r>
            <a:r>
              <a:rPr lang="en-GB" sz="2400" dirty="0"/>
              <a:t>consuming, may slow the decision making process</a:t>
            </a:r>
          </a:p>
          <a:p>
            <a:pPr marL="361950" indent="-361950">
              <a:buFont typeface="Arial" charset="0"/>
              <a:buChar char="•"/>
              <a:tabLst>
                <a:tab pos="361950" algn="l"/>
              </a:tabLst>
            </a:pPr>
            <a:r>
              <a:rPr lang="en-GB" sz="2400" dirty="0" smtClean="0"/>
              <a:t>Limited </a:t>
            </a:r>
            <a:r>
              <a:rPr lang="en-GB" sz="2400" dirty="0"/>
              <a:t>information available</a:t>
            </a:r>
          </a:p>
          <a:p>
            <a:pPr marL="361950" indent="-361950">
              <a:buFont typeface="Arial" charset="0"/>
              <a:buChar char="•"/>
              <a:tabLst>
                <a:tab pos="361950" algn="l"/>
              </a:tabLst>
            </a:pPr>
            <a:r>
              <a:rPr lang="en-GB" sz="2400" dirty="0" smtClean="0"/>
              <a:t>Problems </a:t>
            </a:r>
            <a:r>
              <a:rPr lang="en-GB" sz="2400" dirty="0"/>
              <a:t>of generating and choosing between alternative solutions</a:t>
            </a:r>
          </a:p>
          <a:p>
            <a:pPr marL="361950" indent="-361950">
              <a:buFont typeface="Arial" charset="0"/>
              <a:buChar char="•"/>
              <a:tabLst>
                <a:tab pos="361950" algn="l"/>
              </a:tabLst>
            </a:pPr>
            <a:r>
              <a:rPr lang="en-GB" sz="2400" dirty="0" smtClean="0"/>
              <a:t>Internal </a:t>
            </a:r>
            <a:r>
              <a:rPr lang="en-GB" sz="2400" dirty="0"/>
              <a:t>constraints: finance, policy, staff attitudes or resistance</a:t>
            </a:r>
          </a:p>
          <a:p>
            <a:pPr marL="361950" indent="-361950">
              <a:buFont typeface="Arial" charset="0"/>
              <a:buChar char="•"/>
              <a:tabLst>
                <a:tab pos="361950" algn="l"/>
              </a:tabLst>
            </a:pPr>
            <a:r>
              <a:rPr lang="en-GB" sz="2400" dirty="0" smtClean="0"/>
              <a:t>External </a:t>
            </a:r>
            <a:r>
              <a:rPr lang="en-GB" sz="2400" dirty="0"/>
              <a:t>constraints: legislation, competitors, lack of technology</a:t>
            </a:r>
          </a:p>
          <a:p>
            <a:pPr marL="361950" indent="-361950">
              <a:buFont typeface="Arial" charset="0"/>
              <a:buChar char="•"/>
              <a:tabLst>
                <a:tab pos="361950" algn="l"/>
              </a:tabLst>
            </a:pPr>
            <a:r>
              <a:rPr lang="en-GB" sz="2400" dirty="0" smtClean="0"/>
              <a:t>Stifles </a:t>
            </a:r>
            <a:r>
              <a:rPr lang="en-GB" sz="2400" dirty="0"/>
              <a:t>creativity</a:t>
            </a:r>
          </a:p>
        </p:txBody>
      </p:sp>
    </p:spTree>
    <p:extLst>
      <p:ext uri="{BB962C8B-B14F-4D97-AF65-F5344CB8AC3E}">
        <p14:creationId xmlns:p14="http://schemas.microsoft.com/office/powerpoint/2010/main" val="25582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5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Quality Decision Making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51205" name="Rectangle 12"/>
          <p:cNvSpPr>
            <a:spLocks noChangeArrowheads="1"/>
          </p:cNvSpPr>
          <p:nvPr/>
        </p:nvSpPr>
        <p:spPr bwMode="auto">
          <a:xfrm>
            <a:off x="533400" y="1844675"/>
            <a:ext cx="8029575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500" dirty="0"/>
              <a:t>Why is it important to make high quality decisions?</a:t>
            </a:r>
          </a:p>
          <a:p>
            <a:pPr>
              <a:buFont typeface="Wingdings" pitchFamily="2" charset="2"/>
              <a:buNone/>
            </a:pPr>
            <a:endParaRPr lang="en-GB" sz="2500" dirty="0"/>
          </a:p>
          <a:p>
            <a:pPr>
              <a:buFont typeface="Wingdings" pitchFamily="2" charset="2"/>
              <a:buNone/>
            </a:pPr>
            <a:r>
              <a:rPr lang="en-GB" sz="2500" dirty="0"/>
              <a:t>What factors influence the quality of decisions making?</a:t>
            </a:r>
          </a:p>
          <a:p>
            <a:pPr>
              <a:buFont typeface="Wingdings" pitchFamily="2" charset="2"/>
              <a:buNone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/>
              <a:t>	The accuracy and quantity of information gathered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/>
              <a:t>	Limited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/>
              <a:t>	Staff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/>
              <a:t>	Risk taking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/>
              <a:t>	Time and finance restrictions</a:t>
            </a:r>
          </a:p>
        </p:txBody>
      </p:sp>
    </p:spTree>
    <p:extLst>
      <p:ext uri="{BB962C8B-B14F-4D97-AF65-F5344CB8AC3E}">
        <p14:creationId xmlns:p14="http://schemas.microsoft.com/office/powerpoint/2010/main" val="6341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06401"/>
            <a:ext cx="9144000" cy="12016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01" name="Text Box 25"/>
          <p:cNvSpPr txBox="1">
            <a:spLocks noChangeArrowheads="1"/>
          </p:cNvSpPr>
          <p:nvPr/>
        </p:nvSpPr>
        <p:spPr bwMode="auto">
          <a:xfrm>
            <a:off x="434662" y="1799607"/>
            <a:ext cx="6784975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500" dirty="0">
                <a:latin typeface="+mn-lt"/>
              </a:rPr>
              <a:t>What decisions do business make?</a:t>
            </a:r>
          </a:p>
          <a:p>
            <a:pPr eaLnBrk="1" hangingPunct="1">
              <a:spcBef>
                <a:spcPct val="50000"/>
              </a:spcBef>
            </a:pPr>
            <a:endParaRPr lang="en-GB" sz="1400" b="1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200" b="1" dirty="0">
                <a:latin typeface="+mn-lt"/>
              </a:rPr>
              <a:t>In your groups </a:t>
            </a:r>
            <a:r>
              <a:rPr lang="en-GB" sz="2200" dirty="0">
                <a:latin typeface="+mn-lt"/>
              </a:rPr>
              <a:t>come up with </a:t>
            </a:r>
            <a:r>
              <a:rPr lang="en-GB" sz="2200" b="1" dirty="0">
                <a:latin typeface="+mn-lt"/>
              </a:rPr>
              <a:t>at least </a:t>
            </a:r>
            <a:r>
              <a:rPr lang="en-GB" sz="2200" b="1" dirty="0" smtClean="0">
                <a:latin typeface="+mn-lt"/>
              </a:rPr>
              <a:t>10 </a:t>
            </a:r>
            <a:r>
              <a:rPr lang="en-GB" sz="2200" dirty="0">
                <a:latin typeface="+mn-lt"/>
              </a:rPr>
              <a:t>different decisions business may </a:t>
            </a:r>
            <a:r>
              <a:rPr lang="en-GB" sz="2200" dirty="0" smtClean="0">
                <a:latin typeface="+mn-lt"/>
              </a:rPr>
              <a:t>make</a:t>
            </a:r>
            <a:endParaRPr lang="en-GB" sz="2200" dirty="0">
              <a:latin typeface="+mn-lt"/>
            </a:endParaRPr>
          </a:p>
        </p:txBody>
      </p:sp>
      <p:grpSp>
        <p:nvGrpSpPr>
          <p:cNvPr id="9" name="Group 6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What is a Decision?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2" name="Group 336"/>
          <p:cNvGrpSpPr/>
          <p:nvPr/>
        </p:nvGrpSpPr>
        <p:grpSpPr>
          <a:xfrm rot="19807342">
            <a:off x="7238998" y="1346197"/>
            <a:ext cx="1219200" cy="1524000"/>
            <a:chOff x="7048500" y="2273300"/>
            <a:chExt cx="1219200" cy="1524000"/>
          </a:xfrm>
          <a:solidFill>
            <a:schemeClr val="accent1"/>
          </a:solidFill>
        </p:grpSpPr>
        <p:sp>
          <p:nvSpPr>
            <p:cNvPr id="334" name="Rectangle 333"/>
            <p:cNvSpPr/>
            <p:nvPr/>
          </p:nvSpPr>
          <p:spPr>
            <a:xfrm>
              <a:off x="7048500" y="2273300"/>
              <a:ext cx="1219200" cy="15240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7086600" y="2388344"/>
              <a:ext cx="1143000" cy="1323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800" dirty="0"/>
                <a:t>Decision</a:t>
              </a:r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3118124"/>
              </p:ext>
            </p:extLst>
          </p:nvPr>
        </p:nvGraphicFramePr>
        <p:xfrm>
          <a:off x="434661" y="3724270"/>
          <a:ext cx="8439516" cy="158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8066" name="Picture 2" descr="http://www.kbwilde.co.uk/images/Logos/Debenhams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886" y="5939531"/>
            <a:ext cx="176212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57308" y="6077150"/>
            <a:ext cx="5219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+mn-lt"/>
              </a:rPr>
              <a:t>How to display the stock in a shop</a:t>
            </a:r>
          </a:p>
        </p:txBody>
      </p:sp>
    </p:spTree>
    <p:extLst>
      <p:ext uri="{BB962C8B-B14F-4D97-AF65-F5344CB8AC3E}">
        <p14:creationId xmlns:p14="http://schemas.microsoft.com/office/powerpoint/2010/main" val="6957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FE2710-7C53-488C-8A3B-0C1F8120B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C36102-15D3-4726-9B3C-90BC9AB0D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5145D5-415B-4A6F-8076-0693A3AA3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z="4000" smtClean="0">
                <a:latin typeface="Arial" panose="020B0604020202020204" pitchFamily="34" charset="0"/>
              </a:rPr>
              <a:t>Decisions, Decisions, Decisions!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191000"/>
          </a:xfrm>
          <a:noFill/>
        </p:spPr>
        <p:txBody>
          <a:bodyPr/>
          <a:lstStyle/>
          <a:p>
            <a:pPr lvl="1">
              <a:buClr>
                <a:srgbClr val="FC0128"/>
              </a:buClr>
            </a:pPr>
            <a:r>
              <a:rPr lang="en-GB" altLang="en-US" smtClean="0">
                <a:solidFill>
                  <a:srgbClr val="FC0128"/>
                </a:solidFill>
                <a:latin typeface="Arial" panose="020B0604020202020204" pitchFamily="34" charset="0"/>
              </a:rPr>
              <a:t>Will I stay in and wash my hair?</a:t>
            </a:r>
          </a:p>
          <a:p>
            <a:pPr lvl="1">
              <a:buClr>
                <a:srgbClr val="FC0128"/>
              </a:buClr>
            </a:pPr>
            <a:r>
              <a:rPr lang="en-GB" altLang="en-US" i="1" smtClean="0">
                <a:solidFill>
                  <a:srgbClr val="FC0128"/>
                </a:solidFill>
                <a:latin typeface="Arial" panose="020B0604020202020204" pitchFamily="34" charset="0"/>
              </a:rPr>
              <a:t>SHORT-TERM DECISION</a:t>
            </a:r>
            <a:r>
              <a:rPr lang="en-GB" altLang="en-US" b="1" i="1" smtClean="0">
                <a:solidFill>
                  <a:srgbClr val="FC0128"/>
                </a:solidFill>
                <a:latin typeface="Arial" panose="020B0604020202020204" pitchFamily="34" charset="0"/>
              </a:rPr>
              <a:t>      </a:t>
            </a:r>
            <a:r>
              <a:rPr lang="en-GB" altLang="en-US" b="1" smtClean="0">
                <a:solidFill>
                  <a:srgbClr val="FC0128"/>
                </a:solidFill>
                <a:latin typeface="Arial" panose="020B0604020202020204" pitchFamily="34" charset="0"/>
              </a:rPr>
              <a:t>(Low Risk)</a:t>
            </a:r>
            <a:endParaRPr lang="en-GB" altLang="en-US" smtClean="0">
              <a:solidFill>
                <a:srgbClr val="FC0128"/>
              </a:solidFill>
              <a:latin typeface="Arial" panose="020B0604020202020204" pitchFamily="34" charset="0"/>
            </a:endParaRPr>
          </a:p>
          <a:p>
            <a:pPr lvl="1">
              <a:lnSpc>
                <a:spcPct val="200000"/>
              </a:lnSpc>
              <a:buClr>
                <a:srgbClr val="51DC00"/>
              </a:buClr>
            </a:pPr>
            <a:r>
              <a:rPr lang="en-GB" altLang="en-US" smtClean="0">
                <a:solidFill>
                  <a:srgbClr val="51DC00"/>
                </a:solidFill>
                <a:latin typeface="Arial" panose="020B0604020202020204" pitchFamily="34" charset="0"/>
              </a:rPr>
              <a:t>Will I paint my bedroom?</a:t>
            </a:r>
          </a:p>
          <a:p>
            <a:pPr lvl="1">
              <a:buClr>
                <a:srgbClr val="51DC00"/>
              </a:buClr>
            </a:pPr>
            <a:r>
              <a:rPr lang="en-GB" altLang="en-US" i="1" smtClean="0">
                <a:solidFill>
                  <a:srgbClr val="51DC00"/>
                </a:solidFill>
                <a:latin typeface="Arial" panose="020B0604020202020204" pitchFamily="34" charset="0"/>
              </a:rPr>
              <a:t>MEDIUM-TERM DECISION    </a:t>
            </a:r>
            <a:r>
              <a:rPr lang="en-GB" altLang="en-US" b="1" smtClean="0">
                <a:solidFill>
                  <a:srgbClr val="51DC00"/>
                </a:solidFill>
                <a:latin typeface="Arial" panose="020B0604020202020204" pitchFamily="34" charset="0"/>
              </a:rPr>
              <a:t>(Medium Risk)</a:t>
            </a:r>
            <a:endParaRPr lang="en-GB" altLang="en-US" smtClean="0">
              <a:solidFill>
                <a:srgbClr val="FC0128"/>
              </a:solidFill>
              <a:latin typeface="Arial" panose="020B0604020202020204" pitchFamily="34" charset="0"/>
            </a:endParaRPr>
          </a:p>
          <a:p>
            <a:pPr lvl="1">
              <a:lnSpc>
                <a:spcPct val="200000"/>
              </a:lnSpc>
              <a:buClr>
                <a:srgbClr val="FFC000"/>
              </a:buClr>
            </a:pPr>
            <a:r>
              <a:rPr lang="en-GB" altLang="en-US" smtClean="0">
                <a:solidFill>
                  <a:srgbClr val="FFC000"/>
                </a:solidFill>
                <a:latin typeface="Arial" panose="020B0604020202020204" pitchFamily="34" charset="0"/>
              </a:rPr>
              <a:t>Will I go to College locally?</a:t>
            </a:r>
          </a:p>
          <a:p>
            <a:pPr lvl="1">
              <a:buClr>
                <a:srgbClr val="FFC000"/>
              </a:buClr>
            </a:pPr>
            <a:r>
              <a:rPr lang="en-GB" altLang="en-US" smtClean="0">
                <a:solidFill>
                  <a:srgbClr val="FFC000"/>
                </a:solidFill>
                <a:latin typeface="Arial" panose="020B0604020202020204" pitchFamily="34" charset="0"/>
              </a:rPr>
              <a:t>LONG-TERM DECISION        (High Risk)</a:t>
            </a: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066800" y="3178175"/>
            <a:ext cx="7450138" cy="317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1100138" y="4614863"/>
            <a:ext cx="7427912" cy="4762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7353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6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What is a Decision?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447675" y="1848643"/>
            <a:ext cx="376948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300" dirty="0">
                <a:latin typeface="+mn-lt"/>
              </a:rPr>
              <a:t>Decisions can be categorised into three different </a:t>
            </a:r>
            <a:r>
              <a:rPr lang="en-GB" sz="2300" dirty="0" smtClean="0">
                <a:latin typeface="+mn-lt"/>
              </a:rPr>
              <a:t>types </a:t>
            </a:r>
            <a:endParaRPr lang="en-GB" sz="2300" dirty="0">
              <a:latin typeface="+mn-lt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-235384" y="3184634"/>
          <a:ext cx="3908750" cy="357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3909848" y="1848642"/>
          <a:ext cx="4887311" cy="4913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4963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4BC99A-A86D-4A10-90AE-6CD8E76D2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0253C1-9C08-4A74-9663-A6EE728B9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6660EAB-0178-448E-8A6D-D84DC958F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31CF76-DB5B-44EC-B3C9-9BF0DAC5B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AD0ED7-C092-48D0-85C1-E32275CC7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28F7967-7C60-4A4F-AB5E-8A523920C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DF1AE1F-61ED-4FEF-B3F4-A5E8EAA76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EC70258-8453-4AA3-A7B1-B0AE83488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346F5F-44E7-4BF4-B11D-567CC82BC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04C276-4785-4634-87D7-9DA9DBB08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29DC68C-337F-459E-964E-5FB04AF6A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7E6F95-5AFD-4E99-B4B3-75E0DC784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892A7CD-4A5E-447D-958B-DA7275527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C0619B-EBB1-4B5D-B9A1-F5A0E7E7B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7F88C94-D037-48A6-8C13-F1C4574FC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7381085-B6A9-4299-B7EC-A346BF68F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6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Type of Decisions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017573845"/>
              </p:ext>
            </p:extLst>
          </p:nvPr>
        </p:nvGraphicFramePr>
        <p:xfrm>
          <a:off x="245659" y="2593070"/>
          <a:ext cx="8639033" cy="383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245659" y="1924339"/>
            <a:ext cx="5991367" cy="5049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STRATEGIC DECISION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3738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AC590ED-AFB3-4BF5-A49B-EAEC324F5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6FCD555-CF34-4C41-8D96-67B200D2C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81027B3-AE3C-4891-A457-F171B0460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8C3A996-1636-4956-BFC2-4D002B24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4B5FD69-A914-4188-8009-2EF9111AA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10117E6-63C3-41B0-9C4F-65BA6BB00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Green Farm and Blue Sky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11581"/>
            <a:ext cx="9144000" cy="4433876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0" y="2866030"/>
            <a:ext cx="9144000" cy="264766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11" name="Group 6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Type of Decisions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5659" y="1924339"/>
            <a:ext cx="5991367" cy="5049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STRATEGIC DECISION</a:t>
            </a:r>
            <a:endParaRPr lang="en-GB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45658" y="2643631"/>
            <a:ext cx="5991368" cy="3876818"/>
            <a:chOff x="245659" y="2643631"/>
            <a:chExt cx="2641600" cy="3126582"/>
          </a:xfrm>
        </p:grpSpPr>
        <p:grpSp>
          <p:nvGrpSpPr>
            <p:cNvPr id="15" name="Group 14"/>
            <p:cNvGrpSpPr/>
            <p:nvPr/>
          </p:nvGrpSpPr>
          <p:grpSpPr>
            <a:xfrm>
              <a:off x="245659" y="2643631"/>
              <a:ext cx="2641600" cy="962025"/>
              <a:chOff x="2743199" y="408582"/>
              <a:chExt cx="2641600" cy="96202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743199" y="408582"/>
                <a:ext cx="2641600" cy="96202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25" name="Rectangle 24"/>
              <p:cNvSpPr/>
              <p:nvPr/>
            </p:nvSpPr>
            <p:spPr>
              <a:xfrm>
                <a:off x="2743199" y="408582"/>
                <a:ext cx="2641600" cy="96202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500" kern="1200" dirty="0" smtClean="0">
                    <a:solidFill>
                      <a:schemeClr val="bg1"/>
                    </a:solidFill>
                  </a:rPr>
                  <a:t>What products the business will produce</a:t>
                </a:r>
                <a:endParaRPr lang="en-GB" sz="25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45659" y="3725909"/>
              <a:ext cx="2641600" cy="962025"/>
              <a:chOff x="2743199" y="1490860"/>
              <a:chExt cx="2641600" cy="96202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743199" y="1490860"/>
                <a:ext cx="2641600" cy="96202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2743199" y="1490860"/>
                <a:ext cx="2641600" cy="96202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500" kern="1200" smtClean="0"/>
                  <a:t>What sections of the market the business will aim for</a:t>
                </a:r>
                <a:endParaRPr lang="en-GB" sz="2500" kern="1200" dirty="0" smtClean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45659" y="4808188"/>
              <a:ext cx="2641600" cy="962025"/>
              <a:chOff x="2743199" y="2573139"/>
              <a:chExt cx="2641600" cy="96202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743199" y="2573139"/>
                <a:ext cx="2641600" cy="96202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>
                <a:off x="2743199" y="2573139"/>
                <a:ext cx="2641600" cy="96202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500" kern="1200" smtClean="0"/>
                  <a:t>Where the business will be in 5-10 years time</a:t>
                </a:r>
                <a:endParaRPr lang="en-GB" sz="2500" kern="1200" dirty="0"/>
              </a:p>
            </p:txBody>
          </p:sp>
        </p:grpSp>
      </p:grpSp>
      <p:pic>
        <p:nvPicPr>
          <p:cNvPr id="28" name="Picture 2" descr="http://defensio.com/images/dartboar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7241" y1="78327" x2="22759" y2="1141"/>
                        <a14:foregroundMark x1="22069" y1="1141" x2="6552" y2="13308"/>
                        <a14:foregroundMark x1="26897" y1="3422" x2="51724" y2="11407"/>
                        <a14:foregroundMark x1="47241" y1="9886" x2="40345" y2="2662"/>
                        <a14:foregroundMark x1="62069" y1="33840" x2="50345" y2="12167"/>
                        <a14:foregroundMark x1="74138" y1="32319" x2="75862" y2="31179"/>
                        <a14:foregroundMark x1="48621" y1="65019" x2="28276" y2="67681"/>
                        <a14:foregroundMark x1="28966" y1="68821" x2="11724" y2="41825"/>
                        <a14:foregroundMark x1="61724" y1="50570" x2="60000" y2="31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226440" y="3340843"/>
            <a:ext cx="3917559" cy="3558101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68241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"/>
          <p:cNvGrpSpPr/>
          <p:nvPr/>
        </p:nvGrpSpPr>
        <p:grpSpPr>
          <a:xfrm>
            <a:off x="0" y="0"/>
            <a:ext cx="9144000" cy="1479550"/>
            <a:chOff x="0" y="0"/>
            <a:chExt cx="9144000" cy="1479550"/>
          </a:xfr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144000" cy="147955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Type of Decisions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659" y="1924339"/>
            <a:ext cx="5991367" cy="5049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TACTICAL DECISION</a:t>
            </a:r>
            <a:endParaRPr lang="en-GB" sz="2400" b="1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232258936"/>
              </p:ext>
            </p:extLst>
          </p:nvPr>
        </p:nvGraphicFramePr>
        <p:xfrm>
          <a:off x="245659" y="2453558"/>
          <a:ext cx="8639033" cy="275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25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4220949"/>
            <a:ext cx="9144001" cy="263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4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AC590ED-AFB3-4BF5-A49B-EAEC324F5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A75B98F-C413-4806-9D8D-AF9A9113F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732B62C-8F71-4785-9906-270447C8C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5CE7242-64DD-4216-9924-19E6CB1FA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1383</Words>
  <Application>Microsoft Office PowerPoint</Application>
  <PresentationFormat>On-screen Show (4:3)</PresentationFormat>
  <Paragraphs>333</Paragraphs>
  <Slides>38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Berlin Sans FB Demi</vt:lpstr>
      <vt:lpstr>Bradley Hand ITC</vt:lpstr>
      <vt:lpstr>Calibri</vt:lpstr>
      <vt:lpstr>Monotype Sorts</vt:lpstr>
      <vt:lpstr>Segoe Print</vt:lpstr>
      <vt:lpstr>Segoe Script</vt:lpstr>
      <vt:lpstr>Times New Roman</vt:lpstr>
      <vt:lpstr>Wingdings</vt:lpstr>
      <vt:lpstr>Office Theme</vt:lpstr>
      <vt:lpstr>PowerPoint Presentation</vt:lpstr>
      <vt:lpstr>Examples of Personal Decisions</vt:lpstr>
      <vt:lpstr>PowerPoint Presentation</vt:lpstr>
      <vt:lpstr>PowerPoint Presentation</vt:lpstr>
      <vt:lpstr>Decisions, Decisions, Decisions!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Key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Margaret Bennie</cp:lastModifiedBy>
  <cp:revision>13</cp:revision>
  <dcterms:created xsi:type="dcterms:W3CDTF">2010-09-29T20:19:55Z</dcterms:created>
  <dcterms:modified xsi:type="dcterms:W3CDTF">2017-10-25T09:27:40Z</dcterms:modified>
</cp:coreProperties>
</file>