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1650" cy="97472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Demi Cond" panose="020B07060304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Demi Cond" panose="020B07060304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Demi Cond" panose="020B07060304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Demi Cond" panose="020B07060304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Franklin Gothic Demi Cond" panose="020B07060304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Franklin Gothic Demi Cond" panose="020B07060304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Franklin Gothic Demi Cond" panose="020B07060304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Franklin Gothic Demi Cond" panose="020B07060304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Franklin Gothic Demi Cond" panose="020B07060304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0">
          <p15:clr>
            <a:srgbClr val="A4A3A4"/>
          </p15:clr>
        </p15:guide>
        <p15:guide id="2" pos="215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  <a:srgbClr val="E1FFFF"/>
    <a:srgbClr val="009999"/>
    <a:srgbClr val="66FFFF"/>
    <a:srgbClr val="CCFFFF"/>
    <a:srgbClr val="FFFFE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05" autoAdjust="0"/>
    <p:restoredTop sz="94660"/>
  </p:normalViewPr>
  <p:slideViewPr>
    <p:cSldViewPr>
      <p:cViewPr varScale="1">
        <p:scale>
          <a:sx n="102" d="100"/>
          <a:sy n="102" d="100"/>
        </p:scale>
        <p:origin x="2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56"/>
    </p:cViewPr>
  </p:sorterViewPr>
  <p:notesViewPr>
    <p:cSldViewPr>
      <p:cViewPr varScale="1">
        <p:scale>
          <a:sx n="55" d="100"/>
          <a:sy n="55" d="100"/>
        </p:scale>
        <p:origin x="-1830" y="-96"/>
      </p:cViewPr>
      <p:guideLst>
        <p:guide orient="horz" pos="3070"/>
        <p:guide pos="215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06979B1-F792-4664-92C1-B74693162B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45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8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1438" y="0"/>
            <a:ext cx="2968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31838"/>
            <a:ext cx="4870450" cy="3654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7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30738"/>
            <a:ext cx="5480050" cy="438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8300"/>
            <a:ext cx="2968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7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1438" y="9258300"/>
            <a:ext cx="296862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23F5220-A916-44A0-9F65-645DDBEA83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339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9F1DB-0D8B-49C0-A8C4-6FF183C446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55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62E8F-9CFD-4100-8A93-5394658D2F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10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69570-F41D-43B4-AAC9-11EFC6EF56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61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2B3BA-E577-498B-AE1F-2E59085BB6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53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09045-3AAD-466D-B2FB-3BB4B2079D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152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EEB8B-26AD-43CA-B772-D2AD5405DB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185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707680-F408-49DC-8BB7-307DFB6946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67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D726-17E4-4D43-82B7-CB3BA32481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639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A3689-AB26-4281-83B3-9C037A6515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49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01F39-92F2-4031-A805-CFDFB2D4A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34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8F8BF-55A5-4116-953B-1A8D93D73F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373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633B5-80C4-4387-B6B7-17CFF9B1F7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8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rgbClr val="000066"/>
          </a:fgClr>
          <a:bgClr>
            <a:schemeClr val="tx2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57CC744-8828-4D58-97AC-EFD5702FBDB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1828800"/>
          </a:xfrm>
        </p:spPr>
        <p:txBody>
          <a:bodyPr anchor="ctr"/>
          <a:lstStyle/>
          <a:p>
            <a:r>
              <a:rPr lang="en-GB" altLang="en-US" b="1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Human Resource Management</a:t>
            </a:r>
            <a:endParaRPr lang="en-GB" altLang="en-US" sz="4400" b="1" smtClean="0">
              <a:latin typeface="Franklin Gothic Demi Cond" panose="020B0706030402020204" pitchFamily="34" charset="0"/>
            </a:endParaRP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2541588" y="3716338"/>
            <a:ext cx="40576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4000">
                <a:solidFill>
                  <a:schemeClr val="bg1"/>
                </a:solidFill>
                <a:latin typeface="Franklin Gothic Demi Cond" panose="020B0706030402020204" pitchFamily="34" charset="0"/>
              </a:rPr>
              <a:t>What is it all about?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588" y="260350"/>
            <a:ext cx="914400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8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Here are the ‘answers’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en-GB" altLang="en-US" sz="2800" dirty="0" smtClean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4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1	Workforce planning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en-GB" altLang="en-US" sz="2400" dirty="0" smtClean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marL="914400" lvl="1" indent="-457200" eaLnBrk="1" hangingPunct="1">
              <a:spcBef>
                <a:spcPct val="0"/>
              </a:spcBef>
              <a:buFontTx/>
              <a:buAutoNum type="arabicPlain" startAt="2"/>
              <a:defRPr/>
            </a:pPr>
            <a:r>
              <a:rPr lang="en-GB" altLang="en-US" sz="24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Motivation theories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en-GB" altLang="en-US" sz="2400" dirty="0" smtClean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4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3	Recruitment Process 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en-GB" altLang="en-US" sz="2400" dirty="0" smtClean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4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4	Training</a:t>
            </a:r>
            <a:r>
              <a:rPr lang="en-GB" altLang="en-US" sz="3600" dirty="0" smtClean="0">
                <a:solidFill>
                  <a:srgbClr val="FFFF00"/>
                </a:solidFill>
                <a:latin typeface="Franklin Gothic Demi Cond" panose="020B0706030402020204" pitchFamily="34" charset="0"/>
              </a:rPr>
              <a:t> 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en-GB" altLang="en-US" sz="2400" dirty="0" smtClean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marL="914400" lvl="1" indent="-457200" eaLnBrk="1" hangingPunct="1">
              <a:spcBef>
                <a:spcPct val="0"/>
              </a:spcBef>
              <a:buFontTx/>
              <a:buAutoNum type="arabicPlain" startAt="5"/>
              <a:defRPr/>
            </a:pPr>
            <a:r>
              <a:rPr lang="en-GB" altLang="en-US" sz="24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Employee Relations</a:t>
            </a:r>
          </a:p>
          <a:p>
            <a:pPr marL="914400" lvl="1" indent="-457200" eaLnBrk="1" hangingPunct="1">
              <a:spcBef>
                <a:spcPct val="0"/>
              </a:spcBef>
              <a:buFontTx/>
              <a:buAutoNum type="arabicPlain" startAt="5"/>
              <a:defRPr/>
            </a:pPr>
            <a:endParaRPr lang="en-GB" altLang="en-US" sz="2400" dirty="0" smtClean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marL="914400" lvl="1" indent="-457200" eaLnBrk="1" hangingPunct="1">
              <a:spcBef>
                <a:spcPct val="0"/>
              </a:spcBef>
              <a:buFontTx/>
              <a:buAutoNum type="arabicPlain" startAt="5"/>
              <a:defRPr/>
            </a:pPr>
            <a:r>
              <a:rPr lang="en-GB" altLang="en-US" sz="3600" dirty="0" smtClean="0">
                <a:solidFill>
                  <a:srgbClr val="FFFF00"/>
                </a:solidFill>
                <a:latin typeface="Franklin Gothic Demi Cond" panose="020B0706030402020204" pitchFamily="34" charset="0"/>
              </a:rPr>
              <a:t>Appraisal</a:t>
            </a: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endParaRPr lang="en-GB" altLang="en-US" sz="2400" dirty="0" smtClean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4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7	Legislation affecting the workplace</a:t>
            </a:r>
          </a:p>
        </p:txBody>
      </p:sp>
    </p:spTree>
    <p:extLst>
      <p:ext uri="{BB962C8B-B14F-4D97-AF65-F5344CB8AC3E}">
        <p14:creationId xmlns:p14="http://schemas.microsoft.com/office/powerpoint/2010/main" val="25877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5"/>
          <p:cNvSpPr txBox="1">
            <a:spLocks noChangeArrowheads="1"/>
          </p:cNvSpPr>
          <p:nvPr/>
        </p:nvSpPr>
        <p:spPr bwMode="auto">
          <a:xfrm>
            <a:off x="25400" y="908050"/>
            <a:ext cx="9144000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66C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identifies the strengths and weaknesses of employees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identifies the training needs of employees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motivates workers to reach targets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identifies those employees who are ready for promotion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gives </a:t>
            </a:r>
            <a:r>
              <a:rPr lang="en-GB" altLang="en-US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feedback </a:t>
            </a:r>
            <a:r>
              <a:rPr lang="en-GB" altLang="en-US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on a worker’s ability to do a job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provides information for target setting</a:t>
            </a:r>
          </a:p>
        </p:txBody>
      </p:sp>
      <p:sp>
        <p:nvSpPr>
          <p:cNvPr id="88072" name="Text Box 8"/>
          <p:cNvSpPr txBox="1">
            <a:spLocks noChangeArrowheads="1"/>
          </p:cNvSpPr>
          <p:nvPr/>
        </p:nvSpPr>
        <p:spPr bwMode="auto">
          <a:xfrm>
            <a:off x="0" y="6093296"/>
            <a:ext cx="9144000" cy="579437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US">
                <a:solidFill>
                  <a:schemeClr val="bg1"/>
                </a:solidFill>
                <a:latin typeface="Franklin Gothic Demi Cond" panose="020B0706030402020204" pitchFamily="34" charset="0"/>
              </a:rPr>
              <a:t>Why conduct an appraisal?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-26988"/>
            <a:ext cx="9144000" cy="72072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GB" sz="4400" b="1" dirty="0">
                <a:solidFill>
                  <a:srgbClr val="FFFF00"/>
                </a:solidFill>
                <a:latin typeface="Franklin Gothic Demi Cond" panose="020B0706030402020204" pitchFamily="34" charset="0"/>
              </a:rPr>
              <a:t>4 – Motivation: </a:t>
            </a:r>
            <a:r>
              <a:rPr lang="en-GB" altLang="en-US" sz="44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Appraisal</a:t>
            </a:r>
          </a:p>
        </p:txBody>
      </p:sp>
    </p:spTree>
    <p:extLst>
      <p:ext uri="{BB962C8B-B14F-4D97-AF65-F5344CB8AC3E}">
        <p14:creationId xmlns:p14="http://schemas.microsoft.com/office/powerpoint/2010/main" val="43331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8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2" grpId="0" animBg="1"/>
      <p:bldP spid="6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79388" y="457200"/>
            <a:ext cx="8839200" cy="314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>
                <a:solidFill>
                  <a:srgbClr val="FFFF66"/>
                </a:solidFill>
                <a:latin typeface="Franklin Gothic Demi Cond" panose="020B0706030402020204" pitchFamily="34" charset="0"/>
              </a:rPr>
              <a:t>THE APPRAISAL INTERVIEW</a:t>
            </a:r>
            <a:r>
              <a:rPr lang="en-GB" altLang="en-US" sz="2400">
                <a:solidFill>
                  <a:schemeClr val="bg1"/>
                </a:solidFill>
                <a:latin typeface="Franklin Gothic Demi Cond" panose="020B0706030402020204" pitchFamily="34" charset="0"/>
              </a:rPr>
              <a:t>  </a:t>
            </a:r>
          </a:p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chemeClr val="bg1"/>
                </a:solidFill>
                <a:latin typeface="Franklin Gothic Demi Cond" panose="020B0706030402020204" pitchFamily="34" charset="0"/>
              </a:rPr>
              <a:t>Takes place between the employee and her/his line manager</a:t>
            </a:r>
          </a:p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chemeClr val="bg1"/>
                </a:solidFill>
                <a:latin typeface="Franklin Gothic Demi Cond" panose="020B0706030402020204" pitchFamily="34" charset="0"/>
              </a:rPr>
              <a:t>Normally held at regular intervals, usually a year</a:t>
            </a:r>
          </a:p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chemeClr val="bg1"/>
                </a:solidFill>
                <a:latin typeface="Franklin Gothic Demi Cond" panose="020B0706030402020204" pitchFamily="34" charset="0"/>
              </a:rPr>
              <a:t>Aims to find out how well the worker has done </a:t>
            </a:r>
          </a:p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chemeClr val="bg1"/>
                </a:solidFill>
                <a:latin typeface="Franklin Gothic Demi Cond" panose="020B0706030402020204" pitchFamily="34" charset="0"/>
              </a:rPr>
              <a:t>What can be done to improve their work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179388" y="3933825"/>
            <a:ext cx="8424862" cy="2443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800">
                <a:solidFill>
                  <a:srgbClr val="FFFF66"/>
                </a:solidFill>
                <a:latin typeface="Franklin Gothic Demi Cond" panose="020B0706030402020204" pitchFamily="34" charset="0"/>
              </a:rPr>
              <a:t>PURPOSE OF THE INTERVIEW</a:t>
            </a:r>
          </a:p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chemeClr val="bg1"/>
                </a:solidFill>
                <a:latin typeface="Franklin Gothic Demi Cond" panose="020B0706030402020204" pitchFamily="34" charset="0"/>
              </a:rPr>
              <a:t>match employees’ achievements against targets set</a:t>
            </a:r>
          </a:p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chemeClr val="bg1"/>
                </a:solidFill>
                <a:latin typeface="Franklin Gothic Demi Cond" panose="020B0706030402020204" pitchFamily="34" charset="0"/>
              </a:rPr>
              <a:t>set new targets for employees</a:t>
            </a:r>
          </a:p>
          <a:p>
            <a:pPr>
              <a:spcBef>
                <a:spcPct val="50000"/>
              </a:spcBef>
            </a:pPr>
            <a:r>
              <a:rPr lang="en-GB" altLang="en-US" sz="2800">
                <a:solidFill>
                  <a:schemeClr val="bg1"/>
                </a:solidFill>
                <a:latin typeface="Franklin Gothic Demi Cond" panose="020B0706030402020204" pitchFamily="34" charset="0"/>
              </a:rPr>
              <a:t>discover employees’ strengths and weaknesses</a:t>
            </a:r>
          </a:p>
        </p:txBody>
      </p:sp>
    </p:spTree>
    <p:extLst>
      <p:ext uri="{BB962C8B-B14F-4D97-AF65-F5344CB8AC3E}">
        <p14:creationId xmlns:p14="http://schemas.microsoft.com/office/powerpoint/2010/main" val="1389729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96975"/>
            <a:ext cx="9144000" cy="792163"/>
          </a:xfrm>
          <a:solidFill>
            <a:schemeClr val="bg1"/>
          </a:solidFill>
        </p:spPr>
        <p:txBody>
          <a:bodyPr/>
          <a:lstStyle/>
          <a:p>
            <a:r>
              <a:rPr lang="en-GB" altLang="en-US" sz="4000" smtClean="0">
                <a:solidFill>
                  <a:srgbClr val="FF0000"/>
                </a:solidFill>
                <a:latin typeface="Franklin Gothic Demi Cond" panose="020B0706030402020204" pitchFamily="34" charset="0"/>
              </a:rPr>
              <a:t>Advantages</a:t>
            </a:r>
            <a:r>
              <a:rPr lang="en-GB" altLang="en-US" sz="400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     -      </a:t>
            </a:r>
            <a:r>
              <a:rPr lang="en-GB" altLang="en-US" sz="4000" smtClean="0">
                <a:solidFill>
                  <a:schemeClr val="accent2"/>
                </a:solidFill>
                <a:latin typeface="Franklin Gothic Demi Cond" panose="020B0706030402020204" pitchFamily="34" charset="0"/>
              </a:rPr>
              <a:t>Disadvantages</a:t>
            </a:r>
            <a:r>
              <a:rPr lang="en-GB" altLang="en-US" sz="400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 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9138"/>
            <a:ext cx="4572571" cy="4114800"/>
          </a:xfrm>
          <a:solidFill>
            <a:srgbClr val="FF0000"/>
          </a:solidFill>
        </p:spPr>
        <p:txBody>
          <a:bodyPr/>
          <a:lstStyle/>
          <a:p>
            <a:r>
              <a:rPr lang="en-GB" altLang="en-US" sz="280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Workers are motivated because they have targets set</a:t>
            </a:r>
          </a:p>
          <a:p>
            <a:r>
              <a:rPr lang="en-GB" altLang="en-US" sz="280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identifies training needs</a:t>
            </a:r>
          </a:p>
          <a:p>
            <a:r>
              <a:rPr lang="en-GB" altLang="en-US" sz="280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strengths and weaknesses of employees are identified</a:t>
            </a:r>
          </a:p>
        </p:txBody>
      </p:sp>
      <p:sp>
        <p:nvSpPr>
          <p:cNvPr id="942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571" y="1988840"/>
            <a:ext cx="4571429" cy="4115098"/>
          </a:xfrm>
          <a:solidFill>
            <a:schemeClr val="accent2"/>
          </a:solidFill>
        </p:spPr>
        <p:txBody>
          <a:bodyPr/>
          <a:lstStyle/>
          <a:p>
            <a:r>
              <a:rPr lang="en-GB" altLang="en-US" sz="2800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Employees may feel threatened because they think that appraisers are only looking for faults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-26988"/>
            <a:ext cx="9144000" cy="72072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GB" sz="4400" b="1">
                <a:solidFill>
                  <a:srgbClr val="FFFF00"/>
                </a:solidFill>
                <a:latin typeface="Franklin Gothic Demi Cond" panose="020B0706030402020204" pitchFamily="34" charset="0"/>
              </a:rPr>
              <a:t>4 – Motivation: </a:t>
            </a:r>
            <a:r>
              <a:rPr lang="en-GB" altLang="en-US" sz="4400" b="1">
                <a:solidFill>
                  <a:srgbClr val="FFFF00"/>
                </a:solidFill>
                <a:latin typeface="Franklin Gothic Demi Cond" panose="020B0706030402020204" pitchFamily="34" charset="0"/>
              </a:rPr>
              <a:t>Appraisal</a:t>
            </a:r>
          </a:p>
        </p:txBody>
      </p:sp>
    </p:spTree>
    <p:extLst>
      <p:ext uri="{BB962C8B-B14F-4D97-AF65-F5344CB8AC3E}">
        <p14:creationId xmlns:p14="http://schemas.microsoft.com/office/powerpoint/2010/main" val="190676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42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42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nimBg="1"/>
      <p:bldP spid="94212" grpId="0" build="p" animBg="1"/>
      <p:bldP spid="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-26988"/>
            <a:ext cx="9144000" cy="72072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GB" sz="4400" b="1" smtClean="0">
                <a:solidFill>
                  <a:srgbClr val="FFFF00"/>
                </a:solidFill>
                <a:latin typeface="Franklin Gothic Demi Cond" panose="020B0706030402020204" pitchFamily="34" charset="0"/>
              </a:rPr>
              <a:t>Question</a:t>
            </a:r>
            <a:endParaRPr lang="en-GB" altLang="en-US" sz="4400" b="1" dirty="0">
              <a:solidFill>
                <a:srgbClr val="FFFF00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980728"/>
            <a:ext cx="8352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bg1"/>
                </a:solidFill>
              </a:rPr>
              <a:t>Explain the benefits of an appraisal system.</a:t>
            </a:r>
          </a:p>
          <a:p>
            <a:r>
              <a:rPr lang="en-GB" sz="2800" dirty="0" smtClean="0">
                <a:solidFill>
                  <a:schemeClr val="bg1"/>
                </a:solidFill>
              </a:rPr>
              <a:t>4 marks</a:t>
            </a:r>
            <a:endParaRPr lang="en-GB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4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0" y="-26988"/>
            <a:ext cx="9144000" cy="720726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GB" altLang="en-GB" sz="4400" b="1" dirty="0" smtClean="0">
                <a:solidFill>
                  <a:srgbClr val="FFFF00"/>
                </a:solidFill>
                <a:latin typeface="Franklin Gothic Demi Cond" panose="020B0706030402020204" pitchFamily="34" charset="0"/>
              </a:rPr>
              <a:t>Solution</a:t>
            </a:r>
            <a:endParaRPr lang="en-GB" altLang="en-US" sz="4400" b="1" dirty="0">
              <a:solidFill>
                <a:srgbClr val="FFFF00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908720"/>
            <a:ext cx="8897962" cy="39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3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 Cond" panose="020B07060304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Franklin Gothic Demi Cond" panose="020B07060304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7588</TotalTime>
  <Words>180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Franklin Gothic Demi Cond</vt:lpstr>
      <vt:lpstr>Times New Roman</vt:lpstr>
      <vt:lpstr>Default Design</vt:lpstr>
      <vt:lpstr>Human Resource Management</vt:lpstr>
      <vt:lpstr>PowerPoint Presentation</vt:lpstr>
      <vt:lpstr>PowerPoint Presentation</vt:lpstr>
      <vt:lpstr>PowerPoint Presentation</vt:lpstr>
      <vt:lpstr>Advantages     -      Disadvantages  </vt:lpstr>
      <vt:lpstr>PowerPoint Presentation</vt:lpstr>
      <vt:lpstr>PowerPoint Presentation</vt:lpstr>
    </vt:vector>
  </TitlesOfParts>
  <Company>Dundas Publishing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</dc:title>
  <dc:creator>Scott Skinner</dc:creator>
  <cp:lastModifiedBy>Margaret Bennie</cp:lastModifiedBy>
  <cp:revision>307</cp:revision>
  <cp:lastPrinted>2003-10-11T20:52:19Z</cp:lastPrinted>
  <dcterms:created xsi:type="dcterms:W3CDTF">2003-03-06T19:07:18Z</dcterms:created>
  <dcterms:modified xsi:type="dcterms:W3CDTF">2017-12-04T12:19:08Z</dcterms:modified>
</cp:coreProperties>
</file>