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82" r:id="rId3"/>
    <p:sldId id="330" r:id="rId4"/>
    <p:sldId id="331" r:id="rId5"/>
    <p:sldId id="333" r:id="rId6"/>
    <p:sldId id="334" r:id="rId7"/>
    <p:sldId id="483" r:id="rId8"/>
    <p:sldId id="332" r:id="rId9"/>
    <p:sldId id="335" r:id="rId10"/>
    <p:sldId id="338" r:id="rId11"/>
    <p:sldId id="339" r:id="rId12"/>
    <p:sldId id="484" r:id="rId13"/>
    <p:sldId id="439" r:id="rId14"/>
    <p:sldId id="485" r:id="rId15"/>
    <p:sldId id="486" r:id="rId16"/>
    <p:sldId id="471" r:id="rId17"/>
    <p:sldId id="472" r:id="rId18"/>
    <p:sldId id="473" r:id="rId19"/>
    <p:sldId id="474" r:id="rId20"/>
    <p:sldId id="475" r:id="rId21"/>
    <p:sldId id="476" r:id="rId22"/>
    <p:sldId id="487" r:id="rId23"/>
    <p:sldId id="488" r:id="rId24"/>
  </p:sldIdLst>
  <p:sldSz cx="9144000" cy="6858000" type="screen4x3"/>
  <p:notesSz cx="6851650" cy="97472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Franklin Gothic Demi Cond" panose="020B07060304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1FFFF"/>
    <a:srgbClr val="009999"/>
    <a:srgbClr val="66FFFF"/>
    <a:srgbClr val="CCFFFF"/>
    <a:srgbClr val="FFFFE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05" autoAdjust="0"/>
    <p:restoredTop sz="94660"/>
  </p:normalViewPr>
  <p:slideViewPr>
    <p:cSldViewPr>
      <p:cViewPr varScale="1">
        <p:scale>
          <a:sx n="59" d="100"/>
          <a:sy n="59" d="100"/>
        </p:scale>
        <p:origin x="3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56"/>
    </p:cViewPr>
  </p:sorterViewPr>
  <p:notesViewPr>
    <p:cSldViewPr>
      <p:cViewPr varScale="1">
        <p:scale>
          <a:sx n="55" d="100"/>
          <a:sy n="55" d="100"/>
        </p:scale>
        <p:origin x="-1830" y="-96"/>
      </p:cViewPr>
      <p:guideLst>
        <p:guide orient="horz" pos="3070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9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06979B1-F792-4664-92C1-B74693162B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945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1438" y="0"/>
            <a:ext cx="2968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0450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7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0050" cy="43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8300"/>
            <a:ext cx="2968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1438" y="9258300"/>
            <a:ext cx="2968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3F5220-A916-44A0-9F65-645DDBEA83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33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F5220-A916-44A0-9F65-645DDBEA834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6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9F1DB-0D8B-49C0-A8C4-6FF183C446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5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62E8F-9CFD-4100-8A93-5394658D2F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0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69570-F41D-43B4-AAC9-11EFC6EF56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1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2B3BA-E577-498B-AE1F-2E59085BB6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53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09045-3AAD-466D-B2FB-3BB4B2079D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5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EB8B-26AD-43CA-B772-D2AD5405DB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1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07680-F408-49DC-8BB7-307DFB6946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7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0D726-17E4-4D43-82B7-CB3BA32481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63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A3689-AB26-4281-83B3-9C037A651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49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01F39-92F2-4031-A805-CFDFB2D4A8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4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8F8BF-55A5-4116-953B-1A8D93D73F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73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633B5-80C4-4387-B6B7-17CFF9B1F7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006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57CC744-8828-4D58-97AC-EFD5702FBD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828800"/>
          </a:xfrm>
        </p:spPr>
        <p:txBody>
          <a:bodyPr anchor="ctr"/>
          <a:lstStyle/>
          <a:p>
            <a:r>
              <a:rPr lang="en-GB" altLang="en-US" b="1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Human Resource Management</a:t>
            </a:r>
            <a:endParaRPr lang="en-GB" altLang="en-US" sz="4400" b="1" smtClean="0">
              <a:latin typeface="Franklin Gothic Demi Cond" panose="020B0706030402020204" pitchFamily="34" charset="0"/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541588" y="3716338"/>
            <a:ext cx="405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Franklin Gothic Demi Cond" panose="020B0706030402020204" pitchFamily="34" charset="0"/>
              </a:rPr>
              <a:t>What is it all about?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ChangeArrowheads="1"/>
          </p:cNvSpPr>
          <p:nvPr/>
        </p:nvSpPr>
        <p:spPr bwMode="auto">
          <a:xfrm>
            <a:off x="395288" y="152400"/>
            <a:ext cx="8569325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ON-THE-JOB TRAINING</a:t>
            </a:r>
            <a:endParaRPr lang="en-GB" altLang="en-US" sz="28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3731" name="Text Box 8"/>
          <p:cNvSpPr txBox="1">
            <a:spLocks noChangeArrowheads="1"/>
          </p:cNvSpPr>
          <p:nvPr/>
        </p:nvSpPr>
        <p:spPr bwMode="auto">
          <a:xfrm>
            <a:off x="468313" y="981075"/>
            <a:ext cx="65754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Takes place at the workplace.  The employee trains alongside an experienced worker </a:t>
            </a:r>
            <a:r>
              <a:rPr lang="en-GB" altLang="en-US" sz="2800" b="1">
                <a:solidFill>
                  <a:schemeClr val="bg1"/>
                </a:solidFill>
                <a:latin typeface="Franklin Gothic Demi Cond" panose="020B0706030402020204" pitchFamily="34" charset="0"/>
              </a:rPr>
              <a:t>while doing the job.  </a:t>
            </a:r>
            <a:endParaRPr lang="en-GB" altLang="en-US" sz="2800" b="1">
              <a:latin typeface="Franklin Gothic Demi Cond" panose="020B0706030402020204" pitchFamily="34" charset="0"/>
            </a:endParaRP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80963" y="3068638"/>
            <a:ext cx="4491037" cy="37544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ADVANTAGES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Possibly cheaper as done in-house by the business itself.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Workers do not have to leave the workplace. Normal work may be able to continue.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Skills improved in workplace</a:t>
            </a:r>
            <a:endParaRPr lang="en-GB" altLang="en-US" sz="2800">
              <a:latin typeface="Franklin Gothic Demi Cond" panose="020B0706030402020204" pitchFamily="34" charset="0"/>
            </a:endParaRP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4576763" y="3068638"/>
            <a:ext cx="4572000" cy="4402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DISADVANTAGES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Bad habits might be passed on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 is not done by a qualified instructor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Don’t benefit from meeting other employees and sharing ideas.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800">
              <a:latin typeface="Franklin Gothic Demi Cond" panose="020B0706030402020204" pitchFamily="34" charset="0"/>
            </a:endParaRP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395288" y="2508250"/>
            <a:ext cx="7993062" cy="5492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Think of occupations where this is best suited. 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7" grpId="0" animBg="1"/>
      <p:bldP spid="89098" grpId="0" animBg="1"/>
      <p:bldP spid="890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3850" y="-27384"/>
            <a:ext cx="8424863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OFF-THE-JOB </a:t>
            </a:r>
            <a:r>
              <a:rPr lang="en-GB" altLang="en-U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</a:t>
            </a:r>
            <a:endParaRPr lang="en-GB" alt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Coffee College (UK and Ireland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3850" y="152400"/>
            <a:ext cx="8424863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OFF-THE-JOB </a:t>
            </a:r>
            <a:r>
              <a:rPr lang="en-GB" altLang="en-U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</a:t>
            </a:r>
            <a:endParaRPr lang="en-GB" alt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889317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Off-the-job training occurs when workers are trained </a:t>
            </a: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away</a:t>
            </a:r>
            <a:r>
              <a:rPr lang="en-GB" altLang="en-US" sz="2400">
                <a:solidFill>
                  <a:srgbClr val="FFFF66"/>
                </a:solidFill>
                <a:latin typeface="Franklin Gothic Demi Cond" panose="020B0706030402020204" pitchFamily="34" charset="0"/>
              </a:rPr>
              <a:t> </a:t>
            </a: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from the business. Often with employees from other businesses and/or at college.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50825" y="2555875"/>
            <a:ext cx="4203700" cy="4186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ADVANTAGES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Delivered by qualified and trained instructors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 formal qualification or certificate may be given at the end of the course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May pick up tips &amp; skills from other industries</a:t>
            </a:r>
            <a:endParaRPr lang="en-GB" altLang="en-US" sz="2800">
              <a:latin typeface="Franklin Gothic Demi Cond" panose="020B0706030402020204" pitchFamily="34" charset="0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697413" y="2576513"/>
            <a:ext cx="4195762" cy="37560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DISADVANTAGES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More expensive than on-the-job training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Employees have to catch up when returning to workplace</a:t>
            </a:r>
          </a:p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Staff may need covered (costs) when on training</a:t>
            </a:r>
            <a:endParaRPr lang="en-GB" altLang="en-US" sz="2800">
              <a:latin typeface="Franklin Gothic Demi Cond" panose="020B0706030402020204" pitchFamily="34" charset="0"/>
            </a:endParaRP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04788" y="1836738"/>
            <a:ext cx="8499475" cy="55403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Think of occupations where this is best suited.  Why?</a:t>
            </a:r>
          </a:p>
        </p:txBody>
      </p:sp>
    </p:spTree>
    <p:extLst>
      <p:ext uri="{BB962C8B-B14F-4D97-AF65-F5344CB8AC3E}">
        <p14:creationId xmlns:p14="http://schemas.microsoft.com/office/powerpoint/2010/main" val="9894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  <p:bldP spid="90117" grpId="0" animBg="1"/>
      <p:bldP spid="90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19137"/>
          </a:xfrm>
          <a:solidFill>
            <a:srgbClr val="FF0000"/>
          </a:solidFill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Questions - 1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4608512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600" dirty="0" smtClean="0">
                <a:solidFill>
                  <a:srgbClr val="FFFF66"/>
                </a:solidFill>
                <a:latin typeface="Franklin Gothic Demi Cond" panose="020B0706030402020204" pitchFamily="34" charset="0"/>
              </a:rPr>
              <a:t>Sainsbury’s </a:t>
            </a:r>
            <a:r>
              <a:rPr lang="en-GB" altLang="en-US" sz="2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trains staff in purpose-built colleges. Compare this type of training with off-the-job training.			</a:t>
            </a:r>
            <a:r>
              <a:rPr lang="en-GB" alt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</a:t>
            </a:r>
            <a:endParaRPr lang="en-GB" altLang="en-US" sz="26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GB" altLang="en-US" sz="26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600" dirty="0" smtClean="0">
                <a:solidFill>
                  <a:srgbClr val="FFFF66"/>
                </a:solidFill>
                <a:latin typeface="Franklin Gothic Demi Cond" panose="020B0706030402020204" pitchFamily="34" charset="0"/>
              </a:rPr>
              <a:t>Justify </a:t>
            </a:r>
            <a:r>
              <a:rPr lang="en-GB" altLang="en-US" sz="2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the use of staff training for an organisation.											4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9693" y="6165304"/>
            <a:ext cx="8964613" cy="5191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You have </a:t>
            </a: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20 </a:t>
            </a: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mins max.  When complete swap and mark.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19137"/>
          </a:xfrm>
          <a:solidFill>
            <a:srgbClr val="FF0000"/>
          </a:solidFill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Solutions - 1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706580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4" t="2926" b="1"/>
          <a:stretch/>
        </p:blipFill>
        <p:spPr>
          <a:xfrm>
            <a:off x="251520" y="4221088"/>
            <a:ext cx="8706580" cy="23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19137"/>
          </a:xfrm>
          <a:solidFill>
            <a:srgbClr val="FF0000"/>
          </a:solidFill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Solutions - 1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8" b="1394"/>
          <a:stretch/>
        </p:blipFill>
        <p:spPr>
          <a:xfrm>
            <a:off x="1763688" y="908720"/>
            <a:ext cx="439248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838200"/>
            <a:ext cx="8077200" cy="2590800"/>
          </a:xfrm>
        </p:spPr>
        <p:txBody>
          <a:bodyPr anchor="ctr"/>
          <a:lstStyle/>
          <a:p>
            <a:r>
              <a:rPr lang="en-GB" altLang="en-US" sz="6600" b="1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Changing patterns of employment in the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765175"/>
          </a:xfrm>
          <a:solidFill>
            <a:srgbClr val="FFFFE1"/>
          </a:solidFill>
        </p:spPr>
        <p:txBody>
          <a:bodyPr/>
          <a:lstStyle/>
          <a:p>
            <a:r>
              <a:rPr lang="en-GB" altLang="en-US" sz="3600" smtClean="0">
                <a:solidFill>
                  <a:schemeClr val="accent2"/>
                </a:solidFill>
                <a:latin typeface="Franklin Gothic Demi Cond" panose="020B0706030402020204" pitchFamily="34" charset="0"/>
              </a:rPr>
              <a:t>Changing Patterns of Employment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349500"/>
            <a:ext cx="8748712" cy="3886200"/>
          </a:xfrm>
        </p:spPr>
        <p:txBody>
          <a:bodyPr/>
          <a:lstStyle/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Structural changes - movement away from primary and secondary industries to tertiary sector - provision of services</a:t>
            </a:r>
          </a:p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Decline in full-time employment</a:t>
            </a:r>
          </a:p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 in part-time and short-term contracts</a:t>
            </a:r>
          </a:p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 in home working</a:t>
            </a:r>
          </a:p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Greater flexibility of the workforce – mobility has increased</a:t>
            </a:r>
          </a:p>
          <a:p>
            <a:pPr>
              <a:spcAft>
                <a:spcPct val="20000"/>
              </a:spcAft>
            </a:pPr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Many more women in employment</a:t>
            </a:r>
          </a:p>
          <a:p>
            <a:r>
              <a:rPr lang="en-GB" altLang="en-US" sz="28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 in self-employment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13788" cy="15875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800">
                <a:latin typeface="Franklin Gothic Demi Cond" panose="020B0706030402020204" pitchFamily="34" charset="0"/>
              </a:rPr>
              <a:t>Write down 3 ways in which you think employment has changed in the last 10/20 years.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accent2"/>
                </a:solidFill>
                <a:latin typeface="Franklin Gothic Demi Cond" panose="020B0706030402020204" pitchFamily="34" charset="0"/>
              </a:rPr>
              <a:t>(</a:t>
            </a:r>
            <a:r>
              <a:rPr lang="en-GB" altLang="en-US" sz="2800">
                <a:latin typeface="Franklin Gothic Demi Cond" panose="020B0706030402020204" pitchFamily="34" charset="0"/>
              </a:rPr>
              <a:t>How</a:t>
            </a:r>
            <a:r>
              <a:rPr lang="en-GB" altLang="en-US" sz="2800">
                <a:solidFill>
                  <a:schemeClr val="accent2"/>
                </a:solidFill>
                <a:latin typeface="Franklin Gothic Demi Cond" panose="020B0706030402020204" pitchFamily="34" charset="0"/>
              </a:rPr>
              <a:t> people work/</a:t>
            </a:r>
            <a:r>
              <a:rPr lang="en-GB" altLang="en-US" sz="2800">
                <a:latin typeface="Franklin Gothic Demi Cond" panose="020B0706030402020204" pitchFamily="34" charset="0"/>
              </a:rPr>
              <a:t>Where</a:t>
            </a:r>
            <a:r>
              <a:rPr lang="en-GB" altLang="en-US" sz="2800">
                <a:solidFill>
                  <a:schemeClr val="accent2"/>
                </a:solidFill>
                <a:latin typeface="Franklin Gothic Demi Cond" panose="020B0706030402020204" pitchFamily="34" charset="0"/>
              </a:rPr>
              <a:t> people work/</a:t>
            </a:r>
            <a:r>
              <a:rPr lang="en-GB" altLang="en-US" sz="2800">
                <a:latin typeface="Franklin Gothic Demi Cond" panose="020B0706030402020204" pitchFamily="34" charset="0"/>
              </a:rPr>
              <a:t>What</a:t>
            </a:r>
            <a:r>
              <a:rPr lang="en-GB" altLang="en-US" sz="2800">
                <a:solidFill>
                  <a:schemeClr val="accent2"/>
                </a:solidFill>
                <a:latin typeface="Franklin Gothic Demi Cond" panose="020B0706030402020204" pitchFamily="34" charset="0"/>
              </a:rPr>
              <a:t> people work)</a:t>
            </a:r>
            <a:r>
              <a:rPr lang="en-GB" altLang="en-US" sz="2800">
                <a:latin typeface="Franklin Gothic Demi Cond" panose="020B07060304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build="p" autoUpdateAnimBg="0"/>
      <p:bldP spid="1597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76200" y="96838"/>
            <a:ext cx="8915400" cy="1320800"/>
          </a:xfrm>
          <a:prstGeom prst="rect">
            <a:avLst/>
          </a:prstGeom>
          <a:solidFill>
            <a:srgbClr val="FFFFE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000" b="1">
                <a:solidFill>
                  <a:schemeClr val="accent2"/>
                </a:solidFill>
                <a:latin typeface="Franklin Gothic Demi Cond" panose="020B0706030402020204" pitchFamily="34" charset="0"/>
              </a:rPr>
              <a:t>Why has part-time/casual employment increased?</a:t>
            </a:r>
            <a:endParaRPr lang="en-GB" altLang="en-US" sz="2400" b="1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250825" y="2205038"/>
            <a:ext cx="8893175" cy="448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Wage costs are lower for the business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Allows a business to be more flexible and respond to changes in demand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Workers only at the work place when needed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Beneficial/opportunities for parents and students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Until recently part-time workers were not entitled to the same benefits as full-time workers.</a:t>
            </a:r>
            <a:endParaRPr lang="en-GB" altLang="en-US" sz="2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6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Write down three </a:t>
            </a:r>
            <a:r>
              <a:rPr lang="en-GB" altLang="en-US" sz="2600" dirty="0" smtClean="0">
                <a:solidFill>
                  <a:schemeClr val="accent2"/>
                </a:solidFill>
                <a:latin typeface="Franklin Gothic Demi Cond" panose="020B0706030402020204" pitchFamily="34" charset="0"/>
              </a:rPr>
              <a:t>suggestions in pairs</a:t>
            </a:r>
            <a:endParaRPr lang="en-GB" altLang="en-US" sz="26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76200" y="96838"/>
            <a:ext cx="8915400" cy="711200"/>
          </a:xfrm>
          <a:prstGeom prst="rect">
            <a:avLst/>
          </a:prstGeom>
          <a:solidFill>
            <a:srgbClr val="FFFFE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000" b="1">
                <a:solidFill>
                  <a:schemeClr val="accent2"/>
                </a:solidFill>
                <a:latin typeface="Franklin Gothic Demi Cond" panose="020B0706030402020204" pitchFamily="34" charset="0"/>
              </a:rPr>
              <a:t>Why are there more women in employment?</a:t>
            </a:r>
            <a:endParaRPr lang="en-GB" altLang="en-US" sz="2400" b="1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304800" y="1844675"/>
            <a:ext cx="88392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More women now prefer to go out to work than stay at home in their traditional roles as housewives.  Need for finance and lifestyle.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Increased availability of part-time work allows women to be ‘housewives’ and also work.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Social trend – more acceptable, necessary?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Change in type of work available – growth in tertiary sector – retail, administration – lend themselves to part-time work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Increased availability of child care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0" y="981075"/>
            <a:ext cx="91440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6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Write down three </a:t>
            </a:r>
            <a:r>
              <a:rPr lang="en-GB" altLang="en-US" sz="2600" dirty="0" smtClean="0">
                <a:solidFill>
                  <a:schemeClr val="accent2"/>
                </a:solidFill>
                <a:latin typeface="Franklin Gothic Demi Cond" panose="020B0706030402020204" pitchFamily="34" charset="0"/>
              </a:rPr>
              <a:t>suggestions in pairs</a:t>
            </a:r>
            <a:endParaRPr lang="en-GB" altLang="en-US" sz="26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88" y="260350"/>
            <a:ext cx="9144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Topics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8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	Workforce planning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914400" lvl="1" indent="-457200" eaLnBrk="1" hangingPunct="1">
              <a:spcBef>
                <a:spcPct val="0"/>
              </a:spcBef>
              <a:buFontTx/>
              <a:buAutoNum type="arabicPlain" startAt="2"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Motivation theories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lvl="1" eaLnBrk="1" hangingPunct="1">
              <a:spcBef>
                <a:spcPct val="0"/>
              </a:spcBef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3	</a:t>
            </a:r>
            <a:r>
              <a:rPr lang="en-GB" altLang="en-US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Recruitment Process 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lvl="1" eaLnBrk="1" hangingPunct="1">
              <a:spcBef>
                <a:spcPct val="0"/>
              </a:spcBef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4	</a:t>
            </a:r>
            <a:r>
              <a:rPr lang="en-GB" altLang="en-US" sz="36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Training 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914400" lvl="1" indent="-457200" eaLnBrk="1" hangingPunct="1">
              <a:spcBef>
                <a:spcPct val="0"/>
              </a:spcBef>
              <a:buFontTx/>
              <a:buAutoNum type="arabicPlain" startAt="5"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Employee Relations</a:t>
            </a:r>
          </a:p>
          <a:p>
            <a:pPr marL="914400" lvl="1" indent="-457200" eaLnBrk="1" hangingPunct="1">
              <a:spcBef>
                <a:spcPct val="0"/>
              </a:spcBef>
              <a:buFontTx/>
              <a:buAutoNum type="arabicPlain" startAt="5"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914400" lvl="1" indent="-457200" eaLnBrk="1" hangingPunct="1">
              <a:spcBef>
                <a:spcPct val="0"/>
              </a:spcBef>
              <a:buFontTx/>
              <a:buAutoNum type="arabicPlain" startAt="5"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Appraisal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7	Legislation affecting the workplace</a:t>
            </a:r>
          </a:p>
        </p:txBody>
      </p:sp>
    </p:spTree>
    <p:extLst>
      <p:ext uri="{BB962C8B-B14F-4D97-AF65-F5344CB8AC3E}">
        <p14:creationId xmlns:p14="http://schemas.microsoft.com/office/powerpoint/2010/main" val="6278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6200" y="96838"/>
            <a:ext cx="8915400" cy="1930400"/>
          </a:xfrm>
          <a:prstGeom prst="rect">
            <a:avLst/>
          </a:prstGeom>
          <a:solidFill>
            <a:srgbClr val="FFFFE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chemeClr val="accent2"/>
                </a:solidFill>
                <a:latin typeface="Franklin Gothic Demi Cond" panose="020B0706030402020204" pitchFamily="34" charset="0"/>
              </a:rPr>
              <a:t>Why has employment decreased in the secondary sector and </a:t>
            </a:r>
            <a:r>
              <a:rPr lang="en-GB" altLang="en-US" sz="4000">
                <a:latin typeface="Franklin Gothic Demi Cond" panose="020B0706030402020204" pitchFamily="34" charset="0"/>
              </a:rPr>
              <a:t>increased</a:t>
            </a:r>
            <a:r>
              <a:rPr lang="en-GB" altLang="en-US" sz="4000">
                <a:solidFill>
                  <a:schemeClr val="accent2"/>
                </a:solidFill>
                <a:latin typeface="Franklin Gothic Demi Cond" panose="020B0706030402020204" pitchFamily="34" charset="0"/>
              </a:rPr>
              <a:t> in the tertiary sector?</a:t>
            </a:r>
            <a:endParaRPr lang="en-GB" altLang="en-US" sz="240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323850" y="2708275"/>
            <a:ext cx="88201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Mainly because of competition from </a:t>
            </a: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abroad</a:t>
            </a:r>
            <a:endParaRPr lang="en-GB" alt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Products produced much cheaper in China, Taiwan…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As a country becomes wealthier the population demand </a:t>
            </a:r>
            <a:r>
              <a:rPr lang="en-GB" altLang="en-US" sz="2800" dirty="0">
                <a:solidFill>
                  <a:srgbClr val="FFFF66"/>
                </a:solidFill>
                <a:latin typeface="Franklin Gothic Demi Cond" panose="020B0706030402020204" pitchFamily="34" charset="0"/>
              </a:rPr>
              <a:t>more services</a:t>
            </a: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such as entertainment and leisure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Increased earning capacity – higher levels of </a:t>
            </a:r>
            <a:r>
              <a:rPr lang="en-GB" altLang="en-US" sz="2800" dirty="0">
                <a:solidFill>
                  <a:srgbClr val="FFFF66"/>
                </a:solidFill>
                <a:latin typeface="Franklin Gothic Demi Cond" panose="020B0706030402020204" pitchFamily="34" charset="0"/>
              </a:rPr>
              <a:t>disposable income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UK has developed financial services, tourism, leisure industries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0" y="2147888"/>
            <a:ext cx="91440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6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Write down three </a:t>
            </a:r>
            <a:r>
              <a:rPr lang="en-GB" altLang="en-US" sz="2600" dirty="0" smtClean="0">
                <a:solidFill>
                  <a:schemeClr val="accent2"/>
                </a:solidFill>
                <a:latin typeface="Franklin Gothic Demi Cond" panose="020B0706030402020204" pitchFamily="34" charset="0"/>
              </a:rPr>
              <a:t>suggestions in pairs</a:t>
            </a:r>
            <a:endParaRPr lang="en-GB" altLang="en-US" sz="26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76200" y="96838"/>
            <a:ext cx="8915400" cy="1320800"/>
          </a:xfrm>
          <a:prstGeom prst="rect">
            <a:avLst/>
          </a:prstGeom>
          <a:solidFill>
            <a:srgbClr val="FFFFE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chemeClr val="accent2"/>
                </a:solidFill>
                <a:latin typeface="Franklin Gothic Demi Cond" panose="020B0706030402020204" pitchFamily="34" charset="0"/>
              </a:rPr>
              <a:t>Why has there been an increase in homeworking and teleworking?</a:t>
            </a:r>
            <a:endParaRPr lang="en-GB" altLang="en-US" sz="240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28600" y="2365375"/>
            <a:ext cx="86106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Because of  Information and Communication Technology (ICT)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Many employees no longer need to be in their place of work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Less office space is needed which reduces costs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Employees do not have to travel to work which saves them time and money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Many workers feel they work better at home 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6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Write down three </a:t>
            </a:r>
            <a:r>
              <a:rPr lang="en-GB" altLang="en-US" sz="2600" dirty="0" smtClean="0">
                <a:solidFill>
                  <a:schemeClr val="accent2"/>
                </a:solidFill>
                <a:latin typeface="Franklin Gothic Demi Cond" panose="020B0706030402020204" pitchFamily="34" charset="0"/>
              </a:rPr>
              <a:t>suggestions in pairs</a:t>
            </a:r>
            <a:endParaRPr lang="en-GB" altLang="en-US" sz="26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19137"/>
          </a:xfrm>
          <a:solidFill>
            <a:srgbClr val="FF0000"/>
          </a:solidFill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Questions - </a:t>
            </a:r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2</a:t>
            </a:r>
            <a:endParaRPr lang="en-GB" altLang="en-US" sz="40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4608512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600" dirty="0" smtClean="0">
                <a:solidFill>
                  <a:srgbClr val="FFFF66"/>
                </a:solidFill>
                <a:latin typeface="Franklin Gothic Demi Cond" panose="020B0706030402020204" pitchFamily="34" charset="0"/>
              </a:rPr>
              <a:t>Describe </a:t>
            </a:r>
            <a:r>
              <a:rPr lang="en-GB" altLang="en-US" sz="2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the changing patterns of employment that have occurred recently in the UK.</a:t>
            </a:r>
            <a:r>
              <a:rPr lang="en-GB" altLang="en-US" sz="2600" dirty="0" smtClean="0">
                <a:solidFill>
                  <a:srgbClr val="FFFF66"/>
                </a:solidFill>
                <a:latin typeface="Franklin Gothic Demi Cond" panose="020B0706030402020204" pitchFamily="34" charset="0"/>
              </a:rPr>
              <a:t>			</a:t>
            </a:r>
            <a:r>
              <a:rPr lang="en-GB" altLang="en-US" sz="2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			</a:t>
            </a:r>
            <a:r>
              <a:rPr lang="en-GB" altLang="en-US" sz="2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5</a:t>
            </a:r>
            <a:endParaRPr lang="en-GB" altLang="en-US" sz="26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GB" altLang="en-US" sz="26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9693" y="6165304"/>
            <a:ext cx="8964613" cy="5191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You have </a:t>
            </a: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15</a:t>
            </a: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mins max.  When complete swap and mark.</a:t>
            </a:r>
          </a:p>
        </p:txBody>
      </p:sp>
    </p:spTree>
    <p:extLst>
      <p:ext uri="{BB962C8B-B14F-4D97-AF65-F5344CB8AC3E}">
        <p14:creationId xmlns:p14="http://schemas.microsoft.com/office/powerpoint/2010/main" val="23961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9"/>
            <a:ext cx="9144000" cy="430634"/>
          </a:xfrm>
          <a:solidFill>
            <a:srgbClr val="FF0000"/>
          </a:solidFill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Solutions </a:t>
            </a:r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- </a:t>
            </a:r>
            <a:r>
              <a:rPr lang="en-GB" altLang="en-US" sz="4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2</a:t>
            </a:r>
            <a:endParaRPr lang="en-GB" altLang="en-US" sz="40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72" b="2389"/>
          <a:stretch/>
        </p:blipFill>
        <p:spPr>
          <a:xfrm>
            <a:off x="323528" y="476673"/>
            <a:ext cx="3888432" cy="63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960438" y="1733550"/>
            <a:ext cx="7620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403350" y="2636838"/>
            <a:ext cx="6948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 is teaching workers </a:t>
            </a:r>
            <a:r>
              <a:rPr lang="en-GB" altLang="en-US" sz="3600">
                <a:solidFill>
                  <a:srgbClr val="FFFF66"/>
                </a:solidFill>
                <a:latin typeface="Franklin Gothic Demi Cond" panose="020B0706030402020204" pitchFamily="34" charset="0"/>
              </a:rPr>
              <a:t>new skills</a:t>
            </a:r>
            <a:r>
              <a:rPr lang="en-GB" altLang="en-US" sz="3600">
                <a:solidFill>
                  <a:schemeClr val="bg1"/>
                </a:solidFill>
                <a:latin typeface="Franklin Gothic Demi Cond" panose="020B0706030402020204" pitchFamily="34" charset="0"/>
              </a:rPr>
              <a:t> or </a:t>
            </a:r>
            <a:r>
              <a:rPr lang="en-GB" altLang="en-US" sz="3600">
                <a:solidFill>
                  <a:srgbClr val="FFFF00"/>
                </a:solidFill>
                <a:latin typeface="Franklin Gothic Demi Cond" panose="020B0706030402020204" pitchFamily="34" charset="0"/>
              </a:rPr>
              <a:t>improving their existing skills</a:t>
            </a:r>
            <a:r>
              <a:rPr lang="en-GB" altLang="en-US" sz="360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4181475"/>
            <a:ext cx="9144000" cy="5492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latin typeface="Franklin Gothic Demi Cond" panose="020B0706030402020204" pitchFamily="34" charset="0"/>
              </a:rPr>
              <a:t>What are the </a:t>
            </a: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benefits</a:t>
            </a:r>
            <a:r>
              <a:rPr lang="en-GB" altLang="en-US" sz="3000">
                <a:latin typeface="Franklin Gothic Demi Cond" panose="020B0706030402020204" pitchFamily="34" charset="0"/>
              </a:rPr>
              <a:t> that training brings to the workplace?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utoUpdateAnimBg="0"/>
      <p:bldP spid="809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5626100" y="5230813"/>
            <a:ext cx="3517900" cy="1366837"/>
          </a:xfrm>
          <a:prstGeom prst="wedgeRoundRectCallout">
            <a:avLst>
              <a:gd name="adj1" fmla="val -83528"/>
              <a:gd name="adj2" fmla="val 47097"/>
              <a:gd name="adj3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Franklin Gothic Demi Cond" panose="020B0706030402020204" pitchFamily="34" charset="0"/>
              </a:rPr>
              <a:t>Sure training is expensive, but it’s kept us </a:t>
            </a:r>
            <a:r>
              <a:rPr lang="en-GB" altLang="en-US" sz="2400" i="1">
                <a:solidFill>
                  <a:schemeClr val="accent2"/>
                </a:solidFill>
                <a:latin typeface="Franklin Gothic Demi Cond" panose="020B0706030402020204" pitchFamily="34" charset="0"/>
              </a:rPr>
              <a:t>competitive</a:t>
            </a:r>
            <a:r>
              <a:rPr lang="en-GB" altLang="en-US" sz="1100" i="1">
                <a:latin typeface="Franklin Gothic Demi Cond" panose="020B0706030402020204" pitchFamily="34" charset="0"/>
              </a:rPr>
              <a:t> </a:t>
            </a:r>
            <a:r>
              <a:rPr lang="en-GB" altLang="en-US" sz="2400" i="1">
                <a:latin typeface="Franklin Gothic Demi Cond" panose="020B0706030402020204" pitchFamily="34" charset="0"/>
              </a:rPr>
              <a:t>and  </a:t>
            </a:r>
            <a:r>
              <a:rPr lang="en-GB" altLang="en-US" sz="2400" i="1">
                <a:solidFill>
                  <a:schemeClr val="accent2"/>
                </a:solidFill>
                <a:latin typeface="Franklin Gothic Demi Cond" panose="020B0706030402020204" pitchFamily="34" charset="0"/>
              </a:rPr>
              <a:t>increased our profits</a:t>
            </a:r>
            <a:r>
              <a:rPr lang="en-GB" altLang="en-US" sz="2400" i="1">
                <a:latin typeface="Franklin Gothic Demi Cond" panose="020B0706030402020204" pitchFamily="34" charset="0"/>
              </a:rPr>
              <a:t>.</a:t>
            </a:r>
            <a:endParaRPr lang="en-GB" altLang="en-US" sz="2400" i="1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81000" y="76200"/>
            <a:ext cx="8439150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Benefits of Training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8007350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Improved efficiency and productivity as skills increase</a:t>
            </a:r>
          </a:p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Improved quality of work which benefits customers</a:t>
            </a:r>
          </a:p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Helps to maintain or improve competitiveness</a:t>
            </a:r>
          </a:p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Business’s profits increase</a:t>
            </a:r>
          </a:p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Employee motivation and job satisfaction is increased</a:t>
            </a:r>
          </a:p>
          <a:p>
            <a:pPr>
              <a:spcBef>
                <a:spcPct val="50000"/>
              </a:spcBef>
            </a:pP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Staff can become more flexible and work in a variety of roles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95288" y="4149725"/>
            <a:ext cx="87487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Drawbacks of Training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95288" y="4652963"/>
            <a:ext cx="77152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Workers may have to spend </a:t>
            </a:r>
            <a:r>
              <a:rPr lang="en-GB" altLang="en-US" sz="2600">
                <a:solidFill>
                  <a:schemeClr val="bg1"/>
                </a:solidFill>
                <a:latin typeface="Franklin Gothic Demi Cond" panose="020B0706030402020204" pitchFamily="34" charset="0"/>
              </a:rPr>
              <a:t>time</a:t>
            </a: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 away from work</a:t>
            </a:r>
          </a:p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 has to be paid for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 autoUpdateAnimBg="0"/>
      <p:bldP spid="81924" grpId="0" animBg="1" autoUpdateAnimBg="0"/>
      <p:bldP spid="81925" grpId="0" build="p" autoUpdateAnimBg="0"/>
      <p:bldP spid="81926" grpId="0" animBg="1" autoUpdateAnimBg="0"/>
      <p:bldP spid="8192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50825" y="304800"/>
            <a:ext cx="8569325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TYPES OF TRAINING</a:t>
            </a:r>
            <a:endParaRPr lang="en-GB" altLang="en-US" sz="28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971550" y="1268413"/>
            <a:ext cx="72866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chemeClr val="bg1"/>
                </a:solidFill>
                <a:latin typeface="Franklin Gothic Demi Cond" panose="020B0706030402020204" pitchFamily="34" charset="0"/>
              </a:rPr>
              <a:t>INDUCTION TRAINING</a:t>
            </a:r>
          </a:p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chemeClr val="bg1"/>
                </a:solidFill>
                <a:latin typeface="Franklin Gothic Demi Cond" panose="020B0706030402020204" pitchFamily="34" charset="0"/>
              </a:rPr>
              <a:t>VIRTUAL LEARNING (VLE)</a:t>
            </a:r>
          </a:p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CCFFFF"/>
                </a:solidFill>
                <a:latin typeface="Franklin Gothic Demi Cond" panose="020B0706030402020204" pitchFamily="34" charset="0"/>
              </a:rPr>
              <a:t>MULTI-SKILLING</a:t>
            </a:r>
          </a:p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CCFFFF"/>
                </a:solidFill>
                <a:latin typeface="Franklin Gothic Demi Cond" panose="020B0706030402020204" pitchFamily="34" charset="0"/>
              </a:rPr>
              <a:t>ON THE JOB </a:t>
            </a:r>
          </a:p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CCFFFF"/>
                </a:solidFill>
                <a:latin typeface="Franklin Gothic Demi Cond" panose="020B0706030402020204" pitchFamily="34" charset="0"/>
              </a:rPr>
              <a:t>OFF THE JOB</a:t>
            </a:r>
            <a:endParaRPr lang="en-GB" altLang="en-US" sz="4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50825" y="-27384"/>
            <a:ext cx="8497888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INDUCTION  TRAINING</a:t>
            </a:r>
            <a:endParaRPr lang="en-GB" altLang="en-US" sz="28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Minions - Orientation Day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50825" y="304800"/>
            <a:ext cx="8497888" cy="6858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INDUCTION  TRAINING</a:t>
            </a:r>
            <a:endParaRPr lang="en-GB" altLang="en-US" sz="28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16338"/>
            <a:ext cx="3290888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28600" y="1052513"/>
            <a:ext cx="8229600" cy="955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Induction training is the training given to </a:t>
            </a: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new employees</a:t>
            </a: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 to introduce them to the business.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85725" y="2420938"/>
            <a:ext cx="5062538" cy="3754437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Likely to be 1 day – 1 week</a:t>
            </a:r>
          </a:p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Introduces new employee to colleagues, layout, facilities</a:t>
            </a:r>
          </a:p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Gives information about the business </a:t>
            </a:r>
            <a:r>
              <a:rPr lang="en-GB" altLang="en-US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eg</a:t>
            </a: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aims, ethos, standards</a:t>
            </a:r>
          </a:p>
          <a:p>
            <a:pPr>
              <a:spcBef>
                <a:spcPct val="50000"/>
              </a:spcBef>
            </a:pPr>
            <a:r>
              <a:rPr lang="en-GB" altLang="en-US" sz="28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Involves </a:t>
            </a:r>
            <a:r>
              <a:rPr lang="en-GB" alt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training of how to do the job - to meet job description</a:t>
            </a:r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auto">
          <a:xfrm>
            <a:off x="5292725" y="2133600"/>
            <a:ext cx="3851275" cy="1366838"/>
          </a:xfrm>
          <a:prstGeom prst="wedgeRoundRectCallout">
            <a:avLst>
              <a:gd name="adj1" fmla="val 14056"/>
              <a:gd name="adj2" fmla="val 75204"/>
              <a:gd name="adj3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Franklin Gothic Demi Cond" panose="020B0706030402020204" pitchFamily="34" charset="0"/>
              </a:rPr>
              <a:t>Not sure why I’m pointing with this stick, as there is nothing on the board to point at.</a:t>
            </a:r>
            <a:endParaRPr lang="en-GB" altLang="en-US" sz="2400" i="1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5003800" y="3573463"/>
            <a:ext cx="1296988" cy="1368425"/>
          </a:xfrm>
          <a:prstGeom prst="wedgeRoundRectCallout">
            <a:avLst>
              <a:gd name="adj1" fmla="val -185"/>
              <a:gd name="adj2" fmla="val 68329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i="1">
                <a:latin typeface="Franklin Gothic Medium Cond" panose="020B0606030402020204" pitchFamily="34" charset="0"/>
              </a:rPr>
              <a:t>Fantastic stick. Really great!</a:t>
            </a:r>
          </a:p>
        </p:txBody>
      </p:sp>
    </p:spTree>
    <p:extLst>
      <p:ext uri="{BB962C8B-B14F-4D97-AF65-F5344CB8AC3E}">
        <p14:creationId xmlns:p14="http://schemas.microsoft.com/office/powerpoint/2010/main" val="8259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353425" cy="588962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VIRTUAL LEARNING ENVIRONMENT (VLE)</a:t>
            </a:r>
          </a:p>
        </p:txBody>
      </p:sp>
      <p:sp>
        <p:nvSpPr>
          <p:cNvPr id="71683" name="Text Box 22"/>
          <p:cNvSpPr txBox="1">
            <a:spLocks noChangeArrowheads="1"/>
          </p:cNvSpPr>
          <p:nvPr/>
        </p:nvSpPr>
        <p:spPr bwMode="auto">
          <a:xfrm>
            <a:off x="0" y="981075"/>
            <a:ext cx="91440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Using IT such as a website whereby there are tasks, challenges and assessments to complete.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Could be a tailor-made programme that employees work through at their leisure or as part of formal training.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Could be linked to a ‘mentor’ who the employee regularly speaks to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rgbClr val="FFFF66"/>
                </a:solidFill>
                <a:latin typeface="Franklin Gothic Demi Cond" panose="020B0706030402020204" pitchFamily="34" charset="0"/>
              </a:rPr>
              <a:t>Staff could collaborate with each other on projects. </a:t>
            </a:r>
          </a:p>
        </p:txBody>
      </p:sp>
      <p:sp>
        <p:nvSpPr>
          <p:cNvPr id="82967" name="Text Box 23"/>
          <p:cNvSpPr txBox="1">
            <a:spLocks noChangeArrowheads="1"/>
          </p:cNvSpPr>
          <p:nvPr/>
        </p:nvSpPr>
        <p:spPr bwMode="auto">
          <a:xfrm>
            <a:off x="0" y="4941888"/>
            <a:ext cx="9144000" cy="5492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Think of a situation/occupation where this is most likely?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533400" y="200025"/>
            <a:ext cx="8142288" cy="6508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  <a:latin typeface="Franklin Gothic Demi Cond" panose="020B0706030402020204" pitchFamily="34" charset="0"/>
              </a:rPr>
              <a:t>Multi-skilling</a:t>
            </a:r>
            <a:endParaRPr lang="en-GB" altLang="en-US" sz="3600">
              <a:latin typeface="Franklin Gothic Demi Cond" panose="020B0706030402020204" pitchFamily="34" charset="0"/>
            </a:endParaRPr>
          </a:p>
        </p:txBody>
      </p:sp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533400" y="3933825"/>
            <a:ext cx="80645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Multi-skilling allows workers to perform </a:t>
            </a:r>
            <a:r>
              <a:rPr lang="en-GB" altLang="en-US">
                <a:solidFill>
                  <a:srgbClr val="FFFF66"/>
                </a:solidFill>
                <a:latin typeface="Franklin Gothic Demi Cond" panose="020B0706030402020204" pitchFamily="34" charset="0"/>
              </a:rPr>
              <a:t>different tasks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Allows the workers to be more </a:t>
            </a:r>
            <a:r>
              <a:rPr lang="en-GB" altLang="en-US">
                <a:solidFill>
                  <a:srgbClr val="FFFF66"/>
                </a:solidFill>
                <a:latin typeface="Franklin Gothic Demi Cond" panose="020B0706030402020204" pitchFamily="34" charset="0"/>
              </a:rPr>
              <a:t>flexible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Allows the business to make </a:t>
            </a:r>
            <a:r>
              <a:rPr lang="en-GB" altLang="en-US">
                <a:solidFill>
                  <a:srgbClr val="FFFF66"/>
                </a:solidFill>
                <a:latin typeface="Franklin Gothic Demi Cond" panose="020B0706030402020204" pitchFamily="34" charset="0"/>
              </a:rPr>
              <a:t>efficient use of resources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Allows the business to </a:t>
            </a:r>
            <a:r>
              <a:rPr lang="en-GB" altLang="en-US">
                <a:solidFill>
                  <a:srgbClr val="FFFF66"/>
                </a:solidFill>
                <a:latin typeface="Franklin Gothic Demi Cond" panose="020B0706030402020204" pitchFamily="34" charset="0"/>
              </a:rPr>
              <a:t>save costs</a:t>
            </a:r>
            <a:r>
              <a:rPr lang="en-GB" alt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GB" alt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eg not hiring extra staff</a:t>
            </a:r>
          </a:p>
        </p:txBody>
      </p:sp>
      <p:pic>
        <p:nvPicPr>
          <p:cNvPr id="727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81075"/>
            <a:ext cx="24288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31913" y="1484313"/>
            <a:ext cx="2244725" cy="124618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What is it?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000">
                <a:solidFill>
                  <a:schemeClr val="accent2"/>
                </a:solidFill>
                <a:latin typeface="Franklin Gothic Demi Cond" panose="020B0706030402020204" pitchFamily="34" charset="0"/>
              </a:rPr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Demi Cond" panose="020B07060304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Demi Cond" panose="020B07060304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956</Words>
  <Application>Microsoft Office PowerPoint</Application>
  <PresentationFormat>On-screen Show (4:3)</PresentationFormat>
  <Paragraphs>133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Franklin Gothic Demi Cond</vt:lpstr>
      <vt:lpstr>Franklin Gothic Medium Cond</vt:lpstr>
      <vt:lpstr>Times New Roman</vt:lpstr>
      <vt:lpstr>Default Design</vt:lpstr>
      <vt:lpstr>Human Resource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- 1</vt:lpstr>
      <vt:lpstr>Solutions - 1</vt:lpstr>
      <vt:lpstr>Solutions - 1</vt:lpstr>
      <vt:lpstr>Changing patterns of employment in the UK</vt:lpstr>
      <vt:lpstr>Changing Patterns of Employment</vt:lpstr>
      <vt:lpstr>PowerPoint Presentation</vt:lpstr>
      <vt:lpstr>PowerPoint Presentation</vt:lpstr>
      <vt:lpstr>PowerPoint Presentation</vt:lpstr>
      <vt:lpstr>PowerPoint Presentation</vt:lpstr>
      <vt:lpstr>Questions - 2</vt:lpstr>
      <vt:lpstr>Solutions - 2</vt:lpstr>
    </vt:vector>
  </TitlesOfParts>
  <Company>Dundas Publishing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</dc:title>
  <dc:creator>Scott Skinner</dc:creator>
  <cp:lastModifiedBy>Margaret Bennie</cp:lastModifiedBy>
  <cp:revision>313</cp:revision>
  <cp:lastPrinted>2003-10-11T20:52:19Z</cp:lastPrinted>
  <dcterms:created xsi:type="dcterms:W3CDTF">2003-03-06T19:07:18Z</dcterms:created>
  <dcterms:modified xsi:type="dcterms:W3CDTF">2017-11-29T10:24:45Z</dcterms:modified>
</cp:coreProperties>
</file>