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84" r:id="rId3"/>
    <p:sldId id="487" r:id="rId4"/>
    <p:sldId id="400" r:id="rId5"/>
    <p:sldId id="486" r:id="rId6"/>
  </p:sldIdLst>
  <p:sldSz cx="9144000" cy="6858000" type="screen4x3"/>
  <p:notesSz cx="6851650" cy="9747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E1FFFF"/>
    <a:srgbClr val="009999"/>
    <a:srgbClr val="66FFFF"/>
    <a:srgbClr val="CCFFFF"/>
    <a:srgbClr val="FFFFE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05" autoAdjust="0"/>
    <p:restoredTop sz="94660"/>
  </p:normalViewPr>
  <p:slideViewPr>
    <p:cSldViewPr>
      <p:cViewPr varScale="1">
        <p:scale>
          <a:sx n="92" d="100"/>
          <a:sy n="92" d="100"/>
        </p:scale>
        <p:origin x="8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56"/>
    </p:cViewPr>
  </p:sorterViewPr>
  <p:notesViewPr>
    <p:cSldViewPr>
      <p:cViewPr varScale="1">
        <p:scale>
          <a:sx n="55" d="100"/>
          <a:sy n="55" d="100"/>
        </p:scale>
        <p:origin x="-1830" y="-96"/>
      </p:cViewPr>
      <p:guideLst>
        <p:guide orient="horz" pos="307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6979B1-F792-4664-92C1-B74693162B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45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0450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7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005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830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925830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23F5220-A916-44A0-9F65-645DDBEA83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33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9F1DB-0D8B-49C0-A8C4-6FF183C446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55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62E8F-9CFD-4100-8A93-5394658D2F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10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69570-F41D-43B4-AAC9-11EFC6EF56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61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2B3BA-E577-498B-AE1F-2E59085BB6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53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09045-3AAD-466D-B2FB-3BB4B2079D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1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EEB8B-26AD-43CA-B772-D2AD5405DB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8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07680-F408-49DC-8BB7-307DFB6946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7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D726-17E4-4D43-82B7-CB3BA32481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63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A3689-AB26-4281-83B3-9C037A6515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49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01F39-92F2-4031-A805-CFDFB2D4A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4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8F8BF-55A5-4116-953B-1A8D93D73F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73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633B5-80C4-4387-B6B7-17CFF9B1F7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0066"/>
          </a:fgClr>
          <a:bgClr>
            <a:schemeClr val="tx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57CC744-8828-4D58-97AC-EFD5702FBD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1828800"/>
          </a:xfrm>
        </p:spPr>
        <p:txBody>
          <a:bodyPr anchor="ctr"/>
          <a:lstStyle/>
          <a:p>
            <a:r>
              <a:rPr lang="en-GB" altLang="en-US" b="1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Human Resource Management</a:t>
            </a:r>
            <a:endParaRPr lang="en-GB" altLang="en-US" sz="4400" b="1" smtClean="0">
              <a:latin typeface="Franklin Gothic Demi Cond" panose="020B0706030402020204" pitchFamily="34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2541588" y="3716338"/>
            <a:ext cx="4057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Franklin Gothic Demi Cond" panose="020B0706030402020204" pitchFamily="34" charset="0"/>
              </a:rPr>
              <a:t>What is it all about?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588" y="260350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8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600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1	Workforce planning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marL="914400" lvl="1" indent="-457200" eaLnBrk="1" hangingPunct="1">
              <a:spcBef>
                <a:spcPct val="0"/>
              </a:spcBef>
              <a:buFontTx/>
              <a:buAutoNum type="arabicPlain" startAt="2"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Motivation theories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3	Recruitment Process 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4	Training 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marL="914400" lvl="1" indent="-457200" eaLnBrk="1" hangingPunct="1">
              <a:spcBef>
                <a:spcPct val="0"/>
              </a:spcBef>
              <a:buFontTx/>
              <a:buAutoNum type="arabicPlain" startAt="5"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Employee Relations</a:t>
            </a:r>
          </a:p>
          <a:p>
            <a:pPr marL="914400" lvl="1" indent="-457200" eaLnBrk="1" hangingPunct="1">
              <a:spcBef>
                <a:spcPct val="0"/>
              </a:spcBef>
              <a:buFontTx/>
              <a:buAutoNum type="arabicPlain" startAt="5"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marL="914400" lvl="1" indent="-457200" eaLnBrk="1" hangingPunct="1">
              <a:spcBef>
                <a:spcPct val="0"/>
              </a:spcBef>
              <a:buFontTx/>
              <a:buAutoNum type="arabicPlain" startAt="5"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Appraisal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7	Legislation affecting the workplace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685800"/>
          </a:xfrm>
          <a:solidFill>
            <a:srgbClr val="FFFFE1"/>
          </a:solidFill>
        </p:spPr>
        <p:txBody>
          <a:bodyPr/>
          <a:lstStyle/>
          <a:p>
            <a:r>
              <a:rPr lang="en-GB" altLang="en-US" sz="3600" smtClean="0">
                <a:solidFill>
                  <a:schemeClr val="accent2"/>
                </a:solidFill>
                <a:latin typeface="Franklin Gothic Demi Cond" panose="020B0706030402020204" pitchFamily="34" charset="0"/>
              </a:rPr>
              <a:t>The Modern Workforce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824413"/>
          </a:xfrm>
          <a:solidFill>
            <a:srgbClr val="FFFFE1"/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2800" b="1" smtClean="0">
                <a:solidFill>
                  <a:schemeClr val="accent2"/>
                </a:solidFill>
                <a:latin typeface="Franklin Gothic Demi Cond" panose="020B0706030402020204" pitchFamily="34" charset="0"/>
              </a:rPr>
              <a:t>The Core Workers</a:t>
            </a:r>
          </a:p>
          <a:p>
            <a:pPr>
              <a:spcAft>
                <a:spcPct val="30000"/>
              </a:spcAft>
            </a:pPr>
            <a:r>
              <a:rPr lang="en-GB" altLang="en-US" sz="2800" smtClean="0">
                <a:solidFill>
                  <a:schemeClr val="accent2"/>
                </a:solidFill>
                <a:latin typeface="Franklin Gothic Demi Cond" panose="020B0706030402020204" pitchFamily="34" charset="0"/>
              </a:rPr>
              <a:t>Essential workers - managers, skilled workers - permanent and well-paid</a:t>
            </a:r>
          </a:p>
          <a:p>
            <a:pPr>
              <a:buFontTx/>
              <a:buNone/>
            </a:pPr>
            <a:r>
              <a:rPr lang="en-GB" altLang="en-US" sz="2800" b="1" smtClean="0">
                <a:solidFill>
                  <a:schemeClr val="accent2"/>
                </a:solidFill>
                <a:latin typeface="Franklin Gothic Demi Cond" panose="020B0706030402020204" pitchFamily="34" charset="0"/>
              </a:rPr>
              <a:t>The Contractual Fringe</a:t>
            </a:r>
          </a:p>
          <a:p>
            <a:pPr>
              <a:spcAft>
                <a:spcPct val="30000"/>
              </a:spcAft>
            </a:pPr>
            <a:r>
              <a:rPr lang="en-GB" altLang="en-US" sz="2800" smtClean="0">
                <a:solidFill>
                  <a:schemeClr val="accent2"/>
                </a:solidFill>
                <a:latin typeface="Franklin Gothic Demi Cond" panose="020B0706030402020204" pitchFamily="34" charset="0"/>
              </a:rPr>
              <a:t>Sub-contractors - suppliers of components or services - cheaper (no pensions, holidays)</a:t>
            </a:r>
          </a:p>
          <a:p>
            <a:pPr>
              <a:buFontTx/>
              <a:buNone/>
            </a:pPr>
            <a:r>
              <a:rPr lang="en-GB" altLang="en-US" sz="2800" b="1" smtClean="0">
                <a:solidFill>
                  <a:schemeClr val="accent2"/>
                </a:solidFill>
                <a:latin typeface="Franklin Gothic Demi Cond" panose="020B0706030402020204" pitchFamily="34" charset="0"/>
              </a:rPr>
              <a:t>The Flexible Labour Force</a:t>
            </a:r>
          </a:p>
          <a:p>
            <a:r>
              <a:rPr lang="en-GB" altLang="en-US" sz="2800" smtClean="0">
                <a:solidFill>
                  <a:schemeClr val="accent2"/>
                </a:solidFill>
                <a:latin typeface="Franklin Gothic Demi Cond" panose="020B0706030402020204" pitchFamily="34" charset="0"/>
              </a:rPr>
              <a:t>Part-time, temporary - help core workers at peak times (Christmas) - lower rates of pay </a:t>
            </a:r>
          </a:p>
        </p:txBody>
      </p:sp>
    </p:spTree>
    <p:extLst>
      <p:ext uri="{BB962C8B-B14F-4D97-AF65-F5344CB8AC3E}">
        <p14:creationId xmlns:p14="http://schemas.microsoft.com/office/powerpoint/2010/main" val="384178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nimBg="1" autoUpdateAnimBg="0"/>
      <p:bldP spid="1607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0163"/>
            <a:ext cx="9144000" cy="735012"/>
          </a:xfrm>
          <a:solidFill>
            <a:schemeClr val="accent2"/>
          </a:solidFill>
        </p:spPr>
        <p:txBody>
          <a:bodyPr/>
          <a:lstStyle/>
          <a:p>
            <a:r>
              <a:rPr lang="en-GB" altLang="en-GB" sz="4000" b="1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1 – Workforce planning</a:t>
            </a:r>
            <a:endParaRPr lang="en-GB" altLang="en-GB" sz="4000" smtClean="0">
              <a:solidFill>
                <a:srgbClr val="FFFF00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15900" y="765175"/>
            <a:ext cx="8712200" cy="656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This is forecasting future recruitment requirements.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The will mean estimating:</a:t>
            </a:r>
          </a:p>
          <a:p>
            <a:pPr marL="457200" indent="-457200">
              <a:spcBef>
                <a:spcPct val="50000"/>
              </a:spcBef>
              <a:buFontTx/>
              <a:buChar char="-"/>
              <a:defRPr/>
            </a:pP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the number of employees required per department</a:t>
            </a:r>
          </a:p>
          <a:p>
            <a:pPr marL="457200" indent="-457200">
              <a:spcBef>
                <a:spcPct val="50000"/>
              </a:spcBef>
              <a:buFontTx/>
              <a:buChar char="-"/>
              <a:defRPr/>
            </a:pP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the labour turnover (how many/often) staff leave</a:t>
            </a:r>
          </a:p>
          <a:p>
            <a:pPr marL="457200" indent="-457200">
              <a:spcBef>
                <a:spcPct val="50000"/>
              </a:spcBef>
              <a:buFontTx/>
              <a:buChar char="-"/>
              <a:defRPr/>
            </a:pP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Customer demand – this determines staff required</a:t>
            </a:r>
          </a:p>
          <a:p>
            <a:pPr marL="457200" indent="-457200">
              <a:spcBef>
                <a:spcPct val="50000"/>
              </a:spcBef>
              <a:buFontTx/>
              <a:buChar char="-"/>
              <a:defRPr/>
            </a:pP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Company finances – this could determine redundancies 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en-GB" altLang="en-US" sz="2900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Factors that will determine the level of staff required: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en-GB" altLang="en-US" sz="2900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- Retirements			- Promotion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en-GB" altLang="en-US" sz="2900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- Maternity/paternity leave	- Work-life balance requests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endParaRPr lang="en-GB" altLang="en-US" sz="29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 rot="1024383">
            <a:off x="7715250" y="1111250"/>
            <a:ext cx="960438" cy="461963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Franklin Gothic Demi Cond" panose="020B0706030402020204" pitchFamily="34" charset="0"/>
              </a:rPr>
              <a:t>Higher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0163"/>
            <a:ext cx="9144000" cy="735012"/>
          </a:xfrm>
          <a:solidFill>
            <a:schemeClr val="accent2"/>
          </a:solidFill>
        </p:spPr>
        <p:txBody>
          <a:bodyPr/>
          <a:lstStyle/>
          <a:p>
            <a:r>
              <a:rPr lang="en-GB" altLang="en-GB" sz="4000" b="1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1 – Workforce planning</a:t>
            </a:r>
            <a:endParaRPr lang="en-GB" altLang="en-GB" sz="4000" smtClean="0">
              <a:solidFill>
                <a:srgbClr val="FFFF00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15900" y="765175"/>
            <a:ext cx="8712200" cy="43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What should the HR department consider when looking to increase/decrease the number of staff?.....</a:t>
            </a:r>
          </a:p>
          <a:p>
            <a:pPr marL="457200" indent="-457200">
              <a:spcBef>
                <a:spcPct val="50000"/>
              </a:spcBef>
              <a:buFontTx/>
              <a:buChar char="-"/>
              <a:defRPr/>
            </a:pPr>
            <a:r>
              <a:rPr lang="en-GB" altLang="en-US" sz="2900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Finances available </a:t>
            </a: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– is there a budget to recruit?</a:t>
            </a:r>
          </a:p>
          <a:p>
            <a:pPr marL="457200" indent="-457200">
              <a:spcBef>
                <a:spcPct val="50000"/>
              </a:spcBef>
              <a:buFontTx/>
              <a:buChar char="-"/>
              <a:defRPr/>
            </a:pPr>
            <a:r>
              <a:rPr lang="en-GB" altLang="en-US" sz="2900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Local area </a:t>
            </a: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– are there suitable employees nearby?</a:t>
            </a:r>
          </a:p>
          <a:p>
            <a:pPr marL="457200" indent="-457200">
              <a:spcBef>
                <a:spcPct val="50000"/>
              </a:spcBef>
              <a:buFontTx/>
              <a:buChar char="-"/>
              <a:defRPr/>
            </a:pPr>
            <a:r>
              <a:rPr lang="en-GB" altLang="en-US" sz="2900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Training</a:t>
            </a: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 – is there a cost to employing new staff?</a:t>
            </a:r>
          </a:p>
          <a:p>
            <a:pPr marL="457200" indent="-457200">
              <a:spcBef>
                <a:spcPct val="50000"/>
              </a:spcBef>
              <a:buFontTx/>
              <a:buChar char="-"/>
              <a:defRPr/>
            </a:pPr>
            <a:r>
              <a:rPr lang="en-GB" altLang="en-US" sz="2900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Current economic climate </a:t>
            </a: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– are redundancies likely?</a:t>
            </a:r>
          </a:p>
          <a:p>
            <a:pPr marL="457200" indent="-457200">
              <a:spcBef>
                <a:spcPct val="50000"/>
              </a:spcBef>
              <a:buFontTx/>
              <a:buChar char="-"/>
              <a:defRPr/>
            </a:pPr>
            <a:r>
              <a:rPr lang="en-GB" altLang="en-US" sz="2900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Grants </a:t>
            </a:r>
            <a:r>
              <a:rPr lang="en-GB" altLang="en-US" sz="29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– are there incentives to employ? 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 rot="1024383">
            <a:off x="7921625" y="5072063"/>
            <a:ext cx="960438" cy="461962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Franklin Gothic Demi Cond" panose="020B0706030402020204" pitchFamily="34" charset="0"/>
              </a:rPr>
              <a:t>Higher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  <p:bldP spid="1331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 Cond" panose="020B07060304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 Cond" panose="020B07060304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7570</TotalTime>
  <Words>192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Franklin Gothic Demi Cond</vt:lpstr>
      <vt:lpstr>Times New Roman</vt:lpstr>
      <vt:lpstr>Default Design</vt:lpstr>
      <vt:lpstr>Human Resource Management</vt:lpstr>
      <vt:lpstr>PowerPoint Presentation</vt:lpstr>
      <vt:lpstr>The Modern Workforce</vt:lpstr>
      <vt:lpstr>PowerPoint Presentation</vt:lpstr>
      <vt:lpstr>PowerPoint Presentation</vt:lpstr>
    </vt:vector>
  </TitlesOfParts>
  <Company>Dundas Publishing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</dc:title>
  <dc:creator>Scott Skinner</dc:creator>
  <cp:lastModifiedBy>Margaret Bennie</cp:lastModifiedBy>
  <cp:revision>307</cp:revision>
  <cp:lastPrinted>2003-10-11T20:52:19Z</cp:lastPrinted>
  <dcterms:created xsi:type="dcterms:W3CDTF">2003-03-06T19:07:18Z</dcterms:created>
  <dcterms:modified xsi:type="dcterms:W3CDTF">2017-11-20T13:16:41Z</dcterms:modified>
</cp:coreProperties>
</file>