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0" r:id="rId4"/>
    <p:sldId id="264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49" autoAdjust="0"/>
  </p:normalViewPr>
  <p:slideViewPr>
    <p:cSldViewPr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3189"/>
            <a:ext cx="8229600" cy="1116012"/>
          </a:xfrm>
        </p:spPr>
        <p:txBody>
          <a:bodyPr/>
          <a:lstStyle>
            <a:lvl1pPr>
              <a:lnSpc>
                <a:spcPct val="80000"/>
              </a:lnSpc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6140450" cy="519113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770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68202A31-6DF5-4464-89FC-338C29B1C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30247-E966-430A-82D9-61B021F6E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828800"/>
            <a:ext cx="20764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60769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4799B-921E-4C12-85C4-B83B02CD7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8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D126B-4C94-4180-9AA2-0198A73AF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7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C37AB-0674-4392-95F6-E49AE4D758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2893A-4BF6-4D4C-A8F4-8D56CA4396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A1ABD-AE96-434B-93F1-064C7D28B1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4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F033F-4CD4-404D-A10D-AFB5755C0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8B001-8C08-47FF-9F7A-48C045F0C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A04DA-9D29-473F-9AD2-F15EC1158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7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70221-CBBC-4008-9439-664C1DF3B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8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28800"/>
            <a:ext cx="830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67000"/>
            <a:ext cx="8305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95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A1C47EFB-2684-42EF-B89A-2DC8F413F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CNHS World of Work!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 Experience 2016</a:t>
            </a:r>
            <a:endParaRPr lang="en-US" dirty="0"/>
          </a:p>
        </p:txBody>
      </p:sp>
      <p:sp>
        <p:nvSpPr>
          <p:cNvPr id="4" name="AutoShape 2" descr="https://www.citizensadvice.org.uk/Images/Index%20page%20images/employment%20index%201.jpg"/>
          <p:cNvSpPr>
            <a:spLocks noChangeAspect="1" noChangeArrowheads="1"/>
          </p:cNvSpPr>
          <p:nvPr/>
        </p:nvSpPr>
        <p:spPr bwMode="auto">
          <a:xfrm>
            <a:off x="827584" y="-2206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2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8305800" cy="838200"/>
          </a:xfrm>
        </p:spPr>
        <p:txBody>
          <a:bodyPr/>
          <a:lstStyle/>
          <a:p>
            <a:r>
              <a:rPr lang="en-GB" dirty="0" smtClean="0"/>
              <a:t>Work experience!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4" y="2276872"/>
            <a:ext cx="9144000" cy="4581128"/>
          </a:xfrm>
        </p:spPr>
        <p:txBody>
          <a:bodyPr/>
          <a:lstStyle/>
          <a:p>
            <a:r>
              <a:rPr lang="en-GB" dirty="0" smtClean="0"/>
              <a:t>New Work Experience Standard</a:t>
            </a:r>
          </a:p>
          <a:p>
            <a:r>
              <a:rPr lang="en-GB" dirty="0" smtClean="0"/>
              <a:t>1 week off timetable to gain an insight into the world of work</a:t>
            </a:r>
          </a:p>
          <a:p>
            <a:r>
              <a:rPr lang="en-GB" dirty="0" smtClean="0"/>
              <a:t>Monday 12 June until Friday 16 June</a:t>
            </a:r>
          </a:p>
          <a:p>
            <a:r>
              <a:rPr lang="en-GB" dirty="0" smtClean="0"/>
              <a:t>Needs to be self found?</a:t>
            </a:r>
          </a:p>
          <a:p>
            <a:r>
              <a:rPr lang="en-GB" dirty="0" smtClean="0"/>
              <a:t>Information and downloads on School Website;</a:t>
            </a:r>
          </a:p>
          <a:p>
            <a:pPr lvl="1"/>
            <a:r>
              <a:rPr lang="en-GB" dirty="0" smtClean="0"/>
              <a:t>Information	</a:t>
            </a:r>
          </a:p>
          <a:p>
            <a:pPr lvl="2"/>
            <a:r>
              <a:rPr lang="en-GB" dirty="0" smtClean="0"/>
              <a:t>Careers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10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experience!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9144000" cy="4191000"/>
          </a:xfrm>
        </p:spPr>
        <p:txBody>
          <a:bodyPr/>
          <a:lstStyle/>
          <a:p>
            <a:r>
              <a:rPr lang="en-GB" dirty="0"/>
              <a:t>All S3 into S4 pupils have an entitlement to a Work Experience.  It provides young people with the opportunity to gain relevant skills, attributes and experiences before entering the World of Work.  </a:t>
            </a:r>
            <a:endParaRPr lang="en-GB" dirty="0" smtClean="0"/>
          </a:p>
          <a:p>
            <a:r>
              <a:rPr lang="en-GB" dirty="0" smtClean="0"/>
              <a:t>Last </a:t>
            </a:r>
            <a:r>
              <a:rPr lang="en-GB" dirty="0"/>
              <a:t>year the vast majority of pupils </a:t>
            </a:r>
            <a:r>
              <a:rPr lang="en-GB" dirty="0" smtClean="0"/>
              <a:t>embarked on </a:t>
            </a:r>
            <a:r>
              <a:rPr lang="en-GB" dirty="0"/>
              <a:t>their Work Experience </a:t>
            </a:r>
            <a:r>
              <a:rPr lang="en-GB" dirty="0" smtClean="0"/>
              <a:t>with little or no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73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experience - deadline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Monday15 May</a:t>
            </a:r>
            <a:endParaRPr lang="en-GB" sz="2400" dirty="0" smtClean="0"/>
          </a:p>
          <a:p>
            <a:pPr lvl="0"/>
            <a:r>
              <a:rPr lang="en-GB" sz="2400" dirty="0" smtClean="0"/>
              <a:t>Pay </a:t>
            </a:r>
            <a:r>
              <a:rPr lang="en-GB" sz="2400" dirty="0"/>
              <a:t>particular attention to </a:t>
            </a:r>
            <a:r>
              <a:rPr lang="en-GB" sz="24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6 </a:t>
            </a:r>
            <a:r>
              <a:rPr lang="en-GB" sz="2400" dirty="0"/>
              <a:t>on Insurance details.  </a:t>
            </a:r>
          </a:p>
          <a:p>
            <a:pPr lvl="0"/>
            <a:r>
              <a:rPr lang="en-GB" sz="2400" dirty="0"/>
              <a:t>All employers must have a current Employers </a:t>
            </a:r>
            <a:r>
              <a:rPr lang="en-GB" sz="2400" dirty="0" smtClean="0"/>
              <a:t>Liability Insurance </a:t>
            </a:r>
            <a:r>
              <a:rPr lang="en-GB" sz="2400" dirty="0"/>
              <a:t>Policy and a </a:t>
            </a:r>
            <a:r>
              <a:rPr lang="en-GB" sz="2400" u="sng" dirty="0"/>
              <a:t>photocopy provided</a:t>
            </a:r>
            <a:r>
              <a:rPr lang="en-GB" sz="2400" dirty="0"/>
              <a:t>.  </a:t>
            </a:r>
          </a:p>
          <a:p>
            <a:pPr lvl="0"/>
            <a:r>
              <a:rPr lang="en-GB" sz="2400" dirty="0"/>
              <a:t>It must be </a:t>
            </a:r>
            <a:r>
              <a:rPr lang="en-GB" sz="2400" u="sng" dirty="0"/>
              <a:t>signed</a:t>
            </a:r>
            <a:r>
              <a:rPr lang="en-GB" sz="2400" dirty="0"/>
              <a:t> by the relevant person in Section 9. </a:t>
            </a:r>
          </a:p>
          <a:p>
            <a:pPr lvl="0"/>
            <a:r>
              <a:rPr lang="en-GB" sz="2400" dirty="0"/>
              <a:t>Completed forms must then be returned to me at the school or by </a:t>
            </a:r>
            <a:r>
              <a:rPr lang="en-GB" sz="2400" dirty="0" smtClean="0"/>
              <a:t>email (on the form and Website!)</a:t>
            </a:r>
            <a:endParaRPr lang="en-GB" sz="24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35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Experience  -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Phones </a:t>
            </a:r>
            <a:r>
              <a:rPr lang="en-GB" dirty="0" smtClean="0">
                <a:sym typeface="Wingdings" panose="05000000000000000000" pitchFamily="2" charset="2"/>
              </a:rPr>
              <a:t> No Posts, Pics or Contacts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Effort 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Record 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Represent the School 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On time, polite and give it your best effort!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00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579296" cy="3429000"/>
          </a:xfrm>
        </p:spPr>
        <p:txBody>
          <a:bodyPr/>
          <a:lstStyle/>
          <a:p>
            <a:r>
              <a:rPr lang="en-GB" dirty="0" smtClean="0"/>
              <a:t>Information </a:t>
            </a:r>
            <a:r>
              <a:rPr lang="en-GB" dirty="0"/>
              <a:t>and downloadable material on the school careers </a:t>
            </a:r>
            <a:r>
              <a:rPr lang="en-GB" dirty="0" smtClean="0"/>
              <a:t>website</a:t>
            </a:r>
          </a:p>
          <a:p>
            <a:r>
              <a:rPr lang="en-GB" dirty="0" smtClean="0"/>
              <a:t>Any issues please contact me Mr Conaghan</a:t>
            </a:r>
          </a:p>
          <a:p>
            <a:r>
              <a:rPr lang="en-GB" dirty="0" smtClean="0"/>
              <a:t>Workplace Booklets will be issued before placement, (fill in as you go)</a:t>
            </a:r>
          </a:p>
        </p:txBody>
      </p:sp>
    </p:spTree>
    <p:extLst>
      <p:ext uri="{BB962C8B-B14F-4D97-AF65-F5344CB8AC3E}">
        <p14:creationId xmlns:p14="http://schemas.microsoft.com/office/powerpoint/2010/main" val="331679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58572B"/>
      </a:dk1>
      <a:lt1>
        <a:srgbClr val="FFFFFF"/>
      </a:lt1>
      <a:dk2>
        <a:srgbClr val="808000"/>
      </a:dk2>
      <a:lt2>
        <a:srgbClr val="333333"/>
      </a:lt2>
      <a:accent1>
        <a:srgbClr val="CCCC99"/>
      </a:accent1>
      <a:accent2>
        <a:srgbClr val="FFFFCC"/>
      </a:accent2>
      <a:accent3>
        <a:srgbClr val="FFFFFF"/>
      </a:accent3>
      <a:accent4>
        <a:srgbClr val="4A4923"/>
      </a:accent4>
      <a:accent5>
        <a:srgbClr val="E2E2CA"/>
      </a:accent5>
      <a:accent6>
        <a:srgbClr val="E7E7B9"/>
      </a:accent6>
      <a:hlink>
        <a:srgbClr val="990000"/>
      </a:hlink>
      <a:folHlink>
        <a:srgbClr val="6633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4D4D4D"/>
        </a:dk1>
        <a:lt1>
          <a:srgbClr val="FFFFD9"/>
        </a:lt1>
        <a:dk2>
          <a:srgbClr val="000000"/>
        </a:dk2>
        <a:lt2>
          <a:srgbClr val="7F7F7D"/>
        </a:lt2>
        <a:accent1>
          <a:srgbClr val="DEDACF"/>
        </a:accent1>
        <a:accent2>
          <a:srgbClr val="536D89"/>
        </a:accent2>
        <a:accent3>
          <a:srgbClr val="FFFFE9"/>
        </a:accent3>
        <a:accent4>
          <a:srgbClr val="404040"/>
        </a:accent4>
        <a:accent5>
          <a:srgbClr val="ECEAE4"/>
        </a:accent5>
        <a:accent6>
          <a:srgbClr val="4A627C"/>
        </a:accent6>
        <a:hlink>
          <a:srgbClr val="943C35"/>
        </a:hlink>
        <a:folHlink>
          <a:srgbClr val="6340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1EAED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3F4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85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666666"/>
        </a:dk1>
        <a:lt1>
          <a:srgbClr val="FFFFFF"/>
        </a:lt1>
        <a:dk2>
          <a:srgbClr val="000000"/>
        </a:dk2>
        <a:lt2>
          <a:srgbClr val="333333"/>
        </a:lt2>
        <a:accent1>
          <a:srgbClr val="D7DCC8"/>
        </a:accent1>
        <a:accent2>
          <a:srgbClr val="8DC6FF"/>
        </a:accent2>
        <a:accent3>
          <a:srgbClr val="FFFFFF"/>
        </a:accent3>
        <a:accent4>
          <a:srgbClr val="565656"/>
        </a:accent4>
        <a:accent5>
          <a:srgbClr val="E8EBE0"/>
        </a:accent5>
        <a:accent6>
          <a:srgbClr val="7FB3E7"/>
        </a:accent6>
        <a:hlink>
          <a:srgbClr val="0066CC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58572B"/>
        </a:dk1>
        <a:lt1>
          <a:srgbClr val="FFFFFF"/>
        </a:lt1>
        <a:dk2>
          <a:srgbClr val="808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FF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666633"/>
        </a:dk1>
        <a:lt1>
          <a:srgbClr val="008080"/>
        </a:lt1>
        <a:dk2>
          <a:srgbClr val="808000"/>
        </a:dk2>
        <a:lt2>
          <a:srgbClr val="005A58"/>
        </a:lt2>
        <a:accent1>
          <a:srgbClr val="B5C6B3"/>
        </a:accent1>
        <a:accent2>
          <a:srgbClr val="FFA962"/>
        </a:accent2>
        <a:accent3>
          <a:srgbClr val="AAC0C0"/>
        </a:accent3>
        <a:accent4>
          <a:srgbClr val="56562A"/>
        </a:accent4>
        <a:accent5>
          <a:srgbClr val="D7DFD6"/>
        </a:accent5>
        <a:accent6>
          <a:srgbClr val="E79958"/>
        </a:accent6>
        <a:hlink>
          <a:srgbClr val="FFEFCE"/>
        </a:hlink>
        <a:folHlink>
          <a:srgbClr val="A74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3366"/>
        </a:dk1>
        <a:lt1>
          <a:srgbClr val="A28E73"/>
        </a:lt1>
        <a:dk2>
          <a:srgbClr val="000099"/>
        </a:dk2>
        <a:lt2>
          <a:srgbClr val="D2C368"/>
        </a:lt2>
        <a:accent1>
          <a:srgbClr val="D1EBEA"/>
        </a:accent1>
        <a:accent2>
          <a:srgbClr val="CEC975"/>
        </a:accent2>
        <a:accent3>
          <a:srgbClr val="AAAACA"/>
        </a:accent3>
        <a:accent4>
          <a:srgbClr val="8A7861"/>
        </a:accent4>
        <a:accent5>
          <a:srgbClr val="E5F3F3"/>
        </a:accent5>
        <a:accent6>
          <a:srgbClr val="BAB669"/>
        </a:accent6>
        <a:hlink>
          <a:srgbClr val="7EBA93"/>
        </a:hlink>
        <a:folHlink>
          <a:srgbClr val="F09D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6699"/>
        </a:dk1>
        <a:lt1>
          <a:srgbClr val="969696"/>
        </a:lt1>
        <a:dk2>
          <a:srgbClr val="000000"/>
        </a:dk2>
        <a:lt2>
          <a:srgbClr val="517FA1"/>
        </a:lt2>
        <a:accent1>
          <a:srgbClr val="F3F5DD"/>
        </a:accent1>
        <a:accent2>
          <a:srgbClr val="CB4B0A"/>
        </a:accent2>
        <a:accent3>
          <a:srgbClr val="AAAAAA"/>
        </a:accent3>
        <a:accent4>
          <a:srgbClr val="7F7F7F"/>
        </a:accent4>
        <a:accent5>
          <a:srgbClr val="F8F9EB"/>
        </a:accent5>
        <a:accent6>
          <a:srgbClr val="B84308"/>
        </a:accent6>
        <a:hlink>
          <a:srgbClr val="D4B224"/>
        </a:hlink>
        <a:folHlink>
          <a:srgbClr val="D58E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5C1F00"/>
        </a:dk1>
        <a:lt1>
          <a:srgbClr val="8FA418"/>
        </a:lt1>
        <a:dk2>
          <a:srgbClr val="800000"/>
        </a:dk2>
        <a:lt2>
          <a:srgbClr val="A89546"/>
        </a:lt2>
        <a:accent1>
          <a:srgbClr val="EDF6BE"/>
        </a:accent1>
        <a:accent2>
          <a:srgbClr val="ADBC00"/>
        </a:accent2>
        <a:accent3>
          <a:srgbClr val="C0AAAA"/>
        </a:accent3>
        <a:accent4>
          <a:srgbClr val="798B13"/>
        </a:accent4>
        <a:accent5>
          <a:srgbClr val="F4FADB"/>
        </a:accent5>
        <a:accent6>
          <a:srgbClr val="9CAA00"/>
        </a:accent6>
        <a:hlink>
          <a:srgbClr val="FF7500"/>
        </a:hlink>
        <a:folHlink>
          <a:srgbClr val="3E5E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1D11CEA-E240-47CA-B824-2BA9F30A38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Technology at work design slides</Template>
  <TotalTime>218</TotalTime>
  <Words>233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Wingdings</vt:lpstr>
      <vt:lpstr>Default Design</vt:lpstr>
      <vt:lpstr>CNHS World of Work!</vt:lpstr>
      <vt:lpstr>Work experience!</vt:lpstr>
      <vt:lpstr>Work experience!</vt:lpstr>
      <vt:lpstr>Work experience - deadline</vt:lpstr>
      <vt:lpstr>Work Experience  - Tips</vt:lpstr>
      <vt:lpstr>Finally!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CNHS World of Work!</dc:title>
  <dc:creator>Charles Conaghan</dc:creator>
  <cp:keywords/>
  <cp:lastModifiedBy>Charles Conaghan</cp:lastModifiedBy>
  <cp:revision>23</cp:revision>
  <cp:lastPrinted>1601-01-01T00:00:00Z</cp:lastPrinted>
  <dcterms:created xsi:type="dcterms:W3CDTF">2016-03-03T12:25:35Z</dcterms:created>
  <dcterms:modified xsi:type="dcterms:W3CDTF">2017-03-09T16:09:50Z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TC010721571033</vt:lpwstr>
  </property>
</Properties>
</file>