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83" r:id="rId2"/>
    <p:sldId id="621" r:id="rId3"/>
    <p:sldId id="284" r:id="rId4"/>
    <p:sldId id="563" r:id="rId5"/>
    <p:sldId id="565" r:id="rId6"/>
    <p:sldId id="256" r:id="rId7"/>
    <p:sldId id="600" r:id="rId8"/>
    <p:sldId id="269" r:id="rId9"/>
    <p:sldId id="566" r:id="rId10"/>
    <p:sldId id="258" r:id="rId11"/>
    <p:sldId id="260" r:id="rId12"/>
    <p:sldId id="567" r:id="rId13"/>
    <p:sldId id="568" r:id="rId14"/>
    <p:sldId id="569" r:id="rId15"/>
    <p:sldId id="570" r:id="rId16"/>
    <p:sldId id="622" r:id="rId17"/>
    <p:sldId id="586" r:id="rId18"/>
    <p:sldId id="571" r:id="rId19"/>
    <p:sldId id="623" r:id="rId20"/>
    <p:sldId id="263" r:id="rId21"/>
    <p:sldId id="265" r:id="rId22"/>
    <p:sldId id="261" r:id="rId23"/>
    <p:sldId id="573" r:id="rId24"/>
    <p:sldId id="572" r:id="rId25"/>
    <p:sldId id="574" r:id="rId26"/>
    <p:sldId id="575" r:id="rId27"/>
    <p:sldId id="576" r:id="rId28"/>
    <p:sldId id="577" r:id="rId29"/>
    <p:sldId id="578" r:id="rId30"/>
    <p:sldId id="579" r:id="rId31"/>
    <p:sldId id="580" r:id="rId32"/>
    <p:sldId id="581" r:id="rId33"/>
    <p:sldId id="582" r:id="rId34"/>
    <p:sldId id="583" r:id="rId35"/>
    <p:sldId id="584" r:id="rId36"/>
    <p:sldId id="275" r:id="rId37"/>
    <p:sldId id="276" r:id="rId38"/>
    <p:sldId id="280" r:id="rId39"/>
    <p:sldId id="277" r:id="rId40"/>
    <p:sldId id="588" r:id="rId41"/>
    <p:sldId id="587" r:id="rId42"/>
    <p:sldId id="589" r:id="rId43"/>
    <p:sldId id="590" r:id="rId44"/>
    <p:sldId id="361" r:id="rId45"/>
    <p:sldId id="591" r:id="rId46"/>
    <p:sldId id="592" r:id="rId47"/>
    <p:sldId id="594" r:id="rId48"/>
    <p:sldId id="595" r:id="rId49"/>
    <p:sldId id="596" r:id="rId50"/>
    <p:sldId id="597" r:id="rId51"/>
    <p:sldId id="598" r:id="rId52"/>
    <p:sldId id="599" r:id="rId53"/>
    <p:sldId id="257" r:id="rId54"/>
    <p:sldId id="271" r:id="rId55"/>
    <p:sldId id="272" r:id="rId56"/>
    <p:sldId id="273" r:id="rId57"/>
    <p:sldId id="604" r:id="rId58"/>
    <p:sldId id="605" r:id="rId59"/>
    <p:sldId id="279" r:id="rId60"/>
    <p:sldId id="266" r:id="rId61"/>
    <p:sldId id="606" r:id="rId62"/>
    <p:sldId id="268" r:id="rId63"/>
    <p:sldId id="607" r:id="rId64"/>
    <p:sldId id="270" r:id="rId65"/>
    <p:sldId id="608" r:id="rId66"/>
    <p:sldId id="609" r:id="rId67"/>
    <p:sldId id="610" r:id="rId68"/>
    <p:sldId id="611" r:id="rId69"/>
    <p:sldId id="613" r:id="rId70"/>
    <p:sldId id="612" r:id="rId71"/>
    <p:sldId id="614" r:id="rId72"/>
    <p:sldId id="615" r:id="rId73"/>
    <p:sldId id="616" r:id="rId74"/>
    <p:sldId id="617" r:id="rId75"/>
    <p:sldId id="619" r:id="rId76"/>
    <p:sldId id="620" r:id="rId77"/>
    <p:sldId id="618" r:id="rId78"/>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F0FD8D-DC39-4394-B593-A5488804CD25}">
          <p14:sldIdLst>
            <p14:sldId id="283"/>
            <p14:sldId id="621"/>
            <p14:sldId id="284"/>
            <p14:sldId id="563"/>
            <p14:sldId id="565"/>
            <p14:sldId id="256"/>
          </p14:sldIdLst>
        </p14:section>
        <p14:section name="Lesson 1 - The Rock Cycle" id="{372BFDDC-0520-46D9-A514-C9E0AA56C18F}">
          <p14:sldIdLst>
            <p14:sldId id="600"/>
            <p14:sldId id="269"/>
            <p14:sldId id="566"/>
            <p14:sldId id="258"/>
            <p14:sldId id="260"/>
            <p14:sldId id="567"/>
            <p14:sldId id="568"/>
          </p14:sldIdLst>
        </p14:section>
        <p14:section name="Lesson 2 - Different Types of Rocks" id="{E3C7E808-57AC-4E4C-A3C5-699466ED898D}">
          <p14:sldIdLst>
            <p14:sldId id="569"/>
            <p14:sldId id="570"/>
            <p14:sldId id="622"/>
            <p14:sldId id="586"/>
            <p14:sldId id="571"/>
            <p14:sldId id="623"/>
            <p14:sldId id="263"/>
            <p14:sldId id="265"/>
            <p14:sldId id="261"/>
            <p14:sldId id="573"/>
            <p14:sldId id="572"/>
          </p14:sldIdLst>
        </p14:section>
        <p14:section name="Lesson 3 - Uses of Rocks" id="{DDF56E8A-4565-4BCE-B83F-E08BD85D47D1}">
          <p14:sldIdLst>
            <p14:sldId id="574"/>
            <p14:sldId id="575"/>
            <p14:sldId id="576"/>
          </p14:sldIdLst>
        </p14:section>
        <p14:section name="Lesson 4 - Soil" id="{B6D68210-36B7-46ED-A452-00825875616F}">
          <p14:sldIdLst>
            <p14:sldId id="577"/>
            <p14:sldId id="578"/>
            <p14:sldId id="579"/>
            <p14:sldId id="580"/>
            <p14:sldId id="581"/>
            <p14:sldId id="582"/>
            <p14:sldId id="583"/>
            <p14:sldId id="584"/>
          </p14:sldIdLst>
        </p14:section>
        <p14:section name="Lesson 5 - Minerals (2 periods)" id="{604A2BF1-1EB3-4F85-A9BF-07C1849BEB5E}">
          <p14:sldIdLst>
            <p14:sldId id="275"/>
            <p14:sldId id="276"/>
            <p14:sldId id="280"/>
            <p14:sldId id="277"/>
            <p14:sldId id="588"/>
            <p14:sldId id="587"/>
          </p14:sldIdLst>
        </p14:section>
        <p14:section name="Lesson 6 - Ores and Extraction (2 periods)" id="{7B519B2C-54C0-4FE3-803B-BFDFE05005DF}">
          <p14:sldIdLst>
            <p14:sldId id="589"/>
            <p14:sldId id="590"/>
            <p14:sldId id="361"/>
            <p14:sldId id="591"/>
            <p14:sldId id="592"/>
            <p14:sldId id="594"/>
            <p14:sldId id="595"/>
            <p14:sldId id="596"/>
            <p14:sldId id="597"/>
            <p14:sldId id="598"/>
          </p14:sldIdLst>
        </p14:section>
        <p14:section name="Lesson 8 - Fossil Fuels" id="{BB8BBAA4-2E39-43D5-8A23-15D1CF409BA4}">
          <p14:sldIdLst>
            <p14:sldId id="599"/>
            <p14:sldId id="257"/>
            <p14:sldId id="271"/>
            <p14:sldId id="272"/>
            <p14:sldId id="273"/>
            <p14:sldId id="604"/>
            <p14:sldId id="605"/>
            <p14:sldId id="279"/>
          </p14:sldIdLst>
        </p14:section>
        <p14:section name="Lesson 9 - Burning Fuels" id="{B79B55F5-88F7-453F-B71F-CE473621652B}">
          <p14:sldIdLst>
            <p14:sldId id="266"/>
            <p14:sldId id="606"/>
            <p14:sldId id="268"/>
            <p14:sldId id="607"/>
            <p14:sldId id="270"/>
            <p14:sldId id="608"/>
          </p14:sldIdLst>
        </p14:section>
        <p14:section name="Lesson 10 - The Greenhouse Effect" id="{4307767C-07F1-423D-B8C4-B8EDE39DBEB0}">
          <p14:sldIdLst>
            <p14:sldId id="609"/>
            <p14:sldId id="610"/>
            <p14:sldId id="611"/>
            <p14:sldId id="613"/>
            <p14:sldId id="612"/>
          </p14:sldIdLst>
        </p14:section>
        <p14:section name="Lesson 11 - Acid Rain (4 periods)" id="{2130403A-D5F9-4EB8-AA64-43F5F1181EE6}">
          <p14:sldIdLst>
            <p14:sldId id="614"/>
            <p14:sldId id="615"/>
            <p14:sldId id="616"/>
            <p14:sldId id="617"/>
            <p14:sldId id="619"/>
            <p14:sldId id="620"/>
            <p14:sldId id="6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A4FAC-007C-4D29-9714-47E51855F318}" v="2" dt="2022-05-24T06:52:16.497"/>
    <p1510:client id="{2D944FD6-76F7-32D6-C579-C2E17674E397}" v="45" dt="2022-05-24T12:49:48.930"/>
    <p1510:client id="{4B28C4C5-B5DE-491F-A76B-FC7782859BE0}" v="2" dt="2022-05-24T09:09:11.206"/>
    <p1510:client id="{5304BCA1-9A87-433E-9E1C-290FBD9AEFD9}" v="79" dt="2022-05-26T11:13:35.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86" y="96"/>
      </p:cViewPr>
      <p:guideLst/>
    </p:cSldViewPr>
  </p:slideViewPr>
  <p:notesTextViewPr>
    <p:cViewPr>
      <p:scale>
        <a:sx n="3" d="2"/>
        <a:sy n="3" d="2"/>
      </p:scale>
      <p:origin x="0" y="0"/>
    </p:cViewPr>
  </p:notesTextViewPr>
  <p:sorterViewPr>
    <p:cViewPr>
      <p:scale>
        <a:sx n="100" d="100"/>
        <a:sy n="100" d="100"/>
      </p:scale>
      <p:origin x="0" y="-263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D11A8-84DB-42E3-8F66-4851325C7C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C914633-C357-4D97-853E-A45DE0E6B20B}">
      <dgm:prSet/>
      <dgm:spPr/>
      <dgm:t>
        <a:bodyPr/>
        <a:lstStyle/>
        <a:p>
          <a:r>
            <a:rPr lang="en-GB" dirty="0">
              <a:latin typeface="Century Gothic" panose="020B0502020202020204" pitchFamily="34" charset="0"/>
            </a:rPr>
            <a:t>Ores are naturally occurring rocks that contain metals or metal compounds in sufficient amounts to make it worthwhile extracting them. </a:t>
          </a:r>
          <a:endParaRPr lang="en-US" dirty="0">
            <a:latin typeface="Century Gothic" panose="020B0502020202020204" pitchFamily="34" charset="0"/>
          </a:endParaRPr>
        </a:p>
      </dgm:t>
    </dgm:pt>
    <dgm:pt modelId="{D288B507-8ED2-4F15-9A12-90068BC48045}" type="parTrans" cxnId="{19365273-D305-4019-98F5-9412B242CD4E}">
      <dgm:prSet/>
      <dgm:spPr/>
      <dgm:t>
        <a:bodyPr/>
        <a:lstStyle/>
        <a:p>
          <a:endParaRPr lang="en-US"/>
        </a:p>
      </dgm:t>
    </dgm:pt>
    <dgm:pt modelId="{60419367-0896-419D-A50E-924B9913E3DF}" type="sibTrans" cxnId="{19365273-D305-4019-98F5-9412B242CD4E}">
      <dgm:prSet/>
      <dgm:spPr/>
      <dgm:t>
        <a:bodyPr/>
        <a:lstStyle/>
        <a:p>
          <a:endParaRPr lang="en-US"/>
        </a:p>
      </dgm:t>
    </dgm:pt>
    <dgm:pt modelId="{FC1059FD-EF3A-4CF4-9705-B53FCDE4B335}">
      <dgm:prSet/>
      <dgm:spPr/>
      <dgm:t>
        <a:bodyPr/>
        <a:lstStyle/>
        <a:p>
          <a:r>
            <a:rPr lang="en-GB" dirty="0">
              <a:latin typeface="Century Gothic" panose="020B0502020202020204" pitchFamily="34" charset="0"/>
            </a:rPr>
            <a:t>The method used to extract a given metal from its ore depends upon the reactivity of the metal and so how stable the ore is.</a:t>
          </a:r>
          <a:endParaRPr lang="en-US" dirty="0">
            <a:latin typeface="Century Gothic" panose="020B0502020202020204" pitchFamily="34" charset="0"/>
          </a:endParaRPr>
        </a:p>
      </dgm:t>
    </dgm:pt>
    <dgm:pt modelId="{DC9206B0-9C83-4EC1-933A-2AB15C56ADA7}" type="parTrans" cxnId="{4D22EF3E-B604-4BE6-A6D0-AA386F9A893E}">
      <dgm:prSet/>
      <dgm:spPr/>
      <dgm:t>
        <a:bodyPr/>
        <a:lstStyle/>
        <a:p>
          <a:endParaRPr lang="en-US"/>
        </a:p>
      </dgm:t>
    </dgm:pt>
    <dgm:pt modelId="{C81F4FD0-A4BC-431C-904C-3443673ED4D9}" type="sibTrans" cxnId="{4D22EF3E-B604-4BE6-A6D0-AA386F9A893E}">
      <dgm:prSet/>
      <dgm:spPr/>
      <dgm:t>
        <a:bodyPr/>
        <a:lstStyle/>
        <a:p>
          <a:endParaRPr lang="en-US"/>
        </a:p>
      </dgm:t>
    </dgm:pt>
    <dgm:pt modelId="{79D35B62-92B2-4019-96D5-A403B4F6F556}" type="pres">
      <dgm:prSet presAssocID="{A76D11A8-84DB-42E3-8F66-4851325C7CDC}" presName="linear" presStyleCnt="0">
        <dgm:presLayoutVars>
          <dgm:animLvl val="lvl"/>
          <dgm:resizeHandles val="exact"/>
        </dgm:presLayoutVars>
      </dgm:prSet>
      <dgm:spPr/>
    </dgm:pt>
    <dgm:pt modelId="{4816BAC9-69D7-4309-A17C-44E8D5C39A35}" type="pres">
      <dgm:prSet presAssocID="{2C914633-C357-4D97-853E-A45DE0E6B20B}" presName="parentText" presStyleLbl="node1" presStyleIdx="0" presStyleCnt="2">
        <dgm:presLayoutVars>
          <dgm:chMax val="0"/>
          <dgm:bulletEnabled val="1"/>
        </dgm:presLayoutVars>
      </dgm:prSet>
      <dgm:spPr/>
    </dgm:pt>
    <dgm:pt modelId="{D09A196D-BF6C-4215-831A-2297AA770CD6}" type="pres">
      <dgm:prSet presAssocID="{60419367-0896-419D-A50E-924B9913E3DF}" presName="spacer" presStyleCnt="0"/>
      <dgm:spPr/>
    </dgm:pt>
    <dgm:pt modelId="{FB77DE03-5CC9-422A-A5CC-3BDD7A715D77}" type="pres">
      <dgm:prSet presAssocID="{FC1059FD-EF3A-4CF4-9705-B53FCDE4B335}" presName="parentText" presStyleLbl="node1" presStyleIdx="1" presStyleCnt="2">
        <dgm:presLayoutVars>
          <dgm:chMax val="0"/>
          <dgm:bulletEnabled val="1"/>
        </dgm:presLayoutVars>
      </dgm:prSet>
      <dgm:spPr/>
    </dgm:pt>
  </dgm:ptLst>
  <dgm:cxnLst>
    <dgm:cxn modelId="{4D22EF3E-B604-4BE6-A6D0-AA386F9A893E}" srcId="{A76D11A8-84DB-42E3-8F66-4851325C7CDC}" destId="{FC1059FD-EF3A-4CF4-9705-B53FCDE4B335}" srcOrd="1" destOrd="0" parTransId="{DC9206B0-9C83-4EC1-933A-2AB15C56ADA7}" sibTransId="{C81F4FD0-A4BC-431C-904C-3443673ED4D9}"/>
    <dgm:cxn modelId="{334AC269-4861-40EB-815D-0930B64084C9}" type="presOf" srcId="{2C914633-C357-4D97-853E-A45DE0E6B20B}" destId="{4816BAC9-69D7-4309-A17C-44E8D5C39A35}" srcOrd="0" destOrd="0" presId="urn:microsoft.com/office/officeart/2005/8/layout/vList2"/>
    <dgm:cxn modelId="{19365273-D305-4019-98F5-9412B242CD4E}" srcId="{A76D11A8-84DB-42E3-8F66-4851325C7CDC}" destId="{2C914633-C357-4D97-853E-A45DE0E6B20B}" srcOrd="0" destOrd="0" parTransId="{D288B507-8ED2-4F15-9A12-90068BC48045}" sibTransId="{60419367-0896-419D-A50E-924B9913E3DF}"/>
    <dgm:cxn modelId="{2C3E38B0-C32C-4738-AE68-E82362EA1799}" type="presOf" srcId="{FC1059FD-EF3A-4CF4-9705-B53FCDE4B335}" destId="{FB77DE03-5CC9-422A-A5CC-3BDD7A715D77}" srcOrd="0" destOrd="0" presId="urn:microsoft.com/office/officeart/2005/8/layout/vList2"/>
    <dgm:cxn modelId="{436330DC-529E-4852-8C50-E0C4FCF303E7}" type="presOf" srcId="{A76D11A8-84DB-42E3-8F66-4851325C7CDC}" destId="{79D35B62-92B2-4019-96D5-A403B4F6F556}" srcOrd="0" destOrd="0" presId="urn:microsoft.com/office/officeart/2005/8/layout/vList2"/>
    <dgm:cxn modelId="{494700C5-50E2-4B71-A307-A0DAC7F97964}" type="presParOf" srcId="{79D35B62-92B2-4019-96D5-A403B4F6F556}" destId="{4816BAC9-69D7-4309-A17C-44E8D5C39A35}" srcOrd="0" destOrd="0" presId="urn:microsoft.com/office/officeart/2005/8/layout/vList2"/>
    <dgm:cxn modelId="{62C541BF-148C-43BC-A903-B5A288179170}" type="presParOf" srcId="{79D35B62-92B2-4019-96D5-A403B4F6F556}" destId="{D09A196D-BF6C-4215-831A-2297AA770CD6}" srcOrd="1" destOrd="0" presId="urn:microsoft.com/office/officeart/2005/8/layout/vList2"/>
    <dgm:cxn modelId="{88C36EA3-E978-4E3B-8145-006119CC6E34}" type="presParOf" srcId="{79D35B62-92B2-4019-96D5-A403B4F6F556}" destId="{FB77DE03-5CC9-422A-A5CC-3BDD7A715D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6BAC9-69D7-4309-A17C-44E8D5C39A35}">
      <dsp:nvSpPr>
        <dsp:cNvPr id="0" name=""/>
        <dsp:cNvSpPr/>
      </dsp:nvSpPr>
      <dsp:spPr>
        <a:xfrm>
          <a:off x="0" y="296828"/>
          <a:ext cx="10515600" cy="1829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latin typeface="Century Gothic" panose="020B0502020202020204" pitchFamily="34" charset="0"/>
            </a:rPr>
            <a:t>Ores are naturally occurring rocks that contain metals or metal compounds in sufficient amounts to make it worthwhile extracting them. </a:t>
          </a:r>
          <a:endParaRPr lang="en-US" sz="3400" kern="1200" dirty="0">
            <a:latin typeface="Century Gothic" panose="020B0502020202020204" pitchFamily="34" charset="0"/>
          </a:endParaRPr>
        </a:p>
      </dsp:txBody>
      <dsp:txXfrm>
        <a:off x="89327" y="386155"/>
        <a:ext cx="10336946" cy="1651226"/>
      </dsp:txXfrm>
    </dsp:sp>
    <dsp:sp modelId="{FB77DE03-5CC9-422A-A5CC-3BDD7A715D77}">
      <dsp:nvSpPr>
        <dsp:cNvPr id="0" name=""/>
        <dsp:cNvSpPr/>
      </dsp:nvSpPr>
      <dsp:spPr>
        <a:xfrm>
          <a:off x="0" y="2224629"/>
          <a:ext cx="10515600" cy="1829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latin typeface="Century Gothic" panose="020B0502020202020204" pitchFamily="34" charset="0"/>
            </a:rPr>
            <a:t>The method used to extract a given metal from its ore depends upon the reactivity of the metal and so how stable the ore is.</a:t>
          </a:r>
          <a:endParaRPr lang="en-US" sz="3400" kern="1200" dirty="0">
            <a:latin typeface="Century Gothic" panose="020B0502020202020204" pitchFamily="34" charset="0"/>
          </a:endParaRPr>
        </a:p>
      </dsp:txBody>
      <dsp:txXfrm>
        <a:off x="89327" y="2313956"/>
        <a:ext cx="10336946" cy="16512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9525" y="0"/>
            <a:ext cx="2921000" cy="495300"/>
          </a:xfrm>
          <a:prstGeom prst="rect">
            <a:avLst/>
          </a:prstGeom>
        </p:spPr>
        <p:txBody>
          <a:bodyPr vert="horz" lIns="91440" tIns="45720" rIns="91440" bIns="45720" rtlCol="0"/>
          <a:lstStyle>
            <a:lvl1pPr algn="r">
              <a:defRPr sz="1200"/>
            </a:lvl1pPr>
          </a:lstStyle>
          <a:p>
            <a:fld id="{0C269C88-564E-44C2-99AC-B780B3FE1E92}" type="datetimeFigureOut">
              <a:rPr lang="en-GB" smtClean="0"/>
              <a:t>03/05/2023</a:t>
            </a:fld>
            <a:endParaRPr lang="en-GB"/>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688" y="4751388"/>
            <a:ext cx="5392737" cy="38877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21000"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9525" y="9377363"/>
            <a:ext cx="2921000" cy="495300"/>
          </a:xfrm>
          <a:prstGeom prst="rect">
            <a:avLst/>
          </a:prstGeom>
        </p:spPr>
        <p:txBody>
          <a:bodyPr vert="horz" lIns="91440" tIns="45720" rIns="91440" bIns="45720" rtlCol="0" anchor="b"/>
          <a:lstStyle>
            <a:lvl1pPr algn="r">
              <a:defRPr sz="1200"/>
            </a:lvl1pPr>
          </a:lstStyle>
          <a:p>
            <a:fld id="{C64A5786-7A4E-4BCA-9071-3FFBF3BCFA0D}" type="slidenum">
              <a:rPr lang="en-GB" smtClean="0"/>
              <a:t>‹#›</a:t>
            </a:fld>
            <a:endParaRPr lang="en-GB"/>
          </a:p>
        </p:txBody>
      </p:sp>
    </p:spTree>
    <p:extLst>
      <p:ext uri="{BB962C8B-B14F-4D97-AF65-F5344CB8AC3E}">
        <p14:creationId xmlns:p14="http://schemas.microsoft.com/office/powerpoint/2010/main" val="355188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E889-31AA-47AD-BA68-09562B9DAA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C7B8786-E5A0-4348-A987-FA71AFB8D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2209AA-2B24-43A7-92B1-76898A80F6C4}"/>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5" name="Footer Placeholder 4">
            <a:extLst>
              <a:ext uri="{FF2B5EF4-FFF2-40B4-BE49-F238E27FC236}">
                <a16:creationId xmlns:a16="http://schemas.microsoft.com/office/drawing/2014/main" id="{14FBDAB2-91BA-4206-BF34-76F9027F58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74DFD2-B6B9-41E3-8D3A-4E0376135B7A}"/>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4022602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D473A-0293-4580-B166-6E70C9013D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5357ED-382B-4A5E-9DF0-061077FE8E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231138-CFBF-46EC-961E-93B5D2718A4C}"/>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5" name="Footer Placeholder 4">
            <a:extLst>
              <a:ext uri="{FF2B5EF4-FFF2-40B4-BE49-F238E27FC236}">
                <a16:creationId xmlns:a16="http://schemas.microsoft.com/office/drawing/2014/main" id="{42CE8B00-FDC9-49D5-8D2F-010E55A253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B48F6A-FC1A-428A-BC6A-79065B871A67}"/>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2625467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140643-F70D-434B-BA0F-E6A7E43527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F7E8A3-C9A2-4807-B601-BAF7F9568D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4D9854-04D4-437C-9F90-B23C9CF6F3EA}"/>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5" name="Footer Placeholder 4">
            <a:extLst>
              <a:ext uri="{FF2B5EF4-FFF2-40B4-BE49-F238E27FC236}">
                <a16:creationId xmlns:a16="http://schemas.microsoft.com/office/drawing/2014/main" id="{C049A038-6CA2-45DB-87BE-90FD86880B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0B5574-B0F8-4633-99EA-75A131D6081C}"/>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129299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AA8A-906D-4940-BEA2-02A4D5A6EE56}"/>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0346BD9-8BEE-46D4-9D03-EA09757B0D0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052A83-BA2E-4E9F-9F2F-8CC7EB64450E}"/>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5" name="Footer Placeholder 4">
            <a:extLst>
              <a:ext uri="{FF2B5EF4-FFF2-40B4-BE49-F238E27FC236}">
                <a16:creationId xmlns:a16="http://schemas.microsoft.com/office/drawing/2014/main" id="{8E18CB78-84FE-413D-9B47-14628AE0EF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6CA23B-A4E2-4554-B43A-102FF457C527}"/>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3391158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7F77-63A7-444E-8EAF-73C7876D05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A1D60D-18CF-48C5-96EE-4AB326C4A6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59A36-0070-4347-9203-B9437EAE7E9A}"/>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5" name="Footer Placeholder 4">
            <a:extLst>
              <a:ext uri="{FF2B5EF4-FFF2-40B4-BE49-F238E27FC236}">
                <a16:creationId xmlns:a16="http://schemas.microsoft.com/office/drawing/2014/main" id="{FCE0DDB5-C1A5-47B0-8FD8-5856C96E46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DC695F-ACED-4725-A17E-92E1E0DE69B3}"/>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333124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AA95F-9019-40DA-BEA6-2D30B2253D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5613E2-0C55-4C94-A955-7A6A84F2F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82AF91-2FCB-4A49-A83C-43D94F45A5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6E884D-6368-47E4-9417-89B3A634D125}"/>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6" name="Footer Placeholder 5">
            <a:extLst>
              <a:ext uri="{FF2B5EF4-FFF2-40B4-BE49-F238E27FC236}">
                <a16:creationId xmlns:a16="http://schemas.microsoft.com/office/drawing/2014/main" id="{BA455956-8D52-4439-AFB5-2350E3434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B8052F-20B4-4186-86D7-7DB3E4A6C4D9}"/>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214874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4737-9027-4AA5-83E0-00BA82601E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86AE1B-43AC-4A81-9E10-8590CFD66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B1D76-BF0C-4603-8A2A-EFD4E2018B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C1FA56-9E0B-44AE-A795-4417C46FE1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DDE5F-315C-4E28-8698-1AF2B56D61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EF876F-106A-4F21-B6F0-82FF90A106E8}"/>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8" name="Footer Placeholder 7">
            <a:extLst>
              <a:ext uri="{FF2B5EF4-FFF2-40B4-BE49-F238E27FC236}">
                <a16:creationId xmlns:a16="http://schemas.microsoft.com/office/drawing/2014/main" id="{D270ADD7-1641-40C1-B6F9-85B106B824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74B825D-0D00-4181-B31A-B3338B348B72}"/>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383857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988B-58D2-49EC-A46A-AEF59BAD0B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7164B7-B513-44CA-85B7-863F10FE353F}"/>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4" name="Footer Placeholder 3">
            <a:extLst>
              <a:ext uri="{FF2B5EF4-FFF2-40B4-BE49-F238E27FC236}">
                <a16:creationId xmlns:a16="http://schemas.microsoft.com/office/drawing/2014/main" id="{407E7B80-3AF0-49BB-B80B-ED028D3444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B4F54F-1F61-4B93-80FA-F1AB92A789BA}"/>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391207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C323F-E5A2-45FA-BCC7-843AA2F00751}"/>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3" name="Footer Placeholder 2">
            <a:extLst>
              <a:ext uri="{FF2B5EF4-FFF2-40B4-BE49-F238E27FC236}">
                <a16:creationId xmlns:a16="http://schemas.microsoft.com/office/drawing/2014/main" id="{AB6B5994-435C-4996-8C53-F824B6A7937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59EFA2-0CC0-4C4A-A6C7-612756E88E5B}"/>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2987126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AC94E-FB2E-4793-AA13-8F3DFDDFBE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E37535-B80E-47AA-89F4-8B3A61FE34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DC893E-7EDF-43D4-9261-A47C1587AA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1B445-4EC8-4AEC-BCBE-DD2D6E8A33CE}"/>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6" name="Footer Placeholder 5">
            <a:extLst>
              <a:ext uri="{FF2B5EF4-FFF2-40B4-BE49-F238E27FC236}">
                <a16:creationId xmlns:a16="http://schemas.microsoft.com/office/drawing/2014/main" id="{42FB3573-A2FE-437E-BC4C-5F8B394092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1B7776-8A2B-4812-8576-61FE97F0A84D}"/>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3572629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4310-2DF3-4F22-A420-4EAB785EF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445533-0FE3-4516-9289-EDE0211E4C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0F4CE8-213D-4A42-AFA0-AC216CB07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0878A4-EDE1-4C97-8E60-E651C2981CBC}"/>
              </a:ext>
            </a:extLst>
          </p:cNvPr>
          <p:cNvSpPr>
            <a:spLocks noGrp="1"/>
          </p:cNvSpPr>
          <p:nvPr>
            <p:ph type="dt" sz="half" idx="10"/>
          </p:nvPr>
        </p:nvSpPr>
        <p:spPr/>
        <p:txBody>
          <a:bodyPr/>
          <a:lstStyle/>
          <a:p>
            <a:fld id="{F2C70A5E-BB7A-4E13-991A-46A7B47BB2B9}" type="datetimeFigureOut">
              <a:rPr lang="en-GB" smtClean="0"/>
              <a:t>03/05/2023</a:t>
            </a:fld>
            <a:endParaRPr lang="en-GB"/>
          </a:p>
        </p:txBody>
      </p:sp>
      <p:sp>
        <p:nvSpPr>
          <p:cNvPr id="6" name="Footer Placeholder 5">
            <a:extLst>
              <a:ext uri="{FF2B5EF4-FFF2-40B4-BE49-F238E27FC236}">
                <a16:creationId xmlns:a16="http://schemas.microsoft.com/office/drawing/2014/main" id="{DE0BAA1A-DCC2-4471-B96F-4E10B2CE8D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AC127A-5C07-41CD-863B-F0D171CA9555}"/>
              </a:ext>
            </a:extLst>
          </p:cNvPr>
          <p:cNvSpPr>
            <a:spLocks noGrp="1"/>
          </p:cNvSpPr>
          <p:nvPr>
            <p:ph type="sldNum" sz="quarter" idx="12"/>
          </p:nvPr>
        </p:nvSpPr>
        <p:spPr/>
        <p:txBody>
          <a:bodyPr/>
          <a:lstStyle/>
          <a:p>
            <a:fld id="{F12AAD2A-71E8-49C1-B0B6-0C754697AF63}" type="slidenum">
              <a:rPr lang="en-GB" smtClean="0"/>
              <a:t>‹#›</a:t>
            </a:fld>
            <a:endParaRPr lang="en-GB"/>
          </a:p>
        </p:txBody>
      </p:sp>
    </p:spTree>
    <p:extLst>
      <p:ext uri="{BB962C8B-B14F-4D97-AF65-F5344CB8AC3E}">
        <p14:creationId xmlns:p14="http://schemas.microsoft.com/office/powerpoint/2010/main" val="780497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99FF">
            <a:alpha val="34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5614E-9FEE-4B39-815E-6CAE9C03A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8D01667-15A3-4EF7-90E7-1B515A655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0E411D3-4ED8-44E3-8AEC-F28218C609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C70A5E-BB7A-4E13-991A-46A7B47BB2B9}" type="datetimeFigureOut">
              <a:rPr lang="en-GB" smtClean="0"/>
              <a:t>03/05/2023</a:t>
            </a:fld>
            <a:endParaRPr lang="en-GB"/>
          </a:p>
        </p:txBody>
      </p:sp>
      <p:sp>
        <p:nvSpPr>
          <p:cNvPr id="5" name="Footer Placeholder 4">
            <a:extLst>
              <a:ext uri="{FF2B5EF4-FFF2-40B4-BE49-F238E27FC236}">
                <a16:creationId xmlns:a16="http://schemas.microsoft.com/office/drawing/2014/main" id="{957B50D7-E5D2-4B23-9698-4C1065D1A0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6B23F20-1808-4889-B8A9-DAB4A05CF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AAD2A-71E8-49C1-B0B6-0C754697AF63}" type="slidenum">
              <a:rPr lang="en-GB" smtClean="0"/>
              <a:t>‹#›</a:t>
            </a:fld>
            <a:endParaRPr lang="en-GB"/>
          </a:p>
        </p:txBody>
      </p:sp>
    </p:spTree>
    <p:extLst>
      <p:ext uri="{BB962C8B-B14F-4D97-AF65-F5344CB8AC3E}">
        <p14:creationId xmlns:p14="http://schemas.microsoft.com/office/powerpoint/2010/main" val="1901446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0.emf"/><Relationship Id="rId1" Type="http://schemas.openxmlformats.org/officeDocument/2006/relationships/slideLayout" Target="../slideLayouts/slideLayout4.xml"/><Relationship Id="rId4" Type="http://schemas.openxmlformats.org/officeDocument/2006/relationships/image" Target="../media/image7.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21.emf"/><Relationship Id="rId1" Type="http://schemas.openxmlformats.org/officeDocument/2006/relationships/slideLayout" Target="../slideLayouts/slideLayout4.xml"/><Relationship Id="rId4" Type="http://schemas.openxmlformats.org/officeDocument/2006/relationships/image" Target="../media/image9.wmf"/></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wm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7" Type="http://schemas.openxmlformats.org/officeDocument/2006/relationships/image" Target="../media/image11.emf"/><Relationship Id="rId2" Type="http://schemas.openxmlformats.org/officeDocument/2006/relationships/image" Target="../media/image6.wmf"/><Relationship Id="rId1" Type="http://schemas.openxmlformats.org/officeDocument/2006/relationships/slideLayout" Target="../slideLayouts/slideLayout7.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w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wmf"/><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4F6806-5898-4FE8-B610-A058C8B8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A035A-0764-4A56-9908-972FFC527914}"/>
              </a:ext>
            </a:extLst>
          </p:cNvPr>
          <p:cNvSpPr>
            <a:spLocks noGrp="1"/>
          </p:cNvSpPr>
          <p:nvPr>
            <p:ph type="ctrTitle"/>
          </p:nvPr>
        </p:nvSpPr>
        <p:spPr>
          <a:xfrm>
            <a:off x="4335694" y="4224938"/>
            <a:ext cx="6256964" cy="1459355"/>
          </a:xfrm>
        </p:spPr>
        <p:txBody>
          <a:bodyPr anchor="b">
            <a:normAutofit/>
          </a:bodyPr>
          <a:lstStyle/>
          <a:p>
            <a:pPr algn="r"/>
            <a:r>
              <a:rPr lang="en-GB" sz="4400"/>
              <a:t>Earth’s Materials</a:t>
            </a:r>
          </a:p>
        </p:txBody>
      </p:sp>
      <p:sp>
        <p:nvSpPr>
          <p:cNvPr id="3" name="Subtitle 2">
            <a:extLst>
              <a:ext uri="{FF2B5EF4-FFF2-40B4-BE49-F238E27FC236}">
                <a16:creationId xmlns:a16="http://schemas.microsoft.com/office/drawing/2014/main" id="{9DC5C6AA-6917-4875-8928-14E72FFF83E6}"/>
              </a:ext>
            </a:extLst>
          </p:cNvPr>
          <p:cNvSpPr>
            <a:spLocks noGrp="1"/>
          </p:cNvSpPr>
          <p:nvPr>
            <p:ph type="subTitle" idx="1"/>
          </p:nvPr>
        </p:nvSpPr>
        <p:spPr>
          <a:xfrm>
            <a:off x="4335694" y="5724112"/>
            <a:ext cx="6256964" cy="646785"/>
          </a:xfrm>
        </p:spPr>
        <p:txBody>
          <a:bodyPr>
            <a:normAutofit/>
          </a:bodyPr>
          <a:lstStyle/>
          <a:p>
            <a:pPr algn="r"/>
            <a:endParaRPr lang="en-GB"/>
          </a:p>
        </p:txBody>
      </p:sp>
      <p:pic>
        <p:nvPicPr>
          <p:cNvPr id="6" name="Picture 5">
            <a:extLst>
              <a:ext uri="{FF2B5EF4-FFF2-40B4-BE49-F238E27FC236}">
                <a16:creationId xmlns:a16="http://schemas.microsoft.com/office/drawing/2014/main" id="{3867AD54-C283-46EF-98C3-6C9FEE033DDE}"/>
              </a:ext>
            </a:extLst>
          </p:cNvPr>
          <p:cNvPicPr>
            <a:picLocks noChangeAspect="1"/>
          </p:cNvPicPr>
          <p:nvPr/>
        </p:nvPicPr>
        <p:blipFill rotWithShape="1">
          <a:blip r:embed="rId2"/>
          <a:srcRect t="11114" r="-2" b="3648"/>
          <a:stretch/>
        </p:blipFill>
        <p:spPr>
          <a:xfrm>
            <a:off x="4406845" y="4"/>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5" name="Picture 4">
            <a:extLst>
              <a:ext uri="{FF2B5EF4-FFF2-40B4-BE49-F238E27FC236}">
                <a16:creationId xmlns:a16="http://schemas.microsoft.com/office/drawing/2014/main" id="{EE8CF3A7-6715-4024-8BB9-B4DEBE893EA6}"/>
              </a:ext>
            </a:extLst>
          </p:cNvPr>
          <p:cNvPicPr>
            <a:picLocks noChangeAspect="1"/>
          </p:cNvPicPr>
          <p:nvPr/>
        </p:nvPicPr>
        <p:blipFill rotWithShape="1">
          <a:blip r:embed="rId3"/>
          <a:srcRect l="61" r="23377" b="3"/>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7" name="Picture 6">
            <a:extLst>
              <a:ext uri="{FF2B5EF4-FFF2-40B4-BE49-F238E27FC236}">
                <a16:creationId xmlns:a16="http://schemas.microsoft.com/office/drawing/2014/main" id="{EC3099C9-7032-4A72-9B79-1743F9DD3E8E}"/>
              </a:ext>
            </a:extLst>
          </p:cNvPr>
          <p:cNvPicPr>
            <a:picLocks noChangeAspect="1"/>
          </p:cNvPicPr>
          <p:nvPr/>
        </p:nvPicPr>
        <p:blipFill rotWithShape="1">
          <a:blip r:embed="rId4"/>
          <a:srcRect l="28780" r="25027" b="1"/>
          <a:stretch/>
        </p:blipFill>
        <p:spPr>
          <a:xfrm>
            <a:off x="8653074" y="-3"/>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Tree>
    <p:extLst>
      <p:ext uri="{BB962C8B-B14F-4D97-AF65-F5344CB8AC3E}">
        <p14:creationId xmlns:p14="http://schemas.microsoft.com/office/powerpoint/2010/main" val="457813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6EC1E-9521-418B-82A9-E72723E8B89C}"/>
              </a:ext>
            </a:extLst>
          </p:cNvPr>
          <p:cNvPicPr>
            <a:picLocks noChangeAspect="1"/>
          </p:cNvPicPr>
          <p:nvPr/>
        </p:nvPicPr>
        <p:blipFill rotWithShape="1">
          <a:blip r:embed="rId2"/>
          <a:srcRect l="13469" t="19456" r="14975" b="4218"/>
          <a:stretch/>
        </p:blipFill>
        <p:spPr>
          <a:xfrm>
            <a:off x="948612" y="382556"/>
            <a:ext cx="10590244" cy="6354146"/>
          </a:xfrm>
          <a:prstGeom prst="rect">
            <a:avLst/>
          </a:prstGeom>
        </p:spPr>
      </p:pic>
      <p:grpSp>
        <p:nvGrpSpPr>
          <p:cNvPr id="38" name="Group 37">
            <a:extLst>
              <a:ext uri="{FF2B5EF4-FFF2-40B4-BE49-F238E27FC236}">
                <a16:creationId xmlns:a16="http://schemas.microsoft.com/office/drawing/2014/main" id="{4AC220D4-9B69-4FBB-BA20-AD23102008DB}"/>
              </a:ext>
            </a:extLst>
          </p:cNvPr>
          <p:cNvGrpSpPr/>
          <p:nvPr/>
        </p:nvGrpSpPr>
        <p:grpSpPr>
          <a:xfrm>
            <a:off x="5998080" y="42329"/>
            <a:ext cx="4379121" cy="1163293"/>
            <a:chOff x="5368955" y="180344"/>
            <a:chExt cx="4379121" cy="1163293"/>
          </a:xfrm>
        </p:grpSpPr>
        <p:cxnSp>
          <p:nvCxnSpPr>
            <p:cNvPr id="7" name="Straight Arrow Connector 6">
              <a:extLst>
                <a:ext uri="{FF2B5EF4-FFF2-40B4-BE49-F238E27FC236}">
                  <a16:creationId xmlns:a16="http://schemas.microsoft.com/office/drawing/2014/main" id="{737EB1FA-E53C-43AB-A04B-65540D18400F}"/>
                </a:ext>
              </a:extLst>
            </p:cNvPr>
            <p:cNvCxnSpPr>
              <a:cxnSpLocks/>
            </p:cNvCxnSpPr>
            <p:nvPr/>
          </p:nvCxnSpPr>
          <p:spPr>
            <a:xfrm flipH="1">
              <a:off x="5368955" y="538385"/>
              <a:ext cx="1467681" cy="80525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AC69C3F5-7480-4F5B-BF2A-1FF3FA1F1E72}"/>
                </a:ext>
              </a:extLst>
            </p:cNvPr>
            <p:cNvSpPr txBox="1"/>
            <p:nvPr/>
          </p:nvSpPr>
          <p:spPr>
            <a:xfrm>
              <a:off x="6820672" y="180344"/>
              <a:ext cx="2927404" cy="584775"/>
            </a:xfrm>
            <a:prstGeom prst="rect">
              <a:avLst/>
            </a:prstGeom>
            <a:noFill/>
          </p:spPr>
          <p:txBody>
            <a:bodyPr wrap="none" lIns="91440" tIns="45720" rIns="91440" bIns="45720" rtlCol="0" anchor="t">
              <a:spAutoFit/>
            </a:bodyPr>
            <a:lstStyle/>
            <a:p>
              <a:r>
                <a:rPr lang="en-GB" sz="3200" b="1" dirty="0">
                  <a:latin typeface="Century Gothic"/>
                </a:rPr>
                <a:t>1. Weathering</a:t>
              </a:r>
            </a:p>
          </p:txBody>
        </p:sp>
      </p:grpSp>
      <p:grpSp>
        <p:nvGrpSpPr>
          <p:cNvPr id="39" name="Group 38">
            <a:extLst>
              <a:ext uri="{FF2B5EF4-FFF2-40B4-BE49-F238E27FC236}">
                <a16:creationId xmlns:a16="http://schemas.microsoft.com/office/drawing/2014/main" id="{08599CD8-2711-4847-BF21-91BBBE4CF2D6}"/>
              </a:ext>
            </a:extLst>
          </p:cNvPr>
          <p:cNvGrpSpPr/>
          <p:nvPr/>
        </p:nvGrpSpPr>
        <p:grpSpPr>
          <a:xfrm>
            <a:off x="4848838" y="1002504"/>
            <a:ext cx="4473122" cy="1623259"/>
            <a:chOff x="4848838" y="1002504"/>
            <a:chExt cx="4473122" cy="1623259"/>
          </a:xfrm>
        </p:grpSpPr>
        <p:cxnSp>
          <p:nvCxnSpPr>
            <p:cNvPr id="8" name="Straight Arrow Connector 7">
              <a:extLst>
                <a:ext uri="{FF2B5EF4-FFF2-40B4-BE49-F238E27FC236}">
                  <a16:creationId xmlns:a16="http://schemas.microsoft.com/office/drawing/2014/main" id="{C2725BE1-C57D-4A0B-A6E4-8EC4D1E53B07}"/>
                </a:ext>
              </a:extLst>
            </p:cNvPr>
            <p:cNvCxnSpPr>
              <a:cxnSpLocks/>
            </p:cNvCxnSpPr>
            <p:nvPr/>
          </p:nvCxnSpPr>
          <p:spPr>
            <a:xfrm flipH="1">
              <a:off x="4848838" y="1343637"/>
              <a:ext cx="2432179" cy="128212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C1DC6FB8-5B7F-474F-B562-481FFA442224}"/>
                </a:ext>
              </a:extLst>
            </p:cNvPr>
            <p:cNvSpPr txBox="1"/>
            <p:nvPr/>
          </p:nvSpPr>
          <p:spPr>
            <a:xfrm>
              <a:off x="7281017" y="1002504"/>
              <a:ext cx="2040943" cy="584775"/>
            </a:xfrm>
            <a:prstGeom prst="rect">
              <a:avLst/>
            </a:prstGeom>
            <a:noFill/>
          </p:spPr>
          <p:txBody>
            <a:bodyPr wrap="none" lIns="91440" tIns="45720" rIns="91440" bIns="45720" rtlCol="0" anchor="t">
              <a:spAutoFit/>
            </a:bodyPr>
            <a:lstStyle/>
            <a:p>
              <a:r>
                <a:rPr lang="en-GB" sz="3200" b="1" dirty="0">
                  <a:latin typeface="Century Gothic"/>
                </a:rPr>
                <a:t>2. Erosion</a:t>
              </a:r>
            </a:p>
          </p:txBody>
        </p:sp>
      </p:grpSp>
      <p:grpSp>
        <p:nvGrpSpPr>
          <p:cNvPr id="40" name="Group 39">
            <a:extLst>
              <a:ext uri="{FF2B5EF4-FFF2-40B4-BE49-F238E27FC236}">
                <a16:creationId xmlns:a16="http://schemas.microsoft.com/office/drawing/2014/main" id="{0CA8CCDB-757B-4646-8E18-FB342DA4AA69}"/>
              </a:ext>
            </a:extLst>
          </p:cNvPr>
          <p:cNvGrpSpPr/>
          <p:nvPr/>
        </p:nvGrpSpPr>
        <p:grpSpPr>
          <a:xfrm>
            <a:off x="6543413" y="1781286"/>
            <a:ext cx="3949512" cy="1448744"/>
            <a:chOff x="6543413" y="1781286"/>
            <a:chExt cx="3949512" cy="1448744"/>
          </a:xfrm>
        </p:grpSpPr>
        <p:cxnSp>
          <p:nvCxnSpPr>
            <p:cNvPr id="11" name="Straight Arrow Connector 10">
              <a:extLst>
                <a:ext uri="{FF2B5EF4-FFF2-40B4-BE49-F238E27FC236}">
                  <a16:creationId xmlns:a16="http://schemas.microsoft.com/office/drawing/2014/main" id="{5A7615A1-7DB4-48E4-93D1-972EC00FA551}"/>
                </a:ext>
              </a:extLst>
            </p:cNvPr>
            <p:cNvCxnSpPr>
              <a:cxnSpLocks/>
            </p:cNvCxnSpPr>
            <p:nvPr/>
          </p:nvCxnSpPr>
          <p:spPr>
            <a:xfrm flipH="1">
              <a:off x="6543413" y="2190692"/>
              <a:ext cx="1720370" cy="103933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25AB3410-E9B1-452A-8483-25CA36D67433}"/>
                </a:ext>
              </a:extLst>
            </p:cNvPr>
            <p:cNvSpPr txBox="1"/>
            <p:nvPr/>
          </p:nvSpPr>
          <p:spPr>
            <a:xfrm>
              <a:off x="8189089" y="1781286"/>
              <a:ext cx="2303836" cy="584775"/>
            </a:xfrm>
            <a:prstGeom prst="rect">
              <a:avLst/>
            </a:prstGeom>
            <a:noFill/>
          </p:spPr>
          <p:txBody>
            <a:bodyPr wrap="none" lIns="91440" tIns="45720" rIns="91440" bIns="45720" rtlCol="0" anchor="t">
              <a:spAutoFit/>
            </a:bodyPr>
            <a:lstStyle/>
            <a:p>
              <a:r>
                <a:rPr lang="en-GB" sz="3200" b="1" dirty="0">
                  <a:latin typeface="OpenDyslexic"/>
                </a:rPr>
                <a:t>3. </a:t>
              </a:r>
              <a:r>
                <a:rPr lang="en-GB" sz="3200" b="1" dirty="0">
                  <a:latin typeface="Century Gothic"/>
                </a:rPr>
                <a:t>Carrying</a:t>
              </a:r>
            </a:p>
          </p:txBody>
        </p:sp>
      </p:grpSp>
      <p:grpSp>
        <p:nvGrpSpPr>
          <p:cNvPr id="41" name="Group 40">
            <a:extLst>
              <a:ext uri="{FF2B5EF4-FFF2-40B4-BE49-F238E27FC236}">
                <a16:creationId xmlns:a16="http://schemas.microsoft.com/office/drawing/2014/main" id="{64B7C32A-7D1B-444B-A22D-206EB7DA1470}"/>
              </a:ext>
            </a:extLst>
          </p:cNvPr>
          <p:cNvGrpSpPr/>
          <p:nvPr/>
        </p:nvGrpSpPr>
        <p:grpSpPr>
          <a:xfrm>
            <a:off x="7992385" y="2510278"/>
            <a:ext cx="3527613" cy="1047736"/>
            <a:chOff x="7992385" y="2510278"/>
            <a:chExt cx="3527613" cy="1047736"/>
          </a:xfrm>
        </p:grpSpPr>
        <p:cxnSp>
          <p:nvCxnSpPr>
            <p:cNvPr id="12" name="Straight Arrow Connector 11">
              <a:extLst>
                <a:ext uri="{FF2B5EF4-FFF2-40B4-BE49-F238E27FC236}">
                  <a16:creationId xmlns:a16="http://schemas.microsoft.com/office/drawing/2014/main" id="{25FC5D65-FDE4-4695-AF26-7B114267FC52}"/>
                </a:ext>
              </a:extLst>
            </p:cNvPr>
            <p:cNvCxnSpPr>
              <a:cxnSpLocks/>
            </p:cNvCxnSpPr>
            <p:nvPr/>
          </p:nvCxnSpPr>
          <p:spPr>
            <a:xfrm flipH="1">
              <a:off x="7992385" y="2846545"/>
              <a:ext cx="1496288" cy="71146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41D1E53D-9A74-40F7-9663-B5C4E3EF3127}"/>
                </a:ext>
              </a:extLst>
            </p:cNvPr>
            <p:cNvSpPr txBox="1"/>
            <p:nvPr/>
          </p:nvSpPr>
          <p:spPr>
            <a:xfrm>
              <a:off x="9488673" y="2510278"/>
              <a:ext cx="2031325" cy="584775"/>
            </a:xfrm>
            <a:prstGeom prst="rect">
              <a:avLst/>
            </a:prstGeom>
            <a:noFill/>
          </p:spPr>
          <p:txBody>
            <a:bodyPr wrap="none" lIns="91440" tIns="45720" rIns="91440" bIns="45720" rtlCol="0" anchor="t">
              <a:spAutoFit/>
            </a:bodyPr>
            <a:lstStyle/>
            <a:p>
              <a:r>
                <a:rPr lang="en-GB" sz="3200" b="1" dirty="0">
                  <a:latin typeface="OpenDyslexic"/>
                </a:rPr>
                <a:t>4. </a:t>
              </a:r>
              <a:r>
                <a:rPr lang="en-GB" sz="3200" b="1" dirty="0">
                  <a:latin typeface="Century Gothic"/>
                </a:rPr>
                <a:t>Settling</a:t>
              </a:r>
            </a:p>
          </p:txBody>
        </p:sp>
      </p:grpSp>
      <p:grpSp>
        <p:nvGrpSpPr>
          <p:cNvPr id="42" name="Group 41">
            <a:extLst>
              <a:ext uri="{FF2B5EF4-FFF2-40B4-BE49-F238E27FC236}">
                <a16:creationId xmlns:a16="http://schemas.microsoft.com/office/drawing/2014/main" id="{47A45F51-B961-4243-91BB-263865C95C15}"/>
              </a:ext>
            </a:extLst>
          </p:cNvPr>
          <p:cNvGrpSpPr/>
          <p:nvPr/>
        </p:nvGrpSpPr>
        <p:grpSpPr>
          <a:xfrm>
            <a:off x="8951156" y="5637402"/>
            <a:ext cx="3108543" cy="1130429"/>
            <a:chOff x="8951156" y="5637402"/>
            <a:chExt cx="3108543" cy="1130429"/>
          </a:xfrm>
        </p:grpSpPr>
        <p:cxnSp>
          <p:nvCxnSpPr>
            <p:cNvPr id="13" name="Straight Arrow Connector 12">
              <a:extLst>
                <a:ext uri="{FF2B5EF4-FFF2-40B4-BE49-F238E27FC236}">
                  <a16:creationId xmlns:a16="http://schemas.microsoft.com/office/drawing/2014/main" id="{A5206FBA-49C0-4948-8287-F457DE7CC65E}"/>
                </a:ext>
              </a:extLst>
            </p:cNvPr>
            <p:cNvCxnSpPr>
              <a:cxnSpLocks/>
            </p:cNvCxnSpPr>
            <p:nvPr/>
          </p:nvCxnSpPr>
          <p:spPr>
            <a:xfrm flipH="1" flipV="1">
              <a:off x="9646878" y="5637402"/>
              <a:ext cx="821720" cy="637207"/>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30" name="TextBox 29">
              <a:extLst>
                <a:ext uri="{FF2B5EF4-FFF2-40B4-BE49-F238E27FC236}">
                  <a16:creationId xmlns:a16="http://schemas.microsoft.com/office/drawing/2014/main" id="{D49599D4-7CDD-491B-AB35-FD4F6A44B75B}"/>
                </a:ext>
              </a:extLst>
            </p:cNvPr>
            <p:cNvSpPr txBox="1"/>
            <p:nvPr/>
          </p:nvSpPr>
          <p:spPr>
            <a:xfrm>
              <a:off x="8951156" y="6183056"/>
              <a:ext cx="3108543" cy="584775"/>
            </a:xfrm>
            <a:prstGeom prst="rect">
              <a:avLst/>
            </a:prstGeom>
            <a:noFill/>
          </p:spPr>
          <p:txBody>
            <a:bodyPr wrap="none" lIns="91440" tIns="45720" rIns="91440" bIns="45720" rtlCol="0" anchor="t">
              <a:spAutoFit/>
            </a:bodyPr>
            <a:lstStyle/>
            <a:p>
              <a:r>
                <a:rPr lang="en-GB" sz="3200" b="1" dirty="0">
                  <a:latin typeface="OpenDyslexic"/>
                </a:rPr>
                <a:t>5. </a:t>
              </a:r>
              <a:r>
                <a:rPr lang="en-GB" sz="3200" b="1" dirty="0">
                  <a:latin typeface="Century Gothic"/>
                </a:rPr>
                <a:t>Compacting</a:t>
              </a:r>
            </a:p>
          </p:txBody>
        </p:sp>
      </p:grpSp>
      <p:grpSp>
        <p:nvGrpSpPr>
          <p:cNvPr id="43" name="Group 42">
            <a:extLst>
              <a:ext uri="{FF2B5EF4-FFF2-40B4-BE49-F238E27FC236}">
                <a16:creationId xmlns:a16="http://schemas.microsoft.com/office/drawing/2014/main" id="{B733C4ED-69C1-4E2B-BADB-1ECF06DDD17C}"/>
              </a:ext>
            </a:extLst>
          </p:cNvPr>
          <p:cNvGrpSpPr/>
          <p:nvPr/>
        </p:nvGrpSpPr>
        <p:grpSpPr>
          <a:xfrm>
            <a:off x="4066462" y="5419513"/>
            <a:ext cx="2196435" cy="1438487"/>
            <a:chOff x="4066462" y="5419513"/>
            <a:chExt cx="2196435" cy="1438487"/>
          </a:xfrm>
        </p:grpSpPr>
        <p:cxnSp>
          <p:nvCxnSpPr>
            <p:cNvPr id="15" name="Straight Arrow Connector 14">
              <a:extLst>
                <a:ext uri="{FF2B5EF4-FFF2-40B4-BE49-F238E27FC236}">
                  <a16:creationId xmlns:a16="http://schemas.microsoft.com/office/drawing/2014/main" id="{41F3EF86-EC9A-4049-9F9C-E6B9DF74C59E}"/>
                </a:ext>
              </a:extLst>
            </p:cNvPr>
            <p:cNvCxnSpPr>
              <a:cxnSpLocks/>
            </p:cNvCxnSpPr>
            <p:nvPr/>
          </p:nvCxnSpPr>
          <p:spPr>
            <a:xfrm flipH="1" flipV="1">
              <a:off x="4848837" y="5419513"/>
              <a:ext cx="1" cy="90520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96CEF0F4-E744-4C4E-A38D-384BAE0273CF}"/>
                </a:ext>
              </a:extLst>
            </p:cNvPr>
            <p:cNvSpPr txBox="1"/>
            <p:nvPr/>
          </p:nvSpPr>
          <p:spPr>
            <a:xfrm>
              <a:off x="4066462" y="6273225"/>
              <a:ext cx="2196435" cy="584775"/>
            </a:xfrm>
            <a:prstGeom prst="rect">
              <a:avLst/>
            </a:prstGeom>
            <a:noFill/>
          </p:spPr>
          <p:txBody>
            <a:bodyPr wrap="none" lIns="91440" tIns="45720" rIns="91440" bIns="45720" rtlCol="0" anchor="t">
              <a:spAutoFit/>
            </a:bodyPr>
            <a:lstStyle/>
            <a:p>
              <a:r>
                <a:rPr lang="en-GB" sz="3200" b="1" dirty="0">
                  <a:latin typeface="Century Gothic"/>
                </a:rPr>
                <a:t>6. Heating</a:t>
              </a:r>
            </a:p>
          </p:txBody>
        </p:sp>
      </p:grpSp>
      <p:grpSp>
        <p:nvGrpSpPr>
          <p:cNvPr id="44" name="Group 43">
            <a:extLst>
              <a:ext uri="{FF2B5EF4-FFF2-40B4-BE49-F238E27FC236}">
                <a16:creationId xmlns:a16="http://schemas.microsoft.com/office/drawing/2014/main" id="{728A99A0-2138-4797-83B7-41D1920EFCE9}"/>
              </a:ext>
            </a:extLst>
          </p:cNvPr>
          <p:cNvGrpSpPr/>
          <p:nvPr/>
        </p:nvGrpSpPr>
        <p:grpSpPr>
          <a:xfrm>
            <a:off x="38188" y="5222148"/>
            <a:ext cx="3751348" cy="1629922"/>
            <a:chOff x="38188" y="5222148"/>
            <a:chExt cx="3751348" cy="1629922"/>
          </a:xfrm>
        </p:grpSpPr>
        <p:cxnSp>
          <p:nvCxnSpPr>
            <p:cNvPr id="17" name="Straight Arrow Connector 16">
              <a:extLst>
                <a:ext uri="{FF2B5EF4-FFF2-40B4-BE49-F238E27FC236}">
                  <a16:creationId xmlns:a16="http://schemas.microsoft.com/office/drawing/2014/main" id="{8A2F3987-24ED-46B3-B4B5-64AE7EBE20CC}"/>
                </a:ext>
              </a:extLst>
            </p:cNvPr>
            <p:cNvCxnSpPr>
              <a:cxnSpLocks/>
            </p:cNvCxnSpPr>
            <p:nvPr/>
          </p:nvCxnSpPr>
          <p:spPr>
            <a:xfrm flipH="1" flipV="1">
              <a:off x="2617366" y="5222148"/>
              <a:ext cx="204820" cy="111171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F3463AFD-A20D-40FD-8D1D-A7A1BEB32AEE}"/>
                </a:ext>
              </a:extLst>
            </p:cNvPr>
            <p:cNvSpPr txBox="1"/>
            <p:nvPr/>
          </p:nvSpPr>
          <p:spPr>
            <a:xfrm>
              <a:off x="38188" y="6267295"/>
              <a:ext cx="3751348" cy="584775"/>
            </a:xfrm>
            <a:prstGeom prst="rect">
              <a:avLst/>
            </a:prstGeom>
            <a:noFill/>
          </p:spPr>
          <p:txBody>
            <a:bodyPr wrap="none" lIns="91440" tIns="45720" rIns="91440" bIns="45720" rtlCol="0" anchor="t">
              <a:spAutoFit/>
            </a:bodyPr>
            <a:lstStyle/>
            <a:p>
              <a:r>
                <a:rPr lang="en-GB" sz="3200" b="1" dirty="0">
                  <a:latin typeface="Century Gothic"/>
                </a:rPr>
                <a:t>7. Intense Heating</a:t>
              </a:r>
            </a:p>
          </p:txBody>
        </p:sp>
      </p:grpSp>
      <p:grpSp>
        <p:nvGrpSpPr>
          <p:cNvPr id="45" name="Group 44">
            <a:extLst>
              <a:ext uri="{FF2B5EF4-FFF2-40B4-BE49-F238E27FC236}">
                <a16:creationId xmlns:a16="http://schemas.microsoft.com/office/drawing/2014/main" id="{CEC80328-C512-45E1-A34D-F2EFCAC6196A}"/>
              </a:ext>
            </a:extLst>
          </p:cNvPr>
          <p:cNvGrpSpPr/>
          <p:nvPr/>
        </p:nvGrpSpPr>
        <p:grpSpPr>
          <a:xfrm>
            <a:off x="4331" y="4023062"/>
            <a:ext cx="2453972" cy="1783860"/>
            <a:chOff x="4331" y="4023062"/>
            <a:chExt cx="2453972" cy="1783860"/>
          </a:xfrm>
        </p:grpSpPr>
        <p:cxnSp>
          <p:nvCxnSpPr>
            <p:cNvPr id="19" name="Straight Arrow Connector 18">
              <a:extLst>
                <a:ext uri="{FF2B5EF4-FFF2-40B4-BE49-F238E27FC236}">
                  <a16:creationId xmlns:a16="http://schemas.microsoft.com/office/drawing/2014/main" id="{7AD45747-FD6E-4FC6-9152-DE6BFA625F51}"/>
                </a:ext>
              </a:extLst>
            </p:cNvPr>
            <p:cNvCxnSpPr>
              <a:cxnSpLocks/>
            </p:cNvCxnSpPr>
            <p:nvPr/>
          </p:nvCxnSpPr>
          <p:spPr>
            <a:xfrm flipV="1">
              <a:off x="1316052" y="4023062"/>
              <a:ext cx="1142251" cy="1199085"/>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1442798D-8419-4D5B-B0CD-B318E19EA23E}"/>
                </a:ext>
              </a:extLst>
            </p:cNvPr>
            <p:cNvSpPr txBox="1"/>
            <p:nvPr/>
          </p:nvSpPr>
          <p:spPr>
            <a:xfrm>
              <a:off x="4331" y="5222147"/>
              <a:ext cx="2433680" cy="584775"/>
            </a:xfrm>
            <a:prstGeom prst="rect">
              <a:avLst/>
            </a:prstGeom>
            <a:noFill/>
          </p:spPr>
          <p:txBody>
            <a:bodyPr wrap="none" lIns="91440" tIns="45720" rIns="91440" bIns="45720" rtlCol="0" anchor="t">
              <a:spAutoFit/>
            </a:bodyPr>
            <a:lstStyle/>
            <a:p>
              <a:r>
                <a:rPr lang="en-GB" sz="3200" b="1" dirty="0">
                  <a:latin typeface="Century Gothic"/>
                </a:rPr>
                <a:t>8. Volcanic</a:t>
              </a:r>
            </a:p>
          </p:txBody>
        </p:sp>
      </p:grpSp>
      <p:sp>
        <p:nvSpPr>
          <p:cNvPr id="66" name="TextBox 65">
            <a:extLst>
              <a:ext uri="{FF2B5EF4-FFF2-40B4-BE49-F238E27FC236}">
                <a16:creationId xmlns:a16="http://schemas.microsoft.com/office/drawing/2014/main" id="{D95A7713-20AB-4087-AD9A-6AE870C51F62}"/>
              </a:ext>
            </a:extLst>
          </p:cNvPr>
          <p:cNvSpPr txBox="1"/>
          <p:nvPr/>
        </p:nvSpPr>
        <p:spPr>
          <a:xfrm>
            <a:off x="98966" y="156665"/>
            <a:ext cx="6097424" cy="646331"/>
          </a:xfrm>
          <a:prstGeom prst="rect">
            <a:avLst/>
          </a:prstGeom>
          <a:solidFill>
            <a:schemeClr val="bg1"/>
          </a:solidFill>
        </p:spPr>
        <p:txBody>
          <a:bodyPr wrap="square">
            <a:spAutoFit/>
          </a:bodyPr>
          <a:lstStyle/>
          <a:p>
            <a:r>
              <a:rPr lang="en-GB" dirty="0">
                <a:latin typeface="Comic Sans MS" panose="030F0702030302020204" pitchFamily="66" charset="0"/>
              </a:rPr>
              <a:t>Rain, wind, frost, chemicals, heat and all living things break down rocks</a:t>
            </a:r>
          </a:p>
        </p:txBody>
      </p:sp>
      <p:sp>
        <p:nvSpPr>
          <p:cNvPr id="67" name="TextBox 66">
            <a:extLst>
              <a:ext uri="{FF2B5EF4-FFF2-40B4-BE49-F238E27FC236}">
                <a16:creationId xmlns:a16="http://schemas.microsoft.com/office/drawing/2014/main" id="{9F4E2141-B76E-4F7F-B517-2EEFB15BEFFD}"/>
              </a:ext>
            </a:extLst>
          </p:cNvPr>
          <p:cNvSpPr txBox="1"/>
          <p:nvPr/>
        </p:nvSpPr>
        <p:spPr>
          <a:xfrm>
            <a:off x="98966" y="143954"/>
            <a:ext cx="6097424" cy="646331"/>
          </a:xfrm>
          <a:prstGeom prst="rect">
            <a:avLst/>
          </a:prstGeom>
          <a:solidFill>
            <a:schemeClr val="bg1"/>
          </a:solidFill>
        </p:spPr>
        <p:txBody>
          <a:bodyPr wrap="square">
            <a:spAutoFit/>
          </a:bodyPr>
          <a:lstStyle/>
          <a:p>
            <a:r>
              <a:rPr lang="en-GB" dirty="0">
                <a:latin typeface="Comic Sans MS" panose="030F0702030302020204" pitchFamily="66" charset="0"/>
              </a:rPr>
              <a:t>Rock pieces are carried away by rivers, glaciers or the wind</a:t>
            </a:r>
          </a:p>
        </p:txBody>
      </p:sp>
      <p:sp>
        <p:nvSpPr>
          <p:cNvPr id="68" name="TextBox 67">
            <a:extLst>
              <a:ext uri="{FF2B5EF4-FFF2-40B4-BE49-F238E27FC236}">
                <a16:creationId xmlns:a16="http://schemas.microsoft.com/office/drawing/2014/main" id="{C6658DF8-3877-4782-AE6B-3AA33D53947A}"/>
              </a:ext>
            </a:extLst>
          </p:cNvPr>
          <p:cNvSpPr txBox="1"/>
          <p:nvPr/>
        </p:nvSpPr>
        <p:spPr>
          <a:xfrm>
            <a:off x="5660" y="113015"/>
            <a:ext cx="6097554" cy="923330"/>
          </a:xfrm>
          <a:prstGeom prst="rect">
            <a:avLst/>
          </a:prstGeom>
          <a:solidFill>
            <a:schemeClr val="bg1"/>
          </a:solidFill>
        </p:spPr>
        <p:txBody>
          <a:bodyPr wrap="square">
            <a:spAutoFit/>
          </a:bodyPr>
          <a:lstStyle/>
          <a:p>
            <a:r>
              <a:rPr lang="en-GB" dirty="0">
                <a:latin typeface="Comic Sans MS" panose="030F0702030302020204" pitchFamily="66" charset="0"/>
              </a:rPr>
              <a:t>Rivers and steams carry rock pieces while breaking them down further.  Glaciers remove rocks from mountainsides and carry them long distances</a:t>
            </a:r>
          </a:p>
        </p:txBody>
      </p:sp>
      <p:sp>
        <p:nvSpPr>
          <p:cNvPr id="69" name="TextBox 68">
            <a:extLst>
              <a:ext uri="{FF2B5EF4-FFF2-40B4-BE49-F238E27FC236}">
                <a16:creationId xmlns:a16="http://schemas.microsoft.com/office/drawing/2014/main" id="{F8AAAC54-6ABA-4DA4-B2E9-562F32E4EF0A}"/>
              </a:ext>
            </a:extLst>
          </p:cNvPr>
          <p:cNvSpPr txBox="1"/>
          <p:nvPr/>
        </p:nvSpPr>
        <p:spPr>
          <a:xfrm>
            <a:off x="52378" y="173924"/>
            <a:ext cx="6097424" cy="923330"/>
          </a:xfrm>
          <a:prstGeom prst="rect">
            <a:avLst/>
          </a:prstGeom>
          <a:solidFill>
            <a:schemeClr val="bg1"/>
          </a:solidFill>
        </p:spPr>
        <p:txBody>
          <a:bodyPr wrap="square">
            <a:spAutoFit/>
          </a:bodyPr>
          <a:lstStyle/>
          <a:p>
            <a:r>
              <a:rPr lang="en-GB" dirty="0">
                <a:latin typeface="Comic Sans MS" panose="030F0702030302020204" pitchFamily="66" charset="0"/>
              </a:rPr>
              <a:t>Rock pieces settle as sand, mud or pebbles at the coast.  They then get carried into the seas and settle on the seabed</a:t>
            </a:r>
          </a:p>
        </p:txBody>
      </p:sp>
      <p:sp>
        <p:nvSpPr>
          <p:cNvPr id="70" name="TextBox 69">
            <a:extLst>
              <a:ext uri="{FF2B5EF4-FFF2-40B4-BE49-F238E27FC236}">
                <a16:creationId xmlns:a16="http://schemas.microsoft.com/office/drawing/2014/main" id="{3E04AD8B-FF45-4B9F-8B2B-AA413D0FB62D}"/>
              </a:ext>
            </a:extLst>
          </p:cNvPr>
          <p:cNvSpPr txBox="1"/>
          <p:nvPr/>
        </p:nvSpPr>
        <p:spPr>
          <a:xfrm>
            <a:off x="29084" y="113015"/>
            <a:ext cx="6097424" cy="923330"/>
          </a:xfrm>
          <a:prstGeom prst="rect">
            <a:avLst/>
          </a:prstGeom>
          <a:solidFill>
            <a:schemeClr val="bg1"/>
          </a:solidFill>
        </p:spPr>
        <p:txBody>
          <a:bodyPr wrap="square">
            <a:spAutoFit/>
          </a:bodyPr>
          <a:lstStyle/>
          <a:p>
            <a:r>
              <a:rPr lang="en-GB" dirty="0">
                <a:latin typeface="Comic Sans MS" panose="030F0702030302020204" pitchFamily="66" charset="0"/>
              </a:rPr>
              <a:t>Rock particles get squashed and packed together under pressure.  They gradually harden and form solid </a:t>
            </a:r>
            <a:r>
              <a:rPr lang="en-GB" b="1" dirty="0">
                <a:latin typeface="Comic Sans MS" panose="030F0702030302020204" pitchFamily="66" charset="0"/>
              </a:rPr>
              <a:t>SEDIMENTARY</a:t>
            </a:r>
            <a:r>
              <a:rPr lang="en-GB" b="0" dirty="0">
                <a:latin typeface="Comic Sans MS" panose="030F0702030302020204" pitchFamily="66" charset="0"/>
              </a:rPr>
              <a:t> rock</a:t>
            </a:r>
            <a:endParaRPr lang="en-GB" dirty="0">
              <a:latin typeface="Comic Sans MS" panose="030F0702030302020204" pitchFamily="66" charset="0"/>
            </a:endParaRPr>
          </a:p>
        </p:txBody>
      </p:sp>
      <p:sp>
        <p:nvSpPr>
          <p:cNvPr id="71" name="TextBox 70">
            <a:extLst>
              <a:ext uri="{FF2B5EF4-FFF2-40B4-BE49-F238E27FC236}">
                <a16:creationId xmlns:a16="http://schemas.microsoft.com/office/drawing/2014/main" id="{15FB04F5-17D5-4075-A363-C99ABFFB98CB}"/>
              </a:ext>
            </a:extLst>
          </p:cNvPr>
          <p:cNvSpPr txBox="1"/>
          <p:nvPr/>
        </p:nvSpPr>
        <p:spPr>
          <a:xfrm>
            <a:off x="75672" y="173924"/>
            <a:ext cx="6097424" cy="923330"/>
          </a:xfrm>
          <a:prstGeom prst="rect">
            <a:avLst/>
          </a:prstGeom>
          <a:solidFill>
            <a:schemeClr val="bg1"/>
          </a:solidFill>
        </p:spPr>
        <p:txBody>
          <a:bodyPr wrap="square">
            <a:spAutoFit/>
          </a:bodyPr>
          <a:lstStyle/>
          <a:p>
            <a:r>
              <a:rPr lang="en-GB" dirty="0">
                <a:latin typeface="Comic Sans MS" panose="030F0702030302020204" pitchFamily="66" charset="0"/>
              </a:rPr>
              <a:t>Heat and pressure deep within the earth can change sedimentary rock to </a:t>
            </a:r>
            <a:r>
              <a:rPr lang="en-GB" b="1" dirty="0">
                <a:latin typeface="Comic Sans MS" panose="030F0702030302020204" pitchFamily="66" charset="0"/>
              </a:rPr>
              <a:t>METAMORPHIC </a:t>
            </a:r>
            <a:r>
              <a:rPr lang="en-GB" b="0" dirty="0">
                <a:latin typeface="Comic Sans MS" panose="030F0702030302020204" pitchFamily="66" charset="0"/>
              </a:rPr>
              <a:t>rock</a:t>
            </a:r>
          </a:p>
          <a:p>
            <a:endParaRPr lang="en-GB" dirty="0">
              <a:latin typeface="Comic Sans MS" panose="030F0702030302020204" pitchFamily="66" charset="0"/>
            </a:endParaRPr>
          </a:p>
        </p:txBody>
      </p:sp>
      <p:sp>
        <p:nvSpPr>
          <p:cNvPr id="72" name="TextBox 71">
            <a:extLst>
              <a:ext uri="{FF2B5EF4-FFF2-40B4-BE49-F238E27FC236}">
                <a16:creationId xmlns:a16="http://schemas.microsoft.com/office/drawing/2014/main" id="{D2FF6F7B-B7B7-49B1-81A4-83CA7F8117A6}"/>
              </a:ext>
            </a:extLst>
          </p:cNvPr>
          <p:cNvSpPr txBox="1"/>
          <p:nvPr/>
        </p:nvSpPr>
        <p:spPr>
          <a:xfrm>
            <a:off x="0" y="72553"/>
            <a:ext cx="6097424" cy="923330"/>
          </a:xfrm>
          <a:prstGeom prst="rect">
            <a:avLst/>
          </a:prstGeom>
          <a:solidFill>
            <a:schemeClr val="bg1"/>
          </a:solidFill>
        </p:spPr>
        <p:txBody>
          <a:bodyPr wrap="square">
            <a:spAutoFit/>
          </a:bodyPr>
          <a:lstStyle/>
          <a:p>
            <a:r>
              <a:rPr lang="en-GB" dirty="0">
                <a:latin typeface="Comic Sans MS" panose="030F0702030302020204" pitchFamily="66" charset="0"/>
              </a:rPr>
              <a:t>If the heating is very intense, both sedimentary and metamorphic rock can get so hot they turn into magma (hot liquid rock)</a:t>
            </a:r>
          </a:p>
        </p:txBody>
      </p:sp>
      <p:sp>
        <p:nvSpPr>
          <p:cNvPr id="73" name="TextBox 72">
            <a:extLst>
              <a:ext uri="{FF2B5EF4-FFF2-40B4-BE49-F238E27FC236}">
                <a16:creationId xmlns:a16="http://schemas.microsoft.com/office/drawing/2014/main" id="{61ED8E18-49DE-4B39-98DA-903F557568BF}"/>
              </a:ext>
            </a:extLst>
          </p:cNvPr>
          <p:cNvSpPr txBox="1"/>
          <p:nvPr/>
        </p:nvSpPr>
        <p:spPr>
          <a:xfrm>
            <a:off x="-9825" y="89812"/>
            <a:ext cx="6097424" cy="923330"/>
          </a:xfrm>
          <a:prstGeom prst="rect">
            <a:avLst/>
          </a:prstGeom>
          <a:solidFill>
            <a:schemeClr val="bg1"/>
          </a:solidFill>
        </p:spPr>
        <p:txBody>
          <a:bodyPr wrap="square" lIns="91440" tIns="45720" rIns="91440" bIns="45720" anchor="t">
            <a:spAutoFit/>
          </a:bodyPr>
          <a:lstStyle/>
          <a:p>
            <a:r>
              <a:rPr lang="en-GB" dirty="0">
                <a:latin typeface="Century Gothic"/>
              </a:rPr>
              <a:t>During volcanic eruptions magma bursts through the earths surface.  It cools on the surface and forms </a:t>
            </a:r>
            <a:r>
              <a:rPr lang="en-GB" b="1" dirty="0">
                <a:latin typeface="Century Gothic"/>
              </a:rPr>
              <a:t>IGNEOUS</a:t>
            </a:r>
            <a:r>
              <a:rPr lang="en-GB" b="0" dirty="0">
                <a:latin typeface="Century Gothic"/>
              </a:rPr>
              <a:t> rock.</a:t>
            </a:r>
            <a:endParaRPr lang="en-GB" dirty="0">
              <a:latin typeface="Century Gothic"/>
            </a:endParaRPr>
          </a:p>
        </p:txBody>
      </p:sp>
      <p:pic>
        <p:nvPicPr>
          <p:cNvPr id="37" name="Picture 16" descr="j0437990[1]">
            <a:extLst>
              <a:ext uri="{FF2B5EF4-FFF2-40B4-BE49-F238E27FC236}">
                <a16:creationId xmlns:a16="http://schemas.microsoft.com/office/drawing/2014/main" id="{79A3BF6B-11A2-4555-BBCF-2E539B7A8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8041" y="89812"/>
            <a:ext cx="825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82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5F1E-5D07-4DCE-905A-633047439761}"/>
              </a:ext>
            </a:extLst>
          </p:cNvPr>
          <p:cNvSpPr>
            <a:spLocks noGrp="1"/>
          </p:cNvSpPr>
          <p:nvPr>
            <p:ph type="title"/>
          </p:nvPr>
        </p:nvSpPr>
        <p:spPr>
          <a:xfrm>
            <a:off x="183858" y="-119570"/>
            <a:ext cx="10515600" cy="1325563"/>
          </a:xfrm>
        </p:spPr>
        <p:txBody>
          <a:bodyPr>
            <a:normAutofit/>
          </a:bodyPr>
          <a:lstStyle/>
          <a:p>
            <a:r>
              <a:rPr lang="en-GB" dirty="0"/>
              <a:t>Stages of the Rock Cycle</a:t>
            </a:r>
          </a:p>
        </p:txBody>
      </p:sp>
      <p:graphicFrame>
        <p:nvGraphicFramePr>
          <p:cNvPr id="8" name="Table 8">
            <a:extLst>
              <a:ext uri="{FF2B5EF4-FFF2-40B4-BE49-F238E27FC236}">
                <a16:creationId xmlns:a16="http://schemas.microsoft.com/office/drawing/2014/main" id="{478BEFA6-963B-4A9A-95A2-63CB647FA94D}"/>
              </a:ext>
            </a:extLst>
          </p:cNvPr>
          <p:cNvGraphicFramePr>
            <a:graphicFrameLocks noGrp="1"/>
          </p:cNvGraphicFramePr>
          <p:nvPr>
            <p:ph idx="1"/>
            <p:extLst>
              <p:ext uri="{D42A27DB-BD31-4B8C-83A1-F6EECF244321}">
                <p14:modId xmlns:p14="http://schemas.microsoft.com/office/powerpoint/2010/main" val="4293786698"/>
              </p:ext>
            </p:extLst>
          </p:nvPr>
        </p:nvGraphicFramePr>
        <p:xfrm>
          <a:off x="183859" y="971557"/>
          <a:ext cx="11887900" cy="5520242"/>
        </p:xfrm>
        <a:graphic>
          <a:graphicData uri="http://schemas.openxmlformats.org/drawingml/2006/table">
            <a:tbl>
              <a:tblPr firstRow="1" bandRow="1">
                <a:tableStyleId>{5C22544A-7EE6-4342-B048-85BDC9FD1C3A}</a:tableStyleId>
              </a:tblPr>
              <a:tblGrid>
                <a:gridCol w="953826">
                  <a:extLst>
                    <a:ext uri="{9D8B030D-6E8A-4147-A177-3AD203B41FA5}">
                      <a16:colId xmlns:a16="http://schemas.microsoft.com/office/drawing/2014/main" val="3046275927"/>
                    </a:ext>
                  </a:extLst>
                </a:gridCol>
                <a:gridCol w="1957060">
                  <a:extLst>
                    <a:ext uri="{9D8B030D-6E8A-4147-A177-3AD203B41FA5}">
                      <a16:colId xmlns:a16="http://schemas.microsoft.com/office/drawing/2014/main" val="2942865946"/>
                    </a:ext>
                  </a:extLst>
                </a:gridCol>
                <a:gridCol w="8977014">
                  <a:extLst>
                    <a:ext uri="{9D8B030D-6E8A-4147-A177-3AD203B41FA5}">
                      <a16:colId xmlns:a16="http://schemas.microsoft.com/office/drawing/2014/main" val="3630813591"/>
                    </a:ext>
                  </a:extLst>
                </a:gridCol>
              </a:tblGrid>
              <a:tr h="390582">
                <a:tc>
                  <a:txBody>
                    <a:bodyPr/>
                    <a:lstStyle/>
                    <a:p>
                      <a:pPr algn="ctr"/>
                      <a:r>
                        <a:rPr lang="en-GB" sz="1800" dirty="0">
                          <a:latin typeface="Century Gothic" panose="020B0502020202020204" pitchFamily="34" charset="0"/>
                        </a:rPr>
                        <a:t>Stage</a:t>
                      </a:r>
                    </a:p>
                  </a:txBody>
                  <a:tcPr anchor="ctr"/>
                </a:tc>
                <a:tc>
                  <a:txBody>
                    <a:bodyPr/>
                    <a:lstStyle/>
                    <a:p>
                      <a:pPr algn="ctr"/>
                      <a:r>
                        <a:rPr lang="en-GB" sz="2000" dirty="0">
                          <a:latin typeface="Century Gothic" panose="020B0502020202020204" pitchFamily="34" charset="0"/>
                        </a:rPr>
                        <a:t>Stage Name</a:t>
                      </a:r>
                    </a:p>
                  </a:txBody>
                  <a:tcPr anchor="ctr"/>
                </a:tc>
                <a:tc>
                  <a:txBody>
                    <a:bodyPr/>
                    <a:lstStyle/>
                    <a:p>
                      <a:pPr algn="ctr"/>
                      <a:r>
                        <a:rPr lang="en-GB" sz="2000" dirty="0">
                          <a:latin typeface="Century Gothic" panose="020B0502020202020204" pitchFamily="34" charset="0"/>
                        </a:rPr>
                        <a:t>Description</a:t>
                      </a:r>
                    </a:p>
                  </a:txBody>
                  <a:tcPr anchor="ctr"/>
                </a:tc>
                <a:extLst>
                  <a:ext uri="{0D108BD9-81ED-4DB2-BD59-A6C34878D82A}">
                    <a16:rowId xmlns:a16="http://schemas.microsoft.com/office/drawing/2014/main" val="930754807"/>
                  </a:ext>
                </a:extLst>
              </a:tr>
              <a:tr h="396006">
                <a:tc>
                  <a:txBody>
                    <a:bodyPr/>
                    <a:lstStyle/>
                    <a:p>
                      <a:pPr algn="ctr"/>
                      <a:r>
                        <a:rPr lang="en-GB" dirty="0">
                          <a:latin typeface="Century Gothic" panose="020B0502020202020204" pitchFamily="34" charset="0"/>
                        </a:rPr>
                        <a:t>1</a:t>
                      </a:r>
                    </a:p>
                  </a:txBody>
                  <a:tcPr anchor="ctr"/>
                </a:tc>
                <a:tc>
                  <a:txBody>
                    <a:bodyPr/>
                    <a:lstStyle/>
                    <a:p>
                      <a:pPr algn="l"/>
                      <a:r>
                        <a:rPr lang="en-GB" b="1" dirty="0">
                          <a:latin typeface="Century Gothic" panose="020B0502020202020204" pitchFamily="34" charset="0"/>
                        </a:rPr>
                        <a:t>Weathering</a:t>
                      </a:r>
                    </a:p>
                  </a:txBody>
                  <a:tcPr anchor="ctr"/>
                </a:tc>
                <a:tc>
                  <a:txBody>
                    <a:bodyPr/>
                    <a:lstStyle/>
                    <a:p>
                      <a:r>
                        <a:rPr lang="en-GB" dirty="0">
                          <a:latin typeface="Century Gothic" panose="020B0502020202020204" pitchFamily="34" charset="0"/>
                        </a:rPr>
                        <a:t>Rain, wind, frost, chemicals, heat and all living things break down rocks</a:t>
                      </a:r>
                    </a:p>
                  </a:txBody>
                  <a:tcPr anchor="ctr"/>
                </a:tc>
                <a:extLst>
                  <a:ext uri="{0D108BD9-81ED-4DB2-BD59-A6C34878D82A}">
                    <a16:rowId xmlns:a16="http://schemas.microsoft.com/office/drawing/2014/main" val="3798327020"/>
                  </a:ext>
                </a:extLst>
              </a:tr>
              <a:tr h="396006">
                <a:tc>
                  <a:txBody>
                    <a:bodyPr/>
                    <a:lstStyle/>
                    <a:p>
                      <a:pPr algn="ctr"/>
                      <a:r>
                        <a:rPr lang="en-GB" dirty="0">
                          <a:latin typeface="Century Gothic" panose="020B0502020202020204" pitchFamily="34" charset="0"/>
                        </a:rPr>
                        <a:t>2</a:t>
                      </a:r>
                    </a:p>
                  </a:txBody>
                  <a:tcPr anchor="ctr"/>
                </a:tc>
                <a:tc>
                  <a:txBody>
                    <a:bodyPr/>
                    <a:lstStyle/>
                    <a:p>
                      <a:pPr algn="l"/>
                      <a:r>
                        <a:rPr lang="en-GB" b="1" dirty="0">
                          <a:latin typeface="Century Gothic" panose="020B0502020202020204" pitchFamily="34" charset="0"/>
                        </a:rPr>
                        <a:t>Erosion</a:t>
                      </a:r>
                    </a:p>
                  </a:txBody>
                  <a:tcPr anchor="ctr"/>
                </a:tc>
                <a:tc>
                  <a:txBody>
                    <a:bodyPr/>
                    <a:lstStyle/>
                    <a:p>
                      <a:r>
                        <a:rPr lang="en-GB" dirty="0">
                          <a:latin typeface="Century Gothic" panose="020B0502020202020204" pitchFamily="34" charset="0"/>
                        </a:rPr>
                        <a:t>Rivers, glaciers or the wind break rocks down.</a:t>
                      </a:r>
                    </a:p>
                  </a:txBody>
                  <a:tcPr anchor="ctr"/>
                </a:tc>
                <a:extLst>
                  <a:ext uri="{0D108BD9-81ED-4DB2-BD59-A6C34878D82A}">
                    <a16:rowId xmlns:a16="http://schemas.microsoft.com/office/drawing/2014/main" val="3187935648"/>
                  </a:ext>
                </a:extLst>
              </a:tr>
              <a:tr h="683518">
                <a:tc>
                  <a:txBody>
                    <a:bodyPr/>
                    <a:lstStyle/>
                    <a:p>
                      <a:pPr algn="ctr"/>
                      <a:r>
                        <a:rPr lang="en-GB" dirty="0">
                          <a:latin typeface="Century Gothic" panose="020B0502020202020204" pitchFamily="34" charset="0"/>
                        </a:rPr>
                        <a:t>3</a:t>
                      </a:r>
                    </a:p>
                  </a:txBody>
                  <a:tcPr anchor="ctr"/>
                </a:tc>
                <a:tc>
                  <a:txBody>
                    <a:bodyPr/>
                    <a:lstStyle/>
                    <a:p>
                      <a:pPr algn="l"/>
                      <a:r>
                        <a:rPr lang="en-GB" b="1" dirty="0">
                          <a:latin typeface="Century Gothic" panose="020B0502020202020204" pitchFamily="34" charset="0"/>
                        </a:rPr>
                        <a:t>Carrying</a:t>
                      </a:r>
                    </a:p>
                  </a:txBody>
                  <a:tcPr anchor="ctr"/>
                </a:tc>
                <a:tc>
                  <a:txBody>
                    <a:bodyPr/>
                    <a:lstStyle/>
                    <a:p>
                      <a:r>
                        <a:rPr lang="en-GB" dirty="0">
                          <a:latin typeface="Century Gothic"/>
                        </a:rPr>
                        <a:t>Rivers and streams carry rock pieces while breaking them down further.  Glaciers remove rocks from mountainsides and carry them long distances</a:t>
                      </a:r>
                    </a:p>
                  </a:txBody>
                  <a:tcPr anchor="ctr"/>
                </a:tc>
                <a:extLst>
                  <a:ext uri="{0D108BD9-81ED-4DB2-BD59-A6C34878D82A}">
                    <a16:rowId xmlns:a16="http://schemas.microsoft.com/office/drawing/2014/main" val="3740086167"/>
                  </a:ext>
                </a:extLst>
              </a:tr>
              <a:tr h="683518">
                <a:tc>
                  <a:txBody>
                    <a:bodyPr/>
                    <a:lstStyle/>
                    <a:p>
                      <a:pPr algn="ctr"/>
                      <a:r>
                        <a:rPr lang="en-GB" dirty="0">
                          <a:latin typeface="Century Gothic" panose="020B0502020202020204" pitchFamily="34" charset="0"/>
                        </a:rPr>
                        <a:t>4</a:t>
                      </a:r>
                    </a:p>
                  </a:txBody>
                  <a:tcPr anchor="ctr"/>
                </a:tc>
                <a:tc>
                  <a:txBody>
                    <a:bodyPr/>
                    <a:lstStyle/>
                    <a:p>
                      <a:pPr algn="l"/>
                      <a:r>
                        <a:rPr lang="en-GB" b="1" dirty="0">
                          <a:latin typeface="Century Gothic" panose="020B0502020202020204" pitchFamily="34" charset="0"/>
                        </a:rPr>
                        <a:t>Settling</a:t>
                      </a:r>
                    </a:p>
                  </a:txBody>
                  <a:tcPr anchor="ctr"/>
                </a:tc>
                <a:tc>
                  <a:txBody>
                    <a:bodyPr/>
                    <a:lstStyle/>
                    <a:p>
                      <a:r>
                        <a:rPr lang="en-GB" dirty="0">
                          <a:latin typeface="Century Gothic" panose="020B0502020202020204" pitchFamily="34" charset="0"/>
                        </a:rPr>
                        <a:t>Rock pieces settle as sand, mud or pebbles at the coast.  They then get carried into the seas and settle on the seabed</a:t>
                      </a:r>
                    </a:p>
                  </a:txBody>
                  <a:tcPr anchor="ctr"/>
                </a:tc>
                <a:extLst>
                  <a:ext uri="{0D108BD9-81ED-4DB2-BD59-A6C34878D82A}">
                    <a16:rowId xmlns:a16="http://schemas.microsoft.com/office/drawing/2014/main" val="798042489"/>
                  </a:ext>
                </a:extLst>
              </a:tr>
              <a:tr h="683518">
                <a:tc>
                  <a:txBody>
                    <a:bodyPr/>
                    <a:lstStyle/>
                    <a:p>
                      <a:pPr algn="ctr"/>
                      <a:r>
                        <a:rPr lang="en-GB" dirty="0">
                          <a:latin typeface="Century Gothic" panose="020B0502020202020204" pitchFamily="34" charset="0"/>
                        </a:rPr>
                        <a:t>5</a:t>
                      </a:r>
                    </a:p>
                  </a:txBody>
                  <a:tcPr anchor="ctr"/>
                </a:tc>
                <a:tc>
                  <a:txBody>
                    <a:bodyPr/>
                    <a:lstStyle/>
                    <a:p>
                      <a:pPr algn="l"/>
                      <a:r>
                        <a:rPr lang="en-GB" b="1" dirty="0">
                          <a:latin typeface="Century Gothic" panose="020B0502020202020204" pitchFamily="34" charset="0"/>
                        </a:rPr>
                        <a:t>Compacting</a:t>
                      </a:r>
                    </a:p>
                  </a:txBody>
                  <a:tcPr anchor="ctr"/>
                </a:tc>
                <a:tc>
                  <a:txBody>
                    <a:bodyPr/>
                    <a:lstStyle/>
                    <a:p>
                      <a:r>
                        <a:rPr lang="en-GB" dirty="0">
                          <a:latin typeface="Century Gothic" panose="020B0502020202020204" pitchFamily="34" charset="0"/>
                        </a:rPr>
                        <a:t>Rock particles get squashed and packed together under pressure.  They gradually harden and form solid </a:t>
                      </a:r>
                      <a:r>
                        <a:rPr lang="en-GB" b="1" dirty="0">
                          <a:latin typeface="Century Gothic" panose="020B0502020202020204" pitchFamily="34" charset="0"/>
                        </a:rPr>
                        <a:t>SEDIMENTARY</a:t>
                      </a:r>
                      <a:r>
                        <a:rPr lang="en-GB" b="0" dirty="0">
                          <a:latin typeface="Century Gothic" panose="020B0502020202020204" pitchFamily="34" charset="0"/>
                        </a:rPr>
                        <a:t> rock</a:t>
                      </a:r>
                      <a:endParaRPr lang="en-GB" dirty="0">
                        <a:latin typeface="Century Gothic" panose="020B0502020202020204" pitchFamily="34" charset="0"/>
                      </a:endParaRPr>
                    </a:p>
                  </a:txBody>
                  <a:tcPr anchor="ctr"/>
                </a:tc>
                <a:extLst>
                  <a:ext uri="{0D108BD9-81ED-4DB2-BD59-A6C34878D82A}">
                    <a16:rowId xmlns:a16="http://schemas.microsoft.com/office/drawing/2014/main" val="1539983893"/>
                  </a:ext>
                </a:extLst>
              </a:tr>
              <a:tr h="683518">
                <a:tc>
                  <a:txBody>
                    <a:bodyPr/>
                    <a:lstStyle/>
                    <a:p>
                      <a:pPr algn="ctr"/>
                      <a:r>
                        <a:rPr lang="en-GB" dirty="0">
                          <a:latin typeface="Century Gothic" panose="020B0502020202020204" pitchFamily="34" charset="0"/>
                        </a:rPr>
                        <a:t>6</a:t>
                      </a:r>
                    </a:p>
                  </a:txBody>
                  <a:tcPr anchor="ctr"/>
                </a:tc>
                <a:tc>
                  <a:txBody>
                    <a:bodyPr/>
                    <a:lstStyle/>
                    <a:p>
                      <a:pPr algn="l"/>
                      <a:r>
                        <a:rPr lang="en-GB" b="1" dirty="0">
                          <a:latin typeface="Century Gothic" panose="020B0502020202020204" pitchFamily="34" charset="0"/>
                        </a:rPr>
                        <a:t>Heating</a:t>
                      </a:r>
                    </a:p>
                  </a:txBody>
                  <a:tcPr anchor="ctr"/>
                </a:tc>
                <a:tc>
                  <a:txBody>
                    <a:bodyPr/>
                    <a:lstStyle/>
                    <a:p>
                      <a:r>
                        <a:rPr lang="en-GB" dirty="0">
                          <a:latin typeface="Century Gothic" panose="020B0502020202020204" pitchFamily="34" charset="0"/>
                        </a:rPr>
                        <a:t>Heat and pressure deep within the earth change sedimentary rock to </a:t>
                      </a:r>
                      <a:r>
                        <a:rPr lang="en-GB" b="1" dirty="0">
                          <a:latin typeface="Century Gothic" panose="020B0502020202020204" pitchFamily="34" charset="0"/>
                        </a:rPr>
                        <a:t>METAMORPHIC </a:t>
                      </a:r>
                      <a:r>
                        <a:rPr lang="en-GB" b="0" dirty="0">
                          <a:latin typeface="Century Gothic" panose="020B0502020202020204" pitchFamily="34" charset="0"/>
                        </a:rPr>
                        <a:t>rock</a:t>
                      </a:r>
                      <a:endParaRPr lang="en-GB" dirty="0">
                        <a:latin typeface="Century Gothic" panose="020B0502020202020204" pitchFamily="34" charset="0"/>
                      </a:endParaRPr>
                    </a:p>
                  </a:txBody>
                  <a:tcPr anchor="ctr"/>
                </a:tc>
                <a:extLst>
                  <a:ext uri="{0D108BD9-81ED-4DB2-BD59-A6C34878D82A}">
                    <a16:rowId xmlns:a16="http://schemas.microsoft.com/office/drawing/2014/main" val="2791660451"/>
                  </a:ext>
                </a:extLst>
              </a:tr>
              <a:tr h="683518">
                <a:tc>
                  <a:txBody>
                    <a:bodyPr/>
                    <a:lstStyle/>
                    <a:p>
                      <a:pPr algn="ctr"/>
                      <a:r>
                        <a:rPr lang="en-GB" dirty="0">
                          <a:latin typeface="Century Gothic" panose="020B0502020202020204" pitchFamily="34" charset="0"/>
                        </a:rPr>
                        <a:t>7</a:t>
                      </a:r>
                    </a:p>
                  </a:txBody>
                  <a:tcPr anchor="ctr"/>
                </a:tc>
                <a:tc>
                  <a:txBody>
                    <a:bodyPr/>
                    <a:lstStyle/>
                    <a:p>
                      <a:pPr algn="l"/>
                      <a:r>
                        <a:rPr lang="en-GB" b="1" dirty="0">
                          <a:latin typeface="Century Gothic" panose="020B0502020202020204" pitchFamily="34" charset="0"/>
                        </a:rPr>
                        <a:t>Intense Heating</a:t>
                      </a:r>
                    </a:p>
                  </a:txBody>
                  <a:tcPr anchor="ctr"/>
                </a:tc>
                <a:tc>
                  <a:txBody>
                    <a:bodyPr/>
                    <a:lstStyle/>
                    <a:p>
                      <a:r>
                        <a:rPr lang="en-GB" dirty="0">
                          <a:latin typeface="Century Gothic" panose="020B0502020202020204" pitchFamily="34" charset="0"/>
                        </a:rPr>
                        <a:t>If the heating is very intense, both sedimentary and metamorphic rock can get so hot they turn into magma (hot liquid rock)</a:t>
                      </a:r>
                    </a:p>
                  </a:txBody>
                  <a:tcPr anchor="ctr"/>
                </a:tc>
                <a:extLst>
                  <a:ext uri="{0D108BD9-81ED-4DB2-BD59-A6C34878D82A}">
                    <a16:rowId xmlns:a16="http://schemas.microsoft.com/office/drawing/2014/main" val="2904487791"/>
                  </a:ext>
                </a:extLst>
              </a:tr>
              <a:tr h="683518">
                <a:tc>
                  <a:txBody>
                    <a:bodyPr/>
                    <a:lstStyle/>
                    <a:p>
                      <a:pPr algn="ctr"/>
                      <a:r>
                        <a:rPr lang="en-GB" dirty="0">
                          <a:latin typeface="Century Gothic" panose="020B0502020202020204" pitchFamily="34" charset="0"/>
                        </a:rPr>
                        <a:t>8</a:t>
                      </a:r>
                    </a:p>
                  </a:txBody>
                  <a:tcPr anchor="ctr"/>
                </a:tc>
                <a:tc>
                  <a:txBody>
                    <a:bodyPr/>
                    <a:lstStyle/>
                    <a:p>
                      <a:pPr algn="l"/>
                      <a:r>
                        <a:rPr lang="en-GB" b="1" dirty="0">
                          <a:latin typeface="Century Gothic" panose="020B0502020202020204" pitchFamily="34" charset="0"/>
                        </a:rPr>
                        <a:t>Volcanic</a:t>
                      </a:r>
                    </a:p>
                  </a:txBody>
                  <a:tcPr anchor="ctr"/>
                </a:tc>
                <a:tc>
                  <a:txBody>
                    <a:bodyPr/>
                    <a:lstStyle/>
                    <a:p>
                      <a:r>
                        <a:rPr lang="en-GB" dirty="0">
                          <a:latin typeface="Century Gothic"/>
                        </a:rPr>
                        <a:t>During volcanic eruptions magma bursts through the Earth's surface.  It cools on the surface and forms </a:t>
                      </a:r>
                      <a:r>
                        <a:rPr lang="en-GB" b="1" dirty="0">
                          <a:latin typeface="Century Gothic"/>
                        </a:rPr>
                        <a:t>IGNEOUS</a:t>
                      </a:r>
                      <a:r>
                        <a:rPr lang="en-GB" b="0" dirty="0">
                          <a:latin typeface="Century Gothic"/>
                        </a:rPr>
                        <a:t> rock</a:t>
                      </a:r>
                      <a:endParaRPr lang="en-GB" dirty="0">
                        <a:latin typeface="Century Gothic"/>
                      </a:endParaRPr>
                    </a:p>
                  </a:txBody>
                  <a:tcPr anchor="ctr"/>
                </a:tc>
                <a:extLst>
                  <a:ext uri="{0D108BD9-81ED-4DB2-BD59-A6C34878D82A}">
                    <a16:rowId xmlns:a16="http://schemas.microsoft.com/office/drawing/2014/main" val="4241668999"/>
                  </a:ext>
                </a:extLst>
              </a:tr>
            </a:tbl>
          </a:graphicData>
        </a:graphic>
      </p:graphicFrame>
      <p:pic>
        <p:nvPicPr>
          <p:cNvPr id="4" name="Picture 7" descr="think.WMF">
            <a:extLst>
              <a:ext uri="{FF2B5EF4-FFF2-40B4-BE49-F238E27FC236}">
                <a16:creationId xmlns:a16="http://schemas.microsoft.com/office/drawing/2014/main" id="{F3B92D22-D465-46C7-9C0E-171D633843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43388" y="89812"/>
            <a:ext cx="8096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19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D7770-137A-49FA-9237-C1AFC8308606}"/>
              </a:ext>
            </a:extLst>
          </p:cNvPr>
          <p:cNvSpPr>
            <a:spLocks noGrp="1"/>
          </p:cNvSpPr>
          <p:nvPr>
            <p:ph type="title"/>
          </p:nvPr>
        </p:nvSpPr>
        <p:spPr/>
        <p:txBody>
          <a:bodyPr/>
          <a:lstStyle/>
          <a:p>
            <a:r>
              <a:rPr lang="en-GB" dirty="0"/>
              <a:t>Literacy</a:t>
            </a:r>
          </a:p>
        </p:txBody>
      </p:sp>
      <p:sp>
        <p:nvSpPr>
          <p:cNvPr id="3" name="Content Placeholder 2">
            <a:extLst>
              <a:ext uri="{FF2B5EF4-FFF2-40B4-BE49-F238E27FC236}">
                <a16:creationId xmlns:a16="http://schemas.microsoft.com/office/drawing/2014/main" id="{78339C02-558D-43DA-9665-8AD072F0E77D}"/>
              </a:ext>
            </a:extLst>
          </p:cNvPr>
          <p:cNvSpPr>
            <a:spLocks noGrp="1"/>
          </p:cNvSpPr>
          <p:nvPr>
            <p:ph idx="1"/>
          </p:nvPr>
        </p:nvSpPr>
        <p:spPr/>
        <p:txBody>
          <a:bodyPr/>
          <a:lstStyle/>
          <a:p>
            <a:pPr marL="0" indent="0">
              <a:buNone/>
            </a:pPr>
            <a:r>
              <a:rPr lang="en-GB" dirty="0"/>
              <a:t>Use the table on the previous slide to summarise the stages of the Rock Cycle.</a:t>
            </a:r>
          </a:p>
          <a:p>
            <a:pPr marL="0" indent="0">
              <a:buNone/>
            </a:pPr>
            <a:endParaRPr lang="en-GB" dirty="0"/>
          </a:p>
          <a:p>
            <a:pPr marL="0" indent="0">
              <a:buNone/>
            </a:pPr>
            <a:r>
              <a:rPr lang="en-GB" dirty="0"/>
              <a:t>You are aiming to have a maximum of 5 sentences.</a:t>
            </a:r>
          </a:p>
        </p:txBody>
      </p:sp>
      <p:pic>
        <p:nvPicPr>
          <p:cNvPr id="4" name="Picture 16" descr="j0437990[1]">
            <a:extLst>
              <a:ext uri="{FF2B5EF4-FFF2-40B4-BE49-F238E27FC236}">
                <a16:creationId xmlns:a16="http://schemas.microsoft.com/office/drawing/2014/main" id="{698FFCE7-7324-4BD2-B1E4-A855C18C5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7755" y="230188"/>
            <a:ext cx="825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68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FF">
            <a:alpha val="4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2AD3-A6CC-4FDB-90CF-51C2151C9CA9}"/>
              </a:ext>
            </a:extLst>
          </p:cNvPr>
          <p:cNvSpPr>
            <a:spLocks noGrp="1"/>
          </p:cNvSpPr>
          <p:nvPr>
            <p:ph type="title"/>
          </p:nvPr>
        </p:nvSpPr>
        <p:spPr>
          <a:xfrm>
            <a:off x="648929" y="629266"/>
            <a:ext cx="3505495" cy="1622321"/>
          </a:xfrm>
        </p:spPr>
        <p:txBody>
          <a:bodyPr>
            <a:normAutofit/>
          </a:bodyPr>
          <a:lstStyle/>
          <a:p>
            <a:r>
              <a:rPr lang="en-GB" dirty="0"/>
              <a:t>Extension</a:t>
            </a:r>
            <a:endParaRPr lang="en-GB"/>
          </a:p>
        </p:txBody>
      </p:sp>
      <p:sp>
        <p:nvSpPr>
          <p:cNvPr id="3" name="Content Placeholder 2">
            <a:extLst>
              <a:ext uri="{FF2B5EF4-FFF2-40B4-BE49-F238E27FC236}">
                <a16:creationId xmlns:a16="http://schemas.microsoft.com/office/drawing/2014/main" id="{A14D71B3-60F9-44AC-83CC-94DA73709C2C}"/>
              </a:ext>
            </a:extLst>
          </p:cNvPr>
          <p:cNvSpPr>
            <a:spLocks noGrp="1"/>
          </p:cNvSpPr>
          <p:nvPr>
            <p:ph idx="1"/>
          </p:nvPr>
        </p:nvSpPr>
        <p:spPr>
          <a:xfrm>
            <a:off x="648931" y="2438400"/>
            <a:ext cx="3505494" cy="3785419"/>
          </a:xfrm>
        </p:spPr>
        <p:txBody>
          <a:bodyPr>
            <a:normAutofit/>
          </a:bodyPr>
          <a:lstStyle/>
          <a:p>
            <a:pPr marL="0" indent="0">
              <a:buNone/>
            </a:pPr>
            <a:r>
              <a:rPr lang="en-GB" sz="2000"/>
              <a:t>You can cut out and make the rock cycle “Fortune Teller”.</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a:extLst>
              <a:ext uri="{FF2B5EF4-FFF2-40B4-BE49-F238E27FC236}">
                <a16:creationId xmlns:a16="http://schemas.microsoft.com/office/drawing/2014/main" id="{C25FC3E5-AF09-4363-931F-6C6A328343BE}"/>
              </a:ext>
            </a:extLst>
          </p:cNvPr>
          <p:cNvPicPr>
            <a:picLocks/>
          </p:cNvPicPr>
          <p:nvPr/>
        </p:nvPicPr>
        <p:blipFill rotWithShape="1">
          <a:blip r:embed="rId2"/>
          <a:srcRect l="2650" t="15220" r="56173" b="29876"/>
          <a:stretch/>
        </p:blipFill>
        <p:spPr bwMode="auto">
          <a:xfrm>
            <a:off x="5405862" y="1170073"/>
            <a:ext cx="6019331" cy="4514607"/>
          </a:xfrm>
          <a:prstGeom prst="rect">
            <a:avLst/>
          </a:prstGeom>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89707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09FF-B40F-4FE1-8456-B9DBF6F3545F}"/>
              </a:ext>
            </a:extLst>
          </p:cNvPr>
          <p:cNvSpPr>
            <a:spLocks noGrp="1"/>
          </p:cNvSpPr>
          <p:nvPr>
            <p:ph type="title"/>
          </p:nvPr>
        </p:nvSpPr>
        <p:spPr/>
        <p:txBody>
          <a:bodyPr/>
          <a:lstStyle/>
          <a:p>
            <a:r>
              <a:rPr lang="en-GB" dirty="0"/>
              <a:t>Starter:</a:t>
            </a:r>
          </a:p>
        </p:txBody>
      </p:sp>
      <p:sp>
        <p:nvSpPr>
          <p:cNvPr id="3" name="Content Placeholder 2">
            <a:extLst>
              <a:ext uri="{FF2B5EF4-FFF2-40B4-BE49-F238E27FC236}">
                <a16:creationId xmlns:a16="http://schemas.microsoft.com/office/drawing/2014/main" id="{1E58E5EC-FBE2-4B01-A3C4-06378DF4153D}"/>
              </a:ext>
            </a:extLst>
          </p:cNvPr>
          <p:cNvSpPr>
            <a:spLocks noGrp="1"/>
          </p:cNvSpPr>
          <p:nvPr>
            <p:ph idx="1"/>
          </p:nvPr>
        </p:nvSpPr>
        <p:spPr/>
        <p:txBody>
          <a:bodyPr/>
          <a:lstStyle/>
          <a:p>
            <a:pPr marL="0" indent="0">
              <a:buNone/>
            </a:pPr>
            <a:r>
              <a:rPr lang="en-GB" dirty="0"/>
              <a:t>What were the three different type of rock mentioned in the previous lesson?</a:t>
            </a:r>
          </a:p>
          <a:p>
            <a:pPr marL="0" indent="0">
              <a:buNone/>
            </a:pPr>
            <a:endParaRPr lang="en-GB" dirty="0"/>
          </a:p>
          <a:p>
            <a:pPr marL="0" indent="0">
              <a:buNone/>
            </a:pPr>
            <a:r>
              <a:rPr lang="en-GB" dirty="0"/>
              <a:t>How is each type of rock formed?</a:t>
            </a:r>
          </a:p>
        </p:txBody>
      </p:sp>
    </p:spTree>
    <p:extLst>
      <p:ext uri="{BB962C8B-B14F-4D97-AF65-F5344CB8AC3E}">
        <p14:creationId xmlns:p14="http://schemas.microsoft.com/office/powerpoint/2010/main" val="665452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2259-E8EA-43EE-A8C7-2F9D644B6C35}"/>
              </a:ext>
            </a:extLst>
          </p:cNvPr>
          <p:cNvSpPr>
            <a:spLocks noGrp="1"/>
          </p:cNvSpPr>
          <p:nvPr>
            <p:ph type="title"/>
          </p:nvPr>
        </p:nvSpPr>
        <p:spPr/>
        <p:txBody>
          <a:bodyPr>
            <a:noAutofit/>
          </a:bodyPr>
          <a:lstStyle/>
          <a:p>
            <a:endParaRPr lang="en-GB" sz="2000" dirty="0"/>
          </a:p>
        </p:txBody>
      </p:sp>
      <p:sp>
        <p:nvSpPr>
          <p:cNvPr id="3" name="Content Placeholder 2">
            <a:extLst>
              <a:ext uri="{FF2B5EF4-FFF2-40B4-BE49-F238E27FC236}">
                <a16:creationId xmlns:a16="http://schemas.microsoft.com/office/drawing/2014/main" id="{37967E5E-1997-4752-93AD-7EDF7BF72AB5}"/>
              </a:ext>
            </a:extLst>
          </p:cNvPr>
          <p:cNvSpPr>
            <a:spLocks noGrp="1"/>
          </p:cNvSpPr>
          <p:nvPr>
            <p:ph idx="1"/>
          </p:nvPr>
        </p:nvSpPr>
        <p:spPr>
          <a:xfrm>
            <a:off x="838200" y="1484851"/>
            <a:ext cx="10515600" cy="4692112"/>
          </a:xfrm>
        </p:spPr>
        <p:txBody>
          <a:bodyPr>
            <a:normAutofit/>
          </a:bodyPr>
          <a:lstStyle/>
          <a:p>
            <a:pPr marL="0" indent="0">
              <a:buNone/>
            </a:pPr>
            <a:r>
              <a:rPr lang="en-GB" dirty="0">
                <a:solidFill>
                  <a:srgbClr val="FF0000"/>
                </a:solidFill>
              </a:rPr>
              <a:t>You are going to watch a video on the different types of rocks that exist.  Copy the sentences on the next 2 slides into your jotter and use the information in the video to fill in the blanks.</a:t>
            </a:r>
          </a:p>
          <a:p>
            <a:pPr marL="0" indent="0">
              <a:buNone/>
            </a:pPr>
            <a:endParaRPr lang="en-GB" dirty="0"/>
          </a:p>
        </p:txBody>
      </p:sp>
    </p:spTree>
    <p:extLst>
      <p:ext uri="{BB962C8B-B14F-4D97-AF65-F5344CB8AC3E}">
        <p14:creationId xmlns:p14="http://schemas.microsoft.com/office/powerpoint/2010/main" val="266026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6DCEDB-DC00-4BBD-B6A2-DF6CA943500F}"/>
              </a:ext>
            </a:extLst>
          </p:cNvPr>
          <p:cNvSpPr>
            <a:spLocks noGrp="1"/>
          </p:cNvSpPr>
          <p:nvPr>
            <p:ph idx="1"/>
          </p:nvPr>
        </p:nvSpPr>
        <p:spPr>
          <a:xfrm>
            <a:off x="293615" y="251670"/>
            <a:ext cx="11060185" cy="6367244"/>
          </a:xfrm>
        </p:spPr>
        <p:txBody>
          <a:bodyPr>
            <a:normAutofit lnSpcReduction="10000"/>
          </a:bodyPr>
          <a:lstStyle/>
          <a:p>
            <a:pPr marL="0" indent="0">
              <a:lnSpc>
                <a:spcPct val="120000"/>
              </a:lnSpc>
              <a:buNone/>
            </a:pPr>
            <a:r>
              <a:rPr lang="en-GB" u="sng" dirty="0"/>
              <a:t>Igneous Rocks </a:t>
            </a:r>
            <a:endParaRPr lang="en-GB" dirty="0"/>
          </a:p>
          <a:p>
            <a:pPr marL="0" indent="0">
              <a:lnSpc>
                <a:spcPct val="120000"/>
              </a:lnSpc>
              <a:buNone/>
            </a:pPr>
            <a:r>
              <a:rPr lang="en-GB" dirty="0"/>
              <a:t>Igneous is a word that means f____.  Igneous rocks are formed when l___ or m____ cools.  Example of igneous rocks include g______, t___, o_______ and p______.  Igneous rocks make up roughly __% of the Earth’s surface.</a:t>
            </a:r>
          </a:p>
          <a:p>
            <a:pPr marL="0" indent="0">
              <a:lnSpc>
                <a:spcPct val="120000"/>
              </a:lnSpc>
              <a:buNone/>
            </a:pPr>
            <a:endParaRPr lang="en-GB" dirty="0"/>
          </a:p>
          <a:p>
            <a:pPr marL="0" indent="0">
              <a:lnSpc>
                <a:spcPct val="120000"/>
              </a:lnSpc>
              <a:buNone/>
            </a:pPr>
            <a:r>
              <a:rPr lang="en-GB" u="sng" dirty="0"/>
              <a:t>Sedimentary Rocks</a:t>
            </a:r>
          </a:p>
          <a:p>
            <a:pPr marL="0" indent="0">
              <a:lnSpc>
                <a:spcPct val="120000"/>
              </a:lnSpc>
              <a:buNone/>
            </a:pPr>
            <a:r>
              <a:rPr lang="en-GB" dirty="0"/>
              <a:t>Sediment is made up of s___, m__ and o______ material.  These rocks are formed when layers of sediment are s_______ and c_________ over time.  F______ are usually found in sedimentary rocks.  Examples of sedimentary rocks include l________, s____ and s________.</a:t>
            </a:r>
          </a:p>
          <a:p>
            <a:pPr marL="0" indent="0">
              <a:lnSpc>
                <a:spcPct val="120000"/>
              </a:lnSpc>
              <a:buNone/>
            </a:pPr>
            <a:endParaRPr lang="en-GB" dirty="0"/>
          </a:p>
          <a:p>
            <a:pPr marL="0" indent="0">
              <a:buNone/>
            </a:pPr>
            <a:endParaRPr lang="en-GB" dirty="0"/>
          </a:p>
        </p:txBody>
      </p:sp>
      <p:pic>
        <p:nvPicPr>
          <p:cNvPr id="4" name="Picture 20" descr="MC900391250[1]">
            <a:extLst>
              <a:ext uri="{FF2B5EF4-FFF2-40B4-BE49-F238E27FC236}">
                <a16:creationId xmlns:a16="http://schemas.microsoft.com/office/drawing/2014/main" id="{CE471DF4-B991-4E72-B73D-F9489E32A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251670"/>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9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5330-F9AC-4DC1-9DF8-950A0B8425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E642608-AC2F-4BFB-9F54-0CC8A29AD095}"/>
              </a:ext>
            </a:extLst>
          </p:cNvPr>
          <p:cNvSpPr>
            <a:spLocks noGrp="1"/>
          </p:cNvSpPr>
          <p:nvPr>
            <p:ph idx="1"/>
          </p:nvPr>
        </p:nvSpPr>
        <p:spPr/>
        <p:txBody>
          <a:bodyPr/>
          <a:lstStyle/>
          <a:p>
            <a:pPr marL="0" indent="0">
              <a:buNone/>
            </a:pPr>
            <a:r>
              <a:rPr lang="en-GB" u="sng" dirty="0"/>
              <a:t>Metamorphic Rocks</a:t>
            </a:r>
          </a:p>
          <a:p>
            <a:pPr marL="0" indent="0">
              <a:buNone/>
            </a:pPr>
            <a:r>
              <a:rPr lang="en-GB" dirty="0"/>
              <a:t>The word </a:t>
            </a:r>
            <a:r>
              <a:rPr lang="en-GB" dirty="0" err="1"/>
              <a:t>metamorph</a:t>
            </a:r>
            <a:r>
              <a:rPr lang="en-GB" dirty="0"/>
              <a:t> means c_____ f___.  Metamorphic rocks are formed when different rocks are changed by extreme h___ and p_______.  Different rocks become different metamorphic rocks:</a:t>
            </a:r>
          </a:p>
          <a:p>
            <a:r>
              <a:rPr lang="en-GB" dirty="0"/>
              <a:t>Shale becomes s____</a:t>
            </a:r>
          </a:p>
          <a:p>
            <a:r>
              <a:rPr lang="en-GB" dirty="0"/>
              <a:t>Sandstone becomes q________</a:t>
            </a:r>
          </a:p>
          <a:p>
            <a:r>
              <a:rPr lang="en-GB" dirty="0"/>
              <a:t>Limestone becomes m_____.</a:t>
            </a:r>
          </a:p>
          <a:p>
            <a:endParaRPr lang="en-GB" dirty="0"/>
          </a:p>
        </p:txBody>
      </p:sp>
    </p:spTree>
    <p:extLst>
      <p:ext uri="{BB962C8B-B14F-4D97-AF65-F5344CB8AC3E}">
        <p14:creationId xmlns:p14="http://schemas.microsoft.com/office/powerpoint/2010/main" val="2875284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6DCEDB-DC00-4BBD-B6A2-DF6CA943500F}"/>
              </a:ext>
            </a:extLst>
          </p:cNvPr>
          <p:cNvSpPr>
            <a:spLocks noGrp="1"/>
          </p:cNvSpPr>
          <p:nvPr>
            <p:ph idx="1"/>
          </p:nvPr>
        </p:nvSpPr>
        <p:spPr>
          <a:xfrm>
            <a:off x="293615" y="251670"/>
            <a:ext cx="11060185" cy="6367244"/>
          </a:xfrm>
        </p:spPr>
        <p:txBody>
          <a:bodyPr>
            <a:normAutofit lnSpcReduction="10000"/>
          </a:bodyPr>
          <a:lstStyle/>
          <a:p>
            <a:pPr marL="0" indent="0">
              <a:lnSpc>
                <a:spcPct val="120000"/>
              </a:lnSpc>
              <a:buNone/>
            </a:pPr>
            <a:r>
              <a:rPr lang="en-GB" u="sng" dirty="0"/>
              <a:t>Igneous Rocks </a:t>
            </a:r>
            <a:endParaRPr lang="en-GB" dirty="0"/>
          </a:p>
          <a:p>
            <a:pPr marL="0" indent="0">
              <a:lnSpc>
                <a:spcPct val="120000"/>
              </a:lnSpc>
              <a:buNone/>
            </a:pPr>
            <a:r>
              <a:rPr lang="en-GB" dirty="0"/>
              <a:t>Igneous is a word that means f____.  Igneous rocks are formed when l___ or m____ cools.  Example of igneous rocks include g______, t___, o_______ and p______.  Igneous rocks make up roughly __% of the Earth’s surface.</a:t>
            </a:r>
          </a:p>
          <a:p>
            <a:pPr marL="0" indent="0">
              <a:lnSpc>
                <a:spcPct val="120000"/>
              </a:lnSpc>
              <a:buNone/>
            </a:pPr>
            <a:endParaRPr lang="en-GB" dirty="0"/>
          </a:p>
          <a:p>
            <a:pPr marL="0" indent="0">
              <a:lnSpc>
                <a:spcPct val="120000"/>
              </a:lnSpc>
              <a:buNone/>
            </a:pPr>
            <a:r>
              <a:rPr lang="en-GB" u="sng" dirty="0"/>
              <a:t>Sedimentary Rocks</a:t>
            </a:r>
          </a:p>
          <a:p>
            <a:pPr marL="0" indent="0">
              <a:lnSpc>
                <a:spcPct val="120000"/>
              </a:lnSpc>
              <a:buNone/>
            </a:pPr>
            <a:r>
              <a:rPr lang="en-GB" dirty="0"/>
              <a:t>Sediment is made up of s___, m__ and o______ material.  These rocks are formed when layers of sediment are s_______ and c_________ over time.  F______ are usually found in sedimentary rocks.  Examples of sedimentary rocks include l________, s____ and s________.</a:t>
            </a:r>
          </a:p>
          <a:p>
            <a:pPr marL="0" indent="0">
              <a:lnSpc>
                <a:spcPct val="120000"/>
              </a:lnSpc>
              <a:buNone/>
            </a:pPr>
            <a:endParaRPr lang="en-GB" dirty="0"/>
          </a:p>
          <a:p>
            <a:pPr marL="0" indent="0">
              <a:buNone/>
            </a:pPr>
            <a:endParaRPr lang="en-GB" dirty="0"/>
          </a:p>
        </p:txBody>
      </p:sp>
      <p:pic>
        <p:nvPicPr>
          <p:cNvPr id="4" name="Picture 20" descr="MC900391250[1]">
            <a:extLst>
              <a:ext uri="{FF2B5EF4-FFF2-40B4-BE49-F238E27FC236}">
                <a16:creationId xmlns:a16="http://schemas.microsoft.com/office/drawing/2014/main" id="{CE471DF4-B991-4E72-B73D-F9489E32A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251670"/>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4C20FEF-905F-6A35-8684-5F76599A6E62}"/>
              </a:ext>
            </a:extLst>
          </p:cNvPr>
          <p:cNvSpPr txBox="1"/>
          <p:nvPr/>
        </p:nvSpPr>
        <p:spPr>
          <a:xfrm>
            <a:off x="4334741" y="3096491"/>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dirty="0">
                <a:latin typeface="Century Gothic"/>
                <a:ea typeface="+mn-lt"/>
                <a:cs typeface="+mn-lt"/>
              </a:rPr>
              <a:t>f</a:t>
            </a:r>
          </a:p>
        </p:txBody>
      </p:sp>
    </p:spTree>
    <p:extLst>
      <p:ext uri="{BB962C8B-B14F-4D97-AF65-F5344CB8AC3E}">
        <p14:creationId xmlns:p14="http://schemas.microsoft.com/office/powerpoint/2010/main" val="8422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5330-F9AC-4DC1-9DF8-950A0B8425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E642608-AC2F-4BFB-9F54-0CC8A29AD095}"/>
              </a:ext>
            </a:extLst>
          </p:cNvPr>
          <p:cNvSpPr>
            <a:spLocks noGrp="1"/>
          </p:cNvSpPr>
          <p:nvPr>
            <p:ph idx="1"/>
          </p:nvPr>
        </p:nvSpPr>
        <p:spPr/>
        <p:txBody>
          <a:bodyPr/>
          <a:lstStyle/>
          <a:p>
            <a:pPr marL="0" indent="0">
              <a:buNone/>
            </a:pPr>
            <a:r>
              <a:rPr lang="en-GB" u="sng" dirty="0"/>
              <a:t>Metamorphic Rocks</a:t>
            </a:r>
          </a:p>
          <a:p>
            <a:pPr marL="0" indent="0">
              <a:buNone/>
            </a:pPr>
            <a:r>
              <a:rPr lang="en-GB" dirty="0"/>
              <a:t>The word </a:t>
            </a:r>
            <a:r>
              <a:rPr lang="en-GB" dirty="0" err="1"/>
              <a:t>metamorph</a:t>
            </a:r>
            <a:r>
              <a:rPr lang="en-GB" dirty="0"/>
              <a:t> means c_____ f___.  Metamorphic rocks are formed when different rocks are changed by extreme h___ and p_______.  Different rocks become different metamorphic rocks:</a:t>
            </a:r>
          </a:p>
          <a:p>
            <a:r>
              <a:rPr lang="en-GB" dirty="0"/>
              <a:t>Shale becomes s____</a:t>
            </a:r>
          </a:p>
          <a:p>
            <a:r>
              <a:rPr lang="en-GB" dirty="0"/>
              <a:t>Sandstone becomes q________</a:t>
            </a:r>
          </a:p>
          <a:p>
            <a:r>
              <a:rPr lang="en-GB" dirty="0"/>
              <a:t>Limestone becomes m_____.</a:t>
            </a:r>
          </a:p>
          <a:p>
            <a:endParaRPr lang="en-GB" dirty="0"/>
          </a:p>
        </p:txBody>
      </p:sp>
    </p:spTree>
    <p:extLst>
      <p:ext uri="{BB962C8B-B14F-4D97-AF65-F5344CB8AC3E}">
        <p14:creationId xmlns:p14="http://schemas.microsoft.com/office/powerpoint/2010/main" val="59800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B6B5-AC3E-4E31-BAD9-10D949417780}"/>
              </a:ext>
            </a:extLst>
          </p:cNvPr>
          <p:cNvSpPr>
            <a:spLocks noGrp="1"/>
          </p:cNvSpPr>
          <p:nvPr>
            <p:ph type="title"/>
          </p:nvPr>
        </p:nvSpPr>
        <p:spPr/>
        <p:txBody>
          <a:bodyPr/>
          <a:lstStyle/>
          <a:p>
            <a:r>
              <a:rPr lang="en-GB" dirty="0"/>
              <a:t>Teacher Summary	</a:t>
            </a:r>
          </a:p>
        </p:txBody>
      </p:sp>
      <p:graphicFrame>
        <p:nvGraphicFramePr>
          <p:cNvPr id="4" name="Table 5">
            <a:extLst>
              <a:ext uri="{FF2B5EF4-FFF2-40B4-BE49-F238E27FC236}">
                <a16:creationId xmlns:a16="http://schemas.microsoft.com/office/drawing/2014/main" id="{5A8F351D-65AC-427C-A598-B8EDCC1E8762}"/>
              </a:ext>
            </a:extLst>
          </p:cNvPr>
          <p:cNvGraphicFramePr>
            <a:graphicFrameLocks noGrp="1"/>
          </p:cNvGraphicFramePr>
          <p:nvPr>
            <p:ph idx="1"/>
            <p:extLst>
              <p:ext uri="{D42A27DB-BD31-4B8C-83A1-F6EECF244321}">
                <p14:modId xmlns:p14="http://schemas.microsoft.com/office/powerpoint/2010/main" val="1110201003"/>
              </p:ext>
            </p:extLst>
          </p:nvPr>
        </p:nvGraphicFramePr>
        <p:xfrm>
          <a:off x="838200" y="1442448"/>
          <a:ext cx="10515600" cy="50292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163678473"/>
                    </a:ext>
                  </a:extLst>
                </a:gridCol>
                <a:gridCol w="2628900">
                  <a:extLst>
                    <a:ext uri="{9D8B030D-6E8A-4147-A177-3AD203B41FA5}">
                      <a16:colId xmlns:a16="http://schemas.microsoft.com/office/drawing/2014/main" val="503132773"/>
                    </a:ext>
                  </a:extLst>
                </a:gridCol>
                <a:gridCol w="2628900">
                  <a:extLst>
                    <a:ext uri="{9D8B030D-6E8A-4147-A177-3AD203B41FA5}">
                      <a16:colId xmlns:a16="http://schemas.microsoft.com/office/drawing/2014/main" val="1191628094"/>
                    </a:ext>
                  </a:extLst>
                </a:gridCol>
                <a:gridCol w="2628900">
                  <a:extLst>
                    <a:ext uri="{9D8B030D-6E8A-4147-A177-3AD203B41FA5}">
                      <a16:colId xmlns:a16="http://schemas.microsoft.com/office/drawing/2014/main" val="2764059517"/>
                    </a:ext>
                  </a:extLst>
                </a:gridCol>
              </a:tblGrid>
              <a:tr h="370840">
                <a:tc>
                  <a:txBody>
                    <a:bodyPr/>
                    <a:lstStyle/>
                    <a:p>
                      <a:pPr algn="r"/>
                      <a:r>
                        <a:rPr lang="en-GB" dirty="0">
                          <a:latin typeface="Century Gothic" panose="020B0502020202020204" pitchFamily="34" charset="0"/>
                        </a:rPr>
                        <a:t>Lesson</a:t>
                      </a:r>
                    </a:p>
                    <a:p>
                      <a:r>
                        <a:rPr lang="en-GB" dirty="0">
                          <a:latin typeface="Century Gothic" panose="020B0502020202020204" pitchFamily="34" charset="0"/>
                        </a:rPr>
                        <a:t>Week</a:t>
                      </a:r>
                    </a:p>
                  </a:txBody>
                  <a:tcPr>
                    <a:lnTlToBr w="12700" cap="flat" cmpd="sng" algn="ctr">
                      <a:solidFill>
                        <a:schemeClr val="tx1"/>
                      </a:solidFill>
                      <a:prstDash val="solid"/>
                      <a:round/>
                      <a:headEnd type="none" w="med" len="med"/>
                      <a:tailEnd type="none" w="med" len="med"/>
                    </a:lnTlToBr>
                  </a:tcPr>
                </a:tc>
                <a:tc>
                  <a:txBody>
                    <a:bodyPr/>
                    <a:lstStyle/>
                    <a:p>
                      <a:pPr algn="ctr"/>
                      <a:r>
                        <a:rPr lang="en-GB" dirty="0">
                          <a:latin typeface="Century Gothic" panose="020B0502020202020204" pitchFamily="34" charset="0"/>
                        </a:rPr>
                        <a:t>1</a:t>
                      </a:r>
                    </a:p>
                  </a:txBody>
                  <a:tcPr/>
                </a:tc>
                <a:tc>
                  <a:txBody>
                    <a:bodyPr/>
                    <a:lstStyle/>
                    <a:p>
                      <a:pPr algn="ctr"/>
                      <a:r>
                        <a:rPr lang="en-GB" dirty="0">
                          <a:latin typeface="Century Gothic" panose="020B0502020202020204" pitchFamily="34" charset="0"/>
                        </a:rPr>
                        <a:t>2</a:t>
                      </a:r>
                    </a:p>
                  </a:txBody>
                  <a:tcPr/>
                </a:tc>
                <a:tc>
                  <a:txBody>
                    <a:bodyPr/>
                    <a:lstStyle/>
                    <a:p>
                      <a:pPr algn="ctr"/>
                      <a:r>
                        <a:rPr lang="en-GB" dirty="0">
                          <a:latin typeface="Century Gothic" panose="020B0502020202020204" pitchFamily="34" charset="0"/>
                        </a:rPr>
                        <a:t>3</a:t>
                      </a:r>
                    </a:p>
                  </a:txBody>
                  <a:tcPr/>
                </a:tc>
                <a:extLst>
                  <a:ext uri="{0D108BD9-81ED-4DB2-BD59-A6C34878D82A}">
                    <a16:rowId xmlns:a16="http://schemas.microsoft.com/office/drawing/2014/main" val="1833217547"/>
                  </a:ext>
                </a:extLst>
              </a:tr>
              <a:tr h="370840">
                <a:tc>
                  <a:txBody>
                    <a:bodyPr/>
                    <a:lstStyle/>
                    <a:p>
                      <a:pPr algn="ctr"/>
                      <a:r>
                        <a:rPr lang="en-GB" dirty="0">
                          <a:latin typeface="Century Gothic" panose="020B0502020202020204" pitchFamily="34" charset="0"/>
                        </a:rPr>
                        <a:t>1</a:t>
                      </a:r>
                    </a:p>
                  </a:txBody>
                  <a:tcPr anchor="ctr"/>
                </a:tc>
                <a:tc>
                  <a:txBody>
                    <a:bodyPr/>
                    <a:lstStyle/>
                    <a:p>
                      <a:r>
                        <a:rPr lang="en-GB" dirty="0">
                          <a:latin typeface="Century Gothic" panose="020B0502020202020204" pitchFamily="34" charset="0"/>
                        </a:rPr>
                        <a:t>The Rock Cycle</a:t>
                      </a:r>
                    </a:p>
                  </a:txBody>
                  <a:tcPr/>
                </a:tc>
                <a:tc>
                  <a:txBody>
                    <a:bodyPr/>
                    <a:lstStyle/>
                    <a:p>
                      <a:r>
                        <a:rPr lang="en-GB" dirty="0">
                          <a:latin typeface="Century Gothic" panose="020B0502020202020204" pitchFamily="34" charset="0"/>
                        </a:rPr>
                        <a:t>Different Types of Rock</a:t>
                      </a:r>
                    </a:p>
                    <a:p>
                      <a:r>
                        <a:rPr lang="en-GB" dirty="0">
                          <a:solidFill>
                            <a:srgbClr val="FF0000"/>
                          </a:solidFill>
                          <a:latin typeface="Century Gothic" panose="020B0502020202020204" pitchFamily="34" charset="0"/>
                        </a:rPr>
                        <a:t>KIT 1</a:t>
                      </a:r>
                    </a:p>
                  </a:txBody>
                  <a:tcPr/>
                </a:tc>
                <a:tc>
                  <a:txBody>
                    <a:bodyPr/>
                    <a:lstStyle/>
                    <a:p>
                      <a:r>
                        <a:rPr lang="en-GB" dirty="0">
                          <a:latin typeface="Century Gothic" panose="020B0502020202020204" pitchFamily="34" charset="0"/>
                        </a:rPr>
                        <a:t>Uses of Rocks</a:t>
                      </a:r>
                    </a:p>
                  </a:txBody>
                  <a:tcPr/>
                </a:tc>
                <a:extLst>
                  <a:ext uri="{0D108BD9-81ED-4DB2-BD59-A6C34878D82A}">
                    <a16:rowId xmlns:a16="http://schemas.microsoft.com/office/drawing/2014/main" val="2519042281"/>
                  </a:ext>
                </a:extLst>
              </a:tr>
              <a:tr h="370840">
                <a:tc>
                  <a:txBody>
                    <a:bodyPr/>
                    <a:lstStyle/>
                    <a:p>
                      <a:pPr algn="ctr"/>
                      <a:r>
                        <a:rPr lang="en-GB" dirty="0">
                          <a:latin typeface="Century Gothic" panose="020B0502020202020204" pitchFamily="34" charset="0"/>
                        </a:rPr>
                        <a:t>2</a:t>
                      </a:r>
                    </a:p>
                  </a:txBody>
                  <a:tcPr anchor="ctr"/>
                </a:tc>
                <a:tc>
                  <a:txBody>
                    <a:bodyPr/>
                    <a:lstStyle/>
                    <a:p>
                      <a:r>
                        <a:rPr lang="en-GB" dirty="0">
                          <a:latin typeface="Century Gothic" panose="020B0502020202020204" pitchFamily="34" charset="0"/>
                        </a:rPr>
                        <a:t>Soil</a:t>
                      </a:r>
                    </a:p>
                  </a:txBody>
                  <a:tcPr/>
                </a:tc>
                <a:tc>
                  <a:txBody>
                    <a:bodyPr/>
                    <a:lstStyle/>
                    <a:p>
                      <a:r>
                        <a:rPr lang="en-GB" dirty="0">
                          <a:latin typeface="Century Gothic" panose="020B0502020202020204" pitchFamily="34" charset="0"/>
                        </a:rPr>
                        <a:t>Minerals Research</a:t>
                      </a:r>
                    </a:p>
                    <a:p>
                      <a:r>
                        <a:rPr lang="en-GB" dirty="0">
                          <a:solidFill>
                            <a:srgbClr val="FF0000"/>
                          </a:solidFill>
                          <a:latin typeface="Century Gothic" panose="020B0502020202020204" pitchFamily="34" charset="0"/>
                        </a:rPr>
                        <a:t>IT ROOM</a:t>
                      </a:r>
                    </a:p>
                  </a:txBody>
                  <a:tcPr/>
                </a:tc>
                <a:tc>
                  <a:txBody>
                    <a:bodyPr/>
                    <a:lstStyle/>
                    <a:p>
                      <a:r>
                        <a:rPr lang="en-GB" dirty="0">
                          <a:latin typeface="Century Gothic" panose="020B0502020202020204" pitchFamily="34" charset="0"/>
                        </a:rPr>
                        <a:t>Minerals Presentation</a:t>
                      </a:r>
                    </a:p>
                    <a:p>
                      <a:r>
                        <a:rPr lang="en-GB" dirty="0">
                          <a:solidFill>
                            <a:srgbClr val="FF0000"/>
                          </a:solidFill>
                          <a:latin typeface="Century Gothic" panose="020B0502020202020204" pitchFamily="34" charset="0"/>
                        </a:rPr>
                        <a:t>HOMEWORK 1</a:t>
                      </a:r>
                    </a:p>
                  </a:txBody>
                  <a:tcPr/>
                </a:tc>
                <a:extLst>
                  <a:ext uri="{0D108BD9-81ED-4DB2-BD59-A6C34878D82A}">
                    <a16:rowId xmlns:a16="http://schemas.microsoft.com/office/drawing/2014/main" val="280398838"/>
                  </a:ext>
                </a:extLst>
              </a:tr>
              <a:tr h="370840">
                <a:tc>
                  <a:txBody>
                    <a:bodyPr/>
                    <a:lstStyle/>
                    <a:p>
                      <a:pPr algn="ctr"/>
                      <a:r>
                        <a:rPr lang="en-GB" dirty="0">
                          <a:latin typeface="Century Gothic" panose="020B0502020202020204" pitchFamily="34" charset="0"/>
                        </a:rPr>
                        <a:t>3</a:t>
                      </a:r>
                    </a:p>
                  </a:txBody>
                  <a:tcPr anchor="ctr"/>
                </a:tc>
                <a:tc>
                  <a:txBody>
                    <a:bodyPr/>
                    <a:lstStyle/>
                    <a:p>
                      <a:r>
                        <a:rPr lang="en-GB" dirty="0">
                          <a:latin typeface="Century Gothic" panose="020B0502020202020204" pitchFamily="34" charset="0"/>
                        </a:rPr>
                        <a:t>Ores</a:t>
                      </a:r>
                    </a:p>
                  </a:txBody>
                  <a:tcPr/>
                </a:tc>
                <a:tc>
                  <a:txBody>
                    <a:bodyPr/>
                    <a:lstStyle/>
                    <a:p>
                      <a:r>
                        <a:rPr lang="en-GB" dirty="0">
                          <a:latin typeface="Century Gothic" panose="020B0502020202020204" pitchFamily="34" charset="0"/>
                        </a:rPr>
                        <a:t>Extracting Metals</a:t>
                      </a:r>
                    </a:p>
                    <a:p>
                      <a:r>
                        <a:rPr lang="en-GB" dirty="0">
                          <a:solidFill>
                            <a:srgbClr val="FF0000"/>
                          </a:solidFill>
                          <a:latin typeface="Century Gothic" panose="020B0502020202020204" pitchFamily="34" charset="0"/>
                        </a:rPr>
                        <a:t>KIT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Fossil Fuels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latin typeface="Century Gothic" panose="020B0502020202020204" pitchFamily="34" charset="0"/>
                        </a:rPr>
                        <a:t>HOMEWORK 2</a:t>
                      </a:r>
                    </a:p>
                  </a:txBody>
                  <a:tcPr/>
                </a:tc>
                <a:extLst>
                  <a:ext uri="{0D108BD9-81ED-4DB2-BD59-A6C34878D82A}">
                    <a16:rowId xmlns:a16="http://schemas.microsoft.com/office/drawing/2014/main" val="3131996621"/>
                  </a:ext>
                </a:extLst>
              </a:tr>
              <a:tr h="370840">
                <a:tc>
                  <a:txBody>
                    <a:bodyPr/>
                    <a:lstStyle/>
                    <a:p>
                      <a:pPr algn="ctr"/>
                      <a:r>
                        <a:rPr lang="en-GB" dirty="0">
                          <a:latin typeface="Century Gothic" panose="020B0502020202020204" pitchFamily="34" charset="0"/>
                        </a:rPr>
                        <a:t>4</a:t>
                      </a:r>
                    </a:p>
                  </a:txBody>
                  <a:tcPr anchor="ctr"/>
                </a:tc>
                <a:tc>
                  <a:txBody>
                    <a:bodyPr/>
                    <a:lstStyle/>
                    <a:p>
                      <a:r>
                        <a:rPr lang="en-GB" dirty="0">
                          <a:latin typeface="Century Gothic" panose="020B0502020202020204" pitchFamily="34" charset="0"/>
                        </a:rPr>
                        <a:t>Burning Fuels</a:t>
                      </a:r>
                    </a:p>
                  </a:txBody>
                  <a:tcPr/>
                </a:tc>
                <a:tc>
                  <a:txBody>
                    <a:bodyPr/>
                    <a:lstStyle/>
                    <a:p>
                      <a:r>
                        <a:rPr lang="en-GB" dirty="0">
                          <a:latin typeface="Century Gothic" panose="020B0502020202020204" pitchFamily="34" charset="0"/>
                        </a:rPr>
                        <a:t>The Greenhouse Effect</a:t>
                      </a:r>
                    </a:p>
                  </a:txBody>
                  <a:tcPr/>
                </a:tc>
                <a:tc>
                  <a:txBody>
                    <a:bodyPr/>
                    <a:lstStyle/>
                    <a:p>
                      <a:r>
                        <a:rPr lang="en-GB" dirty="0">
                          <a:latin typeface="Century Gothic" panose="020B0502020202020204" pitchFamily="34" charset="0"/>
                        </a:rPr>
                        <a:t>Acid Rain</a:t>
                      </a:r>
                    </a:p>
                    <a:p>
                      <a:r>
                        <a:rPr lang="en-GB" dirty="0">
                          <a:solidFill>
                            <a:srgbClr val="FF0000"/>
                          </a:solidFill>
                          <a:latin typeface="Century Gothic" panose="020B0502020202020204" pitchFamily="34" charset="0"/>
                        </a:rPr>
                        <a:t>HOMEWORK 3</a:t>
                      </a:r>
                    </a:p>
                  </a:txBody>
                  <a:tcPr/>
                </a:tc>
                <a:extLst>
                  <a:ext uri="{0D108BD9-81ED-4DB2-BD59-A6C34878D82A}">
                    <a16:rowId xmlns:a16="http://schemas.microsoft.com/office/drawing/2014/main" val="710830187"/>
                  </a:ext>
                </a:extLst>
              </a:tr>
              <a:tr h="370840">
                <a:tc>
                  <a:txBody>
                    <a:bodyPr/>
                    <a:lstStyle/>
                    <a:p>
                      <a:pPr algn="ctr"/>
                      <a:r>
                        <a:rPr lang="en-GB" dirty="0">
                          <a:latin typeface="Century Gothic" panose="020B0502020202020204" pitchFamily="34" charset="0"/>
                        </a:rPr>
                        <a:t>5</a:t>
                      </a:r>
                    </a:p>
                  </a:txBody>
                  <a:tcPr anchor="ctr"/>
                </a:tc>
                <a:tc>
                  <a:txBody>
                    <a:bodyPr/>
                    <a:lstStyle/>
                    <a:p>
                      <a:r>
                        <a:rPr lang="en-GB" dirty="0">
                          <a:latin typeface="Century Gothic" panose="020B0502020202020204" pitchFamily="34" charset="0"/>
                        </a:rPr>
                        <a:t>Acid Rain investigation</a:t>
                      </a:r>
                    </a:p>
                  </a:txBody>
                  <a:tcPr/>
                </a:tc>
                <a:tc>
                  <a:txBody>
                    <a:bodyPr/>
                    <a:lstStyle/>
                    <a:p>
                      <a:r>
                        <a:rPr lang="en-GB" dirty="0">
                          <a:latin typeface="Century Gothic" panose="020B0502020202020204" pitchFamily="34" charset="0"/>
                        </a:rPr>
                        <a:t>Acid Rain Investigation</a:t>
                      </a:r>
                    </a:p>
                    <a:p>
                      <a:r>
                        <a:rPr lang="en-GB" dirty="0">
                          <a:solidFill>
                            <a:srgbClr val="FF0000"/>
                          </a:solidFill>
                          <a:latin typeface="Century Gothic" panose="020B0502020202020204" pitchFamily="34" charset="0"/>
                        </a:rPr>
                        <a:t>KIT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Acid Rain Investigation</a:t>
                      </a:r>
                    </a:p>
                    <a:p>
                      <a:endParaRPr lang="en-GB" dirty="0">
                        <a:latin typeface="Century Gothic" panose="020B0502020202020204" pitchFamily="34" charset="0"/>
                      </a:endParaRPr>
                    </a:p>
                  </a:txBody>
                  <a:tcPr/>
                </a:tc>
                <a:extLst>
                  <a:ext uri="{0D108BD9-81ED-4DB2-BD59-A6C34878D82A}">
                    <a16:rowId xmlns:a16="http://schemas.microsoft.com/office/drawing/2014/main" val="2902253684"/>
                  </a:ext>
                </a:extLst>
              </a:tr>
              <a:tr h="370840">
                <a:tc>
                  <a:txBody>
                    <a:bodyPr/>
                    <a:lstStyle/>
                    <a:p>
                      <a:pPr algn="ctr"/>
                      <a:r>
                        <a:rPr lang="en-GB" dirty="0">
                          <a:latin typeface="Century Gothic" panose="020B0502020202020204" pitchFamily="34" charset="0"/>
                        </a:rPr>
                        <a:t>6</a:t>
                      </a:r>
                    </a:p>
                  </a:txBody>
                  <a:tcPr anchor="ctr"/>
                </a:tc>
                <a:tc>
                  <a:txBody>
                    <a:bodyPr/>
                    <a:lstStyle/>
                    <a:p>
                      <a:r>
                        <a:rPr lang="en-GB" dirty="0">
                          <a:latin typeface="Century Gothic" panose="020B0502020202020204" pitchFamily="34" charset="0"/>
                        </a:rPr>
                        <a:t>Summary and revision</a:t>
                      </a:r>
                    </a:p>
                  </a:txBody>
                  <a:tcPr/>
                </a:tc>
                <a:tc>
                  <a:txBody>
                    <a:bodyPr/>
                    <a:lstStyle/>
                    <a:p>
                      <a:r>
                        <a:rPr lang="en-GB" dirty="0">
                          <a:latin typeface="Century Gothic" panose="020B0502020202020204" pitchFamily="34" charset="0"/>
                        </a:rPr>
                        <a:t>End of Topic test</a:t>
                      </a:r>
                    </a:p>
                  </a:txBody>
                  <a:tcPr/>
                </a:tc>
                <a:tc>
                  <a:txBody>
                    <a:bodyPr/>
                    <a:lstStyle/>
                    <a:p>
                      <a:r>
                        <a:rPr lang="en-GB" dirty="0">
                          <a:latin typeface="Century Gothic" panose="020B0502020202020204" pitchFamily="34" charset="0"/>
                        </a:rPr>
                        <a:t>Results and Feedback</a:t>
                      </a:r>
                    </a:p>
                  </a:txBody>
                  <a:tcPr/>
                </a:tc>
                <a:extLst>
                  <a:ext uri="{0D108BD9-81ED-4DB2-BD59-A6C34878D82A}">
                    <a16:rowId xmlns:a16="http://schemas.microsoft.com/office/drawing/2014/main" val="3529452454"/>
                  </a:ext>
                </a:extLst>
              </a:tr>
            </a:tbl>
          </a:graphicData>
        </a:graphic>
      </p:graphicFrame>
    </p:spTree>
    <p:extLst>
      <p:ext uri="{BB962C8B-B14F-4D97-AF65-F5344CB8AC3E}">
        <p14:creationId xmlns:p14="http://schemas.microsoft.com/office/powerpoint/2010/main" val="1780378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7EB9-92D7-4696-BD02-028FC34E9438}"/>
              </a:ext>
            </a:extLst>
          </p:cNvPr>
          <p:cNvSpPr>
            <a:spLocks noGrp="1"/>
          </p:cNvSpPr>
          <p:nvPr>
            <p:ph type="title"/>
          </p:nvPr>
        </p:nvSpPr>
        <p:spPr/>
        <p:txBody>
          <a:bodyPr/>
          <a:lstStyle/>
          <a:p>
            <a:pPr algn="l"/>
            <a:r>
              <a:rPr lang="en-GB" b="1" i="0" dirty="0">
                <a:solidFill>
                  <a:srgbClr val="000000"/>
                </a:solidFill>
                <a:effectLst/>
              </a:rPr>
              <a:t>Igneous Rocks</a:t>
            </a:r>
          </a:p>
        </p:txBody>
      </p:sp>
      <p:sp>
        <p:nvSpPr>
          <p:cNvPr id="3" name="Content Placeholder 2">
            <a:extLst>
              <a:ext uri="{FF2B5EF4-FFF2-40B4-BE49-F238E27FC236}">
                <a16:creationId xmlns:a16="http://schemas.microsoft.com/office/drawing/2014/main" id="{BE7635E9-F81A-4502-9DE3-0C36C52A3C9D}"/>
              </a:ext>
            </a:extLst>
          </p:cNvPr>
          <p:cNvSpPr>
            <a:spLocks noGrp="1"/>
          </p:cNvSpPr>
          <p:nvPr>
            <p:ph idx="1"/>
          </p:nvPr>
        </p:nvSpPr>
        <p:spPr/>
        <p:txBody>
          <a:bodyPr/>
          <a:lstStyle/>
          <a:p>
            <a:pPr>
              <a:lnSpc>
                <a:spcPct val="100000"/>
              </a:lnSpc>
              <a:spcBef>
                <a:spcPts val="0"/>
              </a:spcBef>
              <a:spcAft>
                <a:spcPts val="1800"/>
              </a:spcAft>
            </a:pPr>
            <a:r>
              <a:rPr lang="en-GB" b="0" i="0" dirty="0">
                <a:solidFill>
                  <a:srgbClr val="000000"/>
                </a:solidFill>
                <a:effectLst/>
              </a:rPr>
              <a:t>Igneous rocks are formed when molten rock called magma cools on the earths surface. </a:t>
            </a:r>
          </a:p>
          <a:p>
            <a:pPr>
              <a:lnSpc>
                <a:spcPct val="100000"/>
              </a:lnSpc>
              <a:spcBef>
                <a:spcPts val="0"/>
              </a:spcBef>
              <a:spcAft>
                <a:spcPts val="1800"/>
              </a:spcAft>
            </a:pPr>
            <a:r>
              <a:rPr lang="en-GB" b="0" i="0" dirty="0">
                <a:solidFill>
                  <a:srgbClr val="000000"/>
                </a:solidFill>
                <a:effectLst/>
              </a:rPr>
              <a:t>They are mostly crystalline (made up of interlocking crystals) and usually very hard to break.</a:t>
            </a:r>
          </a:p>
          <a:p>
            <a:endParaRPr lang="en-GB" b="0" i="0" dirty="0">
              <a:solidFill>
                <a:srgbClr val="000000"/>
              </a:solidFill>
              <a:effectLst/>
              <a:latin typeface="Comic Sans MS" panose="030F0702030302020204" pitchFamily="66" charset="0"/>
            </a:endParaRPr>
          </a:p>
        </p:txBody>
      </p:sp>
      <p:sp>
        <p:nvSpPr>
          <p:cNvPr id="5" name="TextBox 4">
            <a:extLst>
              <a:ext uri="{FF2B5EF4-FFF2-40B4-BE49-F238E27FC236}">
                <a16:creationId xmlns:a16="http://schemas.microsoft.com/office/drawing/2014/main" id="{A06335EF-0C67-49B7-8CF4-F7A3062F86E0}"/>
              </a:ext>
            </a:extLst>
          </p:cNvPr>
          <p:cNvSpPr txBox="1"/>
          <p:nvPr/>
        </p:nvSpPr>
        <p:spPr>
          <a:xfrm>
            <a:off x="3118302" y="4592164"/>
            <a:ext cx="8315907" cy="1200329"/>
          </a:xfrm>
          <a:prstGeom prst="rect">
            <a:avLst/>
          </a:prstGeom>
          <a:noFill/>
        </p:spPr>
        <p:txBody>
          <a:bodyPr wrap="square">
            <a:spAutoFit/>
          </a:bodyPr>
          <a:lstStyle/>
          <a:p>
            <a:r>
              <a:rPr lang="en-GB" sz="2400" b="1" i="0" dirty="0">
                <a:effectLst/>
                <a:latin typeface="Century Gothic" panose="020B0502020202020204" pitchFamily="34" charset="0"/>
              </a:rPr>
              <a:t>Granite</a:t>
            </a:r>
            <a:r>
              <a:rPr lang="en-GB" sz="2400" b="0" i="0" dirty="0">
                <a:solidFill>
                  <a:srgbClr val="000000"/>
                </a:solidFill>
                <a:effectLst/>
                <a:latin typeface="Century Gothic" panose="020B0502020202020204" pitchFamily="34" charset="0"/>
              </a:rPr>
              <a:t> is made of coarse-grained interlocking crystals. It has more light coloured crystals than dark, usually of white or pink.</a:t>
            </a:r>
          </a:p>
        </p:txBody>
      </p:sp>
      <p:pic>
        <p:nvPicPr>
          <p:cNvPr id="6" name="Picture 5">
            <a:extLst>
              <a:ext uri="{FF2B5EF4-FFF2-40B4-BE49-F238E27FC236}">
                <a16:creationId xmlns:a16="http://schemas.microsoft.com/office/drawing/2014/main" id="{0ED96814-E3DD-4B39-919D-2A72EC7EB20A}"/>
              </a:ext>
            </a:extLst>
          </p:cNvPr>
          <p:cNvPicPr>
            <a:picLocks noChangeAspect="1"/>
          </p:cNvPicPr>
          <p:nvPr/>
        </p:nvPicPr>
        <p:blipFill>
          <a:blip r:embed="rId2"/>
          <a:stretch>
            <a:fillRect/>
          </a:stretch>
        </p:blipFill>
        <p:spPr>
          <a:xfrm>
            <a:off x="636184" y="4354101"/>
            <a:ext cx="2280102" cy="1822862"/>
          </a:xfrm>
          <a:prstGeom prst="rect">
            <a:avLst/>
          </a:prstGeom>
        </p:spPr>
      </p:pic>
      <p:pic>
        <p:nvPicPr>
          <p:cNvPr id="7" name="Picture 7" descr="think.WMF">
            <a:extLst>
              <a:ext uri="{FF2B5EF4-FFF2-40B4-BE49-F238E27FC236}">
                <a16:creationId xmlns:a16="http://schemas.microsoft.com/office/drawing/2014/main" id="{0A53603E-DDDC-4076-ABE1-885D6D2B63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2610" y="77965"/>
            <a:ext cx="8096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95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7EB9-92D7-4696-BD02-028FC34E9438}"/>
              </a:ext>
            </a:extLst>
          </p:cNvPr>
          <p:cNvSpPr>
            <a:spLocks noGrp="1"/>
          </p:cNvSpPr>
          <p:nvPr>
            <p:ph type="title"/>
          </p:nvPr>
        </p:nvSpPr>
        <p:spPr/>
        <p:txBody>
          <a:bodyPr/>
          <a:lstStyle/>
          <a:p>
            <a:pPr algn="l"/>
            <a:r>
              <a:rPr lang="en-GB" b="1" i="0" dirty="0">
                <a:solidFill>
                  <a:srgbClr val="000000"/>
                </a:solidFill>
                <a:effectLst/>
              </a:rPr>
              <a:t>Sedimentary Rocks</a:t>
            </a:r>
          </a:p>
        </p:txBody>
      </p:sp>
      <p:sp>
        <p:nvSpPr>
          <p:cNvPr id="3" name="Content Placeholder 2">
            <a:extLst>
              <a:ext uri="{FF2B5EF4-FFF2-40B4-BE49-F238E27FC236}">
                <a16:creationId xmlns:a16="http://schemas.microsoft.com/office/drawing/2014/main" id="{BE7635E9-F81A-4502-9DE3-0C36C52A3C9D}"/>
              </a:ext>
            </a:extLst>
          </p:cNvPr>
          <p:cNvSpPr>
            <a:spLocks noGrp="1"/>
          </p:cNvSpPr>
          <p:nvPr>
            <p:ph idx="1"/>
          </p:nvPr>
        </p:nvSpPr>
        <p:spPr/>
        <p:txBody>
          <a:bodyPr/>
          <a:lstStyle/>
          <a:p>
            <a:pPr>
              <a:lnSpc>
                <a:spcPct val="100000"/>
              </a:lnSpc>
              <a:spcBef>
                <a:spcPts val="0"/>
              </a:spcBef>
              <a:spcAft>
                <a:spcPts val="1800"/>
              </a:spcAft>
            </a:pPr>
            <a:r>
              <a:rPr lang="en-GB" b="0" i="0" dirty="0">
                <a:solidFill>
                  <a:srgbClr val="000000"/>
                </a:solidFill>
                <a:effectLst/>
              </a:rPr>
              <a:t>Sedimentary rocks are formed from </a:t>
            </a:r>
            <a:r>
              <a:rPr lang="en-GB" b="0" i="0" u="sng" dirty="0">
                <a:solidFill>
                  <a:srgbClr val="000000"/>
                </a:solidFill>
                <a:effectLst/>
              </a:rPr>
              <a:t>sediment</a:t>
            </a:r>
            <a:r>
              <a:rPr lang="en-GB" b="0" i="0" dirty="0">
                <a:solidFill>
                  <a:srgbClr val="000000"/>
                </a:solidFill>
                <a:effectLst/>
              </a:rPr>
              <a:t> grains deposited by water, wind or ice. </a:t>
            </a:r>
          </a:p>
          <a:p>
            <a:pPr>
              <a:lnSpc>
                <a:spcPct val="100000"/>
              </a:lnSpc>
              <a:spcBef>
                <a:spcPts val="0"/>
              </a:spcBef>
              <a:spcAft>
                <a:spcPts val="1800"/>
              </a:spcAft>
            </a:pPr>
            <a:r>
              <a:rPr lang="en-GB" b="0" i="0" dirty="0">
                <a:solidFill>
                  <a:srgbClr val="000000"/>
                </a:solidFill>
                <a:effectLst/>
              </a:rPr>
              <a:t>They are always formed in layers, called “beds” or “strata”, and quite often contain fossils.</a:t>
            </a:r>
          </a:p>
        </p:txBody>
      </p:sp>
      <p:sp>
        <p:nvSpPr>
          <p:cNvPr id="5" name="TextBox 4">
            <a:extLst>
              <a:ext uri="{FF2B5EF4-FFF2-40B4-BE49-F238E27FC236}">
                <a16:creationId xmlns:a16="http://schemas.microsoft.com/office/drawing/2014/main" id="{D2382D36-2830-4547-B8C6-F99ED92622F9}"/>
              </a:ext>
            </a:extLst>
          </p:cNvPr>
          <p:cNvSpPr txBox="1"/>
          <p:nvPr/>
        </p:nvSpPr>
        <p:spPr>
          <a:xfrm>
            <a:off x="838200" y="4738412"/>
            <a:ext cx="8324461" cy="1200329"/>
          </a:xfrm>
          <a:prstGeom prst="rect">
            <a:avLst/>
          </a:prstGeom>
          <a:noFill/>
        </p:spPr>
        <p:txBody>
          <a:bodyPr wrap="square">
            <a:spAutoFit/>
          </a:bodyPr>
          <a:lstStyle/>
          <a:p>
            <a:r>
              <a:rPr lang="en-GB" sz="2400" b="1" i="0" dirty="0">
                <a:effectLst/>
                <a:latin typeface="Century Gothic" panose="020B0502020202020204" pitchFamily="34" charset="0"/>
              </a:rPr>
              <a:t>Sandstone</a:t>
            </a:r>
            <a:r>
              <a:rPr lang="en-GB" sz="2400" b="0" i="0" dirty="0">
                <a:solidFill>
                  <a:srgbClr val="000000"/>
                </a:solidFill>
                <a:effectLst/>
                <a:latin typeface="Century Gothic" panose="020B0502020202020204" pitchFamily="34" charset="0"/>
              </a:rPr>
              <a:t> is made of sand grains packed together. </a:t>
            </a:r>
          </a:p>
          <a:p>
            <a:r>
              <a:rPr lang="en-GB" sz="2400" b="0" i="0" dirty="0">
                <a:solidFill>
                  <a:srgbClr val="000000"/>
                </a:solidFill>
                <a:effectLst/>
                <a:latin typeface="Century Gothic" panose="020B0502020202020204" pitchFamily="34" charset="0"/>
              </a:rPr>
              <a:t>It is formed from sediment deposited by rivers, the sea, or by the wind</a:t>
            </a:r>
            <a:r>
              <a:rPr lang="en-GB" sz="2400" dirty="0">
                <a:solidFill>
                  <a:srgbClr val="000000"/>
                </a:solidFill>
                <a:latin typeface="Century Gothic" panose="020B0502020202020204" pitchFamily="34" charset="0"/>
              </a:rPr>
              <a:t>.</a:t>
            </a:r>
            <a:endParaRPr lang="en-GB" sz="2400" b="0" i="0" dirty="0">
              <a:solidFill>
                <a:srgbClr val="000000"/>
              </a:solidFill>
              <a:effectLst/>
              <a:latin typeface="Century Gothic" panose="020B0502020202020204" pitchFamily="34" charset="0"/>
            </a:endParaRPr>
          </a:p>
        </p:txBody>
      </p:sp>
      <p:pic>
        <p:nvPicPr>
          <p:cNvPr id="6" name="Picture 5">
            <a:extLst>
              <a:ext uri="{FF2B5EF4-FFF2-40B4-BE49-F238E27FC236}">
                <a16:creationId xmlns:a16="http://schemas.microsoft.com/office/drawing/2014/main" id="{12889F72-0FA0-4762-9000-D3232C55853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452" b="77880" l="7950" r="90377">
                        <a14:foregroundMark x1="38494" y1="68664" x2="38494" y2="68664"/>
                        <a14:foregroundMark x1="26778" y1="69585" x2="26778" y2="69585"/>
                        <a14:foregroundMark x1="49791" y1="70507" x2="49791" y2="70507"/>
                        <a14:foregroundMark x1="71130" y1="71889" x2="71130" y2="71889"/>
                        <a14:foregroundMark x1="90377" y1="44700" x2="90377" y2="44700"/>
                        <a14:foregroundMark x1="10042" y1="38710" x2="10042" y2="38710"/>
                        <a14:foregroundMark x1="10042" y1="28571" x2="10042" y2="28571"/>
                        <a14:foregroundMark x1="12552" y1="21198" x2="12552" y2="21198"/>
                        <a14:foregroundMark x1="13389" y1="13825" x2="13389" y2="13825"/>
                        <a14:foregroundMark x1="11715" y1="44700" x2="11715" y2="44700"/>
                        <a14:foregroundMark x1="11715" y1="49770" x2="11715" y2="49770"/>
                        <a14:foregroundMark x1="10879" y1="55760" x2="10879" y2="55760"/>
                        <a14:foregroundMark x1="8368" y1="61751" x2="8368" y2="61751"/>
                        <a14:foregroundMark x1="7950" y1="68664" x2="7950" y2="68664"/>
                        <a14:foregroundMark x1="7950" y1="74194" x2="7950" y2="74194"/>
                        <a14:foregroundMark x1="12134" y1="70046" x2="12134" y2="70046"/>
                        <a14:foregroundMark x1="15900" y1="55760" x2="15900" y2="55760"/>
                        <a14:foregroundMark x1="20921" y1="60829" x2="20921" y2="60829"/>
                        <a14:foregroundMark x1="23013" y1="65438" x2="23013" y2="65438"/>
                        <a14:foregroundMark x1="24686" y1="70968" x2="24686" y2="70968"/>
                        <a14:foregroundMark x1="15900" y1="76037" x2="15900" y2="76037"/>
                        <a14:foregroundMark x1="25105" y1="75115" x2="25105" y2="75115"/>
                        <a14:foregroundMark x1="37657" y1="72811" x2="37657" y2="72811"/>
                        <a14:foregroundMark x1="40167" y1="62673" x2="40167" y2="62673"/>
                        <a14:foregroundMark x1="47280" y1="61290" x2="47280" y2="61290"/>
                        <a14:foregroundMark x1="59414" y1="63134" x2="59414" y2="63134"/>
                        <a14:foregroundMark x1="54393" y1="61290" x2="54393" y2="61290"/>
                        <a14:foregroundMark x1="63180" y1="61751" x2="63180" y2="61751"/>
                        <a14:foregroundMark x1="69456" y1="62212" x2="69456" y2="62212"/>
                        <a14:foregroundMark x1="71548" y1="65438" x2="71548" y2="65438"/>
                        <a14:foregroundMark x1="75732" y1="65438" x2="75732" y2="65438"/>
                        <a14:foregroundMark x1="82008" y1="68203" x2="82008" y2="68203"/>
                        <a14:foregroundMark x1="79916" y1="76498" x2="79916" y2="76498"/>
                        <a14:foregroundMark x1="53556" y1="75576" x2="53556" y2="75576"/>
                        <a14:foregroundMark x1="43096" y1="77880" x2="43096" y2="77880"/>
                      </a14:backgroundRemoval>
                    </a14:imgEffect>
                  </a14:imgLayer>
                </a14:imgProps>
              </a:ext>
            </a:extLst>
          </a:blip>
          <a:srcRect b="17859"/>
          <a:stretch/>
        </p:blipFill>
        <p:spPr>
          <a:xfrm>
            <a:off x="9264277" y="4360519"/>
            <a:ext cx="2276475" cy="1697777"/>
          </a:xfrm>
          <a:prstGeom prst="rect">
            <a:avLst/>
          </a:prstGeom>
        </p:spPr>
      </p:pic>
      <p:pic>
        <p:nvPicPr>
          <p:cNvPr id="7" name="Picture 7" descr="think.WMF">
            <a:extLst>
              <a:ext uri="{FF2B5EF4-FFF2-40B4-BE49-F238E27FC236}">
                <a16:creationId xmlns:a16="http://schemas.microsoft.com/office/drawing/2014/main" id="{548E3499-2C0A-429B-9DB1-48FAC7E3B0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73957"/>
            <a:ext cx="8096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7EB9-92D7-4696-BD02-028FC34E9438}"/>
              </a:ext>
            </a:extLst>
          </p:cNvPr>
          <p:cNvSpPr>
            <a:spLocks noGrp="1"/>
          </p:cNvSpPr>
          <p:nvPr>
            <p:ph type="title"/>
          </p:nvPr>
        </p:nvSpPr>
        <p:spPr/>
        <p:txBody>
          <a:bodyPr/>
          <a:lstStyle/>
          <a:p>
            <a:pPr algn="l"/>
            <a:r>
              <a:rPr lang="en-GB" b="1" i="0" dirty="0">
                <a:solidFill>
                  <a:srgbClr val="000000"/>
                </a:solidFill>
                <a:effectLst/>
              </a:rPr>
              <a:t>Metamorphic Rocks</a:t>
            </a:r>
          </a:p>
        </p:txBody>
      </p:sp>
      <p:sp>
        <p:nvSpPr>
          <p:cNvPr id="3" name="Content Placeholder 2">
            <a:extLst>
              <a:ext uri="{FF2B5EF4-FFF2-40B4-BE49-F238E27FC236}">
                <a16:creationId xmlns:a16="http://schemas.microsoft.com/office/drawing/2014/main" id="{BE7635E9-F81A-4502-9DE3-0C36C52A3C9D}"/>
              </a:ext>
            </a:extLst>
          </p:cNvPr>
          <p:cNvSpPr>
            <a:spLocks noGrp="1"/>
          </p:cNvSpPr>
          <p:nvPr>
            <p:ph idx="1"/>
          </p:nvPr>
        </p:nvSpPr>
        <p:spPr/>
        <p:txBody>
          <a:bodyPr/>
          <a:lstStyle/>
          <a:p>
            <a:pPr>
              <a:lnSpc>
                <a:spcPct val="100000"/>
              </a:lnSpc>
              <a:spcBef>
                <a:spcPts val="0"/>
              </a:spcBef>
              <a:spcAft>
                <a:spcPts val="1800"/>
              </a:spcAft>
            </a:pPr>
            <a:r>
              <a:rPr lang="en-GB" b="0" i="0" dirty="0">
                <a:solidFill>
                  <a:srgbClr val="000000"/>
                </a:solidFill>
                <a:effectLst/>
              </a:rPr>
              <a:t>Metamorphic rocks were once igneous or sedimentary rocks, but have been changed (metamorphosed) as a result of intense heat and/or pressure within the Earth’s crust. </a:t>
            </a:r>
          </a:p>
          <a:p>
            <a:pPr>
              <a:lnSpc>
                <a:spcPct val="100000"/>
              </a:lnSpc>
              <a:spcBef>
                <a:spcPts val="0"/>
              </a:spcBef>
              <a:spcAft>
                <a:spcPts val="1800"/>
              </a:spcAft>
            </a:pPr>
            <a:r>
              <a:rPr lang="en-GB" b="0" i="0" dirty="0">
                <a:solidFill>
                  <a:srgbClr val="000000"/>
                </a:solidFill>
                <a:effectLst/>
              </a:rPr>
              <a:t>They are crystalline and often have a “squashed” texture.</a:t>
            </a:r>
          </a:p>
        </p:txBody>
      </p:sp>
      <p:sp>
        <p:nvSpPr>
          <p:cNvPr id="5" name="TextBox 4">
            <a:extLst>
              <a:ext uri="{FF2B5EF4-FFF2-40B4-BE49-F238E27FC236}">
                <a16:creationId xmlns:a16="http://schemas.microsoft.com/office/drawing/2014/main" id="{D1319102-6979-431F-9AC6-1BA97E6D6724}"/>
              </a:ext>
            </a:extLst>
          </p:cNvPr>
          <p:cNvSpPr txBox="1"/>
          <p:nvPr/>
        </p:nvSpPr>
        <p:spPr>
          <a:xfrm>
            <a:off x="3251979" y="4725895"/>
            <a:ext cx="7980006" cy="1200329"/>
          </a:xfrm>
          <a:prstGeom prst="rect">
            <a:avLst/>
          </a:prstGeom>
          <a:noFill/>
        </p:spPr>
        <p:txBody>
          <a:bodyPr wrap="square">
            <a:spAutoFit/>
          </a:bodyPr>
          <a:lstStyle/>
          <a:p>
            <a:r>
              <a:rPr lang="en-GB" sz="2400" b="1" i="0" dirty="0">
                <a:effectLst/>
                <a:latin typeface="Century Gothic" panose="020B0502020202020204" pitchFamily="34" charset="0"/>
              </a:rPr>
              <a:t>Slate</a:t>
            </a:r>
            <a:r>
              <a:rPr lang="en-GB" sz="2400" b="0" i="0" dirty="0">
                <a:solidFill>
                  <a:srgbClr val="000000"/>
                </a:solidFill>
                <a:effectLst/>
                <a:latin typeface="Century Gothic" panose="020B0502020202020204" pitchFamily="34" charset="0"/>
              </a:rPr>
              <a:t> is made of fine-grained interlocking crystals which lie flat in the same direction, these rocks can be easily split.</a:t>
            </a:r>
          </a:p>
        </p:txBody>
      </p:sp>
      <p:pic>
        <p:nvPicPr>
          <p:cNvPr id="6" name="Picture 5">
            <a:extLst>
              <a:ext uri="{FF2B5EF4-FFF2-40B4-BE49-F238E27FC236}">
                <a16:creationId xmlns:a16="http://schemas.microsoft.com/office/drawing/2014/main" id="{A5B898F7-9872-41BD-B376-86E69390E76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831" b="93720" l="1660" r="96680">
                        <a14:foregroundMark x1="11618" y1="42029" x2="11618" y2="42029"/>
                        <a14:foregroundMark x1="12033" y1="35749" x2="12033" y2="35749"/>
                        <a14:foregroundMark x1="17427" y1="40097" x2="17427" y2="40097"/>
                        <a14:foregroundMark x1="4149" y1="56039" x2="4149" y2="56039"/>
                        <a14:foregroundMark x1="3734" y1="37198" x2="3734" y2="37198"/>
                        <a14:foregroundMark x1="1660" y1="40580" x2="1660" y2="40580"/>
                        <a14:foregroundMark x1="51867" y1="5314" x2="51867" y2="5314"/>
                        <a14:foregroundMark x1="72614" y1="35749" x2="72614" y2="35749"/>
                        <a14:foregroundMark x1="81328" y1="41546" x2="81328" y2="41546"/>
                        <a14:foregroundMark x1="92531" y1="47826" x2="92531" y2="47826"/>
                        <a14:foregroundMark x1="81743" y1="60870" x2="81743" y2="60870"/>
                        <a14:foregroundMark x1="69710" y1="54106" x2="69710" y2="54106"/>
                        <a14:foregroundMark x1="65975" y1="50725" x2="65975" y2="50725"/>
                        <a14:foregroundMark x1="68465" y1="42512" x2="68465" y2="42512"/>
                        <a14:foregroundMark x1="83402" y1="29469" x2="83402" y2="29469"/>
                        <a14:foregroundMark x1="93361" y1="28986" x2="93361" y2="28986"/>
                        <a14:foregroundMark x1="85062" y1="40580" x2="85062" y2="40580"/>
                        <a14:foregroundMark x1="80498" y1="38164" x2="80498" y2="38164"/>
                        <a14:foregroundMark x1="87967" y1="59903" x2="87967" y2="59903"/>
                        <a14:foregroundMark x1="92531" y1="60386" x2="92531" y2="60386"/>
                        <a14:foregroundMark x1="97095" y1="61836" x2="97095" y2="61836"/>
                        <a14:foregroundMark x1="59336" y1="78744" x2="59336" y2="78744"/>
                        <a14:foregroundMark x1="54357" y1="61836" x2="54357" y2="61836"/>
                        <a14:foregroundMark x1="51037" y1="61836" x2="51037" y2="61836"/>
                        <a14:foregroundMark x1="17842" y1="77778" x2="17842" y2="77778"/>
                        <a14:foregroundMark x1="16183" y1="85507" x2="16183" y2="85507"/>
                        <a14:foregroundMark x1="19917" y1="93720" x2="19917" y2="93720"/>
                        <a14:foregroundMark x1="20332" y1="44928" x2="20332" y2="44928"/>
                        <a14:foregroundMark x1="24896" y1="40580" x2="24896" y2="40580"/>
                        <a14:foregroundMark x1="25726" y1="46377" x2="25726" y2="46377"/>
                      </a14:backgroundRemoval>
                    </a14:imgEffect>
                  </a14:imgLayer>
                </a14:imgProps>
              </a:ext>
            </a:extLst>
          </a:blip>
          <a:stretch>
            <a:fillRect/>
          </a:stretch>
        </p:blipFill>
        <p:spPr>
          <a:xfrm>
            <a:off x="920426" y="4340223"/>
            <a:ext cx="2295525" cy="1971675"/>
          </a:xfrm>
          <a:prstGeom prst="rect">
            <a:avLst/>
          </a:prstGeom>
        </p:spPr>
      </p:pic>
      <p:pic>
        <p:nvPicPr>
          <p:cNvPr id="7" name="Picture 7" descr="think.WMF">
            <a:extLst>
              <a:ext uri="{FF2B5EF4-FFF2-40B4-BE49-F238E27FC236}">
                <a16:creationId xmlns:a16="http://schemas.microsoft.com/office/drawing/2014/main" id="{532A649F-7D16-48EB-99E4-25896C0F09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31985" y="42862"/>
            <a:ext cx="8096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91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4E2C-3828-4271-89B9-2A2844F0834F}"/>
              </a:ext>
            </a:extLst>
          </p:cNvPr>
          <p:cNvSpPr>
            <a:spLocks noGrp="1"/>
          </p:cNvSpPr>
          <p:nvPr>
            <p:ph type="title"/>
          </p:nvPr>
        </p:nvSpPr>
        <p:spPr/>
        <p:txBody>
          <a:bodyPr/>
          <a:lstStyle/>
          <a:p>
            <a:r>
              <a:rPr lang="en-GB" dirty="0"/>
              <a:t>Rock characteristics</a:t>
            </a:r>
          </a:p>
        </p:txBody>
      </p:sp>
      <p:sp>
        <p:nvSpPr>
          <p:cNvPr id="3" name="Content Placeholder 2">
            <a:extLst>
              <a:ext uri="{FF2B5EF4-FFF2-40B4-BE49-F238E27FC236}">
                <a16:creationId xmlns:a16="http://schemas.microsoft.com/office/drawing/2014/main" id="{10039C3F-4604-4870-A1FE-E85D7E90CD96}"/>
              </a:ext>
            </a:extLst>
          </p:cNvPr>
          <p:cNvSpPr>
            <a:spLocks noGrp="1"/>
          </p:cNvSpPr>
          <p:nvPr>
            <p:ph idx="1"/>
          </p:nvPr>
        </p:nvSpPr>
        <p:spPr/>
        <p:txBody>
          <a:bodyPr/>
          <a:lstStyle/>
          <a:p>
            <a:pPr marL="0" indent="0">
              <a:buNone/>
            </a:pPr>
            <a:r>
              <a:rPr lang="en-GB" dirty="0"/>
              <a:t>Each of the different rock types will look differently since they are all formed in different ways.  </a:t>
            </a:r>
          </a:p>
          <a:p>
            <a:pPr marL="0" indent="0">
              <a:buNone/>
            </a:pPr>
            <a:endParaRPr lang="en-GB" dirty="0"/>
          </a:p>
          <a:p>
            <a:pPr marL="0" indent="0">
              <a:buNone/>
            </a:pPr>
            <a:r>
              <a:rPr lang="en-GB" dirty="0"/>
              <a:t>You are going to try and classify different rock types using the information on the next page.  You should write your findings on the “Rocks Observation Sheet”.</a:t>
            </a:r>
          </a:p>
        </p:txBody>
      </p:sp>
    </p:spTree>
    <p:extLst>
      <p:ext uri="{BB962C8B-B14F-4D97-AF65-F5344CB8AC3E}">
        <p14:creationId xmlns:p14="http://schemas.microsoft.com/office/powerpoint/2010/main" val="3771436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AA780-07AE-4F9F-AD4E-B074B94EF3DE}"/>
              </a:ext>
            </a:extLst>
          </p:cNvPr>
          <p:cNvSpPr>
            <a:spLocks noGrp="1"/>
          </p:cNvSpPr>
          <p:nvPr>
            <p:ph type="title"/>
          </p:nvPr>
        </p:nvSpPr>
        <p:spPr/>
        <p:txBody>
          <a:bodyPr/>
          <a:lstStyle/>
          <a:p>
            <a:r>
              <a:rPr lang="en-GB" dirty="0"/>
              <a:t>Properties of different Rocks</a:t>
            </a:r>
          </a:p>
        </p:txBody>
      </p:sp>
      <p:sp>
        <p:nvSpPr>
          <p:cNvPr id="4" name="Content Placeholder 3">
            <a:extLst>
              <a:ext uri="{FF2B5EF4-FFF2-40B4-BE49-F238E27FC236}">
                <a16:creationId xmlns:a16="http://schemas.microsoft.com/office/drawing/2014/main" id="{0082B30D-6E84-4A6D-B93C-EEB0F614BF0B}"/>
              </a:ext>
            </a:extLst>
          </p:cNvPr>
          <p:cNvSpPr>
            <a:spLocks noGrp="1"/>
          </p:cNvSpPr>
          <p:nvPr>
            <p:ph sz="half" idx="1"/>
          </p:nvPr>
        </p:nvSpPr>
        <p:spPr>
          <a:xfrm>
            <a:off x="838200" y="1825625"/>
            <a:ext cx="3565849" cy="4351338"/>
          </a:xfrm>
          <a:ln>
            <a:solidFill>
              <a:schemeClr val="accent1"/>
            </a:solidFill>
          </a:ln>
        </p:spPr>
        <p:txBody>
          <a:bodyPr>
            <a:normAutofit lnSpcReduction="10000"/>
          </a:bodyPr>
          <a:lstStyle/>
          <a:p>
            <a:pPr marL="0" indent="0">
              <a:buNone/>
            </a:pPr>
            <a:r>
              <a:rPr lang="en-GB" u="sng" dirty="0"/>
              <a:t>Igneous</a:t>
            </a:r>
          </a:p>
          <a:p>
            <a:pPr marL="0" indent="0">
              <a:buNone/>
            </a:pPr>
            <a:r>
              <a:rPr lang="en-GB" dirty="0"/>
              <a:t>These can have either:</a:t>
            </a:r>
          </a:p>
          <a:p>
            <a:r>
              <a:rPr lang="en-GB" dirty="0"/>
              <a:t>Crystal grains</a:t>
            </a:r>
          </a:p>
          <a:p>
            <a:r>
              <a:rPr lang="en-GB" dirty="0"/>
              <a:t>Holes where hot gases escapes (porous)</a:t>
            </a:r>
          </a:p>
          <a:p>
            <a:r>
              <a:rPr lang="en-GB" dirty="0"/>
              <a:t>Glassy appearance with no grains</a:t>
            </a:r>
          </a:p>
          <a:p>
            <a:pPr marL="0" indent="0">
              <a:buNone/>
            </a:pPr>
            <a:endParaRPr lang="en-GB" u="sng" dirty="0"/>
          </a:p>
        </p:txBody>
      </p:sp>
      <p:sp>
        <p:nvSpPr>
          <p:cNvPr id="8" name="Content Placeholder 3">
            <a:extLst>
              <a:ext uri="{FF2B5EF4-FFF2-40B4-BE49-F238E27FC236}">
                <a16:creationId xmlns:a16="http://schemas.microsoft.com/office/drawing/2014/main" id="{D5B230D2-F8F9-408C-9762-2021A3684273}"/>
              </a:ext>
            </a:extLst>
          </p:cNvPr>
          <p:cNvSpPr txBox="1">
            <a:spLocks/>
          </p:cNvSpPr>
          <p:nvPr/>
        </p:nvSpPr>
        <p:spPr>
          <a:xfrm>
            <a:off x="4432041" y="1825625"/>
            <a:ext cx="3565849" cy="4351338"/>
          </a:xfrm>
          <a:prstGeom prst="rect">
            <a:avLst/>
          </a:prstGeom>
          <a:ln>
            <a:solidFill>
              <a:schemeClr val="accent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Dyslexic"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Dyslexic"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Dyslexic"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Dyslexic"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u="sng" dirty="0">
                <a:latin typeface="Century Gothic" panose="020B0502020202020204" pitchFamily="34" charset="0"/>
              </a:rPr>
              <a:t>Sedimentary</a:t>
            </a:r>
          </a:p>
          <a:p>
            <a:pPr marL="0" indent="0">
              <a:buFont typeface="Arial" panose="020B0604020202020204" pitchFamily="34" charset="0"/>
              <a:buNone/>
            </a:pPr>
            <a:r>
              <a:rPr lang="en-GB" dirty="0">
                <a:latin typeface="Century Gothic" panose="020B0502020202020204" pitchFamily="34" charset="0"/>
              </a:rPr>
              <a:t>These can have either:</a:t>
            </a:r>
          </a:p>
          <a:p>
            <a:r>
              <a:rPr lang="en-GB" dirty="0">
                <a:latin typeface="Century Gothic" panose="020B0502020202020204" pitchFamily="34" charset="0"/>
              </a:rPr>
              <a:t>Sand-sized grains cemented together</a:t>
            </a:r>
          </a:p>
          <a:p>
            <a:r>
              <a:rPr lang="en-GB" dirty="0">
                <a:latin typeface="Century Gothic" panose="020B0502020202020204" pitchFamily="34" charset="0"/>
              </a:rPr>
              <a:t>Flat layers</a:t>
            </a:r>
          </a:p>
          <a:p>
            <a:r>
              <a:rPr lang="en-GB" dirty="0">
                <a:latin typeface="Century Gothic" panose="020B0502020202020204" pitchFamily="34" charset="0"/>
              </a:rPr>
              <a:t>Fossils</a:t>
            </a:r>
          </a:p>
          <a:p>
            <a:r>
              <a:rPr lang="en-GB" dirty="0">
                <a:latin typeface="Century Gothic" panose="020B0502020202020204" pitchFamily="34" charset="0"/>
              </a:rPr>
              <a:t>Can be scratched with a fingernail</a:t>
            </a:r>
          </a:p>
          <a:p>
            <a:pPr marL="0" indent="0">
              <a:buNone/>
            </a:pPr>
            <a:endParaRPr lang="en-GB" dirty="0"/>
          </a:p>
        </p:txBody>
      </p:sp>
      <p:sp>
        <p:nvSpPr>
          <p:cNvPr id="9" name="Content Placeholder 3">
            <a:extLst>
              <a:ext uri="{FF2B5EF4-FFF2-40B4-BE49-F238E27FC236}">
                <a16:creationId xmlns:a16="http://schemas.microsoft.com/office/drawing/2014/main" id="{7A1FCC43-6B43-442F-9BEC-364BCE3277B5}"/>
              </a:ext>
            </a:extLst>
          </p:cNvPr>
          <p:cNvSpPr txBox="1">
            <a:spLocks/>
          </p:cNvSpPr>
          <p:nvPr/>
        </p:nvSpPr>
        <p:spPr>
          <a:xfrm>
            <a:off x="8025882" y="1825625"/>
            <a:ext cx="3565849" cy="4351338"/>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Dyslexic"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Dyslexic"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Dyslexic"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Dyslexic"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Dyslexic"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u="sng" dirty="0">
                <a:latin typeface="Century Gothic" panose="020B0502020202020204" pitchFamily="34" charset="0"/>
              </a:rPr>
              <a:t>Metamorphic</a:t>
            </a:r>
          </a:p>
          <a:p>
            <a:pPr marL="0" indent="0">
              <a:buFont typeface="Arial" panose="020B0604020202020204" pitchFamily="34" charset="0"/>
              <a:buNone/>
            </a:pPr>
            <a:r>
              <a:rPr lang="en-GB" dirty="0">
                <a:latin typeface="Century Gothic" panose="020B0502020202020204" pitchFamily="34" charset="0"/>
              </a:rPr>
              <a:t>These can have either:</a:t>
            </a:r>
          </a:p>
          <a:p>
            <a:r>
              <a:rPr lang="en-GB" dirty="0">
                <a:latin typeface="Century Gothic" panose="020B0502020202020204" pitchFamily="34" charset="0"/>
              </a:rPr>
              <a:t>Alternating dark and white bands</a:t>
            </a:r>
          </a:p>
          <a:p>
            <a:r>
              <a:rPr lang="en-GB" dirty="0">
                <a:latin typeface="Century Gothic" panose="020B0502020202020204" pitchFamily="34" charset="0"/>
              </a:rPr>
              <a:t>Swirly pattern</a:t>
            </a:r>
          </a:p>
          <a:p>
            <a:r>
              <a:rPr lang="en-GB" dirty="0">
                <a:latin typeface="Century Gothic" panose="020B0502020202020204" pitchFamily="34" charset="0"/>
              </a:rPr>
              <a:t>One colour throughout</a:t>
            </a:r>
          </a:p>
        </p:txBody>
      </p:sp>
      <p:pic>
        <p:nvPicPr>
          <p:cNvPr id="10" name="Picture 7" descr="think.WMF">
            <a:extLst>
              <a:ext uri="{FF2B5EF4-FFF2-40B4-BE49-F238E27FC236}">
                <a16:creationId xmlns:a16="http://schemas.microsoft.com/office/drawing/2014/main" id="{48AF930B-1999-478A-8611-9207405BBE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31985" y="42862"/>
            <a:ext cx="8096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5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0EB5-0034-49E4-ACFA-AFD45527DFA5}"/>
              </a:ext>
            </a:extLst>
          </p:cNvPr>
          <p:cNvSpPr>
            <a:spLocks noGrp="1"/>
          </p:cNvSpPr>
          <p:nvPr>
            <p:ph type="title"/>
          </p:nvPr>
        </p:nvSpPr>
        <p:spPr/>
        <p:txBody>
          <a:bodyPr/>
          <a:lstStyle/>
          <a:p>
            <a:r>
              <a:rPr lang="en-GB" dirty="0"/>
              <a:t>Uses of Rocks</a:t>
            </a:r>
          </a:p>
        </p:txBody>
      </p:sp>
      <p:sp>
        <p:nvSpPr>
          <p:cNvPr id="3" name="Content Placeholder 2">
            <a:extLst>
              <a:ext uri="{FF2B5EF4-FFF2-40B4-BE49-F238E27FC236}">
                <a16:creationId xmlns:a16="http://schemas.microsoft.com/office/drawing/2014/main" id="{4610211D-2AB4-4B11-A1F8-B1EFECB818E8}"/>
              </a:ext>
            </a:extLst>
          </p:cNvPr>
          <p:cNvSpPr>
            <a:spLocks noGrp="1"/>
          </p:cNvSpPr>
          <p:nvPr>
            <p:ph idx="1"/>
          </p:nvPr>
        </p:nvSpPr>
        <p:spPr/>
        <p:txBody>
          <a:bodyPr/>
          <a:lstStyle/>
          <a:p>
            <a:pPr marL="0" indent="0">
              <a:buNone/>
            </a:pPr>
            <a:r>
              <a:rPr lang="en-GB" dirty="0"/>
              <a:t>As you have seen there are many different types of rock which a variety of different characteristics/properties.</a:t>
            </a:r>
          </a:p>
          <a:p>
            <a:pPr marL="0" indent="0">
              <a:buNone/>
            </a:pPr>
            <a:endParaRPr lang="en-GB" dirty="0"/>
          </a:p>
          <a:p>
            <a:pPr marL="0" indent="0">
              <a:buNone/>
            </a:pPr>
            <a:r>
              <a:rPr lang="en-GB" dirty="0"/>
              <a:t>These properties determine the uses of each of the different rocks.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221361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D58A-F581-433F-AFB8-2DFB4641B9F1}"/>
              </a:ext>
            </a:extLst>
          </p:cNvPr>
          <p:cNvSpPr>
            <a:spLocks noGrp="1"/>
          </p:cNvSpPr>
          <p:nvPr>
            <p:ph type="title"/>
          </p:nvPr>
        </p:nvSpPr>
        <p:spPr/>
        <p:txBody>
          <a:bodyPr/>
          <a:lstStyle/>
          <a:p>
            <a:r>
              <a:rPr lang="en-GB" dirty="0"/>
              <a:t>Scenario</a:t>
            </a:r>
          </a:p>
        </p:txBody>
      </p:sp>
      <p:sp>
        <p:nvSpPr>
          <p:cNvPr id="3" name="Content Placeholder 2">
            <a:extLst>
              <a:ext uri="{FF2B5EF4-FFF2-40B4-BE49-F238E27FC236}">
                <a16:creationId xmlns:a16="http://schemas.microsoft.com/office/drawing/2014/main" id="{9182C5A0-0852-43A5-9F47-2863E3352C59}"/>
              </a:ext>
            </a:extLst>
          </p:cNvPr>
          <p:cNvSpPr>
            <a:spLocks noGrp="1"/>
          </p:cNvSpPr>
          <p:nvPr>
            <p:ph idx="1"/>
          </p:nvPr>
        </p:nvSpPr>
        <p:spPr/>
        <p:txBody>
          <a:bodyPr/>
          <a:lstStyle/>
          <a:p>
            <a:pPr marL="0" indent="0">
              <a:buNone/>
            </a:pPr>
            <a:r>
              <a:rPr lang="en-GB" dirty="0"/>
              <a:t>You have been asked by the headteacher of the local primary school to create a 1 page information leaflet on the uses of different rocks.  They have supplied a booklet of information but they feel it is too much for the pupils.</a:t>
            </a:r>
          </a:p>
        </p:txBody>
      </p:sp>
      <p:pic>
        <p:nvPicPr>
          <p:cNvPr id="4" name="Picture 16" descr="j0437990[1]">
            <a:extLst>
              <a:ext uri="{FF2B5EF4-FFF2-40B4-BE49-F238E27FC236}">
                <a16:creationId xmlns:a16="http://schemas.microsoft.com/office/drawing/2014/main" id="{E3F17EFA-FA40-43DA-A755-C12CB1BAD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0367" y="230188"/>
            <a:ext cx="825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EEF186B-05B6-4252-B733-D19686DF915F}"/>
              </a:ext>
            </a:extLst>
          </p:cNvPr>
          <p:cNvPicPr>
            <a:picLocks noChangeAspect="1"/>
          </p:cNvPicPr>
          <p:nvPr/>
        </p:nvPicPr>
        <p:blipFill rotWithShape="1">
          <a:blip r:embed="rId3"/>
          <a:srcRect b="7209"/>
          <a:stretch/>
        </p:blipFill>
        <p:spPr>
          <a:xfrm>
            <a:off x="438150" y="4592637"/>
            <a:ext cx="2228850" cy="1900238"/>
          </a:xfrm>
          <a:prstGeom prst="rect">
            <a:avLst/>
          </a:prstGeom>
        </p:spPr>
      </p:pic>
    </p:spTree>
    <p:extLst>
      <p:ext uri="{BB962C8B-B14F-4D97-AF65-F5344CB8AC3E}">
        <p14:creationId xmlns:p14="http://schemas.microsoft.com/office/powerpoint/2010/main" val="237798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8418-7B1E-4A6F-84D0-81A41E13D850}"/>
              </a:ext>
            </a:extLst>
          </p:cNvPr>
          <p:cNvSpPr>
            <a:spLocks noGrp="1"/>
          </p:cNvSpPr>
          <p:nvPr>
            <p:ph type="title"/>
          </p:nvPr>
        </p:nvSpPr>
        <p:spPr/>
        <p:txBody>
          <a:bodyPr/>
          <a:lstStyle/>
          <a:p>
            <a:r>
              <a:rPr lang="en-GB" dirty="0"/>
              <a:t>What to do:</a:t>
            </a:r>
          </a:p>
        </p:txBody>
      </p:sp>
      <p:sp>
        <p:nvSpPr>
          <p:cNvPr id="3" name="Content Placeholder 2">
            <a:extLst>
              <a:ext uri="{FF2B5EF4-FFF2-40B4-BE49-F238E27FC236}">
                <a16:creationId xmlns:a16="http://schemas.microsoft.com/office/drawing/2014/main" id="{42677A09-1166-4995-807F-9F97C79C1C39}"/>
              </a:ext>
            </a:extLst>
          </p:cNvPr>
          <p:cNvSpPr>
            <a:spLocks noGrp="1"/>
          </p:cNvSpPr>
          <p:nvPr>
            <p:ph sz="half" idx="1"/>
          </p:nvPr>
        </p:nvSpPr>
        <p:spPr/>
        <p:txBody>
          <a:bodyPr>
            <a:normAutofit fontScale="92500"/>
          </a:bodyPr>
          <a:lstStyle/>
          <a:p>
            <a:r>
              <a:rPr lang="en-GB" dirty="0"/>
              <a:t>Take a sheet of A4 paper and split it into three columns (one for Sedimentary, one for Igneous and one for Metamorphic).</a:t>
            </a:r>
          </a:p>
          <a:p>
            <a:r>
              <a:rPr lang="en-GB" dirty="0"/>
              <a:t>Summarise all the information in the booklet onto this page.</a:t>
            </a:r>
          </a:p>
          <a:p>
            <a:r>
              <a:rPr lang="en-GB" dirty="0"/>
              <a:t>Remember you should make your page eye-catching for the primary pupils so should be colourful with pictures.</a:t>
            </a:r>
          </a:p>
        </p:txBody>
      </p:sp>
      <p:sp>
        <p:nvSpPr>
          <p:cNvPr id="5" name="Content Placeholder 4">
            <a:extLst>
              <a:ext uri="{FF2B5EF4-FFF2-40B4-BE49-F238E27FC236}">
                <a16:creationId xmlns:a16="http://schemas.microsoft.com/office/drawing/2014/main" id="{53924D83-4C01-464E-AEE4-0D1C38C22A25}"/>
              </a:ext>
            </a:extLst>
          </p:cNvPr>
          <p:cNvSpPr>
            <a:spLocks noGrp="1"/>
          </p:cNvSpPr>
          <p:nvPr>
            <p:ph sz="half" idx="2"/>
          </p:nvPr>
        </p:nvSpPr>
        <p:spPr/>
        <p:txBody>
          <a:bodyPr>
            <a:normAutofit fontScale="92500"/>
          </a:bodyPr>
          <a:lstStyle/>
          <a:p>
            <a:endParaRPr lang="en-GB"/>
          </a:p>
        </p:txBody>
      </p:sp>
      <p:pic>
        <p:nvPicPr>
          <p:cNvPr id="4" name="Picture 16" descr="j0437990[1]">
            <a:extLst>
              <a:ext uri="{FF2B5EF4-FFF2-40B4-BE49-F238E27FC236}">
                <a16:creationId xmlns:a16="http://schemas.microsoft.com/office/drawing/2014/main" id="{B02DE63E-296F-4016-94C3-AD0AA89D5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782" y="365125"/>
            <a:ext cx="825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7808B41-7CA0-4236-868C-B4B042CEA993}"/>
              </a:ext>
            </a:extLst>
          </p:cNvPr>
          <p:cNvSpPr/>
          <p:nvPr/>
        </p:nvSpPr>
        <p:spPr>
          <a:xfrm>
            <a:off x="6172200" y="1825625"/>
            <a:ext cx="5181600" cy="37540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Sedimentary                   Igneous              Metamorphic</a:t>
            </a: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cxnSp>
        <p:nvCxnSpPr>
          <p:cNvPr id="8" name="Straight Connector 7">
            <a:extLst>
              <a:ext uri="{FF2B5EF4-FFF2-40B4-BE49-F238E27FC236}">
                <a16:creationId xmlns:a16="http://schemas.microsoft.com/office/drawing/2014/main" id="{0E5E82F3-0738-49FC-857B-22DCD958068A}"/>
              </a:ext>
            </a:extLst>
          </p:cNvPr>
          <p:cNvCxnSpPr/>
          <p:nvPr/>
        </p:nvCxnSpPr>
        <p:spPr>
          <a:xfrm>
            <a:off x="7952763" y="1825625"/>
            <a:ext cx="0" cy="375408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6E60D3-F092-41F6-A0B5-7B5E3EE82A4F}"/>
              </a:ext>
            </a:extLst>
          </p:cNvPr>
          <p:cNvCxnSpPr/>
          <p:nvPr/>
        </p:nvCxnSpPr>
        <p:spPr>
          <a:xfrm>
            <a:off x="9581627" y="1827023"/>
            <a:ext cx="0" cy="375408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32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6AB7CC-1CE7-44B2-8276-5C492683AD48}"/>
              </a:ext>
            </a:extLst>
          </p:cNvPr>
          <p:cNvSpPr>
            <a:spLocks noGrp="1"/>
          </p:cNvSpPr>
          <p:nvPr>
            <p:ph type="title"/>
          </p:nvPr>
        </p:nvSpPr>
        <p:spPr/>
        <p:txBody>
          <a:bodyPr/>
          <a:lstStyle/>
          <a:p>
            <a:r>
              <a:rPr lang="en-GB" dirty="0"/>
              <a:t>Soil Formation </a:t>
            </a:r>
          </a:p>
        </p:txBody>
      </p:sp>
      <p:sp>
        <p:nvSpPr>
          <p:cNvPr id="6" name="Content Placeholder 5">
            <a:extLst>
              <a:ext uri="{FF2B5EF4-FFF2-40B4-BE49-F238E27FC236}">
                <a16:creationId xmlns:a16="http://schemas.microsoft.com/office/drawing/2014/main" id="{F06513EC-F4EF-4B99-9CBF-5080361FFE8A}"/>
              </a:ext>
            </a:extLst>
          </p:cNvPr>
          <p:cNvSpPr>
            <a:spLocks noGrp="1"/>
          </p:cNvSpPr>
          <p:nvPr>
            <p:ph idx="1"/>
          </p:nvPr>
        </p:nvSpPr>
        <p:spPr/>
        <p:txBody>
          <a:bodyPr/>
          <a:lstStyle/>
          <a:p>
            <a:pPr marL="0" indent="0">
              <a:buNone/>
            </a:pPr>
            <a:r>
              <a:rPr lang="en-GB" dirty="0"/>
              <a:t>When rocks are work away but weather, chemical factors and biological factors, tiny grains of rock are broken off.</a:t>
            </a:r>
          </a:p>
          <a:p>
            <a:pPr marL="0" indent="0">
              <a:buNone/>
            </a:pPr>
            <a:endParaRPr lang="en-GB" dirty="0"/>
          </a:p>
          <a:p>
            <a:pPr marL="0" indent="0">
              <a:buNone/>
            </a:pPr>
            <a:r>
              <a:rPr lang="en-GB" dirty="0"/>
              <a:t>These grains make up much of soil.  But soil contains other things too:</a:t>
            </a:r>
          </a:p>
          <a:p>
            <a:r>
              <a:rPr lang="en-GB" dirty="0"/>
              <a:t>Water </a:t>
            </a:r>
          </a:p>
          <a:p>
            <a:r>
              <a:rPr lang="en-GB" dirty="0"/>
              <a:t>Air </a:t>
            </a:r>
          </a:p>
          <a:p>
            <a:r>
              <a:rPr lang="en-GB" dirty="0"/>
              <a:t>Humus</a:t>
            </a:r>
          </a:p>
        </p:txBody>
      </p:sp>
      <p:pic>
        <p:nvPicPr>
          <p:cNvPr id="7" name="Picture 20" descr="MC900391250[1]">
            <a:extLst>
              <a:ext uri="{FF2B5EF4-FFF2-40B4-BE49-F238E27FC236}">
                <a16:creationId xmlns:a16="http://schemas.microsoft.com/office/drawing/2014/main" id="{4E925296-CEF9-4E93-8890-B21979B8E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251670"/>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28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27E25-E79B-4C34-982A-B827DF9C6FE8}"/>
              </a:ext>
            </a:extLst>
          </p:cNvPr>
          <p:cNvSpPr>
            <a:spLocks noGrp="1"/>
          </p:cNvSpPr>
          <p:nvPr>
            <p:ph type="title"/>
          </p:nvPr>
        </p:nvSpPr>
        <p:spPr/>
        <p:txBody>
          <a:bodyPr/>
          <a:lstStyle/>
          <a:p>
            <a:r>
              <a:rPr lang="en-GB" dirty="0"/>
              <a:t>Water</a:t>
            </a:r>
          </a:p>
        </p:txBody>
      </p:sp>
      <p:sp>
        <p:nvSpPr>
          <p:cNvPr id="5" name="Content Placeholder 4">
            <a:extLst>
              <a:ext uri="{FF2B5EF4-FFF2-40B4-BE49-F238E27FC236}">
                <a16:creationId xmlns:a16="http://schemas.microsoft.com/office/drawing/2014/main" id="{28F00EF8-6B9A-45A9-95AF-0F1DA7AA4B0B}"/>
              </a:ext>
            </a:extLst>
          </p:cNvPr>
          <p:cNvSpPr>
            <a:spLocks noGrp="1"/>
          </p:cNvSpPr>
          <p:nvPr>
            <p:ph sz="half" idx="1"/>
          </p:nvPr>
        </p:nvSpPr>
        <p:spPr/>
        <p:txBody>
          <a:bodyPr/>
          <a:lstStyle/>
          <a:p>
            <a:pPr marL="0" indent="0">
              <a:buNone/>
            </a:pPr>
            <a:r>
              <a:rPr lang="en-GB" dirty="0"/>
              <a:t>When freshly dug soil is left in a dry place, it slowly loses mass.  The water in the soil is evaporating.</a:t>
            </a:r>
          </a:p>
          <a:p>
            <a:pPr marL="0" indent="0">
              <a:buNone/>
            </a:pPr>
            <a:endParaRPr lang="en-GB" dirty="0"/>
          </a:p>
          <a:p>
            <a:pPr marL="0" indent="0">
              <a:buNone/>
            </a:pPr>
            <a:r>
              <a:rPr lang="en-GB" dirty="0">
                <a:solidFill>
                  <a:srgbClr val="FF0000"/>
                </a:solidFill>
              </a:rPr>
              <a:t>Why do you think water is important in soil?</a:t>
            </a:r>
          </a:p>
        </p:txBody>
      </p:sp>
      <p:pic>
        <p:nvPicPr>
          <p:cNvPr id="11" name="Content Placeholder 10">
            <a:extLst>
              <a:ext uri="{FF2B5EF4-FFF2-40B4-BE49-F238E27FC236}">
                <a16:creationId xmlns:a16="http://schemas.microsoft.com/office/drawing/2014/main" id="{DA6964E6-26FA-4592-83AA-957A37C39086}"/>
              </a:ext>
            </a:extLst>
          </p:cNvPr>
          <p:cNvPicPr>
            <a:picLocks noGrp="1" noChangeAspect="1"/>
          </p:cNvPicPr>
          <p:nvPr>
            <p:ph sz="half" idx="2"/>
          </p:nvPr>
        </p:nvPicPr>
        <p:blipFill>
          <a:blip r:embed="rId2"/>
          <a:stretch>
            <a:fillRect/>
          </a:stretch>
        </p:blipFill>
        <p:spPr>
          <a:xfrm>
            <a:off x="6096000" y="561684"/>
            <a:ext cx="3390900" cy="3352800"/>
          </a:xfrm>
        </p:spPr>
      </p:pic>
      <p:pic>
        <p:nvPicPr>
          <p:cNvPr id="8" name="Picture 8" descr="j0290709[1]">
            <a:extLst>
              <a:ext uri="{FF2B5EF4-FFF2-40B4-BE49-F238E27FC236}">
                <a16:creationId xmlns:a16="http://schemas.microsoft.com/office/drawing/2014/main" id="{2A83AFC6-2467-4666-897C-270E51CB5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8448" y="4758087"/>
            <a:ext cx="914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think.WMF">
            <a:extLst>
              <a:ext uri="{FF2B5EF4-FFF2-40B4-BE49-F238E27FC236}">
                <a16:creationId xmlns:a16="http://schemas.microsoft.com/office/drawing/2014/main" id="{80DCB8ED-8763-47B3-829D-F88C8FBEBD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4119912"/>
            <a:ext cx="8096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04DD5C8-0C80-4D28-BA3A-AC8F06EC1176}"/>
              </a:ext>
            </a:extLst>
          </p:cNvPr>
          <p:cNvSpPr txBox="1"/>
          <p:nvPr/>
        </p:nvSpPr>
        <p:spPr>
          <a:xfrm>
            <a:off x="6019800" y="4049421"/>
            <a:ext cx="4348648" cy="1938992"/>
          </a:xfrm>
          <a:prstGeom prst="rect">
            <a:avLst/>
          </a:prstGeom>
          <a:noFill/>
        </p:spPr>
        <p:txBody>
          <a:bodyPr wrap="square" rtlCol="0">
            <a:spAutoFit/>
          </a:bodyPr>
          <a:lstStyle/>
          <a:p>
            <a:pPr algn="l"/>
            <a:r>
              <a:rPr lang="en-GB" sz="2400" i="0" dirty="0">
                <a:effectLst/>
                <a:latin typeface="Century Gothic" panose="020B0502020202020204" pitchFamily="34" charset="0"/>
              </a:rPr>
              <a:t>In this soil sample</a:t>
            </a:r>
          </a:p>
          <a:p>
            <a:pPr marL="457200" indent="-457200" algn="l">
              <a:buFont typeface="+mj-lt"/>
              <a:buAutoNum type="arabicPeriod"/>
            </a:pPr>
            <a:r>
              <a:rPr lang="en-GB" sz="2400" dirty="0">
                <a:latin typeface="Century Gothic" panose="020B0502020202020204" pitchFamily="34" charset="0"/>
              </a:rPr>
              <a:t>What mass of water is present?</a:t>
            </a:r>
          </a:p>
          <a:p>
            <a:pPr marL="457200" indent="-457200" algn="l">
              <a:buFont typeface="+mj-lt"/>
              <a:buAutoNum type="arabicPeriod"/>
            </a:pPr>
            <a:r>
              <a:rPr lang="en-GB" sz="2400" i="0" dirty="0">
                <a:effectLst/>
                <a:latin typeface="Century Gothic" panose="020B0502020202020204" pitchFamily="34" charset="0"/>
              </a:rPr>
              <a:t>What percentage of the soil is made of water? </a:t>
            </a:r>
          </a:p>
        </p:txBody>
      </p:sp>
    </p:spTree>
    <p:extLst>
      <p:ext uri="{BB962C8B-B14F-4D97-AF65-F5344CB8AC3E}">
        <p14:creationId xmlns:p14="http://schemas.microsoft.com/office/powerpoint/2010/main" val="2580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C89DB69-BB72-44CE-B981-629EECADDF12}"/>
              </a:ext>
            </a:extLst>
          </p:cNvPr>
          <p:cNvSpPr txBox="1">
            <a:spLocks noGrp="1"/>
          </p:cNvSpPr>
          <p:nvPr>
            <p:ph idx="1"/>
          </p:nvPr>
        </p:nvSpPr>
        <p:spPr>
          <a:xfrm>
            <a:off x="363895" y="2394447"/>
            <a:ext cx="11355354" cy="4156075"/>
          </a:xfrm>
        </p:spPr>
        <p:txBody>
          <a:bodyPr/>
          <a:lstStyle/>
          <a:p>
            <a:pPr marL="0" indent="0">
              <a:lnSpc>
                <a:spcPct val="130000"/>
              </a:lnSpc>
              <a:buNone/>
              <a:defRPr/>
            </a:pPr>
            <a:r>
              <a:rPr lang="en-GB" sz="2400" dirty="0"/>
              <a:t>There are 3 benchmarks that you will achieve in the </a:t>
            </a:r>
            <a:r>
              <a:rPr lang="en-GB" sz="2400" dirty="0">
                <a:solidFill>
                  <a:srgbClr val="7030A0"/>
                </a:solidFill>
              </a:rPr>
              <a:t>Earth’s Materials </a:t>
            </a:r>
            <a:r>
              <a:rPr lang="en-GB" sz="2400" dirty="0"/>
              <a:t>unit that are based on the following areas of the 3</a:t>
            </a:r>
            <a:r>
              <a:rPr lang="en-GB" sz="2400" baseline="30000" dirty="0"/>
              <a:t>rd</a:t>
            </a:r>
            <a:r>
              <a:rPr lang="en-GB" sz="2400" dirty="0"/>
              <a:t> level of the Broad General Education (BGE)</a:t>
            </a:r>
          </a:p>
          <a:p>
            <a:pPr marL="385763" indent="-385763">
              <a:lnSpc>
                <a:spcPct val="130000"/>
              </a:lnSpc>
              <a:buFontTx/>
              <a:buAutoNum type="arabicPeriod"/>
              <a:defRPr/>
            </a:pPr>
            <a:r>
              <a:rPr lang="en-GB" sz="2400" dirty="0"/>
              <a:t>The Rock Cycle</a:t>
            </a:r>
          </a:p>
          <a:p>
            <a:pPr marL="385763" indent="-385763">
              <a:lnSpc>
                <a:spcPct val="130000"/>
              </a:lnSpc>
              <a:buFontTx/>
              <a:buAutoNum type="arabicPeriod"/>
              <a:defRPr/>
            </a:pPr>
            <a:r>
              <a:rPr lang="en-GB" sz="2400" dirty="0"/>
              <a:t>Extracting Natural Resources</a:t>
            </a:r>
          </a:p>
          <a:p>
            <a:pPr marL="385763" indent="-385763">
              <a:lnSpc>
                <a:spcPct val="130000"/>
              </a:lnSpc>
              <a:buFontTx/>
              <a:buAutoNum type="arabicPeriod"/>
              <a:defRPr/>
            </a:pPr>
            <a:r>
              <a:rPr lang="en-GB" sz="2400" dirty="0"/>
              <a:t>Pollution</a:t>
            </a:r>
            <a:endParaRPr lang="en-GB" sz="1800" dirty="0"/>
          </a:p>
          <a:p>
            <a:pPr marL="0" indent="0">
              <a:lnSpc>
                <a:spcPct val="70000"/>
              </a:lnSpc>
              <a:buNone/>
              <a:defRPr/>
            </a:pPr>
            <a:endParaRPr lang="en-GB" sz="1800" dirty="0">
              <a:solidFill>
                <a:schemeClr val="bg1"/>
              </a:solidFill>
            </a:endParaRPr>
          </a:p>
          <a:p>
            <a:pPr marL="0" indent="0">
              <a:lnSpc>
                <a:spcPct val="70000"/>
              </a:lnSpc>
              <a:buNone/>
              <a:defRPr/>
            </a:pPr>
            <a:endParaRPr lang="en-GB" sz="1800" dirty="0">
              <a:solidFill>
                <a:schemeClr val="bg1"/>
              </a:solidFill>
            </a:endParaRPr>
          </a:p>
        </p:txBody>
      </p:sp>
      <p:pic>
        <p:nvPicPr>
          <p:cNvPr id="1026" name="Picture 2" descr="Curriculum levels | Learning in Scotland | Parent Zone">
            <a:extLst>
              <a:ext uri="{FF2B5EF4-FFF2-40B4-BE49-F238E27FC236}">
                <a16:creationId xmlns:a16="http://schemas.microsoft.com/office/drawing/2014/main" id="{37189018-ED0A-439F-A70A-233E452EB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057" y="137022"/>
            <a:ext cx="4562475" cy="2257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78AC3EF-9AED-45EE-A4CF-400145C4278E}"/>
              </a:ext>
            </a:extLst>
          </p:cNvPr>
          <p:cNvPicPr>
            <a:picLocks noChangeAspect="1"/>
          </p:cNvPicPr>
          <p:nvPr/>
        </p:nvPicPr>
        <p:blipFill rotWithShape="1">
          <a:blip r:embed="rId3"/>
          <a:srcRect l="36458"/>
          <a:stretch/>
        </p:blipFill>
        <p:spPr>
          <a:xfrm>
            <a:off x="7187259" y="3956180"/>
            <a:ext cx="2693373" cy="238163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1ECC-3187-4990-9F09-19AB7321A16E}"/>
              </a:ext>
            </a:extLst>
          </p:cNvPr>
          <p:cNvSpPr>
            <a:spLocks noGrp="1"/>
          </p:cNvSpPr>
          <p:nvPr>
            <p:ph type="title"/>
          </p:nvPr>
        </p:nvSpPr>
        <p:spPr/>
        <p:txBody>
          <a:bodyPr/>
          <a:lstStyle/>
          <a:p>
            <a:r>
              <a:rPr lang="en-GB" dirty="0"/>
              <a:t>Air</a:t>
            </a:r>
          </a:p>
        </p:txBody>
      </p:sp>
      <p:sp>
        <p:nvSpPr>
          <p:cNvPr id="3" name="Content Placeholder 2">
            <a:extLst>
              <a:ext uri="{FF2B5EF4-FFF2-40B4-BE49-F238E27FC236}">
                <a16:creationId xmlns:a16="http://schemas.microsoft.com/office/drawing/2014/main" id="{5AED801C-1A50-4749-ACF5-E4984BD01841}"/>
              </a:ext>
            </a:extLst>
          </p:cNvPr>
          <p:cNvSpPr>
            <a:spLocks noGrp="1"/>
          </p:cNvSpPr>
          <p:nvPr>
            <p:ph sz="half" idx="1"/>
          </p:nvPr>
        </p:nvSpPr>
        <p:spPr/>
        <p:txBody>
          <a:bodyPr/>
          <a:lstStyle/>
          <a:p>
            <a:pPr marL="0" indent="0">
              <a:buNone/>
            </a:pPr>
            <a:r>
              <a:rPr lang="en-GB" dirty="0"/>
              <a:t>The soil has air trapped in between the particles.</a:t>
            </a:r>
          </a:p>
          <a:p>
            <a:pPr marL="0" indent="0">
              <a:buNone/>
            </a:pPr>
            <a:endParaRPr lang="en-GB" dirty="0"/>
          </a:p>
          <a:p>
            <a:pPr marL="0" indent="0">
              <a:buNone/>
            </a:pPr>
            <a:r>
              <a:rPr lang="en-GB" dirty="0">
                <a:solidFill>
                  <a:srgbClr val="FF0000"/>
                </a:solidFill>
              </a:rPr>
              <a:t>Why do you think air is important in the soil?</a:t>
            </a:r>
          </a:p>
        </p:txBody>
      </p:sp>
      <p:pic>
        <p:nvPicPr>
          <p:cNvPr id="7" name="Content Placeholder 6">
            <a:extLst>
              <a:ext uri="{FF2B5EF4-FFF2-40B4-BE49-F238E27FC236}">
                <a16:creationId xmlns:a16="http://schemas.microsoft.com/office/drawing/2014/main" id="{317DC66E-0A96-4451-832C-B660689C96CE}"/>
              </a:ext>
            </a:extLst>
          </p:cNvPr>
          <p:cNvPicPr>
            <a:picLocks noGrp="1" noChangeAspect="1"/>
          </p:cNvPicPr>
          <p:nvPr>
            <p:ph sz="half" idx="2"/>
          </p:nvPr>
        </p:nvPicPr>
        <p:blipFill>
          <a:blip r:embed="rId2"/>
          <a:stretch>
            <a:fillRect/>
          </a:stretch>
        </p:blipFill>
        <p:spPr>
          <a:xfrm>
            <a:off x="6498674" y="533109"/>
            <a:ext cx="3390900" cy="3381375"/>
          </a:xfrm>
        </p:spPr>
      </p:pic>
      <p:pic>
        <p:nvPicPr>
          <p:cNvPr id="5" name="Picture 7" descr="think.WMF">
            <a:extLst>
              <a:ext uri="{FF2B5EF4-FFF2-40B4-BE49-F238E27FC236}">
                <a16:creationId xmlns:a16="http://schemas.microsoft.com/office/drawing/2014/main" id="{3F56C49A-9D6F-4585-A443-8FE9C5D832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2995787"/>
            <a:ext cx="8096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3E737D7-35B2-47EE-AAE1-3741B4597E17}"/>
              </a:ext>
            </a:extLst>
          </p:cNvPr>
          <p:cNvSpPr txBox="1"/>
          <p:nvPr/>
        </p:nvSpPr>
        <p:spPr>
          <a:xfrm>
            <a:off x="6019800" y="4049421"/>
            <a:ext cx="4348648" cy="1938992"/>
          </a:xfrm>
          <a:prstGeom prst="rect">
            <a:avLst/>
          </a:prstGeom>
          <a:noFill/>
        </p:spPr>
        <p:txBody>
          <a:bodyPr wrap="square" rtlCol="0">
            <a:spAutoFit/>
          </a:bodyPr>
          <a:lstStyle/>
          <a:p>
            <a:pPr algn="l"/>
            <a:r>
              <a:rPr lang="en-GB" sz="2400" i="0" dirty="0">
                <a:effectLst/>
                <a:latin typeface="Century Gothic" panose="020B0502020202020204" pitchFamily="34" charset="0"/>
              </a:rPr>
              <a:t>In this soil sample</a:t>
            </a:r>
          </a:p>
          <a:p>
            <a:pPr marL="457200" indent="-457200" algn="l">
              <a:buFont typeface="+mj-lt"/>
              <a:buAutoNum type="arabicPeriod"/>
            </a:pPr>
            <a:r>
              <a:rPr lang="en-GB" sz="2400" dirty="0">
                <a:latin typeface="Century Gothic" panose="020B0502020202020204" pitchFamily="34" charset="0"/>
              </a:rPr>
              <a:t>What volume of air is present?</a:t>
            </a:r>
          </a:p>
          <a:p>
            <a:pPr marL="457200" indent="-457200" algn="l">
              <a:buFont typeface="+mj-lt"/>
              <a:buAutoNum type="arabicPeriod"/>
            </a:pPr>
            <a:r>
              <a:rPr lang="en-GB" sz="2400" i="0" dirty="0">
                <a:effectLst/>
                <a:latin typeface="Century Gothic" panose="020B0502020202020204" pitchFamily="34" charset="0"/>
              </a:rPr>
              <a:t>What percentage of the soil is made of air? </a:t>
            </a:r>
          </a:p>
        </p:txBody>
      </p:sp>
      <p:pic>
        <p:nvPicPr>
          <p:cNvPr id="9" name="Picture 8" descr="j0290709[1]">
            <a:extLst>
              <a:ext uri="{FF2B5EF4-FFF2-40B4-BE49-F238E27FC236}">
                <a16:creationId xmlns:a16="http://schemas.microsoft.com/office/drawing/2014/main" id="{67C95E48-7017-4DE2-B5EA-AFF737A51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8448" y="4758087"/>
            <a:ext cx="914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9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1AA8-E0CD-4A1D-BD3D-4976F4954B69}"/>
              </a:ext>
            </a:extLst>
          </p:cNvPr>
          <p:cNvSpPr>
            <a:spLocks noGrp="1"/>
          </p:cNvSpPr>
          <p:nvPr>
            <p:ph type="title"/>
          </p:nvPr>
        </p:nvSpPr>
        <p:spPr/>
        <p:txBody>
          <a:bodyPr/>
          <a:lstStyle/>
          <a:p>
            <a:r>
              <a:rPr lang="en-GB" dirty="0"/>
              <a:t>Humus</a:t>
            </a:r>
          </a:p>
        </p:txBody>
      </p:sp>
      <p:sp>
        <p:nvSpPr>
          <p:cNvPr id="3" name="Content Placeholder 2">
            <a:extLst>
              <a:ext uri="{FF2B5EF4-FFF2-40B4-BE49-F238E27FC236}">
                <a16:creationId xmlns:a16="http://schemas.microsoft.com/office/drawing/2014/main" id="{12A32262-78D3-498D-B56E-7128FDA730D6}"/>
              </a:ext>
            </a:extLst>
          </p:cNvPr>
          <p:cNvSpPr>
            <a:spLocks noGrp="1"/>
          </p:cNvSpPr>
          <p:nvPr>
            <p:ph sz="half" idx="1"/>
          </p:nvPr>
        </p:nvSpPr>
        <p:spPr/>
        <p:txBody>
          <a:bodyPr/>
          <a:lstStyle/>
          <a:p>
            <a:pPr marL="0" indent="0">
              <a:buNone/>
            </a:pPr>
            <a:r>
              <a:rPr lang="en-GB" dirty="0"/>
              <a:t>Humus is mostly made of dead plant material which is slowly rotting.</a:t>
            </a:r>
          </a:p>
          <a:p>
            <a:pPr marL="0" indent="0">
              <a:buNone/>
            </a:pPr>
            <a:r>
              <a:rPr lang="en-GB" dirty="0"/>
              <a:t>Humus helps to keep the soil rich in nutrients that the plants need to grow.</a:t>
            </a:r>
          </a:p>
        </p:txBody>
      </p:sp>
      <p:pic>
        <p:nvPicPr>
          <p:cNvPr id="5" name="Content Placeholder 4">
            <a:extLst>
              <a:ext uri="{FF2B5EF4-FFF2-40B4-BE49-F238E27FC236}">
                <a16:creationId xmlns:a16="http://schemas.microsoft.com/office/drawing/2014/main" id="{31F4FB33-B86A-4D75-A2B6-77435316D7E8}"/>
              </a:ext>
            </a:extLst>
          </p:cNvPr>
          <p:cNvPicPr>
            <a:picLocks noGrp="1" noChangeAspect="1"/>
          </p:cNvPicPr>
          <p:nvPr>
            <p:ph sz="half" idx="2"/>
          </p:nvPr>
        </p:nvPicPr>
        <p:blipFill rotWithShape="1">
          <a:blip r:embed="rId2"/>
          <a:srcRect b="7444"/>
          <a:stretch/>
        </p:blipFill>
        <p:spPr>
          <a:xfrm>
            <a:off x="6782480" y="1482223"/>
            <a:ext cx="4895045" cy="3248398"/>
          </a:xfrm>
          <a:prstGeom prst="rect">
            <a:avLst/>
          </a:prstGeom>
        </p:spPr>
      </p:pic>
    </p:spTree>
    <p:extLst>
      <p:ext uri="{BB962C8B-B14F-4D97-AF65-F5344CB8AC3E}">
        <p14:creationId xmlns:p14="http://schemas.microsoft.com/office/powerpoint/2010/main" val="3739671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F81D-7479-4DFB-A000-B42CEBDF2CD2}"/>
              </a:ext>
            </a:extLst>
          </p:cNvPr>
          <p:cNvSpPr>
            <a:spLocks noGrp="1"/>
          </p:cNvSpPr>
          <p:nvPr>
            <p:ph type="title"/>
          </p:nvPr>
        </p:nvSpPr>
        <p:spPr/>
        <p:txBody>
          <a:bodyPr/>
          <a:lstStyle/>
          <a:p>
            <a:r>
              <a:rPr lang="en-GB" dirty="0"/>
              <a:t>Different Soil Types</a:t>
            </a:r>
          </a:p>
        </p:txBody>
      </p:sp>
      <p:sp>
        <p:nvSpPr>
          <p:cNvPr id="6" name="Content Placeholder 5">
            <a:extLst>
              <a:ext uri="{FF2B5EF4-FFF2-40B4-BE49-F238E27FC236}">
                <a16:creationId xmlns:a16="http://schemas.microsoft.com/office/drawing/2014/main" id="{729A0294-D691-4275-9ED9-DF211317E8BD}"/>
              </a:ext>
            </a:extLst>
          </p:cNvPr>
          <p:cNvSpPr>
            <a:spLocks noGrp="1"/>
          </p:cNvSpPr>
          <p:nvPr>
            <p:ph idx="1"/>
          </p:nvPr>
        </p:nvSpPr>
        <p:spPr/>
        <p:txBody>
          <a:bodyPr/>
          <a:lstStyle/>
          <a:p>
            <a:pPr marL="0" indent="0">
              <a:buNone/>
            </a:pPr>
            <a:r>
              <a:rPr lang="en-GB" u="sng" dirty="0">
                <a:solidFill>
                  <a:srgbClr val="FF0000"/>
                </a:solidFill>
              </a:rPr>
              <a:t>ACTIVITY:</a:t>
            </a:r>
          </a:p>
          <a:p>
            <a:pPr marL="0" indent="0">
              <a:buNone/>
            </a:pPr>
            <a:r>
              <a:rPr lang="en-GB" dirty="0">
                <a:solidFill>
                  <a:srgbClr val="FF0000"/>
                </a:solidFill>
              </a:rPr>
              <a:t>The next slide will show you information on different soil types.</a:t>
            </a:r>
          </a:p>
          <a:p>
            <a:pPr marL="0" indent="0">
              <a:buNone/>
            </a:pPr>
            <a:endParaRPr lang="en-GB" dirty="0">
              <a:solidFill>
                <a:srgbClr val="FF0000"/>
              </a:solidFill>
            </a:endParaRPr>
          </a:p>
          <a:p>
            <a:pPr marL="0" indent="0">
              <a:buNone/>
            </a:pPr>
            <a:r>
              <a:rPr lang="en-GB" dirty="0">
                <a:solidFill>
                  <a:srgbClr val="FF0000"/>
                </a:solidFill>
              </a:rPr>
              <a:t>For each of the three soil types write notes under each of the headings:</a:t>
            </a:r>
          </a:p>
          <a:p>
            <a:r>
              <a:rPr lang="en-GB" dirty="0">
                <a:solidFill>
                  <a:srgbClr val="FF0000"/>
                </a:solidFill>
              </a:rPr>
              <a:t>Description</a:t>
            </a:r>
          </a:p>
          <a:p>
            <a:r>
              <a:rPr lang="en-GB" dirty="0">
                <a:solidFill>
                  <a:srgbClr val="FF0000"/>
                </a:solidFill>
              </a:rPr>
              <a:t>Disadvantages</a:t>
            </a:r>
          </a:p>
          <a:p>
            <a:r>
              <a:rPr lang="en-GB" dirty="0">
                <a:solidFill>
                  <a:srgbClr val="FF0000"/>
                </a:solidFill>
              </a:rPr>
              <a:t>Uses</a:t>
            </a:r>
          </a:p>
        </p:txBody>
      </p:sp>
      <p:pic>
        <p:nvPicPr>
          <p:cNvPr id="5" name="Picture 20" descr="MC900391250[1]">
            <a:extLst>
              <a:ext uri="{FF2B5EF4-FFF2-40B4-BE49-F238E27FC236}">
                <a16:creationId xmlns:a16="http://schemas.microsoft.com/office/drawing/2014/main" id="{FD70D9AD-3ABE-4200-A00C-A67A21E53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81037"/>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A84ED5B-9EB9-4E06-9F54-3B5BE40A3030}"/>
              </a:ext>
            </a:extLst>
          </p:cNvPr>
          <p:cNvPicPr>
            <a:picLocks noChangeAspect="1"/>
          </p:cNvPicPr>
          <p:nvPr/>
        </p:nvPicPr>
        <p:blipFill>
          <a:blip r:embed="rId3"/>
          <a:stretch>
            <a:fillRect/>
          </a:stretch>
        </p:blipFill>
        <p:spPr>
          <a:xfrm>
            <a:off x="8277225" y="4327935"/>
            <a:ext cx="3367087" cy="2310990"/>
          </a:xfrm>
          <a:prstGeom prst="rect">
            <a:avLst/>
          </a:prstGeom>
        </p:spPr>
      </p:pic>
      <p:pic>
        <p:nvPicPr>
          <p:cNvPr id="4" name="Picture 3">
            <a:extLst>
              <a:ext uri="{FF2B5EF4-FFF2-40B4-BE49-F238E27FC236}">
                <a16:creationId xmlns:a16="http://schemas.microsoft.com/office/drawing/2014/main" id="{7BDA4C1D-5311-43FD-A676-247E4AF92EBB}"/>
              </a:ext>
            </a:extLst>
          </p:cNvPr>
          <p:cNvPicPr>
            <a:picLocks noChangeAspect="1"/>
          </p:cNvPicPr>
          <p:nvPr/>
        </p:nvPicPr>
        <p:blipFill rotWithShape="1">
          <a:blip r:embed="rId4"/>
          <a:srcRect r="25786"/>
          <a:stretch/>
        </p:blipFill>
        <p:spPr>
          <a:xfrm>
            <a:off x="5079185" y="4683798"/>
            <a:ext cx="2901950" cy="1955127"/>
          </a:xfrm>
          <a:prstGeom prst="rect">
            <a:avLst/>
          </a:prstGeom>
        </p:spPr>
      </p:pic>
      <p:pic>
        <p:nvPicPr>
          <p:cNvPr id="7" name="Picture 6">
            <a:extLst>
              <a:ext uri="{FF2B5EF4-FFF2-40B4-BE49-F238E27FC236}">
                <a16:creationId xmlns:a16="http://schemas.microsoft.com/office/drawing/2014/main" id="{5D37E651-0056-422D-A0D6-28936756A12D}"/>
              </a:ext>
            </a:extLst>
          </p:cNvPr>
          <p:cNvPicPr>
            <a:picLocks noChangeAspect="1"/>
          </p:cNvPicPr>
          <p:nvPr/>
        </p:nvPicPr>
        <p:blipFill>
          <a:blip r:embed="rId5"/>
          <a:stretch>
            <a:fillRect/>
          </a:stretch>
        </p:blipFill>
        <p:spPr>
          <a:xfrm>
            <a:off x="9205912" y="219075"/>
            <a:ext cx="2543175" cy="1800225"/>
          </a:xfrm>
          <a:prstGeom prst="rect">
            <a:avLst/>
          </a:prstGeom>
        </p:spPr>
      </p:pic>
    </p:spTree>
    <p:extLst>
      <p:ext uri="{BB962C8B-B14F-4D97-AF65-F5344CB8AC3E}">
        <p14:creationId xmlns:p14="http://schemas.microsoft.com/office/powerpoint/2010/main" val="373377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99FF">
            <a:alpha val="10000"/>
          </a:srgbClr>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6B0D054-F840-4BB9-B485-18C0DB9961E0}"/>
              </a:ext>
            </a:extLst>
          </p:cNvPr>
          <p:cNvPicPr>
            <a:picLocks noChangeAspect="1"/>
          </p:cNvPicPr>
          <p:nvPr/>
        </p:nvPicPr>
        <p:blipFill rotWithShape="1">
          <a:blip r:embed="rId2"/>
          <a:srcRect r="2" b="2466"/>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Picture 3">
            <a:extLst>
              <a:ext uri="{FF2B5EF4-FFF2-40B4-BE49-F238E27FC236}">
                <a16:creationId xmlns:a16="http://schemas.microsoft.com/office/drawing/2014/main" id="{BC044EE1-BECE-4C6A-8189-19966566591E}"/>
              </a:ext>
            </a:extLst>
          </p:cNvPr>
          <p:cNvPicPr>
            <a:picLocks noChangeAspect="1"/>
          </p:cNvPicPr>
          <p:nvPr/>
        </p:nvPicPr>
        <p:blipFill rotWithShape="1">
          <a:blip r:embed="rId3"/>
          <a:srcRect l="17951" r="14251" b="-2"/>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a:extLst>
              <a:ext uri="{FF2B5EF4-FFF2-40B4-BE49-F238E27FC236}">
                <a16:creationId xmlns:a16="http://schemas.microsoft.com/office/drawing/2014/main" id="{E888A100-C48B-4CDE-AF1B-FB25887D1768}"/>
              </a:ext>
            </a:extLst>
          </p:cNvPr>
          <p:cNvPicPr>
            <a:picLocks noChangeAspect="1"/>
          </p:cNvPicPr>
          <p:nvPr/>
        </p:nvPicPr>
        <p:blipFill rotWithShape="1">
          <a:blip r:embed="rId4"/>
          <a:srcRect t="18143" r="2" b="908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3" name="Freeform: Shape 12">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245A9B-3393-4D1C-8DCA-6464B548C0C8}"/>
              </a:ext>
            </a:extLst>
          </p:cNvPr>
          <p:cNvSpPr>
            <a:spLocks noGrp="1"/>
          </p:cNvSpPr>
          <p:nvPr>
            <p:ph type="title"/>
          </p:nvPr>
        </p:nvSpPr>
        <p:spPr>
          <a:xfrm>
            <a:off x="448056" y="685800"/>
            <a:ext cx="4922338" cy="1325563"/>
          </a:xfrm>
        </p:spPr>
        <p:txBody>
          <a:bodyPr>
            <a:normAutofit/>
          </a:bodyPr>
          <a:lstStyle/>
          <a:p>
            <a:r>
              <a:rPr lang="en-GB" sz="3400"/>
              <a:t>Clay</a:t>
            </a:r>
          </a:p>
        </p:txBody>
      </p:sp>
      <p:sp>
        <p:nvSpPr>
          <p:cNvPr id="17" name="Rectangle 16">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436DD32-9C36-4BB2-8860-0B6E456FDB04}"/>
              </a:ext>
            </a:extLst>
          </p:cNvPr>
          <p:cNvSpPr>
            <a:spLocks noGrp="1"/>
          </p:cNvSpPr>
          <p:nvPr>
            <p:ph idx="1"/>
          </p:nvPr>
        </p:nvSpPr>
        <p:spPr>
          <a:xfrm>
            <a:off x="448056" y="2514600"/>
            <a:ext cx="4922338" cy="3666744"/>
          </a:xfrm>
        </p:spPr>
        <p:txBody>
          <a:bodyPr>
            <a:normAutofit/>
          </a:bodyPr>
          <a:lstStyle/>
          <a:p>
            <a:pPr marL="0" indent="0">
              <a:buNone/>
            </a:pPr>
            <a:r>
              <a:rPr lang="en-GB" sz="2000"/>
              <a:t>Some soils are made up of lots of tiny grains stuck close together.  These are </a:t>
            </a:r>
            <a:r>
              <a:rPr lang="en-GB" sz="2000" b="1"/>
              <a:t>clay soils</a:t>
            </a:r>
            <a:r>
              <a:rPr lang="en-GB" sz="2000"/>
              <a:t>.  Clay soils have few air spaces and have water trapped between the grains.  As a result, the soils are heavy and drain badly.</a:t>
            </a:r>
          </a:p>
          <a:p>
            <a:pPr marL="0" indent="0">
              <a:buNone/>
            </a:pPr>
            <a:r>
              <a:rPr lang="en-GB" sz="2000"/>
              <a:t>Clay soils have a variety of different uses including making ceramics and pottery, but more surprisingly they can be used to make inexpensive medicines due to their antimicrobial properties.</a:t>
            </a:r>
          </a:p>
        </p:txBody>
      </p:sp>
    </p:spTree>
    <p:extLst>
      <p:ext uri="{BB962C8B-B14F-4D97-AF65-F5344CB8AC3E}">
        <p14:creationId xmlns:p14="http://schemas.microsoft.com/office/powerpoint/2010/main" val="1945990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99FF">
            <a:alpha val="20000"/>
          </a:srgb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F6965-E187-4B01-82FF-216F3145E7CB}"/>
              </a:ext>
            </a:extLst>
          </p:cNvPr>
          <p:cNvSpPr>
            <a:spLocks noGrp="1"/>
          </p:cNvSpPr>
          <p:nvPr>
            <p:ph type="title"/>
          </p:nvPr>
        </p:nvSpPr>
        <p:spPr>
          <a:xfrm>
            <a:off x="838201" y="345810"/>
            <a:ext cx="5120561" cy="1325563"/>
          </a:xfrm>
        </p:spPr>
        <p:txBody>
          <a:bodyPr>
            <a:normAutofit/>
          </a:bodyPr>
          <a:lstStyle/>
          <a:p>
            <a:r>
              <a:rPr lang="en-GB" dirty="0"/>
              <a:t>Sand</a:t>
            </a:r>
          </a:p>
        </p:txBody>
      </p:sp>
      <p:sp>
        <p:nvSpPr>
          <p:cNvPr id="3" name="Content Placeholder 2">
            <a:extLst>
              <a:ext uri="{FF2B5EF4-FFF2-40B4-BE49-F238E27FC236}">
                <a16:creationId xmlns:a16="http://schemas.microsoft.com/office/drawing/2014/main" id="{962B5C26-E4C3-4445-84D3-A738937BDBE9}"/>
              </a:ext>
            </a:extLst>
          </p:cNvPr>
          <p:cNvSpPr>
            <a:spLocks noGrp="1"/>
          </p:cNvSpPr>
          <p:nvPr>
            <p:ph idx="1"/>
          </p:nvPr>
        </p:nvSpPr>
        <p:spPr>
          <a:xfrm>
            <a:off x="838201" y="1825625"/>
            <a:ext cx="5092194" cy="4351338"/>
          </a:xfrm>
        </p:spPr>
        <p:txBody>
          <a:bodyPr>
            <a:normAutofit/>
          </a:bodyPr>
          <a:lstStyle/>
          <a:p>
            <a:pPr marL="0" indent="0">
              <a:buNone/>
            </a:pPr>
            <a:r>
              <a:rPr lang="en-GB" sz="2000"/>
              <a:t>Sandy soils are made up of bigger grains, which bigger spaces between them.  Water can easily pass through the spaces, and so sandy soils are light and easily drained.  Only plants which do not require a lot of water can grow in sandy soils.</a:t>
            </a:r>
          </a:p>
          <a:p>
            <a:pPr marL="0" indent="0">
              <a:buNone/>
            </a:pPr>
            <a:r>
              <a:rPr lang="en-GB" sz="2000"/>
              <a:t>Sandy soil doesn’t get sticky. It is cohesionless. It has a light and loose structure. That’s why it can be easily used for construction purpose. Sandy soil can be a great aggregate for concrete. Also, it can be used as a construction material of mortar aside cement.</a:t>
            </a: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EE5F385-83A3-43D3-8761-D99588E7ADAB}"/>
              </a:ext>
            </a:extLst>
          </p:cNvPr>
          <p:cNvPicPr>
            <a:picLocks noChangeAspect="1"/>
          </p:cNvPicPr>
          <p:nvPr/>
        </p:nvPicPr>
        <p:blipFill rotWithShape="1">
          <a:blip r:embed="rId2"/>
          <a:srcRect l="27908" r="2962"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8EAF77BB-0F8D-40C4-AF6E-2CA1FA7FE7E9}"/>
              </a:ext>
            </a:extLst>
          </p:cNvPr>
          <p:cNvPicPr>
            <a:picLocks noChangeAspect="1"/>
          </p:cNvPicPr>
          <p:nvPr/>
        </p:nvPicPr>
        <p:blipFill rotWithShape="1">
          <a:blip r:embed="rId3"/>
          <a:srcRect l="17732" r="4410"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070210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99FF">
            <a:alpha val="19000"/>
          </a:srgbClr>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C9B9F33B-F0CC-4410-85D0-1B957DF4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1B749-B4A5-439E-9AAA-8235130A73CE}"/>
              </a:ext>
            </a:extLst>
          </p:cNvPr>
          <p:cNvSpPr>
            <a:spLocks noGrp="1"/>
          </p:cNvSpPr>
          <p:nvPr>
            <p:ph type="title"/>
          </p:nvPr>
        </p:nvSpPr>
        <p:spPr>
          <a:xfrm>
            <a:off x="838201" y="365125"/>
            <a:ext cx="5393360" cy="1325563"/>
          </a:xfrm>
        </p:spPr>
        <p:txBody>
          <a:bodyPr>
            <a:normAutofit/>
          </a:bodyPr>
          <a:lstStyle/>
          <a:p>
            <a:r>
              <a:rPr lang="en-GB" dirty="0"/>
              <a:t>Loam</a:t>
            </a:r>
          </a:p>
        </p:txBody>
      </p:sp>
      <p:sp>
        <p:nvSpPr>
          <p:cNvPr id="19" name="Freeform: Shape 11">
            <a:extLst>
              <a:ext uri="{FF2B5EF4-FFF2-40B4-BE49-F238E27FC236}">
                <a16:creationId xmlns:a16="http://schemas.microsoft.com/office/drawing/2014/main" id="{55CB1B7E-4B0B-4E99-9560-9667270DA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A2F9A83-70FE-4F57-8C60-85EF31A53FDA}"/>
              </a:ext>
            </a:extLst>
          </p:cNvPr>
          <p:cNvSpPr>
            <a:spLocks noGrp="1"/>
          </p:cNvSpPr>
          <p:nvPr>
            <p:ph idx="1"/>
          </p:nvPr>
        </p:nvSpPr>
        <p:spPr>
          <a:xfrm>
            <a:off x="838200" y="1825625"/>
            <a:ext cx="5393361" cy="4351338"/>
          </a:xfrm>
        </p:spPr>
        <p:txBody>
          <a:bodyPr>
            <a:normAutofit/>
          </a:bodyPr>
          <a:lstStyle/>
          <a:p>
            <a:pPr marL="0" indent="0">
              <a:buNone/>
            </a:pPr>
            <a:r>
              <a:rPr lang="en-GB"/>
              <a:t>The best soils contain some clay, some sand and lots of humus.  A soil like this is called </a:t>
            </a:r>
            <a:r>
              <a:rPr lang="en-GB" b="1"/>
              <a:t>loam</a:t>
            </a:r>
            <a:r>
              <a:rPr lang="en-GB"/>
              <a:t>.  Loam is particular good at storing nutrients so is often used as the growing medium for agriculture.  Loam, however, must be carefully monitored to ensure it has the right pH and composition.</a:t>
            </a:r>
            <a:endParaRPr lang="en-GB" dirty="0"/>
          </a:p>
        </p:txBody>
      </p:sp>
      <p:sp>
        <p:nvSpPr>
          <p:cNvPr id="21"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700688"/>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5E3FC8-B17A-4421-9260-A19F350FDA11}"/>
              </a:ext>
            </a:extLst>
          </p:cNvPr>
          <p:cNvPicPr>
            <a:picLocks noChangeAspect="1"/>
          </p:cNvPicPr>
          <p:nvPr/>
        </p:nvPicPr>
        <p:blipFill rotWithShape="1">
          <a:blip r:embed="rId2"/>
          <a:srcRect t="18885" b="6212"/>
          <a:stretch/>
        </p:blipFill>
        <p:spPr>
          <a:xfrm>
            <a:off x="8219558" y="852372"/>
            <a:ext cx="3096807"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Freeform: Shape 15">
            <a:extLst>
              <a:ext uri="{FF2B5EF4-FFF2-40B4-BE49-F238E27FC236}">
                <a16:creationId xmlns:a16="http://schemas.microsoft.com/office/drawing/2014/main" id="{196DE3D2-178D-4017-842D-87C88CE92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881"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EFAE18F-7453-4DF5-822C-54C136B692F3}"/>
              </a:ext>
            </a:extLst>
          </p:cNvPr>
          <p:cNvPicPr>
            <a:picLocks noChangeAspect="1"/>
          </p:cNvPicPr>
          <p:nvPr/>
        </p:nvPicPr>
        <p:blipFill rotWithShape="1">
          <a:blip r:embed="rId3"/>
          <a:srcRect l="1171" r="25648" b="-3"/>
          <a:stretch/>
        </p:blipFill>
        <p:spPr>
          <a:xfrm>
            <a:off x="6723881" y="4685200"/>
            <a:ext cx="2733741" cy="2172801"/>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sp>
        <p:nvSpPr>
          <p:cNvPr id="20" name="Arc 19">
            <a:extLst>
              <a:ext uri="{FF2B5EF4-FFF2-40B4-BE49-F238E27FC236}">
                <a16:creationId xmlns:a16="http://schemas.microsoft.com/office/drawing/2014/main" id="{034ACCCC-54D4-4F78-9B85-4A34FEBAA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54998">
            <a:off x="6055857" y="4209253"/>
            <a:ext cx="3868217" cy="3868217"/>
          </a:xfrm>
          <a:prstGeom prst="arc">
            <a:avLst>
              <a:gd name="adj1" fmla="val 16200000"/>
              <a:gd name="adj2" fmla="val 20479261"/>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72413CFE-8B8A-45C9-B7BA-CF49986D4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81892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AF35-7E9A-412F-96E8-45B330F5197B}"/>
              </a:ext>
            </a:extLst>
          </p:cNvPr>
          <p:cNvSpPr>
            <a:spLocks noGrp="1"/>
          </p:cNvSpPr>
          <p:nvPr>
            <p:ph type="title"/>
          </p:nvPr>
        </p:nvSpPr>
        <p:spPr>
          <a:xfrm>
            <a:off x="838200" y="0"/>
            <a:ext cx="10515600" cy="1325563"/>
          </a:xfrm>
        </p:spPr>
        <p:txBody>
          <a:bodyPr/>
          <a:lstStyle/>
          <a:p>
            <a:pPr marL="0" indent="0">
              <a:buNone/>
            </a:pPr>
            <a:r>
              <a:rPr lang="en-GB" b="1" u="sng" dirty="0"/>
              <a:t>What's in a Mineral?</a:t>
            </a:r>
          </a:p>
        </p:txBody>
      </p:sp>
      <p:sp>
        <p:nvSpPr>
          <p:cNvPr id="3" name="Content Placeholder 2">
            <a:extLst>
              <a:ext uri="{FF2B5EF4-FFF2-40B4-BE49-F238E27FC236}">
                <a16:creationId xmlns:a16="http://schemas.microsoft.com/office/drawing/2014/main" id="{1B457D5E-FF0B-4FE3-B9AB-CB22F3E10DC2}"/>
              </a:ext>
            </a:extLst>
          </p:cNvPr>
          <p:cNvSpPr>
            <a:spLocks noGrp="1"/>
          </p:cNvSpPr>
          <p:nvPr>
            <p:ph idx="1"/>
          </p:nvPr>
        </p:nvSpPr>
        <p:spPr>
          <a:xfrm>
            <a:off x="838200" y="1433739"/>
            <a:ext cx="10515600" cy="5059136"/>
          </a:xfrm>
        </p:spPr>
        <p:txBody>
          <a:bodyPr>
            <a:normAutofit/>
          </a:bodyPr>
          <a:lstStyle/>
          <a:p>
            <a:pPr marL="0" indent="0">
              <a:buNone/>
            </a:pPr>
            <a:r>
              <a:rPr lang="en-GB" dirty="0"/>
              <a:t>Minerals are </a:t>
            </a:r>
            <a:r>
              <a:rPr lang="en-GB" b="1" dirty="0"/>
              <a:t>inorganic</a:t>
            </a:r>
            <a:r>
              <a:rPr lang="en-GB" dirty="0"/>
              <a:t> substances found in the </a:t>
            </a:r>
            <a:r>
              <a:rPr lang="en-GB" b="1" dirty="0"/>
              <a:t>Earth’s crust </a:t>
            </a:r>
            <a:r>
              <a:rPr lang="en-GB" dirty="0"/>
              <a:t>which are formed through the </a:t>
            </a:r>
            <a:r>
              <a:rPr lang="en-GB" b="1" dirty="0"/>
              <a:t>cooling</a:t>
            </a:r>
            <a:r>
              <a:rPr lang="en-GB" dirty="0"/>
              <a:t> of lava or liquid solutions or the </a:t>
            </a:r>
            <a:r>
              <a:rPr lang="en-GB" b="1" dirty="0"/>
              <a:t>evaporation</a:t>
            </a:r>
            <a:r>
              <a:rPr lang="en-GB" dirty="0"/>
              <a:t> of mineral-rich solutions. </a:t>
            </a:r>
          </a:p>
          <a:p>
            <a:pPr marL="0" indent="0">
              <a:buNone/>
            </a:pPr>
            <a:endParaRPr lang="en-GB" dirty="0"/>
          </a:p>
          <a:p>
            <a:pPr marL="0" indent="0">
              <a:buNone/>
            </a:pPr>
            <a:r>
              <a:rPr lang="en-GB" dirty="0"/>
              <a:t>They can also exist at high temperatures and pressures in the Earth's core.</a:t>
            </a:r>
          </a:p>
          <a:p>
            <a:endParaRPr lang="en-GB" dirty="0">
              <a:latin typeface="Comic Sans MS" panose="030F0702030302020204" pitchFamily="66" charset="0"/>
            </a:endParaRPr>
          </a:p>
        </p:txBody>
      </p:sp>
      <p:pic>
        <p:nvPicPr>
          <p:cNvPr id="4" name="Picture 3">
            <a:extLst>
              <a:ext uri="{FF2B5EF4-FFF2-40B4-BE49-F238E27FC236}">
                <a16:creationId xmlns:a16="http://schemas.microsoft.com/office/drawing/2014/main" id="{84ACF201-E10B-48C0-8873-50F72D1AF8EF}"/>
              </a:ext>
            </a:extLst>
          </p:cNvPr>
          <p:cNvPicPr>
            <a:picLocks noChangeAspect="1"/>
          </p:cNvPicPr>
          <p:nvPr/>
        </p:nvPicPr>
        <p:blipFill>
          <a:blip r:embed="rId2"/>
          <a:stretch>
            <a:fillRect/>
          </a:stretch>
        </p:blipFill>
        <p:spPr>
          <a:xfrm>
            <a:off x="3695699" y="3969893"/>
            <a:ext cx="4505325" cy="2522982"/>
          </a:xfrm>
          <a:prstGeom prst="rect">
            <a:avLst/>
          </a:prstGeom>
        </p:spPr>
      </p:pic>
    </p:spTree>
    <p:extLst>
      <p:ext uri="{BB962C8B-B14F-4D97-AF65-F5344CB8AC3E}">
        <p14:creationId xmlns:p14="http://schemas.microsoft.com/office/powerpoint/2010/main" val="3826466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AF35-7E9A-412F-96E8-45B330F5197B}"/>
              </a:ext>
            </a:extLst>
          </p:cNvPr>
          <p:cNvSpPr>
            <a:spLocks noGrp="1"/>
          </p:cNvSpPr>
          <p:nvPr>
            <p:ph type="title"/>
          </p:nvPr>
        </p:nvSpPr>
        <p:spPr>
          <a:xfrm>
            <a:off x="838200" y="-247528"/>
            <a:ext cx="10515600" cy="1325563"/>
          </a:xfrm>
        </p:spPr>
        <p:txBody>
          <a:bodyPr>
            <a:normAutofit/>
          </a:bodyPr>
          <a:lstStyle/>
          <a:p>
            <a:pPr marL="0" indent="0">
              <a:buNone/>
            </a:pPr>
            <a:r>
              <a:rPr lang="en-GB" sz="3600" b="1" u="sng" dirty="0">
                <a:latin typeface="Century Gothic" panose="020B0502020202020204" pitchFamily="34" charset="0"/>
              </a:rPr>
              <a:t>Five Characteristics of a Mineral</a:t>
            </a:r>
          </a:p>
        </p:txBody>
      </p:sp>
      <p:sp>
        <p:nvSpPr>
          <p:cNvPr id="3" name="Content Placeholder 2">
            <a:extLst>
              <a:ext uri="{FF2B5EF4-FFF2-40B4-BE49-F238E27FC236}">
                <a16:creationId xmlns:a16="http://schemas.microsoft.com/office/drawing/2014/main" id="{1B457D5E-FF0B-4FE3-B9AB-CB22F3E10DC2}"/>
              </a:ext>
            </a:extLst>
          </p:cNvPr>
          <p:cNvSpPr>
            <a:spLocks noGrp="1"/>
          </p:cNvSpPr>
          <p:nvPr>
            <p:ph idx="1"/>
          </p:nvPr>
        </p:nvSpPr>
        <p:spPr>
          <a:xfrm>
            <a:off x="838200" y="888455"/>
            <a:ext cx="10515600" cy="5789182"/>
          </a:xfrm>
        </p:spPr>
        <p:txBody>
          <a:bodyPr>
            <a:normAutofit fontScale="92500" lnSpcReduction="20000"/>
          </a:bodyPr>
          <a:lstStyle/>
          <a:p>
            <a:pPr marL="514350" indent="-514350">
              <a:buFont typeface="+mj-lt"/>
              <a:buAutoNum type="arabicPeriod"/>
            </a:pPr>
            <a:r>
              <a:rPr lang="en-GB" b="1" dirty="0">
                <a:latin typeface="Century Gothic" panose="020B0502020202020204" pitchFamily="34" charset="0"/>
              </a:rPr>
              <a:t>Minerals Are </a:t>
            </a:r>
            <a:r>
              <a:rPr lang="en-GB" b="1" u="sng" dirty="0">
                <a:latin typeface="Century Gothic" panose="020B0502020202020204" pitchFamily="34" charset="0"/>
              </a:rPr>
              <a:t>Natural</a:t>
            </a:r>
          </a:p>
          <a:p>
            <a:pPr lvl="1"/>
            <a:r>
              <a:rPr lang="en-GB" dirty="0">
                <a:latin typeface="Century Gothic" panose="020B0502020202020204" pitchFamily="34" charset="0"/>
              </a:rPr>
              <a:t>Minerals are not made in laboratories. </a:t>
            </a:r>
          </a:p>
          <a:p>
            <a:pPr marL="457200" lvl="1" indent="0">
              <a:buNone/>
            </a:pPr>
            <a:endParaRPr lang="en-GB" dirty="0">
              <a:latin typeface="Century Gothic" panose="020B0502020202020204" pitchFamily="34" charset="0"/>
            </a:endParaRPr>
          </a:p>
          <a:p>
            <a:pPr marL="514350" indent="-514350">
              <a:buFont typeface="+mj-lt"/>
              <a:buAutoNum type="arabicPeriod" startAt="2"/>
            </a:pPr>
            <a:r>
              <a:rPr lang="en-GB" b="1" dirty="0">
                <a:latin typeface="Century Gothic" panose="020B0502020202020204" pitchFamily="34" charset="0"/>
              </a:rPr>
              <a:t>Minerals Are </a:t>
            </a:r>
            <a:r>
              <a:rPr lang="en-GB" b="1" u="sng" dirty="0">
                <a:latin typeface="Century Gothic" panose="020B0502020202020204" pitchFamily="34" charset="0"/>
              </a:rPr>
              <a:t>Inorganic</a:t>
            </a:r>
          </a:p>
          <a:p>
            <a:pPr lvl="1"/>
            <a:r>
              <a:rPr lang="en-GB" dirty="0">
                <a:latin typeface="Century Gothic" panose="020B0502020202020204" pitchFamily="34" charset="0"/>
              </a:rPr>
              <a:t>Minerals don't belong to any class of organic compounds made by living things. </a:t>
            </a:r>
          </a:p>
          <a:p>
            <a:pPr marL="457200" lvl="1" indent="0">
              <a:buNone/>
            </a:pPr>
            <a:endParaRPr lang="en-GB" dirty="0">
              <a:latin typeface="Century Gothic" panose="020B0502020202020204" pitchFamily="34" charset="0"/>
            </a:endParaRPr>
          </a:p>
          <a:p>
            <a:pPr marL="514350" indent="-514350">
              <a:buFont typeface="+mj-lt"/>
              <a:buAutoNum type="arabicPeriod" startAt="3"/>
            </a:pPr>
            <a:r>
              <a:rPr lang="en-GB" b="1" dirty="0">
                <a:latin typeface="Century Gothic" panose="020B0502020202020204" pitchFamily="34" charset="0"/>
              </a:rPr>
              <a:t>Minerals Are </a:t>
            </a:r>
            <a:r>
              <a:rPr lang="en-GB" b="1" u="sng" dirty="0">
                <a:latin typeface="Century Gothic" panose="020B0502020202020204" pitchFamily="34" charset="0"/>
              </a:rPr>
              <a:t>Solids</a:t>
            </a:r>
          </a:p>
          <a:p>
            <a:pPr lvl="1"/>
            <a:r>
              <a:rPr lang="en-GB" dirty="0">
                <a:latin typeface="Century Gothic" panose="020B0502020202020204" pitchFamily="34" charset="0"/>
              </a:rPr>
              <a:t>Minerals cannot be liquids or gases; they exist only as </a:t>
            </a:r>
            <a:r>
              <a:rPr lang="en-GB" b="1" dirty="0">
                <a:latin typeface="Century Gothic" panose="020B0502020202020204" pitchFamily="34" charset="0"/>
              </a:rPr>
              <a:t>solids</a:t>
            </a:r>
            <a:r>
              <a:rPr lang="en-GB" dirty="0">
                <a:latin typeface="Century Gothic" panose="020B0502020202020204" pitchFamily="34" charset="0"/>
              </a:rPr>
              <a:t>.</a:t>
            </a:r>
          </a:p>
          <a:p>
            <a:pPr marL="0" indent="0">
              <a:buNone/>
            </a:pPr>
            <a:endParaRPr lang="en-GB" dirty="0">
              <a:latin typeface="Century Gothic" panose="020B0502020202020204" pitchFamily="34" charset="0"/>
            </a:endParaRPr>
          </a:p>
          <a:p>
            <a:pPr marL="514350" indent="-514350">
              <a:buFont typeface="+mj-lt"/>
              <a:buAutoNum type="arabicPeriod" startAt="4"/>
            </a:pPr>
            <a:r>
              <a:rPr lang="en-GB" b="1" u="sng" dirty="0">
                <a:latin typeface="Century Gothic" panose="020B0502020202020204" pitchFamily="34" charset="0"/>
              </a:rPr>
              <a:t>Definite</a:t>
            </a:r>
            <a:r>
              <a:rPr lang="en-GB" b="1" dirty="0">
                <a:latin typeface="Century Gothic" panose="020B0502020202020204" pitchFamily="34" charset="0"/>
              </a:rPr>
              <a:t> Chemical Composition</a:t>
            </a:r>
          </a:p>
          <a:p>
            <a:pPr lvl="1"/>
            <a:r>
              <a:rPr lang="en-GB" dirty="0">
                <a:latin typeface="Century Gothic" panose="020B0502020202020204" pitchFamily="34" charset="0"/>
              </a:rPr>
              <a:t>Each mineral has its own specific combination of atoms that cannot be found in any other mineral</a:t>
            </a:r>
          </a:p>
          <a:p>
            <a:pPr marL="457200" lvl="1" indent="0">
              <a:buNone/>
            </a:pPr>
            <a:endParaRPr lang="en-GB" b="1" dirty="0">
              <a:latin typeface="Century Gothic" panose="020B0502020202020204" pitchFamily="34" charset="0"/>
            </a:endParaRPr>
          </a:p>
          <a:p>
            <a:pPr marL="514350" indent="-514350">
              <a:buFont typeface="+mj-lt"/>
              <a:buAutoNum type="arabicPeriod" startAt="4"/>
            </a:pPr>
            <a:r>
              <a:rPr lang="en-GB" b="1" u="sng" dirty="0">
                <a:latin typeface="Century Gothic" panose="020B0502020202020204" pitchFamily="34" charset="0"/>
              </a:rPr>
              <a:t>Crystalline</a:t>
            </a:r>
            <a:r>
              <a:rPr lang="en-GB" b="1" dirty="0">
                <a:latin typeface="Century Gothic" panose="020B0502020202020204" pitchFamily="34" charset="0"/>
              </a:rPr>
              <a:t> Structure</a:t>
            </a:r>
          </a:p>
          <a:p>
            <a:pPr lvl="1"/>
            <a:r>
              <a:rPr lang="en-GB" dirty="0">
                <a:latin typeface="Century Gothic" panose="020B0502020202020204" pitchFamily="34" charset="0"/>
              </a:rPr>
              <a:t>Minerals form crystals that contain repeated arrangements of atoms or ions.</a:t>
            </a:r>
            <a:endParaRPr lang="en-GB" b="1" dirty="0">
              <a:latin typeface="Century Gothic" panose="020B0502020202020204" pitchFamily="34" charset="0"/>
            </a:endParaRPr>
          </a:p>
          <a:p>
            <a:pPr marL="514350" indent="-514350">
              <a:buFont typeface="+mj-lt"/>
              <a:buAutoNum type="arabicPeriod" startAt="4"/>
            </a:pPr>
            <a:endParaRPr lang="en-GB" b="1" dirty="0">
              <a:solidFill>
                <a:srgbClr val="FF0000"/>
              </a:solidFill>
              <a:latin typeface="Comic Sans MS" panose="030F0702030302020204" pitchFamily="66" charset="0"/>
            </a:endParaRPr>
          </a:p>
          <a:p>
            <a:pPr lvl="1"/>
            <a:endParaRPr lang="en-GB" dirty="0">
              <a:solidFill>
                <a:srgbClr val="FF0000"/>
              </a:solidFill>
              <a:latin typeface="Comic Sans MS" panose="030F0702030302020204" pitchFamily="66" charset="0"/>
            </a:endParaRPr>
          </a:p>
          <a:p>
            <a:pPr marL="0" indent="0">
              <a:buNone/>
            </a:pPr>
            <a:endParaRPr lang="en-GB" dirty="0">
              <a:solidFill>
                <a:srgbClr val="FF0000"/>
              </a:solidFill>
              <a:latin typeface="Comic Sans MS" panose="030F0702030302020204" pitchFamily="66" charset="0"/>
            </a:endParaRPr>
          </a:p>
          <a:p>
            <a:pPr marL="0" indent="0">
              <a:buNone/>
            </a:pPr>
            <a:endParaRPr lang="en-GB" dirty="0">
              <a:solidFill>
                <a:srgbClr val="FF0000"/>
              </a:solidFill>
              <a:latin typeface="Comic Sans MS" panose="030F0702030302020204" pitchFamily="66" charset="0"/>
            </a:endParaRPr>
          </a:p>
          <a:p>
            <a:endParaRPr lang="en-GB"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564168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AF35-7E9A-412F-96E8-45B330F5197B}"/>
              </a:ext>
            </a:extLst>
          </p:cNvPr>
          <p:cNvSpPr>
            <a:spLocks noGrp="1"/>
          </p:cNvSpPr>
          <p:nvPr>
            <p:ph type="title"/>
          </p:nvPr>
        </p:nvSpPr>
        <p:spPr>
          <a:xfrm>
            <a:off x="838200" y="-247528"/>
            <a:ext cx="10515600" cy="1325563"/>
          </a:xfrm>
        </p:spPr>
        <p:txBody>
          <a:bodyPr>
            <a:normAutofit/>
          </a:bodyPr>
          <a:lstStyle/>
          <a:p>
            <a:pPr marL="0" indent="0">
              <a:buNone/>
            </a:pPr>
            <a:r>
              <a:rPr lang="en-GB" sz="3600" b="1" u="sng" dirty="0"/>
              <a:t>Mineral Research Task</a:t>
            </a:r>
          </a:p>
        </p:txBody>
      </p:sp>
      <p:sp>
        <p:nvSpPr>
          <p:cNvPr id="3" name="Content Placeholder 2">
            <a:extLst>
              <a:ext uri="{FF2B5EF4-FFF2-40B4-BE49-F238E27FC236}">
                <a16:creationId xmlns:a16="http://schemas.microsoft.com/office/drawing/2014/main" id="{1B457D5E-FF0B-4FE3-B9AB-CB22F3E10DC2}"/>
              </a:ext>
            </a:extLst>
          </p:cNvPr>
          <p:cNvSpPr>
            <a:spLocks noGrp="1"/>
          </p:cNvSpPr>
          <p:nvPr>
            <p:ph idx="1"/>
          </p:nvPr>
        </p:nvSpPr>
        <p:spPr>
          <a:xfrm>
            <a:off x="838199" y="888455"/>
            <a:ext cx="10772163" cy="5789182"/>
          </a:xfrm>
        </p:spPr>
        <p:txBody>
          <a:bodyPr>
            <a:normAutofit fontScale="92500" lnSpcReduction="20000"/>
          </a:bodyPr>
          <a:lstStyle/>
          <a:p>
            <a:pPr marL="0" indent="0">
              <a:buNone/>
            </a:pPr>
            <a:r>
              <a:rPr lang="en-GB" dirty="0"/>
              <a:t>There are many minerals that mankind have been using for hundreds and thousands of years. </a:t>
            </a:r>
          </a:p>
          <a:p>
            <a:pPr marL="0" indent="0">
              <a:buNone/>
            </a:pPr>
            <a:endParaRPr lang="en-GB" dirty="0"/>
          </a:p>
          <a:p>
            <a:pPr marL="0" indent="0">
              <a:buNone/>
            </a:pPr>
            <a:r>
              <a:rPr lang="en-GB" dirty="0"/>
              <a:t>They have been used because of their many important properties. </a:t>
            </a:r>
          </a:p>
          <a:p>
            <a:pPr marL="0" indent="0">
              <a:buNone/>
            </a:pPr>
            <a:endParaRPr lang="en-GB" dirty="0"/>
          </a:p>
          <a:p>
            <a:pPr marL="0" indent="0">
              <a:buNone/>
            </a:pPr>
            <a:r>
              <a:rPr lang="en-GB" dirty="0"/>
              <a:t>These properties might include how hard they are, how pretty they are etc. </a:t>
            </a:r>
          </a:p>
          <a:p>
            <a:pPr marL="0" indent="0">
              <a:buNone/>
            </a:pPr>
            <a:endParaRPr lang="en-GB" dirty="0"/>
          </a:p>
          <a:p>
            <a:pPr marL="0" indent="0">
              <a:buNone/>
            </a:pPr>
            <a:r>
              <a:rPr lang="en-GB" dirty="0"/>
              <a:t>Your task is to carry out research into </a:t>
            </a:r>
            <a:r>
              <a:rPr lang="en-GB" b="1" dirty="0"/>
              <a:t>two different </a:t>
            </a:r>
            <a:r>
              <a:rPr lang="en-GB" dirty="0"/>
              <a:t>minerals in a group of no more than 3 students. </a:t>
            </a:r>
          </a:p>
          <a:p>
            <a:pPr marL="0" indent="0">
              <a:buNone/>
            </a:pPr>
            <a:endParaRPr lang="en-GB" dirty="0"/>
          </a:p>
          <a:p>
            <a:pPr marL="0" indent="0">
              <a:buNone/>
            </a:pPr>
            <a:r>
              <a:rPr lang="en-GB" dirty="0"/>
              <a:t>Produce a poster, power point or information leaflet which communicates to the class your findings. Use the following questions to help:</a:t>
            </a:r>
          </a:p>
        </p:txBody>
      </p:sp>
    </p:spTree>
    <p:extLst>
      <p:ext uri="{BB962C8B-B14F-4D97-AF65-F5344CB8AC3E}">
        <p14:creationId xmlns:p14="http://schemas.microsoft.com/office/powerpoint/2010/main" val="1791616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AF35-7E9A-412F-96E8-45B330F5197B}"/>
              </a:ext>
            </a:extLst>
          </p:cNvPr>
          <p:cNvSpPr>
            <a:spLocks noGrp="1"/>
          </p:cNvSpPr>
          <p:nvPr>
            <p:ph type="title"/>
          </p:nvPr>
        </p:nvSpPr>
        <p:spPr>
          <a:xfrm>
            <a:off x="838200" y="-247528"/>
            <a:ext cx="10515600" cy="1325563"/>
          </a:xfrm>
        </p:spPr>
        <p:txBody>
          <a:bodyPr>
            <a:normAutofit/>
          </a:bodyPr>
          <a:lstStyle/>
          <a:p>
            <a:pPr marL="0" indent="0">
              <a:buNone/>
            </a:pPr>
            <a:r>
              <a:rPr lang="en-GB" sz="3600" b="1" u="sng" dirty="0">
                <a:latin typeface="Century Gothic" panose="020B0502020202020204" pitchFamily="34" charset="0"/>
              </a:rPr>
              <a:t>Mineral Research Task</a:t>
            </a:r>
          </a:p>
        </p:txBody>
      </p:sp>
      <p:sp>
        <p:nvSpPr>
          <p:cNvPr id="3" name="Content Placeholder 2">
            <a:extLst>
              <a:ext uri="{FF2B5EF4-FFF2-40B4-BE49-F238E27FC236}">
                <a16:creationId xmlns:a16="http://schemas.microsoft.com/office/drawing/2014/main" id="{1B457D5E-FF0B-4FE3-B9AB-CB22F3E10DC2}"/>
              </a:ext>
            </a:extLst>
          </p:cNvPr>
          <p:cNvSpPr>
            <a:spLocks noGrp="1"/>
          </p:cNvSpPr>
          <p:nvPr>
            <p:ph idx="1"/>
          </p:nvPr>
        </p:nvSpPr>
        <p:spPr>
          <a:xfrm>
            <a:off x="838200" y="888455"/>
            <a:ext cx="10515600" cy="5789182"/>
          </a:xfrm>
        </p:spPr>
        <p:txBody>
          <a:bodyPr>
            <a:normAutofit fontScale="92500" lnSpcReduction="10000"/>
          </a:bodyPr>
          <a:lstStyle/>
          <a:p>
            <a:pPr marL="0" indent="0">
              <a:buNone/>
            </a:pPr>
            <a:r>
              <a:rPr lang="en-GB" dirty="0">
                <a:latin typeface="Century Gothic" panose="020B0502020202020204" pitchFamily="34" charset="0"/>
              </a:rPr>
              <a:t>In a pairs, you need to research the following task and present your findings to the class..</a:t>
            </a:r>
          </a:p>
          <a:p>
            <a:pPr marL="0" indent="0">
              <a:buNone/>
            </a:pPr>
            <a:endParaRPr lang="en-GB" dirty="0">
              <a:latin typeface="Century Gothic" panose="020B0502020202020204" pitchFamily="34" charset="0"/>
            </a:endParaRPr>
          </a:p>
          <a:p>
            <a:pPr marL="0" indent="0">
              <a:buNone/>
            </a:pPr>
            <a:r>
              <a:rPr lang="en-GB" dirty="0">
                <a:latin typeface="Century Gothic" panose="020B0502020202020204" pitchFamily="34" charset="0"/>
              </a:rPr>
              <a:t>Research the:-</a:t>
            </a:r>
          </a:p>
          <a:p>
            <a:pPr lvl="1"/>
            <a:r>
              <a:rPr lang="en-GB" sz="2800" dirty="0">
                <a:latin typeface="Century Gothic" panose="020B0502020202020204" pitchFamily="34" charset="0"/>
              </a:rPr>
              <a:t>formation </a:t>
            </a:r>
          </a:p>
          <a:p>
            <a:pPr lvl="1"/>
            <a:r>
              <a:rPr lang="en-GB" sz="2800" dirty="0">
                <a:latin typeface="Century Gothic" panose="020B0502020202020204" pitchFamily="34" charset="0"/>
              </a:rPr>
              <a:t>characteristics </a:t>
            </a:r>
          </a:p>
          <a:p>
            <a:pPr lvl="1"/>
            <a:r>
              <a:rPr lang="en-GB" sz="2800" dirty="0">
                <a:latin typeface="Century Gothic" panose="020B0502020202020204" pitchFamily="34" charset="0"/>
              </a:rPr>
              <a:t>and uses</a:t>
            </a:r>
            <a:r>
              <a:rPr lang="en-GB" dirty="0">
                <a:latin typeface="Century Gothic" panose="020B0502020202020204" pitchFamily="34" charset="0"/>
              </a:rPr>
              <a:t> </a:t>
            </a:r>
          </a:p>
          <a:p>
            <a:pPr marL="0" indent="0">
              <a:buNone/>
            </a:pPr>
            <a:r>
              <a:rPr lang="en-GB" dirty="0">
                <a:latin typeface="Century Gothic" panose="020B0502020202020204" pitchFamily="34" charset="0"/>
              </a:rPr>
              <a:t>of at least </a:t>
            </a:r>
            <a:r>
              <a:rPr lang="en-GB" b="1" u="sng" dirty="0">
                <a:latin typeface="Century Gothic" panose="020B0502020202020204" pitchFamily="34" charset="0"/>
              </a:rPr>
              <a:t>two</a:t>
            </a:r>
            <a:r>
              <a:rPr lang="en-GB" dirty="0">
                <a:latin typeface="Century Gothic" panose="020B0502020202020204" pitchFamily="34" charset="0"/>
              </a:rPr>
              <a:t> common minerals e.g. quartz or gypsum.</a:t>
            </a:r>
          </a:p>
          <a:p>
            <a:pPr marL="0" indent="0">
              <a:buNone/>
            </a:pPr>
            <a:endParaRPr lang="en-GB" dirty="0">
              <a:latin typeface="Century Gothic" panose="020B0502020202020204" pitchFamily="34" charset="0"/>
            </a:endParaRPr>
          </a:p>
          <a:p>
            <a:pPr marL="0" indent="0">
              <a:buNone/>
            </a:pPr>
            <a:r>
              <a:rPr lang="en-GB" dirty="0">
                <a:latin typeface="Century Gothic" panose="020B0502020202020204" pitchFamily="34" charset="0"/>
              </a:rPr>
              <a:t>Use the Mineral Research booklet to record your findings.</a:t>
            </a:r>
          </a:p>
          <a:p>
            <a:pPr marL="0" indent="0">
              <a:buNone/>
            </a:pPr>
            <a:endParaRPr lang="en-GB" dirty="0">
              <a:latin typeface="Century Gothic" panose="020B0502020202020204" pitchFamily="34" charset="0"/>
            </a:endParaRPr>
          </a:p>
          <a:p>
            <a:pPr marL="0" indent="0">
              <a:buNone/>
            </a:pPr>
            <a:r>
              <a:rPr lang="en-GB" dirty="0">
                <a:latin typeface="Century Gothic" panose="020B0502020202020204" pitchFamily="34" charset="0"/>
              </a:rPr>
              <a:t>You will have to present your information to the class in the next lesson.</a:t>
            </a:r>
          </a:p>
        </p:txBody>
      </p:sp>
    </p:spTree>
    <p:extLst>
      <p:ext uri="{BB962C8B-B14F-4D97-AF65-F5344CB8AC3E}">
        <p14:creationId xmlns:p14="http://schemas.microsoft.com/office/powerpoint/2010/main" val="411600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409FDC95-84FC-48DF-B16C-7CAA3C1ACF1D}"/>
              </a:ext>
            </a:extLst>
          </p:cNvPr>
          <p:cNvSpPr>
            <a:spLocks noChangeArrowheads="1"/>
          </p:cNvSpPr>
          <p:nvPr/>
        </p:nvSpPr>
        <p:spPr bwMode="auto">
          <a:xfrm>
            <a:off x="1916114" y="-28576"/>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algn="ctr" eaLnBrk="1" hangingPunct="1"/>
            <a:r>
              <a:rPr lang="en-GB" altLang="en-US" sz="3200" u="sng" dirty="0">
                <a:latin typeface="Century Gothic"/>
              </a:rPr>
              <a:t>PowerPoint Icons</a:t>
            </a:r>
          </a:p>
        </p:txBody>
      </p:sp>
      <p:sp>
        <p:nvSpPr>
          <p:cNvPr id="3" name="Text Box 5">
            <a:extLst>
              <a:ext uri="{FF2B5EF4-FFF2-40B4-BE49-F238E27FC236}">
                <a16:creationId xmlns:a16="http://schemas.microsoft.com/office/drawing/2014/main" id="{92BA4BFF-9F4E-43BA-8461-49D3A4E46810}"/>
              </a:ext>
            </a:extLst>
          </p:cNvPr>
          <p:cNvSpPr txBox="1">
            <a:spLocks noChangeArrowheads="1"/>
          </p:cNvSpPr>
          <p:nvPr/>
        </p:nvSpPr>
        <p:spPr bwMode="auto">
          <a:xfrm>
            <a:off x="1192763" y="922126"/>
            <a:ext cx="98064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dirty="0">
                <a:latin typeface="Century Gothic"/>
              </a:rPr>
              <a:t>All the PowerPoints used in the course have the same icons so you know what to expect. The icons used are:</a:t>
            </a:r>
          </a:p>
        </p:txBody>
      </p:sp>
      <p:pic>
        <p:nvPicPr>
          <p:cNvPr id="4" name="Picture 20" descr="MC900391250[1]">
            <a:extLst>
              <a:ext uri="{FF2B5EF4-FFF2-40B4-BE49-F238E27FC236}">
                <a16:creationId xmlns:a16="http://schemas.microsoft.com/office/drawing/2014/main" id="{B79047D0-392D-4380-973A-EF89A1058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1887539"/>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724A2C37-A06E-4EF3-935C-9368D629F648}"/>
              </a:ext>
            </a:extLst>
          </p:cNvPr>
          <p:cNvSpPr txBox="1">
            <a:spLocks noChangeArrowheads="1"/>
          </p:cNvSpPr>
          <p:nvPr/>
        </p:nvSpPr>
        <p:spPr bwMode="auto">
          <a:xfrm>
            <a:off x="2894012" y="1973263"/>
            <a:ext cx="2303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dirty="0">
                <a:latin typeface="Century Gothic" panose="020B0502020202020204" pitchFamily="34" charset="0"/>
              </a:rPr>
              <a:t>A note to copy</a:t>
            </a:r>
          </a:p>
        </p:txBody>
      </p:sp>
      <p:pic>
        <p:nvPicPr>
          <p:cNvPr id="6" name="Picture 7" descr="think.WMF">
            <a:extLst>
              <a:ext uri="{FF2B5EF4-FFF2-40B4-BE49-F238E27FC236}">
                <a16:creationId xmlns:a16="http://schemas.microsoft.com/office/drawing/2014/main" id="{FEAF1DBD-6B3F-4F1F-93A3-F2ECDE07B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2151" y="2917825"/>
            <a:ext cx="8096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9BBADC45-BA20-407F-BE5F-D06FCA9AC4ED}"/>
              </a:ext>
            </a:extLst>
          </p:cNvPr>
          <p:cNvSpPr txBox="1">
            <a:spLocks noChangeArrowheads="1"/>
          </p:cNvSpPr>
          <p:nvPr/>
        </p:nvSpPr>
        <p:spPr bwMode="auto">
          <a:xfrm>
            <a:off x="2894012" y="3405188"/>
            <a:ext cx="31369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dirty="0">
                <a:latin typeface="Century Gothic" panose="020B0502020202020204" pitchFamily="34" charset="0"/>
              </a:rPr>
              <a:t>Question/Think point</a:t>
            </a:r>
          </a:p>
        </p:txBody>
      </p:sp>
      <p:pic>
        <p:nvPicPr>
          <p:cNvPr id="8" name="Picture 16" descr="j0437990[1]">
            <a:extLst>
              <a:ext uri="{FF2B5EF4-FFF2-40B4-BE49-F238E27FC236}">
                <a16:creationId xmlns:a16="http://schemas.microsoft.com/office/drawing/2014/main" id="{65C16EE0-7B43-4CE2-ADE6-5CCF399D3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768850"/>
            <a:ext cx="8255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8D88790F-B9AB-4CBF-B452-1D4B4D044B97}"/>
              </a:ext>
            </a:extLst>
          </p:cNvPr>
          <p:cNvSpPr txBox="1">
            <a:spLocks noChangeArrowheads="1"/>
          </p:cNvSpPr>
          <p:nvPr/>
        </p:nvSpPr>
        <p:spPr bwMode="auto">
          <a:xfrm>
            <a:off x="2909889" y="4962525"/>
            <a:ext cx="180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dirty="0">
                <a:latin typeface="Century Gothic" panose="020B0502020202020204" pitchFamily="34" charset="0"/>
              </a:rPr>
              <a:t>Literacy</a:t>
            </a:r>
          </a:p>
        </p:txBody>
      </p:sp>
      <p:pic>
        <p:nvPicPr>
          <p:cNvPr id="10" name="Picture 8" descr="j0290709[1]">
            <a:extLst>
              <a:ext uri="{FF2B5EF4-FFF2-40B4-BE49-F238E27FC236}">
                <a16:creationId xmlns:a16="http://schemas.microsoft.com/office/drawing/2014/main" id="{F35A72E7-5806-4BB9-84BF-39468CA5C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887538"/>
            <a:ext cx="914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a:extLst>
              <a:ext uri="{FF2B5EF4-FFF2-40B4-BE49-F238E27FC236}">
                <a16:creationId xmlns:a16="http://schemas.microsoft.com/office/drawing/2014/main" id="{5FAEFD81-288F-4868-AB26-E9266CAA0B30}"/>
              </a:ext>
            </a:extLst>
          </p:cNvPr>
          <p:cNvSpPr txBox="1">
            <a:spLocks noChangeArrowheads="1"/>
          </p:cNvSpPr>
          <p:nvPr/>
        </p:nvSpPr>
        <p:spPr bwMode="auto">
          <a:xfrm>
            <a:off x="7191376" y="1973263"/>
            <a:ext cx="2068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dirty="0">
                <a:latin typeface="Century Gothic" panose="020B0502020202020204" pitchFamily="34" charset="0"/>
              </a:rPr>
              <a:t>Numeracy</a:t>
            </a:r>
          </a:p>
        </p:txBody>
      </p:sp>
      <p:pic>
        <p:nvPicPr>
          <p:cNvPr id="12" name="Picture 6" descr="j0437561[1]">
            <a:extLst>
              <a:ext uri="{FF2B5EF4-FFF2-40B4-BE49-F238E27FC236}">
                <a16:creationId xmlns:a16="http://schemas.microsoft.com/office/drawing/2014/main" id="{B771245A-9518-4C8E-B4D1-8F3E840A5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0914" y="3282950"/>
            <a:ext cx="10445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a:extLst>
              <a:ext uri="{FF2B5EF4-FFF2-40B4-BE49-F238E27FC236}">
                <a16:creationId xmlns:a16="http://schemas.microsoft.com/office/drawing/2014/main" id="{2FF01CE7-DD1D-4585-9579-D23AC47DF8EB}"/>
              </a:ext>
            </a:extLst>
          </p:cNvPr>
          <p:cNvSpPr txBox="1">
            <a:spLocks noChangeArrowheads="1"/>
          </p:cNvSpPr>
          <p:nvPr/>
        </p:nvSpPr>
        <p:spPr bwMode="auto">
          <a:xfrm>
            <a:off x="7191375" y="3355975"/>
            <a:ext cx="3143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dirty="0">
                <a:latin typeface="Century Gothic" panose="020B0502020202020204" pitchFamily="34" charset="0"/>
              </a:rPr>
              <a:t>Health and Wellbeing</a:t>
            </a:r>
          </a:p>
        </p:txBody>
      </p:sp>
      <p:pic>
        <p:nvPicPr>
          <p:cNvPr id="14" name="Picture 4">
            <a:extLst>
              <a:ext uri="{FF2B5EF4-FFF2-40B4-BE49-F238E27FC236}">
                <a16:creationId xmlns:a16="http://schemas.microsoft.com/office/drawing/2014/main" id="{19449532-2BF1-4721-A194-AED540B0038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flipH="1">
            <a:off x="6196014" y="4535489"/>
            <a:ext cx="71437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a:extLst>
              <a:ext uri="{FF2B5EF4-FFF2-40B4-BE49-F238E27FC236}">
                <a16:creationId xmlns:a16="http://schemas.microsoft.com/office/drawing/2014/main" id="{823B3AD8-C1F2-429E-9C23-41046C84E831}"/>
              </a:ext>
            </a:extLst>
          </p:cNvPr>
          <p:cNvSpPr txBox="1">
            <a:spLocks noChangeArrowheads="1"/>
          </p:cNvSpPr>
          <p:nvPr/>
        </p:nvSpPr>
        <p:spPr bwMode="auto">
          <a:xfrm>
            <a:off x="7191375" y="4899025"/>
            <a:ext cx="2909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en-GB" altLang="en-US" dirty="0">
                <a:latin typeface="Century Gothic" panose="020B0502020202020204" pitchFamily="34" charset="0"/>
              </a:rPr>
              <a:t>Citizenship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nodeType="afterGroup">
                            <p:stCondLst>
                              <p:cond delay="0"/>
                            </p:stCondLst>
                            <p:childTnLst>
                              <p:par>
                                <p:cTn id="19" presetID="3"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99FF">
            <a:alpha val="20000"/>
          </a:srgb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B35487-2E8C-4A4E-95B3-F60DFC6CDE5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Some that you can choose from</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306CE9EB-5F6C-4A0F-861E-A594343E8559}"/>
              </a:ext>
            </a:extLst>
          </p:cNvPr>
          <p:cNvPicPr>
            <a:picLocks noGrp="1" noChangeAspect="1"/>
          </p:cNvPicPr>
          <p:nvPr>
            <p:ph idx="1"/>
          </p:nvPr>
        </p:nvPicPr>
        <p:blipFill>
          <a:blip r:embed="rId2"/>
          <a:stretch>
            <a:fillRect/>
          </a:stretch>
        </p:blipFill>
        <p:spPr>
          <a:xfrm>
            <a:off x="4654296" y="772930"/>
            <a:ext cx="7214616" cy="5284707"/>
          </a:xfrm>
          <a:prstGeom prst="rect">
            <a:avLst/>
          </a:prstGeom>
        </p:spPr>
      </p:pic>
    </p:spTree>
    <p:extLst>
      <p:ext uri="{BB962C8B-B14F-4D97-AF65-F5344CB8AC3E}">
        <p14:creationId xmlns:p14="http://schemas.microsoft.com/office/powerpoint/2010/main" val="1992388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EDDA-FEEF-4345-9709-CA7037375C1C}"/>
              </a:ext>
            </a:extLst>
          </p:cNvPr>
          <p:cNvSpPr>
            <a:spLocks noGrp="1"/>
          </p:cNvSpPr>
          <p:nvPr>
            <p:ph type="title"/>
          </p:nvPr>
        </p:nvSpPr>
        <p:spPr/>
        <p:txBody>
          <a:bodyPr/>
          <a:lstStyle/>
          <a:p>
            <a:r>
              <a:rPr lang="en-GB" dirty="0"/>
              <a:t>Example</a:t>
            </a:r>
          </a:p>
        </p:txBody>
      </p:sp>
      <p:pic>
        <p:nvPicPr>
          <p:cNvPr id="4" name="Content Placeholder 3">
            <a:extLst>
              <a:ext uri="{FF2B5EF4-FFF2-40B4-BE49-F238E27FC236}">
                <a16:creationId xmlns:a16="http://schemas.microsoft.com/office/drawing/2014/main" id="{52EC95A7-8573-4591-9B7D-5E48907256AE}"/>
              </a:ext>
            </a:extLst>
          </p:cNvPr>
          <p:cNvPicPr>
            <a:picLocks noGrp="1" noChangeAspect="1"/>
          </p:cNvPicPr>
          <p:nvPr>
            <p:ph idx="1"/>
          </p:nvPr>
        </p:nvPicPr>
        <p:blipFill>
          <a:blip r:embed="rId2"/>
          <a:stretch>
            <a:fillRect/>
          </a:stretch>
        </p:blipFill>
        <p:spPr>
          <a:xfrm>
            <a:off x="3667474" y="378386"/>
            <a:ext cx="7895875" cy="6114489"/>
          </a:xfrm>
          <a:prstGeom prst="rect">
            <a:avLst/>
          </a:prstGeom>
        </p:spPr>
      </p:pic>
    </p:spTree>
    <p:extLst>
      <p:ext uri="{BB962C8B-B14F-4D97-AF65-F5344CB8AC3E}">
        <p14:creationId xmlns:p14="http://schemas.microsoft.com/office/powerpoint/2010/main" val="2070409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80C8-5483-4997-AF10-03EAB3092BE5}"/>
              </a:ext>
            </a:extLst>
          </p:cNvPr>
          <p:cNvSpPr>
            <a:spLocks noGrp="1"/>
          </p:cNvSpPr>
          <p:nvPr>
            <p:ph type="title"/>
          </p:nvPr>
        </p:nvSpPr>
        <p:spPr/>
        <p:txBody>
          <a:bodyPr/>
          <a:lstStyle/>
          <a:p>
            <a:r>
              <a:rPr lang="en-GB" dirty="0"/>
              <a:t>Rocks as Ores</a:t>
            </a:r>
          </a:p>
        </p:txBody>
      </p:sp>
      <p:graphicFrame>
        <p:nvGraphicFramePr>
          <p:cNvPr id="6" name="Content Placeholder 2">
            <a:extLst>
              <a:ext uri="{FF2B5EF4-FFF2-40B4-BE49-F238E27FC236}">
                <a16:creationId xmlns:a16="http://schemas.microsoft.com/office/drawing/2014/main" id="{A98B1F6B-7A68-EDE9-F4E8-17422DF2776E}"/>
              </a:ext>
            </a:extLst>
          </p:cNvPr>
          <p:cNvGraphicFramePr>
            <a:graphicFrameLocks noGrp="1"/>
          </p:cNvGraphicFramePr>
          <p:nvPr>
            <p:ph idx="1"/>
            <p:extLst>
              <p:ext uri="{D42A27DB-BD31-4B8C-83A1-F6EECF244321}">
                <p14:modId xmlns:p14="http://schemas.microsoft.com/office/powerpoint/2010/main" val="30492083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0" descr="MC900391250[1]">
            <a:extLst>
              <a:ext uri="{FF2B5EF4-FFF2-40B4-BE49-F238E27FC236}">
                <a16:creationId xmlns:a16="http://schemas.microsoft.com/office/drawing/2014/main" id="{613ABEE4-0563-48C6-8E6F-F6D668EE1D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6775" y="365125"/>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8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9B48-B5AB-41F2-AC2E-8D090FC55732}"/>
              </a:ext>
            </a:extLst>
          </p:cNvPr>
          <p:cNvSpPr>
            <a:spLocks noGrp="1"/>
          </p:cNvSpPr>
          <p:nvPr>
            <p:ph type="title"/>
          </p:nvPr>
        </p:nvSpPr>
        <p:spPr/>
        <p:txBody>
          <a:bodyPr/>
          <a:lstStyle/>
          <a:p>
            <a:r>
              <a:rPr lang="en-GB" dirty="0"/>
              <a:t>ACTIVITY – Examples of Ores</a:t>
            </a:r>
          </a:p>
        </p:txBody>
      </p:sp>
      <p:sp>
        <p:nvSpPr>
          <p:cNvPr id="3" name="Content Placeholder 2">
            <a:extLst>
              <a:ext uri="{FF2B5EF4-FFF2-40B4-BE49-F238E27FC236}">
                <a16:creationId xmlns:a16="http://schemas.microsoft.com/office/drawing/2014/main" id="{830BB2C3-4C31-4719-9D5E-6B9F66F3A6F3}"/>
              </a:ext>
            </a:extLst>
          </p:cNvPr>
          <p:cNvSpPr>
            <a:spLocks noGrp="1"/>
          </p:cNvSpPr>
          <p:nvPr>
            <p:ph idx="1"/>
          </p:nvPr>
        </p:nvSpPr>
        <p:spPr/>
        <p:txBody>
          <a:bodyPr/>
          <a:lstStyle/>
          <a:p>
            <a:pPr marL="0" indent="0">
              <a:buNone/>
            </a:pPr>
            <a:r>
              <a:rPr lang="en-GB" dirty="0"/>
              <a:t>On the next slide you will see different ores, naming the metal that is contains.</a:t>
            </a:r>
          </a:p>
          <a:p>
            <a:pPr marL="0" indent="0">
              <a:buNone/>
            </a:pPr>
            <a:endParaRPr lang="en-GB" dirty="0"/>
          </a:p>
          <a:p>
            <a:pPr marL="0" indent="0">
              <a:buNone/>
            </a:pPr>
            <a:r>
              <a:rPr lang="en-GB" dirty="0"/>
              <a:t>You should present this information in a table with suitable headings.</a:t>
            </a:r>
          </a:p>
        </p:txBody>
      </p:sp>
    </p:spTree>
    <p:extLst>
      <p:ext uri="{BB962C8B-B14F-4D97-AF65-F5344CB8AC3E}">
        <p14:creationId xmlns:p14="http://schemas.microsoft.com/office/powerpoint/2010/main" val="1942478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9237" y="0"/>
            <a:ext cx="2143125" cy="2143125"/>
          </a:xfrm>
          <a:prstGeom prst="rect">
            <a:avLst/>
          </a:prstGeom>
        </p:spPr>
      </p:pic>
      <p:sp>
        <p:nvSpPr>
          <p:cNvPr id="7" name="TextBox 6"/>
          <p:cNvSpPr txBox="1"/>
          <p:nvPr/>
        </p:nvSpPr>
        <p:spPr>
          <a:xfrm>
            <a:off x="195262" y="2108198"/>
            <a:ext cx="2197100" cy="923330"/>
          </a:xfrm>
          <a:prstGeom prst="rect">
            <a:avLst/>
          </a:prstGeom>
          <a:noFill/>
        </p:spPr>
        <p:txBody>
          <a:bodyPr wrap="square" rtlCol="0">
            <a:spAutoFit/>
          </a:bodyPr>
          <a:lstStyle/>
          <a:p>
            <a:r>
              <a:rPr lang="en-GB" dirty="0">
                <a:latin typeface="Century Gothic" panose="020B0502020202020204" pitchFamily="34" charset="0"/>
              </a:rPr>
              <a:t>Malachite is a compound of copper</a:t>
            </a:r>
          </a:p>
        </p:txBody>
      </p:sp>
      <p:pic>
        <p:nvPicPr>
          <p:cNvPr id="8" name="Picture 7"/>
          <p:cNvPicPr>
            <a:picLocks noChangeAspect="1"/>
          </p:cNvPicPr>
          <p:nvPr/>
        </p:nvPicPr>
        <p:blipFill>
          <a:blip r:embed="rId3"/>
          <a:stretch>
            <a:fillRect/>
          </a:stretch>
        </p:blipFill>
        <p:spPr>
          <a:xfrm>
            <a:off x="2867025" y="269875"/>
            <a:ext cx="2495550" cy="1838325"/>
          </a:xfrm>
          <a:prstGeom prst="rect">
            <a:avLst/>
          </a:prstGeom>
        </p:spPr>
      </p:pic>
      <p:sp>
        <p:nvSpPr>
          <p:cNvPr id="9" name="TextBox 8"/>
          <p:cNvSpPr txBox="1"/>
          <p:nvPr/>
        </p:nvSpPr>
        <p:spPr>
          <a:xfrm>
            <a:off x="3016250" y="2108199"/>
            <a:ext cx="2197100" cy="923330"/>
          </a:xfrm>
          <a:prstGeom prst="rect">
            <a:avLst/>
          </a:prstGeom>
          <a:noFill/>
        </p:spPr>
        <p:txBody>
          <a:bodyPr wrap="square" rtlCol="0">
            <a:spAutoFit/>
          </a:bodyPr>
          <a:lstStyle/>
          <a:p>
            <a:r>
              <a:rPr lang="en-GB" dirty="0">
                <a:latin typeface="Century Gothic" panose="020B0502020202020204" pitchFamily="34" charset="0"/>
              </a:rPr>
              <a:t>Mercury comes from the ore Cinnabar</a:t>
            </a:r>
          </a:p>
        </p:txBody>
      </p:sp>
      <p:pic>
        <p:nvPicPr>
          <p:cNvPr id="11" name="Picture 10"/>
          <p:cNvPicPr>
            <a:picLocks noChangeAspect="1"/>
          </p:cNvPicPr>
          <p:nvPr/>
        </p:nvPicPr>
        <p:blipFill>
          <a:blip r:embed="rId4"/>
          <a:stretch>
            <a:fillRect/>
          </a:stretch>
        </p:blipFill>
        <p:spPr>
          <a:xfrm>
            <a:off x="5607050" y="295275"/>
            <a:ext cx="2476500" cy="1847850"/>
          </a:xfrm>
          <a:prstGeom prst="rect">
            <a:avLst/>
          </a:prstGeom>
        </p:spPr>
      </p:pic>
      <p:sp>
        <p:nvSpPr>
          <p:cNvPr id="12" name="TextBox 11"/>
          <p:cNvSpPr txBox="1"/>
          <p:nvPr/>
        </p:nvSpPr>
        <p:spPr>
          <a:xfrm>
            <a:off x="5927725" y="2108198"/>
            <a:ext cx="2197100" cy="646331"/>
          </a:xfrm>
          <a:prstGeom prst="rect">
            <a:avLst/>
          </a:prstGeom>
          <a:noFill/>
        </p:spPr>
        <p:txBody>
          <a:bodyPr wrap="square" rtlCol="0">
            <a:spAutoFit/>
          </a:bodyPr>
          <a:lstStyle/>
          <a:p>
            <a:r>
              <a:rPr lang="en-GB" dirty="0">
                <a:latin typeface="Century Gothic" panose="020B0502020202020204" pitchFamily="34" charset="0"/>
              </a:rPr>
              <a:t>Haematite is the main ore of Iron</a:t>
            </a:r>
          </a:p>
        </p:txBody>
      </p:sp>
      <p:pic>
        <p:nvPicPr>
          <p:cNvPr id="13" name="Picture 12"/>
          <p:cNvPicPr>
            <a:picLocks noChangeAspect="1"/>
          </p:cNvPicPr>
          <p:nvPr/>
        </p:nvPicPr>
        <p:blipFill>
          <a:blip r:embed="rId5"/>
          <a:stretch>
            <a:fillRect/>
          </a:stretch>
        </p:blipFill>
        <p:spPr>
          <a:xfrm>
            <a:off x="3043237" y="3398837"/>
            <a:ext cx="2143125" cy="2143125"/>
          </a:xfrm>
          <a:prstGeom prst="rect">
            <a:avLst/>
          </a:prstGeom>
        </p:spPr>
      </p:pic>
      <p:sp>
        <p:nvSpPr>
          <p:cNvPr id="14" name="TextBox 13"/>
          <p:cNvSpPr txBox="1"/>
          <p:nvPr/>
        </p:nvSpPr>
        <p:spPr>
          <a:xfrm>
            <a:off x="2967038" y="5539938"/>
            <a:ext cx="2395537" cy="1200329"/>
          </a:xfrm>
          <a:prstGeom prst="rect">
            <a:avLst/>
          </a:prstGeom>
          <a:noFill/>
        </p:spPr>
        <p:txBody>
          <a:bodyPr wrap="square" rtlCol="0">
            <a:spAutoFit/>
          </a:bodyPr>
          <a:lstStyle/>
          <a:p>
            <a:r>
              <a:rPr lang="en-GB" dirty="0">
                <a:latin typeface="Century Gothic" panose="020B0502020202020204" pitchFamily="34" charset="0"/>
              </a:rPr>
              <a:t>Pyrite (sometimes called fools gold) is another compound of iron</a:t>
            </a:r>
            <a:r>
              <a:rPr lang="en-GB" dirty="0"/>
              <a:t>.</a:t>
            </a:r>
          </a:p>
        </p:txBody>
      </p:sp>
      <p:pic>
        <p:nvPicPr>
          <p:cNvPr id="15" name="Picture 14"/>
          <p:cNvPicPr>
            <a:picLocks noChangeAspect="1"/>
          </p:cNvPicPr>
          <p:nvPr/>
        </p:nvPicPr>
        <p:blipFill>
          <a:blip r:embed="rId6"/>
          <a:stretch>
            <a:fillRect/>
          </a:stretch>
        </p:blipFill>
        <p:spPr>
          <a:xfrm>
            <a:off x="481012" y="3103562"/>
            <a:ext cx="1990725" cy="2295525"/>
          </a:xfrm>
          <a:prstGeom prst="rect">
            <a:avLst/>
          </a:prstGeom>
        </p:spPr>
      </p:pic>
      <p:sp>
        <p:nvSpPr>
          <p:cNvPr id="16" name="TextBox 15"/>
          <p:cNvSpPr txBox="1"/>
          <p:nvPr/>
        </p:nvSpPr>
        <p:spPr>
          <a:xfrm>
            <a:off x="481012" y="5539938"/>
            <a:ext cx="2197100" cy="646331"/>
          </a:xfrm>
          <a:prstGeom prst="rect">
            <a:avLst/>
          </a:prstGeom>
          <a:noFill/>
        </p:spPr>
        <p:txBody>
          <a:bodyPr wrap="square" rtlCol="0">
            <a:spAutoFit/>
          </a:bodyPr>
          <a:lstStyle/>
          <a:p>
            <a:r>
              <a:rPr lang="en-GB" dirty="0">
                <a:latin typeface="Century Gothic" panose="020B0502020202020204" pitchFamily="34" charset="0"/>
              </a:rPr>
              <a:t>We get lead from the ore galena</a:t>
            </a:r>
          </a:p>
        </p:txBody>
      </p:sp>
      <p:pic>
        <p:nvPicPr>
          <p:cNvPr id="17" name="Picture 16"/>
          <p:cNvPicPr>
            <a:picLocks noChangeAspect="1"/>
          </p:cNvPicPr>
          <p:nvPr/>
        </p:nvPicPr>
        <p:blipFill>
          <a:blip r:embed="rId7"/>
          <a:stretch>
            <a:fillRect/>
          </a:stretch>
        </p:blipFill>
        <p:spPr>
          <a:xfrm>
            <a:off x="5757862" y="3322636"/>
            <a:ext cx="2466975" cy="1857375"/>
          </a:xfrm>
          <a:prstGeom prst="rect">
            <a:avLst/>
          </a:prstGeom>
        </p:spPr>
      </p:pic>
      <p:sp>
        <p:nvSpPr>
          <p:cNvPr id="18" name="TextBox 17"/>
          <p:cNvSpPr txBox="1"/>
          <p:nvPr/>
        </p:nvSpPr>
        <p:spPr>
          <a:xfrm>
            <a:off x="5892799" y="5399087"/>
            <a:ext cx="2197100" cy="923330"/>
          </a:xfrm>
          <a:prstGeom prst="rect">
            <a:avLst/>
          </a:prstGeom>
          <a:noFill/>
        </p:spPr>
        <p:txBody>
          <a:bodyPr wrap="square" rtlCol="0">
            <a:spAutoFit/>
          </a:bodyPr>
          <a:lstStyle/>
          <a:p>
            <a:r>
              <a:rPr lang="en-GB" dirty="0">
                <a:latin typeface="Century Gothic" panose="020B0502020202020204" pitchFamily="34" charset="0"/>
              </a:rPr>
              <a:t>Aluminium is extracted from the ore bauxite</a:t>
            </a:r>
          </a:p>
        </p:txBody>
      </p:sp>
      <p:pic>
        <p:nvPicPr>
          <p:cNvPr id="2" name="Picture 1">
            <a:extLst>
              <a:ext uri="{FF2B5EF4-FFF2-40B4-BE49-F238E27FC236}">
                <a16:creationId xmlns:a16="http://schemas.microsoft.com/office/drawing/2014/main" id="{788D8EA8-98E2-4CF5-BACD-D95C00E0595E}"/>
              </a:ext>
            </a:extLst>
          </p:cNvPr>
          <p:cNvPicPr>
            <a:picLocks noChangeAspect="1"/>
          </p:cNvPicPr>
          <p:nvPr/>
        </p:nvPicPr>
        <p:blipFill>
          <a:blip r:embed="rId8"/>
          <a:stretch>
            <a:fillRect/>
          </a:stretch>
        </p:blipFill>
        <p:spPr>
          <a:xfrm>
            <a:off x="8695145" y="400050"/>
            <a:ext cx="2486025" cy="1638300"/>
          </a:xfrm>
          <a:prstGeom prst="rect">
            <a:avLst/>
          </a:prstGeom>
        </p:spPr>
      </p:pic>
      <p:sp>
        <p:nvSpPr>
          <p:cNvPr id="3" name="TextBox 2">
            <a:extLst>
              <a:ext uri="{FF2B5EF4-FFF2-40B4-BE49-F238E27FC236}">
                <a16:creationId xmlns:a16="http://schemas.microsoft.com/office/drawing/2014/main" id="{B124CEB5-A688-4F6E-93D4-A9C74289D697}"/>
              </a:ext>
            </a:extLst>
          </p:cNvPr>
          <p:cNvSpPr txBox="1"/>
          <p:nvPr/>
        </p:nvSpPr>
        <p:spPr>
          <a:xfrm>
            <a:off x="8774884" y="2143125"/>
            <a:ext cx="2332140" cy="830997"/>
          </a:xfrm>
          <a:prstGeom prst="rect">
            <a:avLst/>
          </a:prstGeom>
          <a:noFill/>
        </p:spPr>
        <p:txBody>
          <a:bodyPr wrap="square" rtlCol="0">
            <a:spAutoFit/>
          </a:bodyPr>
          <a:lstStyle/>
          <a:p>
            <a:pPr algn="l"/>
            <a:r>
              <a:rPr lang="en-GB" sz="1600" i="0" dirty="0">
                <a:effectLst/>
                <a:latin typeface="Century Gothic" panose="020B0502020202020204" pitchFamily="34" charset="0"/>
              </a:rPr>
              <a:t>Dolomite is a mineral ore for the extraction of magnesium.</a:t>
            </a:r>
            <a:endParaRPr lang="en-GB" sz="2000" i="0" dirty="0">
              <a:effectLst/>
              <a:latin typeface="Century Gothic" panose="020B0502020202020204" pitchFamily="34" charset="0"/>
            </a:endParaRPr>
          </a:p>
        </p:txBody>
      </p:sp>
      <p:pic>
        <p:nvPicPr>
          <p:cNvPr id="4" name="Picture 3">
            <a:extLst>
              <a:ext uri="{FF2B5EF4-FFF2-40B4-BE49-F238E27FC236}">
                <a16:creationId xmlns:a16="http://schemas.microsoft.com/office/drawing/2014/main" id="{3D330F21-4AC4-40F8-9CF4-D49E0416643D}"/>
              </a:ext>
            </a:extLst>
          </p:cNvPr>
          <p:cNvPicPr>
            <a:picLocks noChangeAspect="1"/>
          </p:cNvPicPr>
          <p:nvPr/>
        </p:nvPicPr>
        <p:blipFill>
          <a:blip r:embed="rId9"/>
          <a:stretch>
            <a:fillRect/>
          </a:stretch>
        </p:blipFill>
        <p:spPr>
          <a:xfrm>
            <a:off x="8740468" y="3384958"/>
            <a:ext cx="2286000" cy="1524000"/>
          </a:xfrm>
          <a:prstGeom prst="rect">
            <a:avLst/>
          </a:prstGeom>
        </p:spPr>
      </p:pic>
      <p:sp>
        <p:nvSpPr>
          <p:cNvPr id="5" name="TextBox 4">
            <a:extLst>
              <a:ext uri="{FF2B5EF4-FFF2-40B4-BE49-F238E27FC236}">
                <a16:creationId xmlns:a16="http://schemas.microsoft.com/office/drawing/2014/main" id="{895224EC-2B3C-4BC7-9C88-C4D5A778F0FC}"/>
              </a:ext>
            </a:extLst>
          </p:cNvPr>
          <p:cNvSpPr txBox="1"/>
          <p:nvPr/>
        </p:nvSpPr>
        <p:spPr>
          <a:xfrm>
            <a:off x="8695145" y="5259897"/>
            <a:ext cx="2831328" cy="584775"/>
          </a:xfrm>
          <a:prstGeom prst="rect">
            <a:avLst/>
          </a:prstGeom>
          <a:noFill/>
        </p:spPr>
        <p:txBody>
          <a:bodyPr wrap="square" rtlCol="0">
            <a:spAutoFit/>
          </a:bodyPr>
          <a:lstStyle/>
          <a:p>
            <a:pPr algn="l"/>
            <a:r>
              <a:rPr lang="en-GB" sz="1600" i="0" dirty="0">
                <a:effectLst/>
                <a:latin typeface="Century Gothic" panose="020B0502020202020204" pitchFamily="34" charset="0"/>
              </a:rPr>
              <a:t>Sodium comes from the reactive ore saltpetre.</a:t>
            </a:r>
          </a:p>
        </p:txBody>
      </p:sp>
    </p:spTree>
    <p:extLst>
      <p:ext uri="{BB962C8B-B14F-4D97-AF65-F5344CB8AC3E}">
        <p14:creationId xmlns:p14="http://schemas.microsoft.com/office/powerpoint/2010/main" val="434324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48B48F-2126-412D-A3A3-DCA75B1B376C}"/>
              </a:ext>
            </a:extLst>
          </p:cNvPr>
          <p:cNvSpPr>
            <a:spLocks noGrp="1"/>
          </p:cNvSpPr>
          <p:nvPr>
            <p:ph type="title"/>
          </p:nvPr>
        </p:nvSpPr>
        <p:spPr/>
        <p:txBody>
          <a:bodyPr/>
          <a:lstStyle/>
          <a:p>
            <a:r>
              <a:rPr lang="en-GB" dirty="0"/>
              <a:t>Extracting Metals</a:t>
            </a:r>
          </a:p>
        </p:txBody>
      </p:sp>
      <p:sp>
        <p:nvSpPr>
          <p:cNvPr id="6" name="Content Placeholder 5">
            <a:extLst>
              <a:ext uri="{FF2B5EF4-FFF2-40B4-BE49-F238E27FC236}">
                <a16:creationId xmlns:a16="http://schemas.microsoft.com/office/drawing/2014/main" id="{461DED14-F93D-4178-B36F-FE8464DD7806}"/>
              </a:ext>
            </a:extLst>
          </p:cNvPr>
          <p:cNvSpPr>
            <a:spLocks noGrp="1"/>
          </p:cNvSpPr>
          <p:nvPr>
            <p:ph idx="1"/>
          </p:nvPr>
        </p:nvSpPr>
        <p:spPr/>
        <p:txBody>
          <a:bodyPr>
            <a:normAutofit fontScale="92500" lnSpcReduction="20000"/>
          </a:bodyPr>
          <a:lstStyle/>
          <a:p>
            <a:pPr marL="0" indent="0">
              <a:buNone/>
            </a:pPr>
            <a:r>
              <a:rPr lang="en-GB" dirty="0"/>
              <a:t>Believe it or not Minecraft almost gets the Science of ores correct.  </a:t>
            </a:r>
          </a:p>
          <a:p>
            <a:pPr marL="0" indent="0">
              <a:buNone/>
            </a:pPr>
            <a:endParaRPr lang="en-GB" dirty="0"/>
          </a:p>
          <a:p>
            <a:pPr marL="0" indent="0">
              <a:buNone/>
            </a:pPr>
            <a:r>
              <a:rPr lang="en-GB" dirty="0"/>
              <a:t>	You firstly have to dig the ore out of the ground 		from a “vein”.  This is an area where there is a lot 		of the metal ore.</a:t>
            </a:r>
          </a:p>
          <a:p>
            <a:pPr marL="0" indent="0">
              <a:buNone/>
            </a:pPr>
            <a:endParaRPr lang="en-GB" dirty="0"/>
          </a:p>
          <a:p>
            <a:pPr marL="0" indent="0" defTabSz="179388">
              <a:buNone/>
            </a:pPr>
            <a:r>
              <a:rPr lang="en-GB" dirty="0"/>
              <a:t>	After you get the ore, it must then be extracted in order 							to get the usable metal.</a:t>
            </a:r>
          </a:p>
          <a:p>
            <a:pPr marL="0" indent="0" defTabSz="179388">
              <a:buNone/>
            </a:pPr>
            <a:endParaRPr lang="en-GB" dirty="0"/>
          </a:p>
          <a:p>
            <a:pPr marL="0" indent="0" defTabSz="179388">
              <a:buNone/>
            </a:pPr>
            <a:r>
              <a:rPr lang="en-GB" dirty="0"/>
              <a:t>The method of extraction changes depending on how reactive the metal is.</a:t>
            </a:r>
          </a:p>
        </p:txBody>
      </p:sp>
      <p:pic>
        <p:nvPicPr>
          <p:cNvPr id="7" name="Picture 6">
            <a:extLst>
              <a:ext uri="{FF2B5EF4-FFF2-40B4-BE49-F238E27FC236}">
                <a16:creationId xmlns:a16="http://schemas.microsoft.com/office/drawing/2014/main" id="{F535B033-4377-47D2-ACC2-49567BD80D2B}"/>
              </a:ext>
            </a:extLst>
          </p:cNvPr>
          <p:cNvPicPr>
            <a:picLocks noChangeAspect="1"/>
          </p:cNvPicPr>
          <p:nvPr/>
        </p:nvPicPr>
        <p:blipFill>
          <a:blip r:embed="rId2"/>
          <a:stretch>
            <a:fillRect/>
          </a:stretch>
        </p:blipFill>
        <p:spPr>
          <a:xfrm>
            <a:off x="638852" y="2673452"/>
            <a:ext cx="1097360" cy="1097360"/>
          </a:xfrm>
          <a:prstGeom prst="rect">
            <a:avLst/>
          </a:prstGeom>
        </p:spPr>
      </p:pic>
      <p:pic>
        <p:nvPicPr>
          <p:cNvPr id="8" name="Picture 7">
            <a:extLst>
              <a:ext uri="{FF2B5EF4-FFF2-40B4-BE49-F238E27FC236}">
                <a16:creationId xmlns:a16="http://schemas.microsoft.com/office/drawing/2014/main" id="{95E5DE38-144C-4657-B546-07AEC842D1E2}"/>
              </a:ext>
            </a:extLst>
          </p:cNvPr>
          <p:cNvPicPr>
            <a:picLocks noChangeAspect="1"/>
          </p:cNvPicPr>
          <p:nvPr/>
        </p:nvPicPr>
        <p:blipFill>
          <a:blip r:embed="rId3"/>
          <a:stretch>
            <a:fillRect/>
          </a:stretch>
        </p:blipFill>
        <p:spPr>
          <a:xfrm>
            <a:off x="10381664" y="3770812"/>
            <a:ext cx="1171484" cy="1171484"/>
          </a:xfrm>
          <a:prstGeom prst="rect">
            <a:avLst/>
          </a:prstGeom>
        </p:spPr>
      </p:pic>
    </p:spTree>
    <p:extLst>
      <p:ext uri="{BB962C8B-B14F-4D97-AF65-F5344CB8AC3E}">
        <p14:creationId xmlns:p14="http://schemas.microsoft.com/office/powerpoint/2010/main" val="120708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7E58C-646B-478C-A02D-08BFC421E8AD}"/>
              </a:ext>
            </a:extLst>
          </p:cNvPr>
          <p:cNvSpPr>
            <a:spLocks noGrp="1"/>
          </p:cNvSpPr>
          <p:nvPr>
            <p:ph type="title"/>
          </p:nvPr>
        </p:nvSpPr>
        <p:spPr/>
        <p:txBody>
          <a:bodyPr/>
          <a:lstStyle/>
          <a:p>
            <a:r>
              <a:rPr lang="en-GB" dirty="0"/>
              <a:t>Extraction of Metals</a:t>
            </a:r>
          </a:p>
        </p:txBody>
      </p:sp>
      <p:sp>
        <p:nvSpPr>
          <p:cNvPr id="5" name="Content Placeholder 4">
            <a:extLst>
              <a:ext uri="{FF2B5EF4-FFF2-40B4-BE49-F238E27FC236}">
                <a16:creationId xmlns:a16="http://schemas.microsoft.com/office/drawing/2014/main" id="{4D93F131-4007-45EE-A1FB-03A7829FA22E}"/>
              </a:ext>
            </a:extLst>
          </p:cNvPr>
          <p:cNvSpPr>
            <a:spLocks noGrp="1"/>
          </p:cNvSpPr>
          <p:nvPr>
            <p:ph sz="half" idx="1"/>
          </p:nvPr>
        </p:nvSpPr>
        <p:spPr/>
        <p:txBody>
          <a:bodyPr>
            <a:normAutofit fontScale="85000" lnSpcReduction="20000"/>
          </a:bodyPr>
          <a:lstStyle/>
          <a:p>
            <a:pPr marL="0" indent="0">
              <a:buNone/>
            </a:pPr>
            <a:r>
              <a:rPr lang="en-GB" u="sng" dirty="0"/>
              <a:t>METALS</a:t>
            </a:r>
          </a:p>
          <a:p>
            <a:pPr marL="0" indent="0">
              <a:buNone/>
            </a:pPr>
            <a:r>
              <a:rPr lang="en-GB" dirty="0"/>
              <a:t>Potassium</a:t>
            </a:r>
          </a:p>
          <a:p>
            <a:pPr marL="0" indent="0">
              <a:buNone/>
            </a:pPr>
            <a:r>
              <a:rPr lang="en-GB" dirty="0"/>
              <a:t>Sodium</a:t>
            </a:r>
          </a:p>
          <a:p>
            <a:pPr marL="0" indent="0">
              <a:buNone/>
            </a:pPr>
            <a:r>
              <a:rPr lang="en-GB" dirty="0"/>
              <a:t>Magnesium</a:t>
            </a:r>
          </a:p>
          <a:p>
            <a:pPr marL="0" indent="0">
              <a:buNone/>
            </a:pPr>
            <a:r>
              <a:rPr lang="en-GB" dirty="0"/>
              <a:t>Aluminium</a:t>
            </a:r>
          </a:p>
          <a:p>
            <a:pPr marL="0" indent="0">
              <a:buNone/>
            </a:pPr>
            <a:r>
              <a:rPr lang="en-GB" dirty="0"/>
              <a:t>Zinc</a:t>
            </a:r>
          </a:p>
          <a:p>
            <a:pPr marL="0" indent="0">
              <a:buNone/>
            </a:pPr>
            <a:r>
              <a:rPr lang="en-GB" dirty="0"/>
              <a:t>Iron</a:t>
            </a:r>
          </a:p>
          <a:p>
            <a:pPr marL="0" indent="0">
              <a:buNone/>
            </a:pPr>
            <a:r>
              <a:rPr lang="en-GB" dirty="0"/>
              <a:t>Lead</a:t>
            </a:r>
          </a:p>
          <a:p>
            <a:pPr marL="0" indent="0">
              <a:buNone/>
            </a:pPr>
            <a:r>
              <a:rPr lang="en-GB" dirty="0"/>
              <a:t>Copper</a:t>
            </a:r>
          </a:p>
          <a:p>
            <a:pPr marL="0" indent="0">
              <a:buNone/>
            </a:pPr>
            <a:r>
              <a:rPr lang="en-GB" dirty="0"/>
              <a:t>Silver</a:t>
            </a:r>
          </a:p>
          <a:p>
            <a:pPr marL="0" indent="0">
              <a:buNone/>
            </a:pPr>
            <a:r>
              <a:rPr lang="en-GB" dirty="0"/>
              <a:t>Gold</a:t>
            </a:r>
          </a:p>
        </p:txBody>
      </p:sp>
      <p:sp>
        <p:nvSpPr>
          <p:cNvPr id="6" name="Content Placeholder 5">
            <a:extLst>
              <a:ext uri="{FF2B5EF4-FFF2-40B4-BE49-F238E27FC236}">
                <a16:creationId xmlns:a16="http://schemas.microsoft.com/office/drawing/2014/main" id="{C2A42CBA-B793-4E5D-867B-120AD8C2E962}"/>
              </a:ext>
            </a:extLst>
          </p:cNvPr>
          <p:cNvSpPr>
            <a:spLocks noGrp="1"/>
          </p:cNvSpPr>
          <p:nvPr>
            <p:ph sz="half" idx="2"/>
          </p:nvPr>
        </p:nvSpPr>
        <p:spPr/>
        <p:txBody>
          <a:bodyPr>
            <a:normAutofit fontScale="85000" lnSpcReduction="20000"/>
          </a:bodyPr>
          <a:lstStyle/>
          <a:p>
            <a:pPr marL="0" indent="0">
              <a:buNone/>
            </a:pPr>
            <a:r>
              <a:rPr lang="en-GB" dirty="0"/>
              <a:t>The first four metals are so reactive that electricity is needed to extract the metal.</a:t>
            </a:r>
          </a:p>
          <a:p>
            <a:pPr marL="0" indent="0">
              <a:buNone/>
            </a:pPr>
            <a:endParaRPr lang="en-GB" dirty="0"/>
          </a:p>
          <a:p>
            <a:pPr marL="0" indent="0">
              <a:buNone/>
            </a:pPr>
            <a:r>
              <a:rPr lang="en-GB" dirty="0"/>
              <a:t>The next four metals still form ores, but they just needed to be heated with carbon.  They have to be heated to really high temperatures</a:t>
            </a:r>
          </a:p>
          <a:p>
            <a:pPr marL="0" indent="0">
              <a:buNone/>
            </a:pPr>
            <a:endParaRPr lang="en-GB" dirty="0"/>
          </a:p>
          <a:p>
            <a:pPr marL="0" indent="0">
              <a:buNone/>
            </a:pPr>
            <a:r>
              <a:rPr lang="en-GB" dirty="0"/>
              <a:t>The last two metals are so unreactive that you can find them lying on the ground (you have to look hard though).</a:t>
            </a:r>
          </a:p>
        </p:txBody>
      </p:sp>
      <p:pic>
        <p:nvPicPr>
          <p:cNvPr id="7" name="Picture 20" descr="MC900391250[1]">
            <a:extLst>
              <a:ext uri="{FF2B5EF4-FFF2-40B4-BE49-F238E27FC236}">
                <a16:creationId xmlns:a16="http://schemas.microsoft.com/office/drawing/2014/main" id="{CEEB14D9-8D5C-444E-87FB-041B3D1B9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6775" y="365125"/>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Brace 9">
            <a:extLst>
              <a:ext uri="{FF2B5EF4-FFF2-40B4-BE49-F238E27FC236}">
                <a16:creationId xmlns:a16="http://schemas.microsoft.com/office/drawing/2014/main" id="{57291C56-B397-4D9B-803D-A1ED02F6E0AD}"/>
              </a:ext>
            </a:extLst>
          </p:cNvPr>
          <p:cNvSpPr/>
          <p:nvPr/>
        </p:nvSpPr>
        <p:spPr>
          <a:xfrm>
            <a:off x="2834637" y="5225142"/>
            <a:ext cx="219781" cy="714103"/>
          </a:xfrm>
          <a:prstGeom prst="rightBrace">
            <a:avLst>
              <a:gd name="adj1" fmla="val 5588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Right Brace 10">
            <a:extLst>
              <a:ext uri="{FF2B5EF4-FFF2-40B4-BE49-F238E27FC236}">
                <a16:creationId xmlns:a16="http://schemas.microsoft.com/office/drawing/2014/main" id="{0AB25C52-CB2A-4AD7-ABEB-6CB48BCDECC1}"/>
              </a:ext>
            </a:extLst>
          </p:cNvPr>
          <p:cNvSpPr/>
          <p:nvPr/>
        </p:nvSpPr>
        <p:spPr>
          <a:xfrm>
            <a:off x="2838987" y="3718561"/>
            <a:ext cx="219781" cy="1493518"/>
          </a:xfrm>
          <a:prstGeom prst="rightBrace">
            <a:avLst>
              <a:gd name="adj1" fmla="val 5588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Right Brace 11">
            <a:extLst>
              <a:ext uri="{FF2B5EF4-FFF2-40B4-BE49-F238E27FC236}">
                <a16:creationId xmlns:a16="http://schemas.microsoft.com/office/drawing/2014/main" id="{C3EBCBAA-97A4-4D3B-A4C7-F7FCC7AA2BAA}"/>
              </a:ext>
            </a:extLst>
          </p:cNvPr>
          <p:cNvSpPr/>
          <p:nvPr/>
        </p:nvSpPr>
        <p:spPr>
          <a:xfrm>
            <a:off x="2834629" y="2198918"/>
            <a:ext cx="219781" cy="1493518"/>
          </a:xfrm>
          <a:prstGeom prst="rightBrace">
            <a:avLst>
              <a:gd name="adj1" fmla="val 5588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24E8D75E-E462-4039-B14F-3B3E867FF3FF}"/>
              </a:ext>
            </a:extLst>
          </p:cNvPr>
          <p:cNvSpPr txBox="1"/>
          <p:nvPr/>
        </p:nvSpPr>
        <p:spPr>
          <a:xfrm>
            <a:off x="3239589" y="2776400"/>
            <a:ext cx="2351314" cy="461665"/>
          </a:xfrm>
          <a:prstGeom prst="rect">
            <a:avLst/>
          </a:prstGeom>
          <a:noFill/>
        </p:spPr>
        <p:txBody>
          <a:bodyPr wrap="square" rtlCol="0">
            <a:spAutoFit/>
          </a:bodyPr>
          <a:lstStyle/>
          <a:p>
            <a:pPr algn="l"/>
            <a:r>
              <a:rPr lang="en-GB" sz="2400" i="0" dirty="0">
                <a:effectLst/>
                <a:latin typeface="Century Gothic" panose="020B0502020202020204" pitchFamily="34" charset="0"/>
              </a:rPr>
              <a:t>Really hard</a:t>
            </a:r>
          </a:p>
        </p:txBody>
      </p:sp>
      <p:sp>
        <p:nvSpPr>
          <p:cNvPr id="14" name="TextBox 13">
            <a:extLst>
              <a:ext uri="{FF2B5EF4-FFF2-40B4-BE49-F238E27FC236}">
                <a16:creationId xmlns:a16="http://schemas.microsoft.com/office/drawing/2014/main" id="{E2629950-FE76-4A1B-B662-92031276985C}"/>
              </a:ext>
            </a:extLst>
          </p:cNvPr>
          <p:cNvSpPr txBox="1"/>
          <p:nvPr/>
        </p:nvSpPr>
        <p:spPr>
          <a:xfrm>
            <a:off x="3239589" y="4323266"/>
            <a:ext cx="1750298" cy="461665"/>
          </a:xfrm>
          <a:prstGeom prst="rect">
            <a:avLst/>
          </a:prstGeom>
          <a:noFill/>
        </p:spPr>
        <p:txBody>
          <a:bodyPr wrap="square" rtlCol="0">
            <a:spAutoFit/>
          </a:bodyPr>
          <a:lstStyle/>
          <a:p>
            <a:pPr algn="l"/>
            <a:r>
              <a:rPr lang="en-GB" sz="2400" i="0" dirty="0">
                <a:effectLst/>
                <a:latin typeface="Century Gothic" panose="020B0502020202020204" pitchFamily="34" charset="0"/>
              </a:rPr>
              <a:t>Fairly easy</a:t>
            </a:r>
          </a:p>
        </p:txBody>
      </p:sp>
      <p:sp>
        <p:nvSpPr>
          <p:cNvPr id="15" name="TextBox 14">
            <a:extLst>
              <a:ext uri="{FF2B5EF4-FFF2-40B4-BE49-F238E27FC236}">
                <a16:creationId xmlns:a16="http://schemas.microsoft.com/office/drawing/2014/main" id="{50DB8AA3-49C8-4699-AF78-72A7D0273359}"/>
              </a:ext>
            </a:extLst>
          </p:cNvPr>
          <p:cNvSpPr txBox="1"/>
          <p:nvPr/>
        </p:nvSpPr>
        <p:spPr>
          <a:xfrm>
            <a:off x="3239589" y="5412916"/>
            <a:ext cx="1750298" cy="400110"/>
          </a:xfrm>
          <a:prstGeom prst="rect">
            <a:avLst/>
          </a:prstGeom>
          <a:noFill/>
        </p:spPr>
        <p:txBody>
          <a:bodyPr wrap="square" rtlCol="0">
            <a:spAutoFit/>
          </a:bodyPr>
          <a:lstStyle/>
          <a:p>
            <a:pPr algn="l"/>
            <a:r>
              <a:rPr lang="en-GB" sz="2000" i="0" dirty="0">
                <a:effectLst/>
                <a:latin typeface="Century Gothic" panose="020B0502020202020204" pitchFamily="34" charset="0"/>
              </a:rPr>
              <a:t>Easy </a:t>
            </a:r>
            <a:r>
              <a:rPr lang="en-GB" sz="2000" i="0" dirty="0" err="1">
                <a:effectLst/>
                <a:latin typeface="Century Gothic" panose="020B0502020202020204" pitchFamily="34" charset="0"/>
              </a:rPr>
              <a:t>peasy</a:t>
            </a:r>
            <a:endParaRPr lang="en-GB" sz="2000" i="0" dirty="0">
              <a:effectLst/>
              <a:latin typeface="Century Gothic" panose="020B0502020202020204" pitchFamily="34" charset="0"/>
            </a:endParaRPr>
          </a:p>
        </p:txBody>
      </p:sp>
      <p:sp>
        <p:nvSpPr>
          <p:cNvPr id="16" name="Arrow: Up 15">
            <a:extLst>
              <a:ext uri="{FF2B5EF4-FFF2-40B4-BE49-F238E27FC236}">
                <a16:creationId xmlns:a16="http://schemas.microsoft.com/office/drawing/2014/main" id="{E7A79B2C-097A-4011-8360-3066E317A083}"/>
              </a:ext>
            </a:extLst>
          </p:cNvPr>
          <p:cNvSpPr/>
          <p:nvPr/>
        </p:nvSpPr>
        <p:spPr>
          <a:xfrm>
            <a:off x="209006" y="1825625"/>
            <a:ext cx="478971" cy="43513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a:effectLst>
                  <a:glow rad="228600">
                    <a:schemeClr val="accent6">
                      <a:satMod val="175000"/>
                      <a:alpha val="40000"/>
                    </a:schemeClr>
                  </a:glow>
                </a:effectLst>
              </a:rPr>
              <a:t>Increasing reactivity</a:t>
            </a:r>
          </a:p>
        </p:txBody>
      </p:sp>
    </p:spTree>
    <p:extLst>
      <p:ext uri="{BB962C8B-B14F-4D97-AF65-F5344CB8AC3E}">
        <p14:creationId xmlns:p14="http://schemas.microsoft.com/office/powerpoint/2010/main" val="11954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786E-3D44-489D-AD85-216455CDF130}"/>
              </a:ext>
            </a:extLst>
          </p:cNvPr>
          <p:cNvSpPr>
            <a:spLocks noGrp="1"/>
          </p:cNvSpPr>
          <p:nvPr>
            <p:ph type="title"/>
          </p:nvPr>
        </p:nvSpPr>
        <p:spPr/>
        <p:txBody>
          <a:bodyPr/>
          <a:lstStyle/>
          <a:p>
            <a:r>
              <a:rPr lang="en-GB" dirty="0"/>
              <a:t>Native metals</a:t>
            </a:r>
          </a:p>
        </p:txBody>
      </p:sp>
      <p:sp>
        <p:nvSpPr>
          <p:cNvPr id="5" name="Content Placeholder 4">
            <a:extLst>
              <a:ext uri="{FF2B5EF4-FFF2-40B4-BE49-F238E27FC236}">
                <a16:creationId xmlns:a16="http://schemas.microsoft.com/office/drawing/2014/main" id="{568A1F87-0972-4F07-B361-54F5302D0CC9}"/>
              </a:ext>
            </a:extLst>
          </p:cNvPr>
          <p:cNvSpPr>
            <a:spLocks noGrp="1"/>
          </p:cNvSpPr>
          <p:nvPr>
            <p:ph idx="1"/>
          </p:nvPr>
        </p:nvSpPr>
        <p:spPr/>
        <p:txBody>
          <a:bodyPr/>
          <a:lstStyle/>
          <a:p>
            <a:pPr marL="0" indent="0">
              <a:buNone/>
            </a:pPr>
            <a:r>
              <a:rPr lang="en-GB" dirty="0"/>
              <a:t>Silver and gold are naturally occurring, or native, metals.  This means that they can be found in the ground as the metals.  They don’t normally form ores.</a:t>
            </a:r>
          </a:p>
          <a:p>
            <a:pPr marL="0" indent="0">
              <a:buNone/>
            </a:pPr>
            <a:endParaRPr lang="en-GB" dirty="0"/>
          </a:p>
          <a:p>
            <a:pPr marL="0" indent="0">
              <a:buNone/>
            </a:pPr>
            <a:endParaRPr lang="en-GB" dirty="0"/>
          </a:p>
        </p:txBody>
      </p:sp>
      <p:pic>
        <p:nvPicPr>
          <p:cNvPr id="6" name="Picture 20" descr="MC900391250[1]">
            <a:extLst>
              <a:ext uri="{FF2B5EF4-FFF2-40B4-BE49-F238E27FC236}">
                <a16:creationId xmlns:a16="http://schemas.microsoft.com/office/drawing/2014/main" id="{B077C25F-E5EA-4A4F-85EE-871518E13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6775" y="365125"/>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A2FE7FB-F37E-40E0-B713-F1FD40D2DCAC}"/>
              </a:ext>
            </a:extLst>
          </p:cNvPr>
          <p:cNvPicPr>
            <a:picLocks noChangeAspect="1"/>
          </p:cNvPicPr>
          <p:nvPr/>
        </p:nvPicPr>
        <p:blipFill>
          <a:blip r:embed="rId3"/>
          <a:stretch>
            <a:fillRect/>
          </a:stretch>
        </p:blipFill>
        <p:spPr>
          <a:xfrm>
            <a:off x="1028700" y="4244975"/>
            <a:ext cx="2209800" cy="2066925"/>
          </a:xfrm>
          <a:prstGeom prst="rect">
            <a:avLst/>
          </a:prstGeom>
        </p:spPr>
      </p:pic>
      <p:sp>
        <p:nvSpPr>
          <p:cNvPr id="8" name="TextBox 7">
            <a:extLst>
              <a:ext uri="{FF2B5EF4-FFF2-40B4-BE49-F238E27FC236}">
                <a16:creationId xmlns:a16="http://schemas.microsoft.com/office/drawing/2014/main" id="{55BFB2A4-4645-422B-9EB9-ECB625D43BB7}"/>
              </a:ext>
            </a:extLst>
          </p:cNvPr>
          <p:cNvSpPr txBox="1"/>
          <p:nvPr/>
        </p:nvSpPr>
        <p:spPr>
          <a:xfrm>
            <a:off x="3805237" y="4695825"/>
            <a:ext cx="3705225" cy="830997"/>
          </a:xfrm>
          <a:prstGeom prst="rect">
            <a:avLst/>
          </a:prstGeom>
          <a:noFill/>
        </p:spPr>
        <p:txBody>
          <a:bodyPr wrap="square" rtlCol="0">
            <a:spAutoFit/>
          </a:bodyPr>
          <a:lstStyle/>
          <a:p>
            <a:pPr algn="l"/>
            <a:r>
              <a:rPr lang="en-GB" sz="1600" i="0" dirty="0">
                <a:effectLst/>
                <a:latin typeface="Century Gothic" panose="020B0502020202020204" pitchFamily="34" charset="0"/>
              </a:rPr>
              <a:t>Think about the Gold Rush in America when people went to California to try and pan for gold.</a:t>
            </a:r>
          </a:p>
        </p:txBody>
      </p:sp>
      <p:pic>
        <p:nvPicPr>
          <p:cNvPr id="9" name="Picture 8">
            <a:extLst>
              <a:ext uri="{FF2B5EF4-FFF2-40B4-BE49-F238E27FC236}">
                <a16:creationId xmlns:a16="http://schemas.microsoft.com/office/drawing/2014/main" id="{685D8676-4B7A-4A44-B9CA-9F30934E3B78}"/>
              </a:ext>
            </a:extLst>
          </p:cNvPr>
          <p:cNvPicPr>
            <a:picLocks noChangeAspect="1"/>
          </p:cNvPicPr>
          <p:nvPr/>
        </p:nvPicPr>
        <p:blipFill>
          <a:blip r:embed="rId4"/>
          <a:stretch>
            <a:fillRect/>
          </a:stretch>
        </p:blipFill>
        <p:spPr>
          <a:xfrm>
            <a:off x="7639050" y="4244975"/>
            <a:ext cx="3863976" cy="1931988"/>
          </a:xfrm>
          <a:prstGeom prst="rect">
            <a:avLst/>
          </a:prstGeom>
        </p:spPr>
      </p:pic>
    </p:spTree>
    <p:extLst>
      <p:ext uri="{BB962C8B-B14F-4D97-AF65-F5344CB8AC3E}">
        <p14:creationId xmlns:p14="http://schemas.microsoft.com/office/powerpoint/2010/main" val="176282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633A-60D2-4136-BC18-7AD1884F34CB}"/>
              </a:ext>
            </a:extLst>
          </p:cNvPr>
          <p:cNvSpPr>
            <a:spLocks noGrp="1"/>
          </p:cNvSpPr>
          <p:nvPr>
            <p:ph type="title"/>
          </p:nvPr>
        </p:nvSpPr>
        <p:spPr/>
        <p:txBody>
          <a:bodyPr/>
          <a:lstStyle/>
          <a:p>
            <a:r>
              <a:rPr lang="en-GB" dirty="0"/>
              <a:t>Heating with Carbon</a:t>
            </a:r>
          </a:p>
        </p:txBody>
      </p:sp>
      <p:sp>
        <p:nvSpPr>
          <p:cNvPr id="3" name="Content Placeholder 2">
            <a:extLst>
              <a:ext uri="{FF2B5EF4-FFF2-40B4-BE49-F238E27FC236}">
                <a16:creationId xmlns:a16="http://schemas.microsoft.com/office/drawing/2014/main" id="{B303C9FE-0583-493F-AEC9-F6678873C11A}"/>
              </a:ext>
            </a:extLst>
          </p:cNvPr>
          <p:cNvSpPr>
            <a:spLocks noGrp="1"/>
          </p:cNvSpPr>
          <p:nvPr>
            <p:ph idx="1"/>
          </p:nvPr>
        </p:nvSpPr>
        <p:spPr/>
        <p:txBody>
          <a:bodyPr/>
          <a:lstStyle/>
          <a:p>
            <a:pPr marL="0" indent="0">
              <a:buNone/>
            </a:pPr>
            <a:r>
              <a:rPr lang="en-GB" dirty="0"/>
              <a:t>Most of the metals that we use today are extracted from their ores with carbon.</a:t>
            </a:r>
          </a:p>
          <a:p>
            <a:pPr marL="0" indent="0">
              <a:buNone/>
            </a:pPr>
            <a:r>
              <a:rPr lang="en-GB" dirty="0"/>
              <a:t>Iron, the most common metal used in construction, is extracted in a Blast Furnace.</a:t>
            </a:r>
          </a:p>
        </p:txBody>
      </p:sp>
      <p:pic>
        <p:nvPicPr>
          <p:cNvPr id="4" name="Picture 20" descr="MC900391250[1]">
            <a:extLst>
              <a:ext uri="{FF2B5EF4-FFF2-40B4-BE49-F238E27FC236}">
                <a16:creationId xmlns:a16="http://schemas.microsoft.com/office/drawing/2014/main" id="{245B9EDC-25B7-4526-9424-CA6240C47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6775" y="365125"/>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0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F994BD-517C-4D51-96CD-F03BAE386487}"/>
              </a:ext>
            </a:extLst>
          </p:cNvPr>
          <p:cNvSpPr>
            <a:spLocks noGrp="1"/>
          </p:cNvSpPr>
          <p:nvPr>
            <p:ph type="title"/>
          </p:nvPr>
        </p:nvSpPr>
        <p:spPr/>
        <p:txBody>
          <a:bodyPr/>
          <a:lstStyle/>
          <a:p>
            <a:r>
              <a:rPr lang="en-GB" dirty="0"/>
              <a:t>ACTIVITY</a:t>
            </a:r>
          </a:p>
        </p:txBody>
      </p:sp>
      <p:sp>
        <p:nvSpPr>
          <p:cNvPr id="5" name="Content Placeholder 4">
            <a:extLst>
              <a:ext uri="{FF2B5EF4-FFF2-40B4-BE49-F238E27FC236}">
                <a16:creationId xmlns:a16="http://schemas.microsoft.com/office/drawing/2014/main" id="{278738CD-1D74-4CBB-8DD0-15E577A270DC}"/>
              </a:ext>
            </a:extLst>
          </p:cNvPr>
          <p:cNvSpPr>
            <a:spLocks noGrp="1"/>
          </p:cNvSpPr>
          <p:nvPr>
            <p:ph sz="half" idx="1"/>
          </p:nvPr>
        </p:nvSpPr>
        <p:spPr/>
        <p:txBody>
          <a:bodyPr/>
          <a:lstStyle/>
          <a:p>
            <a:pPr marL="0" indent="0">
              <a:buNone/>
            </a:pPr>
            <a:r>
              <a:rPr lang="en-GB" dirty="0"/>
              <a:t>Collect a copy of the Blast Furnace diagram, colour and label it before sticking it in your jotter.</a:t>
            </a:r>
          </a:p>
        </p:txBody>
      </p:sp>
      <p:pic>
        <p:nvPicPr>
          <p:cNvPr id="7" name="Content Placeholder 6">
            <a:extLst>
              <a:ext uri="{FF2B5EF4-FFF2-40B4-BE49-F238E27FC236}">
                <a16:creationId xmlns:a16="http://schemas.microsoft.com/office/drawing/2014/main" id="{FBA84276-4962-461A-8008-AC5A3E567794}"/>
              </a:ext>
            </a:extLst>
          </p:cNvPr>
          <p:cNvPicPr>
            <a:picLocks noGrp="1" noChangeAspect="1"/>
          </p:cNvPicPr>
          <p:nvPr>
            <p:ph sz="half" idx="2"/>
          </p:nvPr>
        </p:nvPicPr>
        <p:blipFill>
          <a:blip r:embed="rId2"/>
          <a:stretch>
            <a:fillRect/>
          </a:stretch>
        </p:blipFill>
        <p:spPr>
          <a:xfrm>
            <a:off x="6877411" y="528895"/>
            <a:ext cx="4974955" cy="5636184"/>
          </a:xfrm>
          <a:prstGeom prst="rect">
            <a:avLst/>
          </a:prstGeom>
        </p:spPr>
      </p:pic>
      <p:sp>
        <p:nvSpPr>
          <p:cNvPr id="8" name="Arrow: Right 7">
            <a:extLst>
              <a:ext uri="{FF2B5EF4-FFF2-40B4-BE49-F238E27FC236}">
                <a16:creationId xmlns:a16="http://schemas.microsoft.com/office/drawing/2014/main" id="{DBAF3E92-4E4D-4463-BC25-84008D11A46A}"/>
              </a:ext>
            </a:extLst>
          </p:cNvPr>
          <p:cNvSpPr/>
          <p:nvPr/>
        </p:nvSpPr>
        <p:spPr>
          <a:xfrm>
            <a:off x="4171405" y="4496344"/>
            <a:ext cx="2879271" cy="1166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Slag is the chemical term for impurities</a:t>
            </a:r>
          </a:p>
        </p:txBody>
      </p:sp>
    </p:spTree>
    <p:extLst>
      <p:ext uri="{BB962C8B-B14F-4D97-AF65-F5344CB8AC3E}">
        <p14:creationId xmlns:p14="http://schemas.microsoft.com/office/powerpoint/2010/main" val="4150817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D83A-9E33-4BB7-8606-888602FFF483}"/>
              </a:ext>
            </a:extLst>
          </p:cNvPr>
          <p:cNvSpPr>
            <a:spLocks noGrp="1"/>
          </p:cNvSpPr>
          <p:nvPr>
            <p:ph type="title"/>
          </p:nvPr>
        </p:nvSpPr>
        <p:spPr/>
        <p:txBody>
          <a:bodyPr/>
          <a:lstStyle/>
          <a:p>
            <a:r>
              <a:rPr lang="en-GB" dirty="0"/>
              <a:t>Topic Overview</a:t>
            </a:r>
          </a:p>
        </p:txBody>
      </p:sp>
      <p:graphicFrame>
        <p:nvGraphicFramePr>
          <p:cNvPr id="5" name="Table 5">
            <a:extLst>
              <a:ext uri="{FF2B5EF4-FFF2-40B4-BE49-F238E27FC236}">
                <a16:creationId xmlns:a16="http://schemas.microsoft.com/office/drawing/2014/main" id="{4E8866D9-F6DD-42C9-B116-6BC1A7538612}"/>
              </a:ext>
            </a:extLst>
          </p:cNvPr>
          <p:cNvGraphicFramePr>
            <a:graphicFrameLocks noGrp="1"/>
          </p:cNvGraphicFramePr>
          <p:nvPr>
            <p:ph idx="1"/>
            <p:extLst>
              <p:ext uri="{D42A27DB-BD31-4B8C-83A1-F6EECF244321}">
                <p14:modId xmlns:p14="http://schemas.microsoft.com/office/powerpoint/2010/main" val="3820810520"/>
              </p:ext>
            </p:extLst>
          </p:nvPr>
        </p:nvGraphicFramePr>
        <p:xfrm>
          <a:off x="838200" y="1825625"/>
          <a:ext cx="10515600" cy="42164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163678473"/>
                    </a:ext>
                  </a:extLst>
                </a:gridCol>
                <a:gridCol w="2628900">
                  <a:extLst>
                    <a:ext uri="{9D8B030D-6E8A-4147-A177-3AD203B41FA5}">
                      <a16:colId xmlns:a16="http://schemas.microsoft.com/office/drawing/2014/main" val="503132773"/>
                    </a:ext>
                  </a:extLst>
                </a:gridCol>
                <a:gridCol w="2628900">
                  <a:extLst>
                    <a:ext uri="{9D8B030D-6E8A-4147-A177-3AD203B41FA5}">
                      <a16:colId xmlns:a16="http://schemas.microsoft.com/office/drawing/2014/main" val="1191628094"/>
                    </a:ext>
                  </a:extLst>
                </a:gridCol>
                <a:gridCol w="2628900">
                  <a:extLst>
                    <a:ext uri="{9D8B030D-6E8A-4147-A177-3AD203B41FA5}">
                      <a16:colId xmlns:a16="http://schemas.microsoft.com/office/drawing/2014/main" val="2764059517"/>
                    </a:ext>
                  </a:extLst>
                </a:gridCol>
              </a:tblGrid>
              <a:tr h="370840">
                <a:tc>
                  <a:txBody>
                    <a:bodyPr/>
                    <a:lstStyle/>
                    <a:p>
                      <a:pPr algn="r"/>
                      <a:r>
                        <a:rPr lang="en-GB" dirty="0">
                          <a:latin typeface="Century Gothic" panose="020B0502020202020204" pitchFamily="34" charset="0"/>
                        </a:rPr>
                        <a:t>Lesson</a:t>
                      </a:r>
                    </a:p>
                    <a:p>
                      <a:r>
                        <a:rPr lang="en-GB" dirty="0">
                          <a:latin typeface="Century Gothic" panose="020B0502020202020204" pitchFamily="34" charset="0"/>
                        </a:rPr>
                        <a:t>Week</a:t>
                      </a:r>
                    </a:p>
                  </a:txBody>
                  <a:tcPr>
                    <a:lnTlToBr w="12700" cap="flat" cmpd="sng" algn="ctr">
                      <a:solidFill>
                        <a:schemeClr val="tx1"/>
                      </a:solidFill>
                      <a:prstDash val="solid"/>
                      <a:round/>
                      <a:headEnd type="none" w="med" len="med"/>
                      <a:tailEnd type="none" w="med" len="med"/>
                    </a:lnTlToBr>
                  </a:tcPr>
                </a:tc>
                <a:tc>
                  <a:txBody>
                    <a:bodyPr/>
                    <a:lstStyle/>
                    <a:p>
                      <a:pPr algn="ctr"/>
                      <a:r>
                        <a:rPr lang="en-GB" dirty="0">
                          <a:latin typeface="Century Gothic" panose="020B0502020202020204" pitchFamily="34" charset="0"/>
                        </a:rPr>
                        <a:t>1</a:t>
                      </a:r>
                    </a:p>
                  </a:txBody>
                  <a:tcPr/>
                </a:tc>
                <a:tc>
                  <a:txBody>
                    <a:bodyPr/>
                    <a:lstStyle/>
                    <a:p>
                      <a:pPr algn="ctr"/>
                      <a:r>
                        <a:rPr lang="en-GB" dirty="0">
                          <a:latin typeface="Century Gothic" panose="020B0502020202020204" pitchFamily="34" charset="0"/>
                        </a:rPr>
                        <a:t>2</a:t>
                      </a:r>
                    </a:p>
                  </a:txBody>
                  <a:tcPr/>
                </a:tc>
                <a:tc>
                  <a:txBody>
                    <a:bodyPr/>
                    <a:lstStyle/>
                    <a:p>
                      <a:pPr algn="ctr"/>
                      <a:r>
                        <a:rPr lang="en-GB" dirty="0">
                          <a:latin typeface="Century Gothic" panose="020B0502020202020204" pitchFamily="34" charset="0"/>
                        </a:rPr>
                        <a:t>3</a:t>
                      </a:r>
                    </a:p>
                  </a:txBody>
                  <a:tcPr/>
                </a:tc>
                <a:extLst>
                  <a:ext uri="{0D108BD9-81ED-4DB2-BD59-A6C34878D82A}">
                    <a16:rowId xmlns:a16="http://schemas.microsoft.com/office/drawing/2014/main" val="1833217547"/>
                  </a:ext>
                </a:extLst>
              </a:tr>
              <a:tr h="370840">
                <a:tc>
                  <a:txBody>
                    <a:bodyPr/>
                    <a:lstStyle/>
                    <a:p>
                      <a:pPr algn="ctr"/>
                      <a:r>
                        <a:rPr lang="en-GB" dirty="0">
                          <a:latin typeface="Century Gothic" panose="020B0502020202020204" pitchFamily="34" charset="0"/>
                        </a:rPr>
                        <a:t>1</a:t>
                      </a:r>
                    </a:p>
                  </a:txBody>
                  <a:tcPr anchor="ctr"/>
                </a:tc>
                <a:tc>
                  <a:txBody>
                    <a:bodyPr/>
                    <a:lstStyle/>
                    <a:p>
                      <a:r>
                        <a:rPr lang="en-GB" dirty="0">
                          <a:latin typeface="Century Gothic" panose="020B0502020202020204" pitchFamily="34" charset="0"/>
                        </a:rPr>
                        <a:t>The Rock Cycle</a:t>
                      </a:r>
                    </a:p>
                  </a:txBody>
                  <a:tcPr/>
                </a:tc>
                <a:tc>
                  <a:txBody>
                    <a:bodyPr/>
                    <a:lstStyle/>
                    <a:p>
                      <a:r>
                        <a:rPr lang="en-GB" dirty="0">
                          <a:latin typeface="Century Gothic" panose="020B0502020202020204" pitchFamily="34" charset="0"/>
                        </a:rPr>
                        <a:t>Different Types of Rock</a:t>
                      </a:r>
                    </a:p>
                  </a:txBody>
                  <a:tcPr/>
                </a:tc>
                <a:tc>
                  <a:txBody>
                    <a:bodyPr/>
                    <a:lstStyle/>
                    <a:p>
                      <a:r>
                        <a:rPr lang="en-GB" dirty="0">
                          <a:latin typeface="Century Gothic" panose="020B0502020202020204" pitchFamily="34" charset="0"/>
                        </a:rPr>
                        <a:t>Uses of Rocks</a:t>
                      </a:r>
                    </a:p>
                  </a:txBody>
                  <a:tcPr/>
                </a:tc>
                <a:extLst>
                  <a:ext uri="{0D108BD9-81ED-4DB2-BD59-A6C34878D82A}">
                    <a16:rowId xmlns:a16="http://schemas.microsoft.com/office/drawing/2014/main" val="2519042281"/>
                  </a:ext>
                </a:extLst>
              </a:tr>
              <a:tr h="370840">
                <a:tc>
                  <a:txBody>
                    <a:bodyPr/>
                    <a:lstStyle/>
                    <a:p>
                      <a:pPr algn="ctr"/>
                      <a:r>
                        <a:rPr lang="en-GB" dirty="0">
                          <a:latin typeface="Century Gothic" panose="020B0502020202020204" pitchFamily="34" charset="0"/>
                        </a:rPr>
                        <a:t>2</a:t>
                      </a:r>
                    </a:p>
                  </a:txBody>
                  <a:tcPr anchor="ctr"/>
                </a:tc>
                <a:tc>
                  <a:txBody>
                    <a:bodyPr/>
                    <a:lstStyle/>
                    <a:p>
                      <a:r>
                        <a:rPr lang="en-GB" dirty="0">
                          <a:latin typeface="Century Gothic" panose="020B0502020202020204" pitchFamily="34" charset="0"/>
                        </a:rPr>
                        <a:t>Soil</a:t>
                      </a:r>
                    </a:p>
                  </a:txBody>
                  <a:tcPr/>
                </a:tc>
                <a:tc>
                  <a:txBody>
                    <a:bodyPr/>
                    <a:lstStyle/>
                    <a:p>
                      <a:r>
                        <a:rPr lang="en-GB" dirty="0">
                          <a:latin typeface="Century Gothic" panose="020B0502020202020204" pitchFamily="34" charset="0"/>
                        </a:rPr>
                        <a:t>Minerals Research</a:t>
                      </a:r>
                    </a:p>
                  </a:txBody>
                  <a:tcPr/>
                </a:tc>
                <a:tc>
                  <a:txBody>
                    <a:bodyPr/>
                    <a:lstStyle/>
                    <a:p>
                      <a:r>
                        <a:rPr lang="en-GB" dirty="0">
                          <a:latin typeface="Century Gothic" panose="020B0502020202020204" pitchFamily="34" charset="0"/>
                        </a:rPr>
                        <a:t>Minerals Presentation</a:t>
                      </a:r>
                    </a:p>
                  </a:txBody>
                  <a:tcPr/>
                </a:tc>
                <a:extLst>
                  <a:ext uri="{0D108BD9-81ED-4DB2-BD59-A6C34878D82A}">
                    <a16:rowId xmlns:a16="http://schemas.microsoft.com/office/drawing/2014/main" val="280398838"/>
                  </a:ext>
                </a:extLst>
              </a:tr>
              <a:tr h="370840">
                <a:tc>
                  <a:txBody>
                    <a:bodyPr/>
                    <a:lstStyle/>
                    <a:p>
                      <a:pPr algn="ctr"/>
                      <a:r>
                        <a:rPr lang="en-GB" dirty="0">
                          <a:latin typeface="Century Gothic" panose="020B0502020202020204" pitchFamily="34" charset="0"/>
                        </a:rPr>
                        <a:t>3</a:t>
                      </a:r>
                    </a:p>
                  </a:txBody>
                  <a:tcPr anchor="ctr"/>
                </a:tc>
                <a:tc>
                  <a:txBody>
                    <a:bodyPr/>
                    <a:lstStyle/>
                    <a:p>
                      <a:r>
                        <a:rPr lang="en-GB" dirty="0">
                          <a:latin typeface="Century Gothic" panose="020B0502020202020204" pitchFamily="34" charset="0"/>
                        </a:rPr>
                        <a:t>Ores</a:t>
                      </a:r>
                    </a:p>
                  </a:txBody>
                  <a:tcPr/>
                </a:tc>
                <a:tc>
                  <a:txBody>
                    <a:bodyPr/>
                    <a:lstStyle/>
                    <a:p>
                      <a:r>
                        <a:rPr lang="en-GB" dirty="0">
                          <a:latin typeface="Century Gothic" panose="020B0502020202020204" pitchFamily="34" charset="0"/>
                        </a:rPr>
                        <a:t>Extracting Metals</a:t>
                      </a:r>
                    </a:p>
                  </a:txBody>
                  <a:tcPr/>
                </a:tc>
                <a:tc>
                  <a:txBody>
                    <a:bodyPr/>
                    <a:lstStyle/>
                    <a:p>
                      <a:r>
                        <a:rPr lang="en-GB" dirty="0">
                          <a:latin typeface="Century Gothic" panose="020B0502020202020204" pitchFamily="34" charset="0"/>
                        </a:rPr>
                        <a:t>Fossil Fuels</a:t>
                      </a:r>
                    </a:p>
                  </a:txBody>
                  <a:tcPr/>
                </a:tc>
                <a:extLst>
                  <a:ext uri="{0D108BD9-81ED-4DB2-BD59-A6C34878D82A}">
                    <a16:rowId xmlns:a16="http://schemas.microsoft.com/office/drawing/2014/main" val="3131996621"/>
                  </a:ext>
                </a:extLst>
              </a:tr>
              <a:tr h="370840">
                <a:tc>
                  <a:txBody>
                    <a:bodyPr/>
                    <a:lstStyle/>
                    <a:p>
                      <a:pPr algn="ctr"/>
                      <a:r>
                        <a:rPr lang="en-GB" dirty="0">
                          <a:latin typeface="Century Gothic" panose="020B0502020202020204" pitchFamily="34" charset="0"/>
                        </a:rPr>
                        <a:t>4</a:t>
                      </a:r>
                    </a:p>
                  </a:txBody>
                  <a:tcPr anchor="ctr"/>
                </a:tc>
                <a:tc>
                  <a:txBody>
                    <a:bodyPr/>
                    <a:lstStyle/>
                    <a:p>
                      <a:r>
                        <a:rPr lang="en-GB" dirty="0">
                          <a:latin typeface="Century Gothic" panose="020B0502020202020204" pitchFamily="34" charset="0"/>
                        </a:rPr>
                        <a:t>Burning Fuels</a:t>
                      </a:r>
                    </a:p>
                  </a:txBody>
                  <a:tcPr/>
                </a:tc>
                <a:tc>
                  <a:txBody>
                    <a:bodyPr/>
                    <a:lstStyle/>
                    <a:p>
                      <a:r>
                        <a:rPr lang="en-GB" dirty="0">
                          <a:latin typeface="Century Gothic" panose="020B0502020202020204" pitchFamily="34" charset="0"/>
                        </a:rPr>
                        <a:t>The Greenhouse Effect</a:t>
                      </a:r>
                    </a:p>
                  </a:txBody>
                  <a:tcPr/>
                </a:tc>
                <a:tc>
                  <a:txBody>
                    <a:bodyPr/>
                    <a:lstStyle/>
                    <a:p>
                      <a:r>
                        <a:rPr lang="en-GB" dirty="0">
                          <a:latin typeface="Century Gothic" panose="020B0502020202020204" pitchFamily="34" charset="0"/>
                        </a:rPr>
                        <a:t>Acid Rain</a:t>
                      </a:r>
                    </a:p>
                  </a:txBody>
                  <a:tcPr/>
                </a:tc>
                <a:extLst>
                  <a:ext uri="{0D108BD9-81ED-4DB2-BD59-A6C34878D82A}">
                    <a16:rowId xmlns:a16="http://schemas.microsoft.com/office/drawing/2014/main" val="710830187"/>
                  </a:ext>
                </a:extLst>
              </a:tr>
              <a:tr h="370840">
                <a:tc>
                  <a:txBody>
                    <a:bodyPr/>
                    <a:lstStyle/>
                    <a:p>
                      <a:pPr algn="ctr"/>
                      <a:r>
                        <a:rPr lang="en-GB" dirty="0">
                          <a:latin typeface="Century Gothic" panose="020B0502020202020204" pitchFamily="34" charset="0"/>
                        </a:rPr>
                        <a:t>5</a:t>
                      </a:r>
                    </a:p>
                  </a:txBody>
                  <a:tcPr anchor="ctr"/>
                </a:tc>
                <a:tc>
                  <a:txBody>
                    <a:bodyPr/>
                    <a:lstStyle/>
                    <a:p>
                      <a:r>
                        <a:rPr lang="en-GB" dirty="0">
                          <a:latin typeface="Century Gothic" panose="020B0502020202020204" pitchFamily="34" charset="0"/>
                        </a:rPr>
                        <a:t>Acid Rain investigation</a:t>
                      </a:r>
                    </a:p>
                  </a:txBody>
                  <a:tcPr/>
                </a:tc>
                <a:tc>
                  <a:txBody>
                    <a:bodyPr/>
                    <a:lstStyle/>
                    <a:p>
                      <a:r>
                        <a:rPr lang="en-GB" dirty="0">
                          <a:latin typeface="Century Gothic" panose="020B0502020202020204" pitchFamily="34" charset="0"/>
                        </a:rPr>
                        <a:t>Acid Rain Investigation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entury Gothic" panose="020B0502020202020204" pitchFamily="34" charset="0"/>
                        </a:rPr>
                        <a:t>Acid Rain Investigation</a:t>
                      </a:r>
                    </a:p>
                    <a:p>
                      <a:endParaRPr lang="en-GB" dirty="0">
                        <a:latin typeface="Century Gothic" panose="020B0502020202020204" pitchFamily="34" charset="0"/>
                      </a:endParaRPr>
                    </a:p>
                  </a:txBody>
                  <a:tcPr/>
                </a:tc>
                <a:extLst>
                  <a:ext uri="{0D108BD9-81ED-4DB2-BD59-A6C34878D82A}">
                    <a16:rowId xmlns:a16="http://schemas.microsoft.com/office/drawing/2014/main" val="2902253684"/>
                  </a:ext>
                </a:extLst>
              </a:tr>
              <a:tr h="370840">
                <a:tc>
                  <a:txBody>
                    <a:bodyPr/>
                    <a:lstStyle/>
                    <a:p>
                      <a:pPr algn="ctr"/>
                      <a:r>
                        <a:rPr lang="en-GB" dirty="0">
                          <a:latin typeface="Century Gothic" panose="020B0502020202020204" pitchFamily="34" charset="0"/>
                        </a:rPr>
                        <a:t>6</a:t>
                      </a:r>
                    </a:p>
                  </a:txBody>
                  <a:tcPr anchor="ctr"/>
                </a:tc>
                <a:tc>
                  <a:txBody>
                    <a:bodyPr/>
                    <a:lstStyle/>
                    <a:p>
                      <a:r>
                        <a:rPr lang="en-GB" dirty="0">
                          <a:latin typeface="Century Gothic" panose="020B0502020202020204" pitchFamily="34" charset="0"/>
                        </a:rPr>
                        <a:t>Summary and revision</a:t>
                      </a:r>
                    </a:p>
                  </a:txBody>
                  <a:tcPr/>
                </a:tc>
                <a:tc>
                  <a:txBody>
                    <a:bodyPr/>
                    <a:lstStyle/>
                    <a:p>
                      <a:r>
                        <a:rPr lang="en-GB" dirty="0">
                          <a:latin typeface="Century Gothic" panose="020B0502020202020204" pitchFamily="34" charset="0"/>
                        </a:rPr>
                        <a:t>End of Topic test</a:t>
                      </a:r>
                    </a:p>
                  </a:txBody>
                  <a:tcPr/>
                </a:tc>
                <a:tc>
                  <a:txBody>
                    <a:bodyPr/>
                    <a:lstStyle/>
                    <a:p>
                      <a:r>
                        <a:rPr lang="en-GB" dirty="0">
                          <a:latin typeface="Century Gothic" panose="020B0502020202020204" pitchFamily="34" charset="0"/>
                        </a:rPr>
                        <a:t>Results and Feedback</a:t>
                      </a:r>
                    </a:p>
                  </a:txBody>
                  <a:tcPr/>
                </a:tc>
                <a:extLst>
                  <a:ext uri="{0D108BD9-81ED-4DB2-BD59-A6C34878D82A}">
                    <a16:rowId xmlns:a16="http://schemas.microsoft.com/office/drawing/2014/main" val="3529452454"/>
                  </a:ext>
                </a:extLst>
              </a:tr>
            </a:tbl>
          </a:graphicData>
        </a:graphic>
      </p:graphicFrame>
    </p:spTree>
    <p:extLst>
      <p:ext uri="{BB962C8B-B14F-4D97-AF65-F5344CB8AC3E}">
        <p14:creationId xmlns:p14="http://schemas.microsoft.com/office/powerpoint/2010/main" val="3531646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BB43-CE47-4B34-AAF2-78F9E69C8113}"/>
              </a:ext>
            </a:extLst>
          </p:cNvPr>
          <p:cNvSpPr>
            <a:spLocks noGrp="1"/>
          </p:cNvSpPr>
          <p:nvPr>
            <p:ph type="title"/>
          </p:nvPr>
        </p:nvSpPr>
        <p:spPr/>
        <p:txBody>
          <a:bodyPr/>
          <a:lstStyle/>
          <a:p>
            <a:r>
              <a:rPr lang="en-GB" dirty="0"/>
              <a:t>Using electricity</a:t>
            </a:r>
          </a:p>
        </p:txBody>
      </p:sp>
      <p:sp>
        <p:nvSpPr>
          <p:cNvPr id="3" name="Content Placeholder 2">
            <a:extLst>
              <a:ext uri="{FF2B5EF4-FFF2-40B4-BE49-F238E27FC236}">
                <a16:creationId xmlns:a16="http://schemas.microsoft.com/office/drawing/2014/main" id="{DF15BD3A-FB26-4212-94E1-0F5389EB0AEE}"/>
              </a:ext>
            </a:extLst>
          </p:cNvPr>
          <p:cNvSpPr>
            <a:spLocks noGrp="1"/>
          </p:cNvSpPr>
          <p:nvPr>
            <p:ph sz="half" idx="1"/>
          </p:nvPr>
        </p:nvSpPr>
        <p:spPr>
          <a:xfrm>
            <a:off x="838200" y="1820394"/>
            <a:ext cx="5181600" cy="4351338"/>
          </a:xfrm>
        </p:spPr>
        <p:txBody>
          <a:bodyPr/>
          <a:lstStyle/>
          <a:p>
            <a:pPr marL="0" indent="0">
              <a:buNone/>
            </a:pPr>
            <a:r>
              <a:rPr lang="en-GB" dirty="0"/>
              <a:t>Some metals are so reactive that you need to use electricity to extract them from their ore.  </a:t>
            </a:r>
          </a:p>
        </p:txBody>
      </p:sp>
      <p:pic>
        <p:nvPicPr>
          <p:cNvPr id="6" name="Content Placeholder 5">
            <a:extLst>
              <a:ext uri="{FF2B5EF4-FFF2-40B4-BE49-F238E27FC236}">
                <a16:creationId xmlns:a16="http://schemas.microsoft.com/office/drawing/2014/main" id="{5B958CE6-4717-4A8E-92D8-3E5211DDC13C}"/>
              </a:ext>
            </a:extLst>
          </p:cNvPr>
          <p:cNvPicPr>
            <a:picLocks noGrp="1" noChangeAspect="1"/>
          </p:cNvPicPr>
          <p:nvPr>
            <p:ph sz="half" idx="2"/>
          </p:nvPr>
        </p:nvPicPr>
        <p:blipFill>
          <a:blip r:embed="rId2"/>
          <a:stretch>
            <a:fillRect/>
          </a:stretch>
        </p:blipFill>
        <p:spPr>
          <a:xfrm>
            <a:off x="6722744" y="1690688"/>
            <a:ext cx="4432935" cy="3248563"/>
          </a:xfrm>
          <a:prstGeom prst="rect">
            <a:avLst/>
          </a:prstGeom>
        </p:spPr>
      </p:pic>
      <p:pic>
        <p:nvPicPr>
          <p:cNvPr id="5" name="Picture 20" descr="MC900391250[1]">
            <a:extLst>
              <a:ext uri="{FF2B5EF4-FFF2-40B4-BE49-F238E27FC236}">
                <a16:creationId xmlns:a16="http://schemas.microsoft.com/office/drawing/2014/main" id="{97410C7B-4E04-47C4-98C9-50A20A466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6" y="1353344"/>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1C6AC01-EEE6-45DC-8836-4F28DF71D1EB}"/>
              </a:ext>
            </a:extLst>
          </p:cNvPr>
          <p:cNvSpPr txBox="1"/>
          <p:nvPr/>
        </p:nvSpPr>
        <p:spPr>
          <a:xfrm>
            <a:off x="6783977" y="5094514"/>
            <a:ext cx="4242798" cy="1077218"/>
          </a:xfrm>
          <a:prstGeom prst="rect">
            <a:avLst/>
          </a:prstGeom>
          <a:noFill/>
        </p:spPr>
        <p:txBody>
          <a:bodyPr wrap="square" rtlCol="0">
            <a:spAutoFit/>
          </a:bodyPr>
          <a:lstStyle/>
          <a:p>
            <a:pPr algn="l"/>
            <a:r>
              <a:rPr lang="en-GB" sz="1600" i="0" dirty="0">
                <a:solidFill>
                  <a:srgbClr val="FF0000"/>
                </a:solidFill>
                <a:effectLst/>
                <a:latin typeface="Century Gothic" panose="020B0502020202020204" pitchFamily="34" charset="0"/>
              </a:rPr>
              <a:t>Did you know?</a:t>
            </a:r>
          </a:p>
          <a:p>
            <a:pPr algn="l"/>
            <a:r>
              <a:rPr lang="en-GB" sz="1600" dirty="0">
                <a:solidFill>
                  <a:srgbClr val="FF0000"/>
                </a:solidFill>
                <a:latin typeface="Century Gothic" panose="020B0502020202020204" pitchFamily="34" charset="0"/>
              </a:rPr>
              <a:t>In the court of Louis XVI of France they destroyed all the gold plates and cutlery to replace it with aluminium.</a:t>
            </a:r>
            <a:endParaRPr lang="en-GB" sz="1600" i="0" dirty="0">
              <a:solidFill>
                <a:srgbClr val="FF0000"/>
              </a:solidFill>
              <a:effectLst/>
              <a:latin typeface="Century Gothic" panose="020B0502020202020204" pitchFamily="34" charset="0"/>
            </a:endParaRPr>
          </a:p>
        </p:txBody>
      </p:sp>
      <p:pic>
        <p:nvPicPr>
          <p:cNvPr id="8" name="Picture 7">
            <a:extLst>
              <a:ext uri="{FF2B5EF4-FFF2-40B4-BE49-F238E27FC236}">
                <a16:creationId xmlns:a16="http://schemas.microsoft.com/office/drawing/2014/main" id="{38B3673A-E8D6-4639-B5FE-99DF6602408C}"/>
              </a:ext>
            </a:extLst>
          </p:cNvPr>
          <p:cNvPicPr>
            <a:picLocks noChangeAspect="1"/>
          </p:cNvPicPr>
          <p:nvPr/>
        </p:nvPicPr>
        <p:blipFill>
          <a:blip r:embed="rId4"/>
          <a:stretch>
            <a:fillRect/>
          </a:stretch>
        </p:blipFill>
        <p:spPr>
          <a:xfrm>
            <a:off x="11353800" y="4302164"/>
            <a:ext cx="810838" cy="1274174"/>
          </a:xfrm>
          <a:prstGeom prst="rect">
            <a:avLst/>
          </a:prstGeom>
        </p:spPr>
      </p:pic>
    </p:spTree>
    <p:extLst>
      <p:ext uri="{BB962C8B-B14F-4D97-AF65-F5344CB8AC3E}">
        <p14:creationId xmlns:p14="http://schemas.microsoft.com/office/powerpoint/2010/main" val="417060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DD9F7-8338-4D96-98F5-94021DD4F262}"/>
              </a:ext>
            </a:extLst>
          </p:cNvPr>
          <p:cNvSpPr>
            <a:spLocks noGrp="1"/>
          </p:cNvSpPr>
          <p:nvPr>
            <p:ph type="title"/>
          </p:nvPr>
        </p:nvSpPr>
        <p:spPr/>
        <p:txBody>
          <a:bodyPr/>
          <a:lstStyle/>
          <a:p>
            <a:r>
              <a:rPr lang="en-GB" dirty="0"/>
              <a:t>ACTIVITY</a:t>
            </a:r>
          </a:p>
        </p:txBody>
      </p:sp>
      <p:sp>
        <p:nvSpPr>
          <p:cNvPr id="3" name="Content Placeholder 2">
            <a:extLst>
              <a:ext uri="{FF2B5EF4-FFF2-40B4-BE49-F238E27FC236}">
                <a16:creationId xmlns:a16="http://schemas.microsoft.com/office/drawing/2014/main" id="{271C281D-D034-4377-883D-CD74313C3C5C}"/>
              </a:ext>
            </a:extLst>
          </p:cNvPr>
          <p:cNvSpPr>
            <a:spLocks noGrp="1"/>
          </p:cNvSpPr>
          <p:nvPr>
            <p:ph sz="half" idx="1"/>
          </p:nvPr>
        </p:nvSpPr>
        <p:spPr>
          <a:xfrm>
            <a:off x="838199" y="1825625"/>
            <a:ext cx="10982325" cy="774700"/>
          </a:xfrm>
        </p:spPr>
        <p:txBody>
          <a:bodyPr>
            <a:normAutofit fontScale="92500" lnSpcReduction="10000"/>
          </a:bodyPr>
          <a:lstStyle/>
          <a:p>
            <a:pPr marL="0" indent="0">
              <a:buNone/>
            </a:pPr>
            <a:r>
              <a:rPr lang="en-GB" dirty="0"/>
              <a:t>You are going to carry out an experiment to try and extract copper from copper oxide (a simplified version of the ore).</a:t>
            </a:r>
          </a:p>
        </p:txBody>
      </p:sp>
      <p:sp>
        <p:nvSpPr>
          <p:cNvPr id="11" name="Content Placeholder 10">
            <a:extLst>
              <a:ext uri="{FF2B5EF4-FFF2-40B4-BE49-F238E27FC236}">
                <a16:creationId xmlns:a16="http://schemas.microsoft.com/office/drawing/2014/main" id="{8D45CBA0-728C-4B3E-8E54-A1FEED2B9011}"/>
              </a:ext>
            </a:extLst>
          </p:cNvPr>
          <p:cNvSpPr>
            <a:spLocks noGrp="1"/>
          </p:cNvSpPr>
          <p:nvPr>
            <p:ph sz="half" idx="2"/>
          </p:nvPr>
        </p:nvSpPr>
        <p:spPr>
          <a:xfrm>
            <a:off x="838200" y="2809875"/>
            <a:ext cx="10515600" cy="3367088"/>
          </a:xfrm>
        </p:spPr>
        <p:txBody>
          <a:bodyPr>
            <a:normAutofit fontScale="92500" lnSpcReduction="10000"/>
          </a:bodyPr>
          <a:lstStyle/>
          <a:p>
            <a:pPr marL="0" indent="0">
              <a:buNone/>
            </a:pPr>
            <a:r>
              <a:rPr lang="en-GB" u="sng" dirty="0"/>
              <a:t>Instructions</a:t>
            </a:r>
          </a:p>
          <a:p>
            <a:r>
              <a:rPr lang="en-GB" dirty="0"/>
              <a:t>Add one spatula of both the carbon and copper oxide powder.</a:t>
            </a:r>
          </a:p>
          <a:p>
            <a:r>
              <a:rPr lang="en-GB" dirty="0"/>
              <a:t>Heat the mixture over a blue flame for at least 10 mins</a:t>
            </a:r>
          </a:p>
          <a:p>
            <a:pPr lvl="1"/>
            <a:r>
              <a:rPr lang="en-GB" dirty="0"/>
              <a:t>Make sure the mouth of the test tube is facing the wall.</a:t>
            </a:r>
          </a:p>
          <a:p>
            <a:r>
              <a:rPr lang="en-GB" dirty="0"/>
              <a:t>Carefully drop the test tube with the heated mixture into a beaker of cold water</a:t>
            </a:r>
          </a:p>
          <a:p>
            <a:pPr lvl="1"/>
            <a:r>
              <a:rPr lang="en-GB" dirty="0"/>
              <a:t>Remember this is going to be hot and the test tube will shatter.</a:t>
            </a:r>
          </a:p>
        </p:txBody>
      </p:sp>
      <p:pic>
        <p:nvPicPr>
          <p:cNvPr id="7" name="Picture 6">
            <a:extLst>
              <a:ext uri="{FF2B5EF4-FFF2-40B4-BE49-F238E27FC236}">
                <a16:creationId xmlns:a16="http://schemas.microsoft.com/office/drawing/2014/main" id="{AD530BDC-E933-4EE0-9CC7-BF09B2242584}"/>
              </a:ext>
            </a:extLst>
          </p:cNvPr>
          <p:cNvPicPr>
            <a:picLocks noChangeAspect="1"/>
          </p:cNvPicPr>
          <p:nvPr/>
        </p:nvPicPr>
        <p:blipFill>
          <a:blip r:embed="rId2"/>
          <a:stretch>
            <a:fillRect/>
          </a:stretch>
        </p:blipFill>
        <p:spPr>
          <a:xfrm>
            <a:off x="10156667" y="365125"/>
            <a:ext cx="1197133" cy="819014"/>
          </a:xfrm>
          <a:prstGeom prst="rect">
            <a:avLst/>
          </a:prstGeom>
        </p:spPr>
      </p:pic>
    </p:spTree>
    <p:extLst>
      <p:ext uri="{BB962C8B-B14F-4D97-AF65-F5344CB8AC3E}">
        <p14:creationId xmlns:p14="http://schemas.microsoft.com/office/powerpoint/2010/main" val="2830614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6ED08C-806E-4067-8318-00BE16DBBE8C}"/>
              </a:ext>
            </a:extLst>
          </p:cNvPr>
          <p:cNvSpPr>
            <a:spLocks noGrp="1"/>
          </p:cNvSpPr>
          <p:nvPr>
            <p:ph type="title"/>
          </p:nvPr>
        </p:nvSpPr>
        <p:spPr/>
        <p:txBody>
          <a:bodyPr/>
          <a:lstStyle/>
          <a:p>
            <a:r>
              <a:rPr lang="en-GB" dirty="0"/>
              <a:t>Fuels</a:t>
            </a:r>
          </a:p>
        </p:txBody>
      </p:sp>
      <p:sp>
        <p:nvSpPr>
          <p:cNvPr id="6" name="Content Placeholder 5">
            <a:extLst>
              <a:ext uri="{FF2B5EF4-FFF2-40B4-BE49-F238E27FC236}">
                <a16:creationId xmlns:a16="http://schemas.microsoft.com/office/drawing/2014/main" id="{A74B06BD-B864-4722-8727-B62DAF4D0477}"/>
              </a:ext>
            </a:extLst>
          </p:cNvPr>
          <p:cNvSpPr>
            <a:spLocks noGrp="1"/>
          </p:cNvSpPr>
          <p:nvPr>
            <p:ph idx="1"/>
          </p:nvPr>
        </p:nvSpPr>
        <p:spPr/>
        <p:txBody>
          <a:bodyPr/>
          <a:lstStyle/>
          <a:p>
            <a:pPr marL="0" indent="0">
              <a:buNone/>
            </a:pPr>
            <a:r>
              <a:rPr lang="en-GB" dirty="0"/>
              <a:t>A major resource that we extract from the Earth are fuels.  </a:t>
            </a:r>
          </a:p>
          <a:p>
            <a:pPr marL="0" indent="0">
              <a:buNone/>
            </a:pPr>
            <a:endParaRPr lang="en-GB" dirty="0"/>
          </a:p>
          <a:p>
            <a:pPr marL="0" indent="0">
              <a:buNone/>
            </a:pPr>
            <a:r>
              <a:rPr lang="en-GB" dirty="0"/>
              <a:t>This section will look at some of the fuels that we use in out everyday lives, both the advantages and disadvantages of each.</a:t>
            </a:r>
          </a:p>
        </p:txBody>
      </p:sp>
    </p:spTree>
    <p:extLst>
      <p:ext uri="{BB962C8B-B14F-4D97-AF65-F5344CB8AC3E}">
        <p14:creationId xmlns:p14="http://schemas.microsoft.com/office/powerpoint/2010/main" val="353543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fuel?</a:t>
            </a:r>
          </a:p>
        </p:txBody>
      </p:sp>
      <p:sp>
        <p:nvSpPr>
          <p:cNvPr id="3" name="Content Placeholder 2"/>
          <p:cNvSpPr>
            <a:spLocks noGrp="1"/>
          </p:cNvSpPr>
          <p:nvPr>
            <p:ph idx="1"/>
          </p:nvPr>
        </p:nvSpPr>
        <p:spPr/>
        <p:txBody>
          <a:bodyPr/>
          <a:lstStyle/>
          <a:p>
            <a:pPr marL="0" indent="0">
              <a:buNone/>
            </a:pPr>
            <a:r>
              <a:rPr lang="en-GB" dirty="0"/>
              <a:t>Watch the video and answer the following questions in your jotter.</a:t>
            </a:r>
          </a:p>
          <a:p>
            <a:pPr marL="0" indent="0">
              <a:buNone/>
            </a:pPr>
            <a:endParaRPr lang="en-GB" dirty="0"/>
          </a:p>
          <a:p>
            <a:pPr marL="514350" indent="-514350">
              <a:buFont typeface="+mj-lt"/>
              <a:buAutoNum type="arabicPeriod"/>
            </a:pPr>
            <a:r>
              <a:rPr lang="en-GB" dirty="0"/>
              <a:t>What is a fuel?</a:t>
            </a:r>
          </a:p>
          <a:p>
            <a:pPr marL="514350" indent="-514350">
              <a:buFont typeface="+mj-lt"/>
              <a:buAutoNum type="arabicPeriod"/>
            </a:pPr>
            <a:r>
              <a:rPr lang="en-GB" dirty="0"/>
              <a:t>What are some examples of fuels in everyday lives?</a:t>
            </a:r>
          </a:p>
          <a:p>
            <a:pPr marL="514350" indent="-514350">
              <a:buFont typeface="+mj-lt"/>
              <a:buAutoNum type="arabicPeriod"/>
            </a:pPr>
            <a:r>
              <a:rPr lang="en-GB" dirty="0"/>
              <a:t>What does combustion mean?</a:t>
            </a:r>
          </a:p>
          <a:p>
            <a:pPr marL="514350" indent="-514350">
              <a:buFont typeface="+mj-lt"/>
              <a:buAutoNum type="arabicPeriod"/>
            </a:pPr>
            <a:r>
              <a:rPr lang="en-GB" dirty="0"/>
              <a:t>What conditions are needed for a fuel to burn?</a:t>
            </a:r>
          </a:p>
          <a:p>
            <a:pPr marL="514350" indent="-514350">
              <a:buFont typeface="+mj-lt"/>
              <a:buAutoNum type="arabicPeriod"/>
            </a:pPr>
            <a:endParaRPr lang="en-GB" dirty="0"/>
          </a:p>
        </p:txBody>
      </p:sp>
      <p:pic>
        <p:nvPicPr>
          <p:cNvPr id="4" name="Picture 20" descr="MC900391250[1]">
            <a:extLst>
              <a:ext uri="{FF2B5EF4-FFF2-40B4-BE49-F238E27FC236}">
                <a16:creationId xmlns:a16="http://schemas.microsoft.com/office/drawing/2014/main" id="{896F6756-0FEA-4D71-932B-A26A22A4A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526029"/>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31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Fossil Fuels</a:t>
            </a:r>
          </a:p>
        </p:txBody>
      </p:sp>
      <p:sp>
        <p:nvSpPr>
          <p:cNvPr id="3" name="Content Placeholder 2"/>
          <p:cNvSpPr>
            <a:spLocks noGrp="1"/>
          </p:cNvSpPr>
          <p:nvPr>
            <p:ph idx="1"/>
          </p:nvPr>
        </p:nvSpPr>
        <p:spPr/>
        <p:txBody>
          <a:bodyPr/>
          <a:lstStyle/>
          <a:p>
            <a:pPr marL="0" indent="0">
              <a:buNone/>
            </a:pPr>
            <a:r>
              <a:rPr lang="en-GB" dirty="0"/>
              <a:t>We have learned about fuels and the element carbon.  Many of the fuels that we use are FOSSIL FUELS.  This means that they took millions of years to make.</a:t>
            </a:r>
          </a:p>
        </p:txBody>
      </p:sp>
    </p:spTree>
    <p:extLst>
      <p:ext uri="{BB962C8B-B14F-4D97-AF65-F5344CB8AC3E}">
        <p14:creationId xmlns:p14="http://schemas.microsoft.com/office/powerpoint/2010/main" val="3398069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Fossil Fuels</a:t>
            </a:r>
            <a:br>
              <a:rPr lang="en-GB" dirty="0"/>
            </a:br>
            <a:endParaRPr lang="en-GB" dirty="0"/>
          </a:p>
        </p:txBody>
      </p:sp>
      <p:sp>
        <p:nvSpPr>
          <p:cNvPr id="3" name="Content Placeholder 2"/>
          <p:cNvSpPr>
            <a:spLocks noGrp="1"/>
          </p:cNvSpPr>
          <p:nvPr>
            <p:ph idx="1"/>
          </p:nvPr>
        </p:nvSpPr>
        <p:spPr/>
        <p:txBody>
          <a:bodyPr/>
          <a:lstStyle/>
          <a:p>
            <a:pPr marL="0" indent="0">
              <a:buNone/>
            </a:pPr>
            <a:r>
              <a:rPr lang="en-GB" dirty="0"/>
              <a:t>____, _____ ___and ________ ___ are all fossil fuels.  They took millions of years to make.  Fossil fuels can be classed as ______ resources, they are going to run out one day. </a:t>
            </a:r>
          </a:p>
          <a:p>
            <a:endParaRPr lang="en-GB" dirty="0"/>
          </a:p>
        </p:txBody>
      </p:sp>
      <p:pic>
        <p:nvPicPr>
          <p:cNvPr id="5" name="Picture 20" descr="MC900391250[1]">
            <a:extLst>
              <a:ext uri="{FF2B5EF4-FFF2-40B4-BE49-F238E27FC236}">
                <a16:creationId xmlns:a16="http://schemas.microsoft.com/office/drawing/2014/main" id="{4DA7D8AD-424F-4483-AED9-FB1418463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353219"/>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94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Formation of Coal</a:t>
            </a:r>
          </a:p>
        </p:txBody>
      </p:sp>
      <p:sp>
        <p:nvSpPr>
          <p:cNvPr id="3" name="Content Placeholder 2"/>
          <p:cNvSpPr>
            <a:spLocks noGrp="1"/>
          </p:cNvSpPr>
          <p:nvPr>
            <p:ph idx="1"/>
          </p:nvPr>
        </p:nvSpPr>
        <p:spPr/>
        <p:txBody>
          <a:bodyPr/>
          <a:lstStyle/>
          <a:p>
            <a:pPr marL="0" indent="0">
              <a:buNone/>
            </a:pPr>
            <a:r>
              <a:rPr lang="en-GB" dirty="0"/>
              <a:t>Watch the video and answer the questions below in your jotter.</a:t>
            </a:r>
          </a:p>
          <a:p>
            <a:pPr marL="0" indent="0">
              <a:buNone/>
            </a:pPr>
            <a:endParaRPr lang="en-GB" dirty="0"/>
          </a:p>
          <a:p>
            <a:pPr marL="514350" lvl="0" indent="-514350">
              <a:buFont typeface="+mj-lt"/>
              <a:buAutoNum type="arabicPeriod"/>
            </a:pPr>
            <a:r>
              <a:rPr lang="en-US" dirty="0"/>
              <a:t>Plants lived near what?</a:t>
            </a:r>
            <a:endParaRPr lang="en-GB" dirty="0"/>
          </a:p>
          <a:p>
            <a:pPr marL="514350" lvl="0" indent="-514350">
              <a:buFont typeface="+mj-lt"/>
              <a:buAutoNum type="arabicPeriod"/>
            </a:pPr>
            <a:r>
              <a:rPr lang="en-US" dirty="0"/>
              <a:t>When they died what were they covered with?</a:t>
            </a:r>
            <a:endParaRPr lang="en-GB" dirty="0"/>
          </a:p>
          <a:p>
            <a:pPr marL="514350" lvl="0" indent="-514350">
              <a:buFont typeface="+mj-lt"/>
              <a:buAutoNum type="arabicPeriod"/>
            </a:pPr>
            <a:r>
              <a:rPr lang="en-US" dirty="0"/>
              <a:t>How do we remove coal from the ground?</a:t>
            </a:r>
            <a:endParaRPr lang="en-GB" dirty="0"/>
          </a:p>
          <a:p>
            <a:pPr marL="514350" lvl="0" indent="-514350">
              <a:buFont typeface="+mj-lt"/>
              <a:buAutoNum type="arabicPeriod"/>
            </a:pPr>
            <a:r>
              <a:rPr lang="en-US" dirty="0"/>
              <a:t>They decompose and first turn into p_____.</a:t>
            </a:r>
            <a:endParaRPr lang="en-GB" dirty="0"/>
          </a:p>
          <a:p>
            <a:pPr marL="514350" lvl="0" indent="-514350">
              <a:buFont typeface="+mj-lt"/>
              <a:buAutoNum type="arabicPeriod"/>
            </a:pPr>
            <a:r>
              <a:rPr lang="en-US" dirty="0"/>
              <a:t>The w_______ of the ground and the h_______ of the earth then turn this into c________.</a:t>
            </a:r>
            <a:endParaRPr lang="en-GB" dirty="0"/>
          </a:p>
          <a:p>
            <a:pPr marL="514350" indent="-514350">
              <a:buFont typeface="+mj-lt"/>
              <a:buAutoNum type="arabicPeriod"/>
            </a:pPr>
            <a:endParaRPr lang="en-GB" dirty="0"/>
          </a:p>
        </p:txBody>
      </p:sp>
    </p:spTree>
    <p:extLst>
      <p:ext uri="{BB962C8B-B14F-4D97-AF65-F5344CB8AC3E}">
        <p14:creationId xmlns:p14="http://schemas.microsoft.com/office/powerpoint/2010/main" val="207170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a:t>Cut and stick the formation of coal diagram into your jotter.  You will need to add the notes.</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74729" y="1690688"/>
            <a:ext cx="10336078" cy="4911590"/>
          </a:xfrm>
          <a:prstGeom prst="rect">
            <a:avLst/>
          </a:prstGeom>
        </p:spPr>
      </p:pic>
    </p:spTree>
    <p:extLst>
      <p:ext uri="{BB962C8B-B14F-4D97-AF65-F5344CB8AC3E}">
        <p14:creationId xmlns:p14="http://schemas.microsoft.com/office/powerpoint/2010/main" val="3073825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Formation of Oil</a:t>
            </a:r>
          </a:p>
        </p:txBody>
      </p:sp>
      <p:sp>
        <p:nvSpPr>
          <p:cNvPr id="3" name="Content Placeholder 2"/>
          <p:cNvSpPr>
            <a:spLocks noGrp="1"/>
          </p:cNvSpPr>
          <p:nvPr>
            <p:ph idx="1"/>
          </p:nvPr>
        </p:nvSpPr>
        <p:spPr/>
        <p:txBody>
          <a:bodyPr>
            <a:normAutofit fontScale="92500" lnSpcReduction="20000"/>
          </a:bodyPr>
          <a:lstStyle/>
          <a:p>
            <a:pPr marL="0" indent="0">
              <a:buNone/>
            </a:pPr>
            <a:r>
              <a:rPr lang="en-GB" dirty="0"/>
              <a:t>Watch the video and answer the following questions in your jotter.</a:t>
            </a:r>
          </a:p>
          <a:p>
            <a:pPr marL="0" indent="0">
              <a:buNone/>
            </a:pPr>
            <a:endParaRPr lang="en-GB" dirty="0"/>
          </a:p>
          <a:p>
            <a:pPr marL="514350" lvl="0" indent="-514350">
              <a:buFont typeface="+mj-lt"/>
              <a:buAutoNum type="arabicPeriod"/>
            </a:pPr>
            <a:r>
              <a:rPr lang="en-US" dirty="0"/>
              <a:t>What lived in the water that covered the earth?</a:t>
            </a:r>
            <a:endParaRPr lang="en-GB" dirty="0"/>
          </a:p>
          <a:p>
            <a:pPr marL="514350" lvl="0" indent="-514350">
              <a:buFont typeface="+mj-lt"/>
              <a:buAutoNum type="arabicPeriod"/>
            </a:pPr>
            <a:r>
              <a:rPr lang="en-US" dirty="0"/>
              <a:t>What happened to them?</a:t>
            </a:r>
            <a:endParaRPr lang="en-GB" dirty="0"/>
          </a:p>
          <a:p>
            <a:pPr marL="514350" lvl="0" indent="-514350">
              <a:buFont typeface="+mj-lt"/>
              <a:buAutoNum type="arabicPeriod"/>
            </a:pPr>
            <a:r>
              <a:rPr lang="en-US" dirty="0"/>
              <a:t>What were they covered with?</a:t>
            </a:r>
            <a:endParaRPr lang="en-GB" dirty="0"/>
          </a:p>
          <a:p>
            <a:pPr marL="514350" lvl="0" indent="-514350">
              <a:buFont typeface="+mj-lt"/>
              <a:buAutoNum type="arabicPeriod"/>
            </a:pPr>
            <a:r>
              <a:rPr lang="en-US" dirty="0"/>
              <a:t>What did they turn into first?</a:t>
            </a:r>
            <a:endParaRPr lang="en-GB" dirty="0"/>
          </a:p>
          <a:p>
            <a:pPr marL="514350" lvl="0" indent="-514350">
              <a:buFont typeface="+mj-lt"/>
              <a:buAutoNum type="arabicPeriod"/>
            </a:pPr>
            <a:r>
              <a:rPr lang="en-US" dirty="0"/>
              <a:t>H________ from the earth and the w_________ of the rocks turned them into o_____.</a:t>
            </a:r>
            <a:endParaRPr lang="en-GB" dirty="0"/>
          </a:p>
          <a:p>
            <a:pPr marL="514350" lvl="0" indent="-514350">
              <a:buFont typeface="+mj-lt"/>
              <a:buAutoNum type="arabicPeriod"/>
            </a:pPr>
            <a:r>
              <a:rPr lang="en-US" dirty="0"/>
              <a:t>Oil can travel through the p_______ in the rocks.</a:t>
            </a:r>
            <a:endParaRPr lang="en-GB" dirty="0"/>
          </a:p>
          <a:p>
            <a:pPr marL="514350" lvl="0" indent="-514350">
              <a:buFont typeface="+mj-lt"/>
              <a:buAutoNum type="arabicPeriod"/>
            </a:pPr>
            <a:r>
              <a:rPr lang="en-US" dirty="0"/>
              <a:t>Where do we extract oil?</a:t>
            </a:r>
            <a:endParaRPr lang="en-GB" dirty="0"/>
          </a:p>
          <a:p>
            <a:pPr marL="0" indent="0">
              <a:buNone/>
            </a:pPr>
            <a:endParaRPr lang="en-GB" dirty="0"/>
          </a:p>
        </p:txBody>
      </p:sp>
    </p:spTree>
    <p:extLst>
      <p:ext uri="{BB962C8B-B14F-4D97-AF65-F5344CB8AC3E}">
        <p14:creationId xmlns:p14="http://schemas.microsoft.com/office/powerpoint/2010/main" val="3771979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Cut and stick the formation of oil diagram into your jotter.  You will need to add the notes.</a:t>
            </a:r>
          </a:p>
        </p:txBody>
      </p:sp>
      <p:pic>
        <p:nvPicPr>
          <p:cNvPr id="4" name="Content Placeholder 3"/>
          <p:cNvPicPr>
            <a:picLocks noGrp="1"/>
          </p:cNvPicPr>
          <p:nvPr>
            <p:ph idx="1"/>
          </p:nvPr>
        </p:nvPicPr>
        <p:blipFill rotWithShape="1">
          <a:blip r:embed="rId2">
            <a:extLst>
              <a:ext uri="{28A0092B-C50C-407E-A947-70E740481C1C}">
                <a14:useLocalDpi xmlns:a14="http://schemas.microsoft.com/office/drawing/2010/main" val="0"/>
              </a:ext>
            </a:extLst>
          </a:blip>
          <a:srcRect t="10001"/>
          <a:stretch/>
        </p:blipFill>
        <p:spPr bwMode="auto">
          <a:xfrm>
            <a:off x="838199" y="1885738"/>
            <a:ext cx="10289583" cy="45460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650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7CAF8B-1C80-47BF-90CA-778A180AB044}"/>
              </a:ext>
            </a:extLst>
          </p:cNvPr>
          <p:cNvSpPr>
            <a:spLocks noGrp="1"/>
          </p:cNvSpPr>
          <p:nvPr>
            <p:ph type="ctrTitle"/>
          </p:nvPr>
        </p:nvSpPr>
        <p:spPr/>
        <p:txBody>
          <a:bodyPr/>
          <a:lstStyle/>
          <a:p>
            <a:endParaRPr lang="en-GB"/>
          </a:p>
        </p:txBody>
      </p:sp>
      <p:sp>
        <p:nvSpPr>
          <p:cNvPr id="7" name="Subtitle 6">
            <a:extLst>
              <a:ext uri="{FF2B5EF4-FFF2-40B4-BE49-F238E27FC236}">
                <a16:creationId xmlns:a16="http://schemas.microsoft.com/office/drawing/2014/main" id="{E5916C55-1A37-4792-AB49-88DF13E37777}"/>
              </a:ext>
            </a:extLst>
          </p:cNvPr>
          <p:cNvSpPr>
            <a:spLocks noGrp="1"/>
          </p:cNvSpPr>
          <p:nvPr>
            <p:ph type="subTitle" idx="1"/>
          </p:nvPr>
        </p:nvSpPr>
        <p:spPr/>
        <p:txBody>
          <a:bodyPr/>
          <a:lstStyle/>
          <a:p>
            <a:endParaRPr lang="en-GB"/>
          </a:p>
        </p:txBody>
      </p:sp>
      <p:pic>
        <p:nvPicPr>
          <p:cNvPr id="9" name="Picture 8">
            <a:extLst>
              <a:ext uri="{FF2B5EF4-FFF2-40B4-BE49-F238E27FC236}">
                <a16:creationId xmlns:a16="http://schemas.microsoft.com/office/drawing/2014/main" id="{84C01F78-E20D-42F5-82F4-759CA13E47C3}"/>
              </a:ext>
            </a:extLst>
          </p:cNvPr>
          <p:cNvPicPr>
            <a:picLocks noChangeAspect="1"/>
          </p:cNvPicPr>
          <p:nvPr/>
        </p:nvPicPr>
        <p:blipFill rotWithShape="1">
          <a:blip r:embed="rId2"/>
          <a:srcRect l="34219" t="34722" r="26250" b="50514"/>
          <a:stretch/>
        </p:blipFill>
        <p:spPr>
          <a:xfrm>
            <a:off x="1210627" y="2366963"/>
            <a:ext cx="9770745" cy="2052638"/>
          </a:xfrm>
          <a:prstGeom prst="rect">
            <a:avLst/>
          </a:prstGeom>
        </p:spPr>
      </p:pic>
    </p:spTree>
    <p:extLst>
      <p:ext uri="{BB962C8B-B14F-4D97-AF65-F5344CB8AC3E}">
        <p14:creationId xmlns:p14="http://schemas.microsoft.com/office/powerpoint/2010/main" val="2826690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Combustion</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a:t>The best fuels all contain the element CARBON.  This is because carbon can form very large molecules in chains.  Carbon compounds also release a lot of energy when you burn them.  This makes them good for fuels.</a:t>
            </a:r>
          </a:p>
          <a:p>
            <a:pPr marL="0" indent="0">
              <a:buNone/>
            </a:pPr>
            <a:endParaRPr lang="en-GB" dirty="0"/>
          </a:p>
          <a:p>
            <a:pPr marL="0" indent="0">
              <a:buNone/>
            </a:pPr>
            <a:r>
              <a:rPr lang="en-GB" dirty="0"/>
              <a:t>The products of combustion can vary depending on the concentration of oxygen present when the fuel burns.</a:t>
            </a:r>
          </a:p>
          <a:p>
            <a:pPr marL="0" indent="0">
              <a:buNone/>
            </a:pPr>
            <a:endParaRPr lang="en-GB" dirty="0"/>
          </a:p>
          <a:p>
            <a:pPr marL="0" indent="0">
              <a:buNone/>
            </a:pPr>
            <a:r>
              <a:rPr lang="en-GB" dirty="0"/>
              <a:t>You are going to carry out a some experiments to look at the products of combustion.  When completing the experiments you may wish to take notes in your jotter.</a:t>
            </a:r>
          </a:p>
        </p:txBody>
      </p:sp>
    </p:spTree>
    <p:extLst>
      <p:ext uri="{BB962C8B-B14F-4D97-AF65-F5344CB8AC3E}">
        <p14:creationId xmlns:p14="http://schemas.microsoft.com/office/powerpoint/2010/main" val="1731388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Experiment 1</a:t>
            </a:r>
          </a:p>
        </p:txBody>
      </p:sp>
      <p:sp>
        <p:nvSpPr>
          <p:cNvPr id="5" name="TextBox 4"/>
          <p:cNvSpPr txBox="1"/>
          <p:nvPr/>
        </p:nvSpPr>
        <p:spPr>
          <a:xfrm>
            <a:off x="836908" y="1937288"/>
            <a:ext cx="8090116" cy="4401205"/>
          </a:xfrm>
          <a:prstGeom prst="rect">
            <a:avLst/>
          </a:prstGeom>
          <a:noFill/>
        </p:spPr>
        <p:txBody>
          <a:bodyPr wrap="square" rtlCol="0">
            <a:spAutoFit/>
          </a:bodyPr>
          <a:lstStyle/>
          <a:p>
            <a:r>
              <a:rPr lang="en-GB" sz="2800" dirty="0">
                <a:latin typeface="Century Gothic" panose="020B0502020202020204" pitchFamily="34" charset="0"/>
              </a:rPr>
              <a:t>You are going to compare the two flames on a Bunsen burner (air hole open and closed).</a:t>
            </a:r>
          </a:p>
          <a:p>
            <a:endParaRPr lang="en-GB" sz="2800" dirty="0">
              <a:latin typeface="Century Gothic" panose="020B0502020202020204" pitchFamily="34" charset="0"/>
            </a:endParaRPr>
          </a:p>
          <a:p>
            <a:r>
              <a:rPr lang="en-GB" sz="2800" dirty="0">
                <a:latin typeface="Century Gothic" panose="020B0502020202020204" pitchFamily="34" charset="0"/>
              </a:rPr>
              <a:t>Draw a diagram of each flame, noting the colour, heat, shape, sound etc of each flame.</a:t>
            </a:r>
          </a:p>
          <a:p>
            <a:endParaRPr lang="en-GB" sz="2800" dirty="0">
              <a:latin typeface="Century Gothic" panose="020B0502020202020204" pitchFamily="34" charset="0"/>
            </a:endParaRPr>
          </a:p>
          <a:p>
            <a:r>
              <a:rPr lang="en-GB" sz="2800" dirty="0">
                <a:latin typeface="Century Gothic" panose="020B0502020202020204" pitchFamily="34" charset="0"/>
              </a:rPr>
              <a:t>THINK</a:t>
            </a:r>
          </a:p>
          <a:p>
            <a:r>
              <a:rPr lang="en-GB" sz="2800" dirty="0">
                <a:latin typeface="Century Gothic" panose="020B0502020202020204" pitchFamily="34" charset="0"/>
              </a:rPr>
              <a:t>What are you changing by opening and closing the air hole in a Bunsen burner?</a:t>
            </a:r>
          </a:p>
        </p:txBody>
      </p:sp>
      <p:pic>
        <p:nvPicPr>
          <p:cNvPr id="6" name="Picture 5">
            <a:extLst>
              <a:ext uri="{FF2B5EF4-FFF2-40B4-BE49-F238E27FC236}">
                <a16:creationId xmlns:a16="http://schemas.microsoft.com/office/drawing/2014/main" id="{E1EE4867-1D6F-480C-809A-A3009F9069AD}"/>
              </a:ext>
            </a:extLst>
          </p:cNvPr>
          <p:cNvPicPr>
            <a:picLocks noChangeAspect="1"/>
          </p:cNvPicPr>
          <p:nvPr/>
        </p:nvPicPr>
        <p:blipFill>
          <a:blip r:embed="rId2"/>
          <a:stretch>
            <a:fillRect/>
          </a:stretch>
        </p:blipFill>
        <p:spPr>
          <a:xfrm>
            <a:off x="10156667" y="365125"/>
            <a:ext cx="1197133" cy="819014"/>
          </a:xfrm>
          <a:prstGeom prst="rect">
            <a:avLst/>
          </a:prstGeom>
        </p:spPr>
      </p:pic>
    </p:spTree>
    <p:extLst>
      <p:ext uri="{BB962C8B-B14F-4D97-AF65-F5344CB8AC3E}">
        <p14:creationId xmlns:p14="http://schemas.microsoft.com/office/powerpoint/2010/main" val="2734754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Experiment 2</a:t>
            </a:r>
          </a:p>
        </p:txBody>
      </p:sp>
      <p:sp>
        <p:nvSpPr>
          <p:cNvPr id="3" name="TextBox 2"/>
          <p:cNvSpPr txBox="1"/>
          <p:nvPr/>
        </p:nvSpPr>
        <p:spPr>
          <a:xfrm>
            <a:off x="836908" y="1937288"/>
            <a:ext cx="8090116" cy="3108543"/>
          </a:xfrm>
          <a:prstGeom prst="rect">
            <a:avLst/>
          </a:prstGeom>
          <a:noFill/>
        </p:spPr>
        <p:txBody>
          <a:bodyPr wrap="square" rtlCol="0">
            <a:spAutoFit/>
          </a:bodyPr>
          <a:lstStyle/>
          <a:p>
            <a:r>
              <a:rPr lang="en-GB" sz="2800" dirty="0">
                <a:latin typeface="Century Gothic" panose="020B0502020202020204" pitchFamily="34" charset="0"/>
              </a:rPr>
              <a:t>You are now going to heat up a beaker half filled with water firstly with the blue flame and then orange.</a:t>
            </a:r>
          </a:p>
          <a:p>
            <a:endParaRPr lang="en-GB" sz="2800" dirty="0">
              <a:latin typeface="Century Gothic" panose="020B0502020202020204" pitchFamily="34" charset="0"/>
            </a:endParaRPr>
          </a:p>
          <a:p>
            <a:r>
              <a:rPr lang="en-GB" sz="2800" dirty="0">
                <a:latin typeface="Century Gothic" panose="020B0502020202020204" pitchFamily="34" charset="0"/>
              </a:rPr>
              <a:t>THINK</a:t>
            </a:r>
          </a:p>
          <a:p>
            <a:r>
              <a:rPr lang="en-GB" sz="2800" dirty="0">
                <a:latin typeface="Century Gothic" panose="020B0502020202020204" pitchFamily="34" charset="0"/>
              </a:rPr>
              <a:t>What difference do you notice between the beaker from both experiments?</a:t>
            </a:r>
          </a:p>
        </p:txBody>
      </p:sp>
      <p:pic>
        <p:nvPicPr>
          <p:cNvPr id="4" name="Picture 3">
            <a:extLst>
              <a:ext uri="{FF2B5EF4-FFF2-40B4-BE49-F238E27FC236}">
                <a16:creationId xmlns:a16="http://schemas.microsoft.com/office/drawing/2014/main" id="{4F28C9F7-E7D0-4B49-99A4-0645A750F8FC}"/>
              </a:ext>
            </a:extLst>
          </p:cNvPr>
          <p:cNvPicPr>
            <a:picLocks noChangeAspect="1"/>
          </p:cNvPicPr>
          <p:nvPr/>
        </p:nvPicPr>
        <p:blipFill>
          <a:blip r:embed="rId2"/>
          <a:stretch>
            <a:fillRect/>
          </a:stretch>
        </p:blipFill>
        <p:spPr>
          <a:xfrm>
            <a:off x="10156667" y="365125"/>
            <a:ext cx="1197133" cy="819014"/>
          </a:xfrm>
          <a:prstGeom prst="rect">
            <a:avLst/>
          </a:prstGeom>
        </p:spPr>
      </p:pic>
    </p:spTree>
    <p:extLst>
      <p:ext uri="{BB962C8B-B14F-4D97-AF65-F5344CB8AC3E}">
        <p14:creationId xmlns:p14="http://schemas.microsoft.com/office/powerpoint/2010/main" val="3046554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Demonstration</a:t>
            </a:r>
          </a:p>
        </p:txBody>
      </p:sp>
      <p:sp>
        <p:nvSpPr>
          <p:cNvPr id="3" name="TextBox 2"/>
          <p:cNvSpPr txBox="1"/>
          <p:nvPr/>
        </p:nvSpPr>
        <p:spPr>
          <a:xfrm>
            <a:off x="836908" y="1937288"/>
            <a:ext cx="8090116" cy="954107"/>
          </a:xfrm>
          <a:prstGeom prst="rect">
            <a:avLst/>
          </a:prstGeom>
          <a:noFill/>
        </p:spPr>
        <p:txBody>
          <a:bodyPr wrap="square" rtlCol="0">
            <a:spAutoFit/>
          </a:bodyPr>
          <a:lstStyle/>
          <a:p>
            <a:r>
              <a:rPr lang="en-GB" sz="2800" dirty="0"/>
              <a:t>Your teacher will now show you the set up to determine the products of complete combustion.</a:t>
            </a:r>
          </a:p>
        </p:txBody>
      </p:sp>
      <p:pic>
        <p:nvPicPr>
          <p:cNvPr id="1026" name="Picture 2" descr="750px-IdentifyingtheProductsofCombustionAppar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102" y="2891395"/>
            <a:ext cx="6860986" cy="398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056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Complete and Incomplete Combustion </a:t>
            </a:r>
          </a:p>
        </p:txBody>
      </p:sp>
      <p:sp>
        <p:nvSpPr>
          <p:cNvPr id="4" name="Content Placeholder 3"/>
          <p:cNvSpPr>
            <a:spLocks noGrp="1"/>
          </p:cNvSpPr>
          <p:nvPr>
            <p:ph idx="1"/>
          </p:nvPr>
        </p:nvSpPr>
        <p:spPr/>
        <p:txBody>
          <a:bodyPr>
            <a:normAutofit lnSpcReduction="10000"/>
          </a:bodyPr>
          <a:lstStyle/>
          <a:p>
            <a:r>
              <a:rPr lang="en-GB" dirty="0"/>
              <a:t>COMPLETE COMBUSTION is when a substance burns in a _ _ _ _ _ _ _ _ _ supply of oxygen.</a:t>
            </a:r>
          </a:p>
          <a:p>
            <a:r>
              <a:rPr lang="en-GB" dirty="0"/>
              <a:t>The products on complete combustion of a fuel are   _ _ _ _ _ _     _ _ _ _ _ _ _ and _ _ _ _ _</a:t>
            </a:r>
          </a:p>
          <a:p>
            <a:endParaRPr lang="en-GB" dirty="0"/>
          </a:p>
          <a:p>
            <a:r>
              <a:rPr lang="en-GB" dirty="0"/>
              <a:t>INCOMPLETE COMBUSTION occurs when there is a    _ _ _ _ _ _ _ supply of oxygen.</a:t>
            </a:r>
          </a:p>
          <a:p>
            <a:r>
              <a:rPr lang="en-GB" dirty="0"/>
              <a:t>During incomplete combustion unburnt carbon         (_ _ _ _) and the poisonous gas _ _ _ _ _ _                    _ _ _ _ _ _ _ are also formed.</a:t>
            </a:r>
          </a:p>
        </p:txBody>
      </p:sp>
      <p:pic>
        <p:nvPicPr>
          <p:cNvPr id="6" name="Picture 20" descr="MC900391250[1]">
            <a:extLst>
              <a:ext uri="{FF2B5EF4-FFF2-40B4-BE49-F238E27FC236}">
                <a16:creationId xmlns:a16="http://schemas.microsoft.com/office/drawing/2014/main" id="{EE556DAC-1D50-4438-ADA7-35272299A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447653"/>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75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IMPORTANT NOTES</a:t>
            </a:r>
          </a:p>
        </p:txBody>
      </p:sp>
      <p:sp>
        <p:nvSpPr>
          <p:cNvPr id="4" name="Content Placeholder 3"/>
          <p:cNvSpPr>
            <a:spLocks noGrp="1"/>
          </p:cNvSpPr>
          <p:nvPr>
            <p:ph idx="1"/>
          </p:nvPr>
        </p:nvSpPr>
        <p:spPr/>
        <p:txBody>
          <a:bodyPr/>
          <a:lstStyle/>
          <a:p>
            <a:pPr marL="0" indent="0">
              <a:buNone/>
            </a:pPr>
            <a:r>
              <a:rPr lang="en-GB" dirty="0"/>
              <a:t>These experiments showed us:</a:t>
            </a:r>
          </a:p>
          <a:p>
            <a:pPr marL="0" indent="0">
              <a:buNone/>
            </a:pPr>
            <a:endParaRPr lang="en-GB" dirty="0"/>
          </a:p>
          <a:p>
            <a:pPr marL="0" indent="0">
              <a:buNone/>
            </a:pPr>
            <a:r>
              <a:rPr lang="en-GB" dirty="0"/>
              <a:t>1.	_ _ _ _ _ _ is required to allow fuels to burn.  The 	test for this gas is that it _ _ _ _ _ _ _ _ a glowing 	splint.</a:t>
            </a:r>
          </a:p>
          <a:p>
            <a:pPr marL="0" indent="0">
              <a:buNone/>
            </a:pPr>
            <a:endParaRPr lang="en-GB" dirty="0"/>
          </a:p>
          <a:p>
            <a:pPr marL="0" indent="0">
              <a:buNone/>
            </a:pPr>
            <a:r>
              <a:rPr lang="en-GB" dirty="0"/>
              <a:t>2.	_ _ _ _ _    _ _ _ _ _ _ _ gas is produced when 	fuels burn.  The test for this gas is that it turns 	limewater from _ _ _ _ _ to _ _ _ _ _ _.</a:t>
            </a:r>
          </a:p>
          <a:p>
            <a:pPr marL="0" indent="0">
              <a:buNone/>
            </a:pPr>
            <a:endParaRPr lang="en-GB" dirty="0"/>
          </a:p>
        </p:txBody>
      </p:sp>
      <p:pic>
        <p:nvPicPr>
          <p:cNvPr id="6" name="Picture 20" descr="MC900391250[1]">
            <a:extLst>
              <a:ext uri="{FF2B5EF4-FFF2-40B4-BE49-F238E27FC236}">
                <a16:creationId xmlns:a16="http://schemas.microsoft.com/office/drawing/2014/main" id="{539A91F5-D158-40E6-81D5-F248CE6DB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681037"/>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55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FB81-4E06-4642-A4CB-5522B00CBE45}"/>
              </a:ext>
            </a:extLst>
          </p:cNvPr>
          <p:cNvSpPr>
            <a:spLocks noGrp="1"/>
          </p:cNvSpPr>
          <p:nvPr>
            <p:ph type="title"/>
          </p:nvPr>
        </p:nvSpPr>
        <p:spPr/>
        <p:txBody>
          <a:bodyPr/>
          <a:lstStyle/>
          <a:p>
            <a:r>
              <a:rPr lang="en-GB" dirty="0"/>
              <a:t>The Problems of Fossil Fuels</a:t>
            </a:r>
          </a:p>
        </p:txBody>
      </p:sp>
      <p:sp>
        <p:nvSpPr>
          <p:cNvPr id="3" name="Content Placeholder 2">
            <a:extLst>
              <a:ext uri="{FF2B5EF4-FFF2-40B4-BE49-F238E27FC236}">
                <a16:creationId xmlns:a16="http://schemas.microsoft.com/office/drawing/2014/main" id="{225698EE-C06B-46DC-B7CA-2F21F31F0D8F}"/>
              </a:ext>
            </a:extLst>
          </p:cNvPr>
          <p:cNvSpPr>
            <a:spLocks noGrp="1"/>
          </p:cNvSpPr>
          <p:nvPr>
            <p:ph idx="1"/>
          </p:nvPr>
        </p:nvSpPr>
        <p:spPr/>
        <p:txBody>
          <a:bodyPr/>
          <a:lstStyle/>
          <a:p>
            <a:pPr marL="0" indent="0">
              <a:buNone/>
            </a:pPr>
            <a:r>
              <a:rPr lang="en-GB" dirty="0"/>
              <a:t>Fossil fuels have been used for thousands of years.  Records show that the Chinese were using coal in 3490 BCE.  But it is only since the Industrial Revolution in the eighteenth century that humans have used fossil fuels on a larger scale.  Today most of the energy used in the world is obtained by burning fossil fuels.</a:t>
            </a:r>
          </a:p>
          <a:p>
            <a:pPr marL="0" indent="0">
              <a:buNone/>
            </a:pPr>
            <a:endParaRPr lang="en-GB" dirty="0"/>
          </a:p>
          <a:p>
            <a:pPr marL="0" indent="0">
              <a:buNone/>
            </a:pPr>
            <a:r>
              <a:rPr lang="en-GB" dirty="0">
                <a:solidFill>
                  <a:srgbClr val="FF0000"/>
                </a:solidFill>
              </a:rPr>
              <a:t>Can you think of any problems with this reliance on burning fossil fuels?</a:t>
            </a:r>
          </a:p>
        </p:txBody>
      </p:sp>
    </p:spTree>
    <p:extLst>
      <p:ext uri="{BB962C8B-B14F-4D97-AF65-F5344CB8AC3E}">
        <p14:creationId xmlns:p14="http://schemas.microsoft.com/office/powerpoint/2010/main" val="3210534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0898E-003A-410A-82B1-F159DFF7ACA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D05B3C-5360-4112-B55B-DE8EECFDCA1F}"/>
              </a:ext>
            </a:extLst>
          </p:cNvPr>
          <p:cNvSpPr>
            <a:spLocks noGrp="1"/>
          </p:cNvSpPr>
          <p:nvPr>
            <p:ph idx="1"/>
          </p:nvPr>
        </p:nvSpPr>
        <p:spPr/>
        <p:txBody>
          <a:bodyPr/>
          <a:lstStyle/>
          <a:p>
            <a:pPr marL="0" indent="0">
              <a:buNone/>
            </a:pPr>
            <a:r>
              <a:rPr lang="en-GB" dirty="0"/>
              <a:t>In the 1890s, a Swedish chemistry, Svante Arrhenius, concluded that burning fossil fuels would increase carbon dioxide levels in the atmosphere and lead to global warming.</a:t>
            </a:r>
          </a:p>
          <a:p>
            <a:pPr marL="0" indent="0">
              <a:buNone/>
            </a:pPr>
            <a:endParaRPr lang="en-GB" dirty="0"/>
          </a:p>
          <a:p>
            <a:pPr marL="0" indent="0">
              <a:buNone/>
            </a:pPr>
            <a:r>
              <a:rPr lang="en-GB" dirty="0"/>
              <a:t>The burning of fossil fuels expels huge quantities of carbon dioxide, carbon and other gases (such as </a:t>
            </a:r>
            <a:r>
              <a:rPr lang="en-GB" dirty="0" err="1"/>
              <a:t>sulfur</a:t>
            </a:r>
            <a:r>
              <a:rPr lang="en-GB" dirty="0"/>
              <a:t> dioxide and </a:t>
            </a:r>
            <a:r>
              <a:rPr lang="en-GB" dirty="0" err="1"/>
              <a:t>nirotgen</a:t>
            </a:r>
            <a:r>
              <a:rPr lang="en-GB" dirty="0"/>
              <a:t> oxide) into the atmosphere.</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2223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3FB7A-1042-4375-9AB0-A6987DEA5221}"/>
              </a:ext>
            </a:extLst>
          </p:cNvPr>
          <p:cNvSpPr>
            <a:spLocks noGrp="1"/>
          </p:cNvSpPr>
          <p:nvPr>
            <p:ph type="title"/>
          </p:nvPr>
        </p:nvSpPr>
        <p:spPr/>
        <p:txBody>
          <a:bodyPr/>
          <a:lstStyle/>
          <a:p>
            <a:r>
              <a:rPr lang="en-GB" dirty="0"/>
              <a:t>Problems with Fossil Fuels</a:t>
            </a:r>
          </a:p>
        </p:txBody>
      </p:sp>
      <p:sp>
        <p:nvSpPr>
          <p:cNvPr id="3" name="Content Placeholder 2">
            <a:extLst>
              <a:ext uri="{FF2B5EF4-FFF2-40B4-BE49-F238E27FC236}">
                <a16:creationId xmlns:a16="http://schemas.microsoft.com/office/drawing/2014/main" id="{F68F5EAA-EE5F-4B6E-A93B-C717267F55E5}"/>
              </a:ext>
            </a:extLst>
          </p:cNvPr>
          <p:cNvSpPr>
            <a:spLocks noGrp="1"/>
          </p:cNvSpPr>
          <p:nvPr>
            <p:ph idx="1"/>
          </p:nvPr>
        </p:nvSpPr>
        <p:spPr/>
        <p:txBody>
          <a:bodyPr/>
          <a:lstStyle/>
          <a:p>
            <a:pPr marL="0" indent="0">
              <a:buNone/>
            </a:pPr>
            <a:r>
              <a:rPr lang="en-GB" dirty="0"/>
              <a:t>Burning fossil fuels has a number of disadvantages including:</a:t>
            </a:r>
          </a:p>
          <a:p>
            <a:pPr marL="0" indent="0">
              <a:buNone/>
            </a:pPr>
            <a:r>
              <a:rPr lang="en-GB" dirty="0"/>
              <a:t>	Global Warming and Climate Change</a:t>
            </a:r>
          </a:p>
          <a:p>
            <a:pPr marL="0" indent="0">
              <a:buNone/>
            </a:pPr>
            <a:r>
              <a:rPr lang="en-GB" dirty="0"/>
              <a:t>	Smog Formation</a:t>
            </a:r>
          </a:p>
          <a:p>
            <a:pPr marL="0" indent="0">
              <a:buNone/>
            </a:pPr>
            <a:r>
              <a:rPr lang="en-GB" dirty="0"/>
              <a:t>	Acid Rain</a:t>
            </a:r>
          </a:p>
        </p:txBody>
      </p:sp>
      <p:pic>
        <p:nvPicPr>
          <p:cNvPr id="4" name="Picture 20" descr="MC900391250[1]">
            <a:extLst>
              <a:ext uri="{FF2B5EF4-FFF2-40B4-BE49-F238E27FC236}">
                <a16:creationId xmlns:a16="http://schemas.microsoft.com/office/drawing/2014/main" id="{8725DD83-F9ED-42C5-AE6D-12EB42B3C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681037"/>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79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5E3D-3975-4E94-B839-0ACCB82C505A}"/>
              </a:ext>
            </a:extLst>
          </p:cNvPr>
          <p:cNvSpPr>
            <a:spLocks noGrp="1"/>
          </p:cNvSpPr>
          <p:nvPr>
            <p:ph type="title"/>
          </p:nvPr>
        </p:nvSpPr>
        <p:spPr/>
        <p:txBody>
          <a:bodyPr/>
          <a:lstStyle/>
          <a:p>
            <a:r>
              <a:rPr lang="en-GB" dirty="0"/>
              <a:t>The Greenhouse Effect</a:t>
            </a:r>
          </a:p>
        </p:txBody>
      </p:sp>
      <p:sp>
        <p:nvSpPr>
          <p:cNvPr id="3" name="Content Placeholder 2">
            <a:extLst>
              <a:ext uri="{FF2B5EF4-FFF2-40B4-BE49-F238E27FC236}">
                <a16:creationId xmlns:a16="http://schemas.microsoft.com/office/drawing/2014/main" id="{8FC2E080-0ED2-4499-9D4B-9B6FBFD9D660}"/>
              </a:ext>
            </a:extLst>
          </p:cNvPr>
          <p:cNvSpPr>
            <a:spLocks noGrp="1"/>
          </p:cNvSpPr>
          <p:nvPr>
            <p:ph sz="half" idx="1"/>
          </p:nvPr>
        </p:nvSpPr>
        <p:spPr/>
        <p:txBody>
          <a:bodyPr/>
          <a:lstStyle/>
          <a:p>
            <a:pPr marL="0" indent="0">
              <a:buNone/>
            </a:pPr>
            <a:r>
              <a:rPr lang="en-GB" u="sng" dirty="0"/>
              <a:t>WHAT TO DO</a:t>
            </a:r>
          </a:p>
          <a:p>
            <a:pPr marL="0" indent="0">
              <a:buNone/>
            </a:pPr>
            <a:r>
              <a:rPr lang="en-GB" dirty="0"/>
              <a:t>Collect a copy of the diagram of the greenhouse effect and stick it in your jotter.</a:t>
            </a:r>
          </a:p>
        </p:txBody>
      </p:sp>
      <p:pic>
        <p:nvPicPr>
          <p:cNvPr id="5" name="Content Placeholder 4">
            <a:extLst>
              <a:ext uri="{FF2B5EF4-FFF2-40B4-BE49-F238E27FC236}">
                <a16:creationId xmlns:a16="http://schemas.microsoft.com/office/drawing/2014/main" id="{19CE84E0-64D6-4E9E-A899-1207E3434543}"/>
              </a:ext>
            </a:extLst>
          </p:cNvPr>
          <p:cNvPicPr>
            <a:picLocks noGrp="1" noChangeAspect="1"/>
          </p:cNvPicPr>
          <p:nvPr>
            <p:ph sz="half" idx="2"/>
          </p:nvPr>
        </p:nvPicPr>
        <p:blipFill rotWithShape="1">
          <a:blip r:embed="rId2"/>
          <a:srcRect b="14976"/>
          <a:stretch/>
        </p:blipFill>
        <p:spPr>
          <a:xfrm>
            <a:off x="6019800" y="1690688"/>
            <a:ext cx="5712824" cy="4857277"/>
          </a:xfrm>
          <a:prstGeom prst="rect">
            <a:avLst/>
          </a:prstGeom>
        </p:spPr>
      </p:pic>
    </p:spTree>
    <p:extLst>
      <p:ext uri="{BB962C8B-B14F-4D97-AF65-F5344CB8AC3E}">
        <p14:creationId xmlns:p14="http://schemas.microsoft.com/office/powerpoint/2010/main" val="1532626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827A-61A6-4DEC-92E8-201DB853BBA4}"/>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F98E2D47-9A76-420A-B3A9-EFFBA1AF8C32}"/>
              </a:ext>
            </a:extLst>
          </p:cNvPr>
          <p:cNvSpPr>
            <a:spLocks noGrp="1"/>
          </p:cNvSpPr>
          <p:nvPr>
            <p:ph idx="1"/>
          </p:nvPr>
        </p:nvSpPr>
        <p:spPr/>
        <p:txBody>
          <a:bodyPr/>
          <a:lstStyle/>
          <a:p>
            <a:pPr marL="0" indent="0">
              <a:buNone/>
            </a:pPr>
            <a:r>
              <a:rPr lang="en-GB" dirty="0"/>
              <a:t>All animals make use of things in their surroundings, called resources, to survive.  </a:t>
            </a:r>
          </a:p>
          <a:p>
            <a:pPr marL="0" indent="0">
              <a:buNone/>
            </a:pPr>
            <a:r>
              <a:rPr lang="en-GB" dirty="0"/>
              <a:t>The use of resources extends beyond food and shelter.  Monkeys use rocks to break open nuts and rhinos use mud as sunblock to protect their skin from sunburn.</a:t>
            </a:r>
          </a:p>
          <a:p>
            <a:pPr marL="0" indent="0">
              <a:buNone/>
            </a:pPr>
            <a:r>
              <a:rPr lang="en-GB" dirty="0"/>
              <a:t>Humans not only make use of the Earth’s natural resources to survive, but also to enhance our living standards.</a:t>
            </a:r>
          </a:p>
          <a:p>
            <a:pPr marL="0" indent="0">
              <a:buNone/>
            </a:pPr>
            <a:r>
              <a:rPr lang="en-GB" dirty="0"/>
              <a:t>This topic takes a look at some of the Earth’s resources that are extracted for our use.</a:t>
            </a:r>
          </a:p>
        </p:txBody>
      </p:sp>
    </p:spTree>
    <p:extLst>
      <p:ext uri="{BB962C8B-B14F-4D97-AF65-F5344CB8AC3E}">
        <p14:creationId xmlns:p14="http://schemas.microsoft.com/office/powerpoint/2010/main" val="29774848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F80E5-BD13-4B73-8933-44F1F4A5058E}"/>
              </a:ext>
            </a:extLst>
          </p:cNvPr>
          <p:cNvSpPr>
            <a:spLocks noGrp="1"/>
          </p:cNvSpPr>
          <p:nvPr>
            <p:ph type="title"/>
          </p:nvPr>
        </p:nvSpPr>
        <p:spPr/>
        <p:txBody>
          <a:bodyPr/>
          <a:lstStyle/>
          <a:p>
            <a:r>
              <a:rPr lang="en-GB" dirty="0"/>
              <a:t>Smog – Read the article and answer the questions (in sentences)</a:t>
            </a:r>
          </a:p>
        </p:txBody>
      </p:sp>
      <p:sp>
        <p:nvSpPr>
          <p:cNvPr id="3" name="Content Placeholder 2">
            <a:extLst>
              <a:ext uri="{FF2B5EF4-FFF2-40B4-BE49-F238E27FC236}">
                <a16:creationId xmlns:a16="http://schemas.microsoft.com/office/drawing/2014/main" id="{6219069D-FAF3-4027-8059-F2D9F15E29BD}"/>
              </a:ext>
            </a:extLst>
          </p:cNvPr>
          <p:cNvSpPr>
            <a:spLocks noGrp="1"/>
          </p:cNvSpPr>
          <p:nvPr>
            <p:ph sz="half" idx="1"/>
          </p:nvPr>
        </p:nvSpPr>
        <p:spPr/>
        <p:txBody>
          <a:bodyPr>
            <a:normAutofit fontScale="62500" lnSpcReduction="20000"/>
          </a:bodyPr>
          <a:lstStyle/>
          <a:p>
            <a:pPr marL="0" indent="0">
              <a:buNone/>
            </a:pPr>
            <a:r>
              <a:rPr lang="en-GB" dirty="0"/>
              <a:t>In December 1952 London was almost brought to a standstill by a smog, a mixture of smoke and fog.  A period of unusually cold weather, combined with windless conditions, collected airborne pollutants —mostly arising from the use of coal — to form a thick layer of smog over the city. It lasted from Friday 5 December to Tuesday 9 December 1952, then dispersed quickly when the weather changed.</a:t>
            </a:r>
          </a:p>
          <a:p>
            <a:pPr marL="0" indent="0">
              <a:buNone/>
            </a:pPr>
            <a:r>
              <a:rPr lang="en-GB" dirty="0"/>
              <a:t>Government medical reports in the weeks following the event estimated that 100,000 more were made ill by the smog's effects on the human lungs and 4,000 of people affected died as a result. </a:t>
            </a:r>
          </a:p>
          <a:p>
            <a:pPr marL="0" indent="0">
              <a:buNone/>
            </a:pPr>
            <a:r>
              <a:rPr lang="en-GB" dirty="0"/>
              <a:t>As a result of this new laws were brought in to reduce the amount of coal which was burned in houses and to move the industrial centre of the city.</a:t>
            </a:r>
          </a:p>
          <a:p>
            <a:pPr marL="0" indent="0">
              <a:buNone/>
            </a:pPr>
            <a:endParaRPr lang="en-GB" dirty="0"/>
          </a:p>
        </p:txBody>
      </p:sp>
      <p:sp>
        <p:nvSpPr>
          <p:cNvPr id="5" name="Content Placeholder 4">
            <a:extLst>
              <a:ext uri="{FF2B5EF4-FFF2-40B4-BE49-F238E27FC236}">
                <a16:creationId xmlns:a16="http://schemas.microsoft.com/office/drawing/2014/main" id="{E31060EB-0EDB-42E5-BD37-A4614E26566E}"/>
              </a:ext>
            </a:extLst>
          </p:cNvPr>
          <p:cNvSpPr>
            <a:spLocks noGrp="1"/>
          </p:cNvSpPr>
          <p:nvPr>
            <p:ph sz="half" idx="2"/>
          </p:nvPr>
        </p:nvSpPr>
        <p:spPr/>
        <p:txBody>
          <a:bodyPr>
            <a:normAutofit fontScale="62500" lnSpcReduction="20000"/>
          </a:bodyPr>
          <a:lstStyle/>
          <a:p>
            <a:pPr marL="514350" indent="-514350">
              <a:buFont typeface="+mj-lt"/>
              <a:buAutoNum type="arabicPeriod"/>
            </a:pPr>
            <a:r>
              <a:rPr lang="en-GB" dirty="0"/>
              <a:t>What is smog?</a:t>
            </a:r>
          </a:p>
          <a:p>
            <a:pPr marL="514350" indent="-514350">
              <a:buFont typeface="+mj-lt"/>
              <a:buAutoNum type="arabicPeriod"/>
            </a:pPr>
            <a:endParaRPr lang="en-GB" dirty="0"/>
          </a:p>
          <a:p>
            <a:pPr marL="514350" indent="-514350">
              <a:buFont typeface="+mj-lt"/>
              <a:buAutoNum type="arabicPeriod"/>
            </a:pPr>
            <a:r>
              <a:rPr lang="en-GB" dirty="0"/>
              <a:t>What cause the Great Smog in London? </a:t>
            </a:r>
          </a:p>
          <a:p>
            <a:pPr marL="514350" indent="-514350">
              <a:buFont typeface="+mj-lt"/>
              <a:buAutoNum type="arabicPeriod"/>
            </a:pPr>
            <a:endParaRPr lang="en-GB" dirty="0"/>
          </a:p>
          <a:p>
            <a:pPr marL="514350" indent="-514350">
              <a:buFont typeface="+mj-lt"/>
              <a:buAutoNum type="arabicPeriod"/>
            </a:pPr>
            <a:r>
              <a:rPr lang="en-GB" dirty="0"/>
              <a:t>How long did the Great Smog last?</a:t>
            </a:r>
          </a:p>
          <a:p>
            <a:pPr marL="514350" indent="-514350">
              <a:buFont typeface="+mj-lt"/>
              <a:buAutoNum type="arabicPeriod"/>
            </a:pPr>
            <a:endParaRPr lang="en-GB" dirty="0"/>
          </a:p>
          <a:p>
            <a:pPr marL="514350" indent="-514350">
              <a:buFont typeface="+mj-lt"/>
              <a:buAutoNum type="arabicPeriod"/>
            </a:pPr>
            <a:r>
              <a:rPr lang="en-GB" dirty="0"/>
              <a:t>What percentage of people who were affected by the smog died as a result?</a:t>
            </a:r>
          </a:p>
          <a:p>
            <a:pPr marL="514350" indent="-514350">
              <a:buFont typeface="+mj-lt"/>
              <a:buAutoNum type="arabicPeriod"/>
            </a:pPr>
            <a:endParaRPr lang="en-GB" dirty="0"/>
          </a:p>
          <a:p>
            <a:pPr marL="514350" indent="-514350">
              <a:buFont typeface="+mj-lt"/>
              <a:buAutoNum type="arabicPeriod"/>
            </a:pPr>
            <a:r>
              <a:rPr lang="en-GB" dirty="0"/>
              <a:t>TRY TO FIND OUT the name of the law that was introduced to make the air quality in London better.</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0" indent="0">
              <a:buNone/>
            </a:pPr>
            <a:endParaRPr lang="en-GB" dirty="0"/>
          </a:p>
        </p:txBody>
      </p:sp>
      <p:pic>
        <p:nvPicPr>
          <p:cNvPr id="6" name="Picture 20" descr="MC900391250[1]">
            <a:extLst>
              <a:ext uri="{FF2B5EF4-FFF2-40B4-BE49-F238E27FC236}">
                <a16:creationId xmlns:a16="http://schemas.microsoft.com/office/drawing/2014/main" id="{5959571C-B7E5-401C-9D22-685EFE174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365125"/>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83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A80F-2A59-4A28-8FCB-678D97579E33}"/>
              </a:ext>
            </a:extLst>
          </p:cNvPr>
          <p:cNvSpPr>
            <a:spLocks noGrp="1"/>
          </p:cNvSpPr>
          <p:nvPr>
            <p:ph type="title"/>
          </p:nvPr>
        </p:nvSpPr>
        <p:spPr/>
        <p:txBody>
          <a:bodyPr/>
          <a:lstStyle/>
          <a:p>
            <a:r>
              <a:rPr lang="en-GB" dirty="0"/>
              <a:t>Acid Rain</a:t>
            </a:r>
          </a:p>
        </p:txBody>
      </p:sp>
      <p:sp>
        <p:nvSpPr>
          <p:cNvPr id="5" name="Content Placeholder 4">
            <a:extLst>
              <a:ext uri="{FF2B5EF4-FFF2-40B4-BE49-F238E27FC236}">
                <a16:creationId xmlns:a16="http://schemas.microsoft.com/office/drawing/2014/main" id="{431B264C-CC3E-4A80-A4FE-13DBC15B0314}"/>
              </a:ext>
            </a:extLst>
          </p:cNvPr>
          <p:cNvSpPr>
            <a:spLocks noGrp="1"/>
          </p:cNvSpPr>
          <p:nvPr>
            <p:ph idx="1"/>
          </p:nvPr>
        </p:nvSpPr>
        <p:spPr/>
        <p:txBody>
          <a:bodyPr>
            <a:normAutofit fontScale="92500" lnSpcReduction="20000"/>
          </a:bodyPr>
          <a:lstStyle/>
          <a:p>
            <a:pPr marL="0" indent="0">
              <a:buNone/>
            </a:pPr>
            <a:r>
              <a:rPr lang="en-GB" dirty="0"/>
              <a:t>Acid rain is caused when harmful gases are released into the atmosphere.</a:t>
            </a:r>
          </a:p>
          <a:p>
            <a:pPr marL="0" indent="0">
              <a:buNone/>
            </a:pPr>
            <a:r>
              <a:rPr lang="en-GB" dirty="0"/>
              <a:t>Sulphur dioxide and carbon dioxide are produced by the burning of fossil fuels and nitrogen oxides are formed by the sparking of air in car engines.</a:t>
            </a:r>
          </a:p>
          <a:p>
            <a:pPr marL="0" indent="0">
              <a:buNone/>
            </a:pPr>
            <a:r>
              <a:rPr lang="en-GB" dirty="0"/>
              <a:t>These gases all dissolve in atmospheric water to form weak acids.  This is known as acid rain.</a:t>
            </a:r>
          </a:p>
          <a:p>
            <a:pPr marL="0" indent="0">
              <a:buNone/>
            </a:pPr>
            <a:r>
              <a:rPr lang="en-GB" dirty="0"/>
              <a:t>Acid rain has many damaging effects:</a:t>
            </a:r>
          </a:p>
          <a:p>
            <a:r>
              <a:rPr lang="en-GB" dirty="0"/>
              <a:t>Corrosion of buildings made of iron and steel.</a:t>
            </a:r>
          </a:p>
          <a:p>
            <a:r>
              <a:rPr lang="en-GB" dirty="0"/>
              <a:t>Erosion of buildings made from carbonate rock</a:t>
            </a:r>
          </a:p>
          <a:p>
            <a:r>
              <a:rPr lang="en-GB" dirty="0"/>
              <a:t>Increases the acidity of soil which is harmful to plant and animal life.</a:t>
            </a:r>
          </a:p>
        </p:txBody>
      </p:sp>
    </p:spTree>
    <p:extLst>
      <p:ext uri="{BB962C8B-B14F-4D97-AF65-F5344CB8AC3E}">
        <p14:creationId xmlns:p14="http://schemas.microsoft.com/office/powerpoint/2010/main" val="2674737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94B30-E987-4A50-B6C7-83DF7F59FD8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0E7B68F1-F4B0-4020-BABA-76619F97DC69}"/>
              </a:ext>
            </a:extLst>
          </p:cNvPr>
          <p:cNvPicPr>
            <a:picLocks noGrp="1" noChangeAspect="1"/>
          </p:cNvPicPr>
          <p:nvPr>
            <p:ph idx="1"/>
          </p:nvPr>
        </p:nvPicPr>
        <p:blipFill rotWithShape="1">
          <a:blip r:embed="rId2"/>
          <a:srcRect l="36964" t="29807" r="38137" b="40080"/>
          <a:stretch/>
        </p:blipFill>
        <p:spPr>
          <a:xfrm>
            <a:off x="933855" y="128482"/>
            <a:ext cx="9591473" cy="6525237"/>
          </a:xfrm>
        </p:spPr>
      </p:pic>
    </p:spTree>
    <p:extLst>
      <p:ext uri="{BB962C8B-B14F-4D97-AF65-F5344CB8AC3E}">
        <p14:creationId xmlns:p14="http://schemas.microsoft.com/office/powerpoint/2010/main" val="17471852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BC50-3156-407E-8D79-6D891CB46C35}"/>
              </a:ext>
            </a:extLst>
          </p:cNvPr>
          <p:cNvSpPr>
            <a:spLocks noGrp="1"/>
          </p:cNvSpPr>
          <p:nvPr>
            <p:ph type="title"/>
          </p:nvPr>
        </p:nvSpPr>
        <p:spPr/>
        <p:txBody>
          <a:bodyPr/>
          <a:lstStyle/>
          <a:p>
            <a:r>
              <a:rPr lang="en-GB" dirty="0"/>
              <a:t>Acid Rain</a:t>
            </a:r>
          </a:p>
        </p:txBody>
      </p:sp>
      <p:sp>
        <p:nvSpPr>
          <p:cNvPr id="3" name="Content Placeholder 2">
            <a:extLst>
              <a:ext uri="{FF2B5EF4-FFF2-40B4-BE49-F238E27FC236}">
                <a16:creationId xmlns:a16="http://schemas.microsoft.com/office/drawing/2014/main" id="{792D6742-CC19-4A9B-970E-557AAA174224}"/>
              </a:ext>
            </a:extLst>
          </p:cNvPr>
          <p:cNvSpPr>
            <a:spLocks noGrp="1"/>
          </p:cNvSpPr>
          <p:nvPr>
            <p:ph idx="1"/>
          </p:nvPr>
        </p:nvSpPr>
        <p:spPr/>
        <p:txBody>
          <a:bodyPr/>
          <a:lstStyle/>
          <a:p>
            <a:pPr marL="0" indent="0">
              <a:buNone/>
            </a:pPr>
            <a:r>
              <a:rPr lang="en-GB" dirty="0"/>
              <a:t>When non-metal elements such as carbon and </a:t>
            </a:r>
            <a:r>
              <a:rPr lang="en-GB" dirty="0" err="1"/>
              <a:t>sulfur</a:t>
            </a:r>
            <a:r>
              <a:rPr lang="en-GB" dirty="0"/>
              <a:t> are burned they combine with ___________ from the air and the non-metal oxide is formed:</a:t>
            </a:r>
          </a:p>
          <a:p>
            <a:pPr marL="0" indent="0">
              <a:buNone/>
            </a:pPr>
            <a:r>
              <a:rPr lang="en-GB" dirty="0"/>
              <a:t>e.g. 	carbon + oxygen </a:t>
            </a:r>
            <a:r>
              <a:rPr lang="en-GB" dirty="0">
                <a:latin typeface="Cambria Math" panose="02040503050406030204" pitchFamily="18" charset="0"/>
                <a:ea typeface="Cambria Math" panose="02040503050406030204" pitchFamily="18" charset="0"/>
              </a:rPr>
              <a:t>→ __________ ___________</a:t>
            </a:r>
            <a:endParaRPr lang="en-GB" dirty="0"/>
          </a:p>
          <a:p>
            <a:pPr marL="0" indent="0">
              <a:buNone/>
            </a:pPr>
            <a:r>
              <a:rPr lang="en-GB" dirty="0"/>
              <a:t>	</a:t>
            </a:r>
            <a:r>
              <a:rPr lang="en-GB" dirty="0" err="1"/>
              <a:t>sulfur</a:t>
            </a:r>
            <a:r>
              <a:rPr lang="en-GB" dirty="0"/>
              <a:t> + oxygen </a:t>
            </a:r>
            <a:r>
              <a:rPr lang="en-GB" dirty="0">
                <a:latin typeface="Cambria Math" panose="02040503050406030204" pitchFamily="18" charset="0"/>
                <a:ea typeface="Cambria Math" panose="02040503050406030204" pitchFamily="18" charset="0"/>
              </a:rPr>
              <a:t>→ ___________ ___________</a:t>
            </a:r>
            <a:endParaRPr lang="en-GB" dirty="0"/>
          </a:p>
          <a:p>
            <a:pPr marL="0" indent="0">
              <a:buNone/>
            </a:pPr>
            <a:endParaRPr lang="en-GB" dirty="0"/>
          </a:p>
          <a:p>
            <a:pPr marL="0" indent="0">
              <a:buNone/>
            </a:pPr>
            <a:r>
              <a:rPr lang="en-GB" dirty="0"/>
              <a:t>Both carbon dioxide and </a:t>
            </a:r>
            <a:r>
              <a:rPr lang="en-GB" dirty="0" err="1"/>
              <a:t>sulfur</a:t>
            </a:r>
            <a:r>
              <a:rPr lang="en-GB" dirty="0"/>
              <a:t> dioxide are soluble gases and can dissolve in rainwater to produce________ _______.</a:t>
            </a:r>
          </a:p>
        </p:txBody>
      </p:sp>
      <p:pic>
        <p:nvPicPr>
          <p:cNvPr id="4" name="Picture 20" descr="MC900391250[1]">
            <a:extLst>
              <a:ext uri="{FF2B5EF4-FFF2-40B4-BE49-F238E27FC236}">
                <a16:creationId xmlns:a16="http://schemas.microsoft.com/office/drawing/2014/main" id="{A38CE4EB-C2FE-4102-A23C-D1B801983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681037"/>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2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FE987B-FA79-4EEE-99D5-C47438264F2E}"/>
              </a:ext>
            </a:extLst>
          </p:cNvPr>
          <p:cNvSpPr>
            <a:spLocks noGrp="1"/>
          </p:cNvSpPr>
          <p:nvPr>
            <p:ph type="title"/>
          </p:nvPr>
        </p:nvSpPr>
        <p:spPr/>
        <p:txBody>
          <a:bodyPr/>
          <a:lstStyle/>
          <a:p>
            <a:r>
              <a:rPr lang="en-GB" dirty="0"/>
              <a:t>Use the word list to complete the note on acid rain.</a:t>
            </a:r>
          </a:p>
        </p:txBody>
      </p:sp>
      <p:sp>
        <p:nvSpPr>
          <p:cNvPr id="5" name="Content Placeholder 4">
            <a:extLst>
              <a:ext uri="{FF2B5EF4-FFF2-40B4-BE49-F238E27FC236}">
                <a16:creationId xmlns:a16="http://schemas.microsoft.com/office/drawing/2014/main" id="{6D56F914-F3B2-43BD-84FB-E3EEB728EA4B}"/>
              </a:ext>
            </a:extLst>
          </p:cNvPr>
          <p:cNvSpPr>
            <a:spLocks noGrp="1"/>
          </p:cNvSpPr>
          <p:nvPr>
            <p:ph sz="half" idx="1"/>
          </p:nvPr>
        </p:nvSpPr>
        <p:spPr>
          <a:xfrm>
            <a:off x="838200" y="1825625"/>
            <a:ext cx="7254240" cy="4351338"/>
          </a:xfrm>
        </p:spPr>
        <p:txBody>
          <a:bodyPr>
            <a:normAutofit fontScale="92500" lnSpcReduction="20000"/>
          </a:bodyPr>
          <a:lstStyle/>
          <a:p>
            <a:pPr marL="0" indent="0">
              <a:lnSpc>
                <a:spcPct val="120000"/>
              </a:lnSpc>
              <a:buNone/>
            </a:pPr>
            <a:r>
              <a:rPr lang="en-GB" dirty="0"/>
              <a:t>Acid rain can cause several problems.</a:t>
            </a:r>
          </a:p>
          <a:p>
            <a:pPr marL="0" indent="0">
              <a:lnSpc>
                <a:spcPct val="120000"/>
              </a:lnSpc>
              <a:buNone/>
            </a:pPr>
            <a:r>
              <a:rPr lang="en-GB" dirty="0"/>
              <a:t>It causes buildings made of __________ rocks e.g. limestone to __________. It can also cause iron and steel to __________e.g. in bridges. If it gets into rivers and lakes it can ___________the aquatic life. It can also kill plants and trees if it gets into the ____________.</a:t>
            </a:r>
          </a:p>
          <a:p>
            <a:pPr marL="0" indent="0">
              <a:lnSpc>
                <a:spcPct val="120000"/>
              </a:lnSpc>
              <a:buNone/>
            </a:pPr>
            <a:r>
              <a:rPr lang="en-GB" dirty="0"/>
              <a:t>It can be treated by adding __________ to the soil or water to help neutralise the acid.</a:t>
            </a:r>
          </a:p>
        </p:txBody>
      </p:sp>
      <p:sp>
        <p:nvSpPr>
          <p:cNvPr id="6" name="Content Placeholder 5">
            <a:extLst>
              <a:ext uri="{FF2B5EF4-FFF2-40B4-BE49-F238E27FC236}">
                <a16:creationId xmlns:a16="http://schemas.microsoft.com/office/drawing/2014/main" id="{31CECCC4-CCD2-4BBC-82E7-7F2217D76FC5}"/>
              </a:ext>
            </a:extLst>
          </p:cNvPr>
          <p:cNvSpPr>
            <a:spLocks noGrp="1"/>
          </p:cNvSpPr>
          <p:nvPr>
            <p:ph sz="half" idx="2"/>
          </p:nvPr>
        </p:nvSpPr>
        <p:spPr>
          <a:xfrm>
            <a:off x="8906256" y="1825625"/>
            <a:ext cx="2447544" cy="4351338"/>
          </a:xfrm>
        </p:spPr>
        <p:txBody>
          <a:bodyPr>
            <a:normAutofit fontScale="92500" lnSpcReduction="20000"/>
          </a:bodyPr>
          <a:lstStyle/>
          <a:p>
            <a:pPr marL="0" indent="0">
              <a:buNone/>
            </a:pPr>
            <a:r>
              <a:rPr lang="en-GB" u="sng" dirty="0"/>
              <a:t>Word List</a:t>
            </a:r>
          </a:p>
          <a:p>
            <a:pPr marL="0" indent="0">
              <a:buNone/>
            </a:pPr>
            <a:endParaRPr lang="en-GB" u="sng" dirty="0"/>
          </a:p>
          <a:p>
            <a:pPr marL="0" indent="0">
              <a:buNone/>
            </a:pPr>
            <a:r>
              <a:rPr lang="en-GB" dirty="0" err="1"/>
              <a:t>errode</a:t>
            </a:r>
            <a:endParaRPr lang="en-GB" dirty="0"/>
          </a:p>
          <a:p>
            <a:pPr marL="0" indent="0">
              <a:buNone/>
            </a:pPr>
            <a:r>
              <a:rPr lang="en-GB" dirty="0"/>
              <a:t>kill</a:t>
            </a:r>
          </a:p>
          <a:p>
            <a:pPr marL="0" indent="0">
              <a:buNone/>
            </a:pPr>
            <a:r>
              <a:rPr lang="en-GB" dirty="0"/>
              <a:t>rust</a:t>
            </a:r>
          </a:p>
          <a:p>
            <a:pPr marL="0" indent="0">
              <a:buNone/>
            </a:pPr>
            <a:r>
              <a:rPr lang="en-GB" dirty="0"/>
              <a:t>soil</a:t>
            </a:r>
          </a:p>
          <a:p>
            <a:pPr marL="0" indent="0">
              <a:buNone/>
            </a:pPr>
            <a:r>
              <a:rPr lang="en-GB" dirty="0"/>
              <a:t>sedimentary</a:t>
            </a:r>
          </a:p>
          <a:p>
            <a:pPr marL="0" indent="0">
              <a:buNone/>
            </a:pPr>
            <a:r>
              <a:rPr lang="en-GB" dirty="0"/>
              <a:t>alkali</a:t>
            </a:r>
          </a:p>
        </p:txBody>
      </p:sp>
    </p:spTree>
    <p:extLst>
      <p:ext uri="{BB962C8B-B14F-4D97-AF65-F5344CB8AC3E}">
        <p14:creationId xmlns:p14="http://schemas.microsoft.com/office/powerpoint/2010/main" val="11389115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348E-17F8-48BF-A473-7B2814CF6322}"/>
              </a:ext>
            </a:extLst>
          </p:cNvPr>
          <p:cNvSpPr>
            <a:spLocks noGrp="1"/>
          </p:cNvSpPr>
          <p:nvPr>
            <p:ph type="title"/>
          </p:nvPr>
        </p:nvSpPr>
        <p:spPr/>
        <p:txBody>
          <a:bodyPr/>
          <a:lstStyle/>
          <a:p>
            <a:r>
              <a:rPr lang="en-GB" dirty="0"/>
              <a:t>Damaging effects of acid rain</a:t>
            </a:r>
          </a:p>
        </p:txBody>
      </p:sp>
      <p:pic>
        <p:nvPicPr>
          <p:cNvPr id="5" name="Content Placeholder 4">
            <a:extLst>
              <a:ext uri="{FF2B5EF4-FFF2-40B4-BE49-F238E27FC236}">
                <a16:creationId xmlns:a16="http://schemas.microsoft.com/office/drawing/2014/main" id="{E881C5F8-F2FD-40F4-A6ED-4B0E50D7A17A}"/>
              </a:ext>
            </a:extLst>
          </p:cNvPr>
          <p:cNvPicPr>
            <a:picLocks noGrp="1" noChangeAspect="1"/>
          </p:cNvPicPr>
          <p:nvPr>
            <p:ph sz="half" idx="1"/>
          </p:nvPr>
        </p:nvPicPr>
        <p:blipFill>
          <a:blip r:embed="rId2"/>
          <a:stretch>
            <a:fillRect/>
          </a:stretch>
        </p:blipFill>
        <p:spPr>
          <a:xfrm>
            <a:off x="838200" y="2056369"/>
            <a:ext cx="5181600" cy="3889849"/>
          </a:xfrm>
          <a:prstGeom prst="rect">
            <a:avLst/>
          </a:prstGeom>
        </p:spPr>
      </p:pic>
      <p:pic>
        <p:nvPicPr>
          <p:cNvPr id="6" name="Content Placeholder 5">
            <a:extLst>
              <a:ext uri="{FF2B5EF4-FFF2-40B4-BE49-F238E27FC236}">
                <a16:creationId xmlns:a16="http://schemas.microsoft.com/office/drawing/2014/main" id="{683FB251-2BD2-4D1C-88A8-72672D469E3F}"/>
              </a:ext>
            </a:extLst>
          </p:cNvPr>
          <p:cNvPicPr>
            <a:picLocks noGrp="1" noChangeAspect="1"/>
          </p:cNvPicPr>
          <p:nvPr>
            <p:ph sz="half" idx="2"/>
          </p:nvPr>
        </p:nvPicPr>
        <p:blipFill rotWithShape="1">
          <a:blip r:embed="rId3"/>
          <a:srcRect l="49280" t="58904" r="26878" b="2346"/>
          <a:stretch/>
        </p:blipFill>
        <p:spPr>
          <a:xfrm>
            <a:off x="6306361" y="2032050"/>
            <a:ext cx="4909629" cy="3981828"/>
          </a:xfrm>
          <a:prstGeom prst="rect">
            <a:avLst/>
          </a:prstGeom>
        </p:spPr>
      </p:pic>
    </p:spTree>
    <p:extLst>
      <p:ext uri="{BB962C8B-B14F-4D97-AF65-F5344CB8AC3E}">
        <p14:creationId xmlns:p14="http://schemas.microsoft.com/office/powerpoint/2010/main" val="2285621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5667-C825-416E-87EA-D6877A3F0516}"/>
              </a:ext>
            </a:extLst>
          </p:cNvPr>
          <p:cNvSpPr>
            <a:spLocks noGrp="1"/>
          </p:cNvSpPr>
          <p:nvPr>
            <p:ph type="title"/>
          </p:nvPr>
        </p:nvSpPr>
        <p:spPr/>
        <p:txBody>
          <a:bodyPr/>
          <a:lstStyle/>
          <a:p>
            <a:r>
              <a:rPr lang="en-GB" dirty="0"/>
              <a:t>ACITIVITY</a:t>
            </a:r>
          </a:p>
        </p:txBody>
      </p:sp>
      <p:sp>
        <p:nvSpPr>
          <p:cNvPr id="3" name="Content Placeholder 2">
            <a:extLst>
              <a:ext uri="{FF2B5EF4-FFF2-40B4-BE49-F238E27FC236}">
                <a16:creationId xmlns:a16="http://schemas.microsoft.com/office/drawing/2014/main" id="{A3E8BCBE-09A6-4F0F-BEB4-60F1C34FDF54}"/>
              </a:ext>
            </a:extLst>
          </p:cNvPr>
          <p:cNvSpPr>
            <a:spLocks noGrp="1"/>
          </p:cNvSpPr>
          <p:nvPr>
            <p:ph sz="half" idx="1"/>
          </p:nvPr>
        </p:nvSpPr>
        <p:spPr/>
        <p:txBody>
          <a:bodyPr/>
          <a:lstStyle/>
          <a:p>
            <a:pPr marL="0" indent="0">
              <a:buNone/>
            </a:pPr>
            <a:r>
              <a:rPr lang="en-GB" dirty="0"/>
              <a:t>Collect a copy of the Fuels and Pollution Crossword.</a:t>
            </a:r>
          </a:p>
          <a:p>
            <a:pPr marL="0" indent="0">
              <a:buNone/>
            </a:pPr>
            <a:endParaRPr lang="en-GB" dirty="0"/>
          </a:p>
          <a:p>
            <a:pPr marL="0" indent="0">
              <a:buNone/>
            </a:pPr>
            <a:r>
              <a:rPr lang="en-GB" dirty="0"/>
              <a:t>Stick the completed crossword into your jotter.</a:t>
            </a:r>
          </a:p>
        </p:txBody>
      </p:sp>
      <p:pic>
        <p:nvPicPr>
          <p:cNvPr id="5" name="Content Placeholder 4">
            <a:extLst>
              <a:ext uri="{FF2B5EF4-FFF2-40B4-BE49-F238E27FC236}">
                <a16:creationId xmlns:a16="http://schemas.microsoft.com/office/drawing/2014/main" id="{58CA10A0-47FF-4BCE-8EE1-890C7F5D3750}"/>
              </a:ext>
            </a:extLst>
          </p:cNvPr>
          <p:cNvPicPr>
            <a:picLocks noGrp="1" noChangeAspect="1"/>
          </p:cNvPicPr>
          <p:nvPr>
            <p:ph sz="half" idx="2"/>
          </p:nvPr>
        </p:nvPicPr>
        <p:blipFill>
          <a:blip r:embed="rId2"/>
          <a:stretch>
            <a:fillRect/>
          </a:stretch>
        </p:blipFill>
        <p:spPr>
          <a:xfrm>
            <a:off x="6507804" y="256525"/>
            <a:ext cx="5428034" cy="6328723"/>
          </a:xfrm>
          <a:prstGeom prst="rect">
            <a:avLst/>
          </a:prstGeom>
        </p:spPr>
      </p:pic>
    </p:spTree>
    <p:extLst>
      <p:ext uri="{BB962C8B-B14F-4D97-AF65-F5344CB8AC3E}">
        <p14:creationId xmlns:p14="http://schemas.microsoft.com/office/powerpoint/2010/main" val="3341077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C99FF">
            <a:alpha val="20000"/>
          </a:srgb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B4470DF-20F9-41C2-A709-9D84EBBA2530}"/>
              </a:ext>
            </a:extLst>
          </p:cNvPr>
          <p:cNvSpPr>
            <a:spLocks noGrp="1"/>
          </p:cNvSpPr>
          <p:nvPr>
            <p:ph type="title"/>
          </p:nvPr>
        </p:nvSpPr>
        <p:spPr>
          <a:xfrm>
            <a:off x="686834" y="1153572"/>
            <a:ext cx="3200400" cy="4461163"/>
          </a:xfrm>
        </p:spPr>
        <p:txBody>
          <a:bodyPr>
            <a:normAutofit/>
          </a:bodyPr>
          <a:lstStyle/>
          <a:p>
            <a:r>
              <a:rPr lang="en-GB" sz="3100">
                <a:solidFill>
                  <a:srgbClr val="FFFFFF"/>
                </a:solidFill>
              </a:rPr>
              <a:t>INVESTIGATION</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297D8970-5B84-409A-ADE6-0DB9CAA5B62B}"/>
              </a:ext>
            </a:extLst>
          </p:cNvPr>
          <p:cNvSpPr>
            <a:spLocks noGrp="1"/>
          </p:cNvSpPr>
          <p:nvPr>
            <p:ph idx="1"/>
          </p:nvPr>
        </p:nvSpPr>
        <p:spPr>
          <a:xfrm>
            <a:off x="4447308" y="591344"/>
            <a:ext cx="6906491" cy="5585619"/>
          </a:xfrm>
        </p:spPr>
        <p:txBody>
          <a:bodyPr anchor="ctr">
            <a:normAutofit/>
          </a:bodyPr>
          <a:lstStyle/>
          <a:p>
            <a:pPr marL="0" indent="0">
              <a:buNone/>
            </a:pPr>
            <a:r>
              <a:rPr lang="en-GB" dirty="0"/>
              <a:t>Over the next three periods you are going to plan an investigation into the damaging effects of acid rain.</a:t>
            </a:r>
          </a:p>
          <a:p>
            <a:pPr marL="0" indent="0">
              <a:buNone/>
            </a:pPr>
            <a:endParaRPr lang="en-GB" dirty="0"/>
          </a:p>
          <a:p>
            <a:pPr marL="0" indent="0">
              <a:buNone/>
            </a:pPr>
            <a:r>
              <a:rPr lang="en-GB" dirty="0"/>
              <a:t>You will have to choose what you investigating, then plan, carry out and write up.</a:t>
            </a:r>
          </a:p>
          <a:p>
            <a:pPr marL="0" indent="0">
              <a:buNone/>
            </a:pPr>
            <a:endParaRPr lang="en-GB" dirty="0"/>
          </a:p>
          <a:p>
            <a:pPr marL="0" indent="0">
              <a:buNone/>
            </a:pPr>
            <a:r>
              <a:rPr lang="en-GB" dirty="0"/>
              <a:t>You can choose from Effect of acid rain on Metals, Rocks or Sea Shells.</a:t>
            </a:r>
          </a:p>
        </p:txBody>
      </p:sp>
    </p:spTree>
    <p:extLst>
      <p:ext uri="{BB962C8B-B14F-4D97-AF65-F5344CB8AC3E}">
        <p14:creationId xmlns:p14="http://schemas.microsoft.com/office/powerpoint/2010/main" val="1226764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AF35-7E9A-412F-96E8-45B330F5197B}"/>
              </a:ext>
            </a:extLst>
          </p:cNvPr>
          <p:cNvSpPr>
            <a:spLocks noGrp="1"/>
          </p:cNvSpPr>
          <p:nvPr>
            <p:ph type="title"/>
          </p:nvPr>
        </p:nvSpPr>
        <p:spPr>
          <a:xfrm>
            <a:off x="838200" y="302004"/>
            <a:ext cx="10515600" cy="1325563"/>
          </a:xfrm>
        </p:spPr>
        <p:txBody>
          <a:bodyPr/>
          <a:lstStyle/>
          <a:p>
            <a:r>
              <a:rPr lang="en-GB" dirty="0"/>
              <a:t>The Rock Cycle</a:t>
            </a:r>
          </a:p>
        </p:txBody>
      </p:sp>
      <p:sp>
        <p:nvSpPr>
          <p:cNvPr id="3" name="Content Placeholder 2">
            <a:extLst>
              <a:ext uri="{FF2B5EF4-FFF2-40B4-BE49-F238E27FC236}">
                <a16:creationId xmlns:a16="http://schemas.microsoft.com/office/drawing/2014/main" id="{1B457D5E-FF0B-4FE3-B9AB-CB22F3E10DC2}"/>
              </a:ext>
            </a:extLst>
          </p:cNvPr>
          <p:cNvSpPr>
            <a:spLocks noGrp="1"/>
          </p:cNvSpPr>
          <p:nvPr>
            <p:ph idx="1"/>
          </p:nvPr>
        </p:nvSpPr>
        <p:spPr>
          <a:xfrm>
            <a:off x="838200" y="1433739"/>
            <a:ext cx="10515600" cy="5059136"/>
          </a:xfrm>
        </p:spPr>
        <p:txBody>
          <a:bodyPr>
            <a:normAutofit fontScale="85000" lnSpcReduction="20000"/>
          </a:bodyPr>
          <a:lstStyle/>
          <a:p>
            <a:pPr marL="0" indent="0">
              <a:lnSpc>
                <a:spcPct val="100000"/>
              </a:lnSpc>
              <a:spcAft>
                <a:spcPts val="1800"/>
              </a:spcAft>
              <a:buNone/>
            </a:pPr>
            <a:r>
              <a:rPr lang="en-GB" sz="3400" dirty="0"/>
              <a:t>The </a:t>
            </a:r>
            <a:r>
              <a:rPr lang="en-GB" sz="3400" b="1" dirty="0"/>
              <a:t>rock cycle </a:t>
            </a:r>
            <a:r>
              <a:rPr lang="en-GB" sz="3400" dirty="0"/>
              <a:t>is a never-ending process in which rocks continually change over millions of years. </a:t>
            </a:r>
          </a:p>
          <a:p>
            <a:pPr marL="0" indent="0">
              <a:lnSpc>
                <a:spcPct val="100000"/>
              </a:lnSpc>
              <a:spcAft>
                <a:spcPts val="1800"/>
              </a:spcAft>
              <a:buNone/>
            </a:pPr>
            <a:r>
              <a:rPr lang="en-GB" sz="3400" dirty="0"/>
              <a:t>This long slow process involves </a:t>
            </a:r>
            <a:r>
              <a:rPr lang="en-GB" sz="3400" b="1" dirty="0"/>
              <a:t>Heat</a:t>
            </a:r>
            <a:r>
              <a:rPr lang="en-GB" sz="3400" dirty="0"/>
              <a:t> and </a:t>
            </a:r>
            <a:r>
              <a:rPr lang="en-GB" sz="3400" b="1" dirty="0"/>
              <a:t>Pressure</a:t>
            </a:r>
            <a:r>
              <a:rPr lang="en-GB" sz="3400" dirty="0"/>
              <a:t> deep within the Earth which makes rock </a:t>
            </a:r>
            <a:r>
              <a:rPr lang="en-GB" sz="3400" b="1" dirty="0"/>
              <a:t>change </a:t>
            </a:r>
            <a:r>
              <a:rPr lang="en-GB" sz="3400" dirty="0"/>
              <a:t>into a </a:t>
            </a:r>
            <a:r>
              <a:rPr lang="en-GB" sz="3400" b="1" dirty="0"/>
              <a:t>different types</a:t>
            </a:r>
            <a:r>
              <a:rPr lang="en-GB" sz="3400" dirty="0"/>
              <a:t>. </a:t>
            </a:r>
          </a:p>
          <a:p>
            <a:pPr marL="0" indent="0">
              <a:lnSpc>
                <a:spcPct val="100000"/>
              </a:lnSpc>
              <a:spcAft>
                <a:spcPts val="1800"/>
              </a:spcAft>
              <a:buNone/>
            </a:pPr>
            <a:r>
              <a:rPr lang="en-GB" sz="3400" dirty="0"/>
              <a:t>There are three main types of rock:</a:t>
            </a:r>
          </a:p>
          <a:p>
            <a:pPr lvl="1">
              <a:lnSpc>
                <a:spcPct val="100000"/>
              </a:lnSpc>
              <a:spcAft>
                <a:spcPts val="1800"/>
              </a:spcAft>
            </a:pPr>
            <a:r>
              <a:rPr lang="en-GB" sz="2800" b="1" dirty="0"/>
              <a:t>Sedimentary</a:t>
            </a:r>
            <a:r>
              <a:rPr lang="en-GB" sz="2800" dirty="0"/>
              <a:t> Rocks</a:t>
            </a:r>
          </a:p>
          <a:p>
            <a:pPr lvl="1">
              <a:lnSpc>
                <a:spcPct val="100000"/>
              </a:lnSpc>
              <a:spcAft>
                <a:spcPts val="1800"/>
              </a:spcAft>
            </a:pPr>
            <a:r>
              <a:rPr lang="en-GB" sz="2800" b="1" dirty="0"/>
              <a:t>Metamorphic</a:t>
            </a:r>
            <a:r>
              <a:rPr lang="en-GB" sz="2800" dirty="0"/>
              <a:t> Rocks</a:t>
            </a:r>
          </a:p>
          <a:p>
            <a:pPr lvl="1">
              <a:lnSpc>
                <a:spcPct val="100000"/>
              </a:lnSpc>
              <a:spcAft>
                <a:spcPts val="1800"/>
              </a:spcAft>
            </a:pPr>
            <a:r>
              <a:rPr lang="en-GB" sz="2800" b="1" dirty="0"/>
              <a:t>Igneous</a:t>
            </a:r>
            <a:r>
              <a:rPr lang="en-GB" sz="2800" dirty="0"/>
              <a:t> Rocks</a:t>
            </a:r>
          </a:p>
          <a:p>
            <a:endParaRPr lang="en-GB" dirty="0">
              <a:latin typeface="Comic Sans MS" panose="030F0702030302020204" pitchFamily="66" charset="0"/>
            </a:endParaRPr>
          </a:p>
        </p:txBody>
      </p:sp>
      <p:pic>
        <p:nvPicPr>
          <p:cNvPr id="4" name="Picture 20" descr="MC900391250[1]">
            <a:extLst>
              <a:ext uri="{FF2B5EF4-FFF2-40B4-BE49-F238E27FC236}">
                <a16:creationId xmlns:a16="http://schemas.microsoft.com/office/drawing/2014/main" id="{289250B3-1070-4F4D-8FA2-FF5355899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972" y="236021"/>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D51257C1-8EA0-45EB-9BBF-0776C37BB239}"/>
              </a:ext>
            </a:extLst>
          </p:cNvPr>
          <p:cNvSpPr>
            <a:spLocks noGrp="1"/>
          </p:cNvSpPr>
          <p:nvPr>
            <p:ph type="dt" sz="half" idx="10"/>
          </p:nvPr>
        </p:nvSpPr>
        <p:spPr>
          <a:xfrm>
            <a:off x="83190" y="53458"/>
            <a:ext cx="2743200" cy="365125"/>
          </a:xfrm>
        </p:spPr>
        <p:txBody>
          <a:bodyPr/>
          <a:lstStyle/>
          <a:p>
            <a:fld id="{FEE645BF-8592-42A4-BF17-0ED42B45FD78}" type="datetime1">
              <a:rPr lang="en-GB" sz="2000" smtClean="0"/>
              <a:t>03/05/2023</a:t>
            </a:fld>
            <a:endParaRPr lang="en-GB" dirty="0"/>
          </a:p>
        </p:txBody>
      </p:sp>
    </p:spTree>
    <p:extLst>
      <p:ext uri="{BB962C8B-B14F-4D97-AF65-F5344CB8AC3E}">
        <p14:creationId xmlns:p14="http://schemas.microsoft.com/office/powerpoint/2010/main" val="179585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99FF">
            <a:alpha val="20000"/>
          </a:srgb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EB0C5-CD1C-40D1-9B21-682D5D88E3E7}"/>
              </a:ext>
            </a:extLst>
          </p:cNvPr>
          <p:cNvSpPr>
            <a:spLocks noGrp="1"/>
          </p:cNvSpPr>
          <p:nvPr>
            <p:ph type="title"/>
          </p:nvPr>
        </p:nvSpPr>
        <p:spPr>
          <a:xfrm>
            <a:off x="630936" y="639520"/>
            <a:ext cx="3429000" cy="1719072"/>
          </a:xfrm>
        </p:spPr>
        <p:txBody>
          <a:bodyPr anchor="b">
            <a:normAutofit/>
          </a:bodyPr>
          <a:lstStyle/>
          <a:p>
            <a:r>
              <a:rPr lang="en-GB" sz="5400" dirty="0"/>
              <a:t>The Rock Cycle</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8A2906-EFDB-49E5-8C9D-0B7E6DBE96A1}"/>
              </a:ext>
            </a:extLst>
          </p:cNvPr>
          <p:cNvSpPr>
            <a:spLocks noGrp="1"/>
          </p:cNvSpPr>
          <p:nvPr>
            <p:ph idx="1"/>
          </p:nvPr>
        </p:nvSpPr>
        <p:spPr>
          <a:xfrm>
            <a:off x="630936" y="2807208"/>
            <a:ext cx="3429000" cy="3410712"/>
          </a:xfrm>
        </p:spPr>
        <p:txBody>
          <a:bodyPr anchor="t">
            <a:normAutofit/>
          </a:bodyPr>
          <a:lstStyle/>
          <a:p>
            <a:pPr marL="0" indent="0">
              <a:buNone/>
            </a:pPr>
            <a:r>
              <a:rPr lang="en-GB" sz="2200" dirty="0">
                <a:solidFill>
                  <a:srgbClr val="00B0F0"/>
                </a:solidFill>
              </a:rPr>
              <a:t>Stick the blank diagram in your jotter and complete the labels.  </a:t>
            </a:r>
          </a:p>
          <a:p>
            <a:pPr marL="0" indent="0">
              <a:buNone/>
            </a:pPr>
            <a:endParaRPr lang="en-GB" sz="2200" dirty="0">
              <a:solidFill>
                <a:srgbClr val="00B0F0"/>
              </a:solidFill>
            </a:endParaRPr>
          </a:p>
          <a:p>
            <a:pPr marL="0" indent="0">
              <a:buNone/>
            </a:pPr>
            <a:r>
              <a:rPr lang="en-GB" sz="2200" dirty="0">
                <a:solidFill>
                  <a:srgbClr val="00B0F0"/>
                </a:solidFill>
                <a:latin typeface="Century Gothic"/>
              </a:rPr>
              <a:t>If you have time, you can also colour it in.</a:t>
            </a:r>
          </a:p>
        </p:txBody>
      </p:sp>
      <p:pic>
        <p:nvPicPr>
          <p:cNvPr id="4" name="Picture 3">
            <a:extLst>
              <a:ext uri="{FF2B5EF4-FFF2-40B4-BE49-F238E27FC236}">
                <a16:creationId xmlns:a16="http://schemas.microsoft.com/office/drawing/2014/main" id="{E122E90E-BA6A-49E9-A9D7-6721C446129B}"/>
              </a:ext>
            </a:extLst>
          </p:cNvPr>
          <p:cNvPicPr>
            <a:picLocks noChangeAspect="1"/>
          </p:cNvPicPr>
          <p:nvPr/>
        </p:nvPicPr>
        <p:blipFill>
          <a:blip r:embed="rId2"/>
          <a:stretch>
            <a:fillRect/>
          </a:stretch>
        </p:blipFill>
        <p:spPr>
          <a:xfrm>
            <a:off x="4974597" y="640080"/>
            <a:ext cx="6263117" cy="5577840"/>
          </a:xfrm>
          <a:prstGeom prst="rect">
            <a:avLst/>
          </a:prstGeom>
        </p:spPr>
      </p:pic>
      <p:pic>
        <p:nvPicPr>
          <p:cNvPr id="7" name="Picture 20" descr="MC900391250[1]">
            <a:extLst>
              <a:ext uri="{FF2B5EF4-FFF2-40B4-BE49-F238E27FC236}">
                <a16:creationId xmlns:a16="http://schemas.microsoft.com/office/drawing/2014/main" id="{258C2B38-57D4-485A-95F6-580085D92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7714" y="302176"/>
            <a:ext cx="65405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27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i="0" dirty="0" smtClean="0">
            <a:effectLst/>
            <a:latin typeface="Century Gothic" panose="020B0502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TotalTime>
  <Words>4374</Words>
  <Application>Microsoft Office PowerPoint</Application>
  <PresentationFormat>Widescreen</PresentationFormat>
  <Paragraphs>514</Paragraphs>
  <Slides>77</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Calibri</vt:lpstr>
      <vt:lpstr>Calibri Light</vt:lpstr>
      <vt:lpstr>Cambria Math</vt:lpstr>
      <vt:lpstr>Century Gothic</vt:lpstr>
      <vt:lpstr>Comic Sans MS</vt:lpstr>
      <vt:lpstr>OpenDyslexic</vt:lpstr>
      <vt:lpstr>Office Theme</vt:lpstr>
      <vt:lpstr>Earth’s Materials</vt:lpstr>
      <vt:lpstr>Teacher Summary </vt:lpstr>
      <vt:lpstr>PowerPoint Presentation</vt:lpstr>
      <vt:lpstr>PowerPoint Presentation</vt:lpstr>
      <vt:lpstr>Topic Overview</vt:lpstr>
      <vt:lpstr>PowerPoint Presentation</vt:lpstr>
      <vt:lpstr>Introduction</vt:lpstr>
      <vt:lpstr>The Rock Cycle</vt:lpstr>
      <vt:lpstr>The Rock Cycle</vt:lpstr>
      <vt:lpstr>PowerPoint Presentation</vt:lpstr>
      <vt:lpstr>Stages of the Rock Cycle</vt:lpstr>
      <vt:lpstr>Literacy</vt:lpstr>
      <vt:lpstr>Extension</vt:lpstr>
      <vt:lpstr>Starter:</vt:lpstr>
      <vt:lpstr>PowerPoint Presentation</vt:lpstr>
      <vt:lpstr>PowerPoint Presentation</vt:lpstr>
      <vt:lpstr>PowerPoint Presentation</vt:lpstr>
      <vt:lpstr>PowerPoint Presentation</vt:lpstr>
      <vt:lpstr>PowerPoint Presentation</vt:lpstr>
      <vt:lpstr>Igneous Rocks</vt:lpstr>
      <vt:lpstr>Sedimentary Rocks</vt:lpstr>
      <vt:lpstr>Metamorphic Rocks</vt:lpstr>
      <vt:lpstr>Rock characteristics</vt:lpstr>
      <vt:lpstr>Properties of different Rocks</vt:lpstr>
      <vt:lpstr>Uses of Rocks</vt:lpstr>
      <vt:lpstr>Scenario</vt:lpstr>
      <vt:lpstr>What to do:</vt:lpstr>
      <vt:lpstr>Soil Formation </vt:lpstr>
      <vt:lpstr>Water</vt:lpstr>
      <vt:lpstr>Air</vt:lpstr>
      <vt:lpstr>Humus</vt:lpstr>
      <vt:lpstr>Different Soil Types</vt:lpstr>
      <vt:lpstr>Clay</vt:lpstr>
      <vt:lpstr>Sand</vt:lpstr>
      <vt:lpstr>Loam</vt:lpstr>
      <vt:lpstr>What's in a Mineral?</vt:lpstr>
      <vt:lpstr>Five Characteristics of a Mineral</vt:lpstr>
      <vt:lpstr>Mineral Research Task</vt:lpstr>
      <vt:lpstr>Mineral Research Task</vt:lpstr>
      <vt:lpstr>Some that you can choose from</vt:lpstr>
      <vt:lpstr>Example</vt:lpstr>
      <vt:lpstr>Rocks as Ores</vt:lpstr>
      <vt:lpstr>ACTIVITY – Examples of Ores</vt:lpstr>
      <vt:lpstr>PowerPoint Presentation</vt:lpstr>
      <vt:lpstr>Extracting Metals</vt:lpstr>
      <vt:lpstr>Extraction of Metals</vt:lpstr>
      <vt:lpstr>Native metals</vt:lpstr>
      <vt:lpstr>Heating with Carbon</vt:lpstr>
      <vt:lpstr>ACTIVITY</vt:lpstr>
      <vt:lpstr>Using electricity</vt:lpstr>
      <vt:lpstr>ACTIVITY</vt:lpstr>
      <vt:lpstr>Fuels</vt:lpstr>
      <vt:lpstr>What is a fuel?</vt:lpstr>
      <vt:lpstr>Fossil Fuels</vt:lpstr>
      <vt:lpstr>Fossil Fuels </vt:lpstr>
      <vt:lpstr>Formation of Coal</vt:lpstr>
      <vt:lpstr>Cut and stick the formation of coal diagram into your jotter.  You will need to add the notes.</vt:lpstr>
      <vt:lpstr>Formation of Oil</vt:lpstr>
      <vt:lpstr>Cut and stick the formation of oil diagram into your jotter.  You will need to add the notes.</vt:lpstr>
      <vt:lpstr>Combustion</vt:lpstr>
      <vt:lpstr>Experiment 1</vt:lpstr>
      <vt:lpstr>Experiment 2</vt:lpstr>
      <vt:lpstr>Demonstration</vt:lpstr>
      <vt:lpstr>Complete and Incomplete Combustion </vt:lpstr>
      <vt:lpstr>IMPORTANT NOTES</vt:lpstr>
      <vt:lpstr>The Problems of Fossil Fuels</vt:lpstr>
      <vt:lpstr>PowerPoint Presentation</vt:lpstr>
      <vt:lpstr>Problems with Fossil Fuels</vt:lpstr>
      <vt:lpstr>The Greenhouse Effect</vt:lpstr>
      <vt:lpstr>Smog – Read the article and answer the questions (in sentences)</vt:lpstr>
      <vt:lpstr>Acid Rain</vt:lpstr>
      <vt:lpstr>PowerPoint Presentation</vt:lpstr>
      <vt:lpstr>Acid Rain</vt:lpstr>
      <vt:lpstr>Use the word list to complete the note on acid rain.</vt:lpstr>
      <vt:lpstr>Damaging effects of acid rain</vt:lpstr>
      <vt:lpstr>ACITIVITY</vt:lpstr>
      <vt:lpstr>INVESTIGATION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 Cycle</dc:title>
  <dc:creator>Allan Reddick</dc:creator>
  <cp:lastModifiedBy>Mr Reddick</cp:lastModifiedBy>
  <cp:revision>74</cp:revision>
  <cp:lastPrinted>2022-05-03T12:36:34Z</cp:lastPrinted>
  <dcterms:created xsi:type="dcterms:W3CDTF">2021-11-03T07:23:23Z</dcterms:created>
  <dcterms:modified xsi:type="dcterms:W3CDTF">2023-05-03T13:05:22Z</dcterms:modified>
</cp:coreProperties>
</file>