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1168" r:id="rId2"/>
    <p:sldId id="282" r:id="rId3"/>
    <p:sldId id="380" r:id="rId4"/>
    <p:sldId id="350" r:id="rId5"/>
    <p:sldId id="342" r:id="rId6"/>
    <p:sldId id="283" r:id="rId7"/>
    <p:sldId id="1173" r:id="rId8"/>
    <p:sldId id="318" r:id="rId9"/>
    <p:sldId id="319" r:id="rId10"/>
    <p:sldId id="285" r:id="rId11"/>
    <p:sldId id="286" r:id="rId12"/>
    <p:sldId id="320" r:id="rId13"/>
    <p:sldId id="343" r:id="rId14"/>
    <p:sldId id="344" r:id="rId15"/>
    <p:sldId id="321" r:id="rId16"/>
    <p:sldId id="323" r:id="rId17"/>
    <p:sldId id="316" r:id="rId18"/>
    <p:sldId id="322" r:id="rId19"/>
    <p:sldId id="304" r:id="rId20"/>
    <p:sldId id="324" r:id="rId21"/>
    <p:sldId id="325" r:id="rId22"/>
    <p:sldId id="289" r:id="rId23"/>
    <p:sldId id="327" r:id="rId24"/>
    <p:sldId id="328" r:id="rId25"/>
    <p:sldId id="341" r:id="rId26"/>
    <p:sldId id="326" r:id="rId27"/>
    <p:sldId id="1197" r:id="rId28"/>
    <p:sldId id="346" r:id="rId29"/>
    <p:sldId id="329" r:id="rId30"/>
    <p:sldId id="332" r:id="rId31"/>
    <p:sldId id="1180" r:id="rId32"/>
    <p:sldId id="1182" r:id="rId33"/>
    <p:sldId id="333" r:id="rId34"/>
    <p:sldId id="309" r:id="rId35"/>
    <p:sldId id="334" r:id="rId36"/>
    <p:sldId id="1176" r:id="rId37"/>
    <p:sldId id="1198" r:id="rId38"/>
    <p:sldId id="348" r:id="rId39"/>
    <p:sldId id="335" r:id="rId40"/>
    <p:sldId id="336" r:id="rId41"/>
    <p:sldId id="317" r:id="rId42"/>
    <p:sldId id="311" r:id="rId43"/>
    <p:sldId id="308" r:id="rId44"/>
    <p:sldId id="337" r:id="rId45"/>
    <p:sldId id="307" r:id="rId46"/>
    <p:sldId id="338" r:id="rId47"/>
    <p:sldId id="313" r:id="rId48"/>
    <p:sldId id="314" r:id="rId49"/>
    <p:sldId id="259" r:id="rId50"/>
    <p:sldId id="260" r:id="rId51"/>
    <p:sldId id="261" r:id="rId52"/>
    <p:sldId id="262" r:id="rId53"/>
    <p:sldId id="263" r:id="rId54"/>
    <p:sldId id="264" r:id="rId55"/>
    <p:sldId id="265" r:id="rId56"/>
    <p:sldId id="1184" r:id="rId57"/>
    <p:sldId id="1199" r:id="rId58"/>
    <p:sldId id="1177" r:id="rId59"/>
    <p:sldId id="1185" r:id="rId60"/>
    <p:sldId id="1186" r:id="rId61"/>
    <p:sldId id="1189" r:id="rId62"/>
    <p:sldId id="1191" r:id="rId63"/>
    <p:sldId id="1188" r:id="rId64"/>
    <p:sldId id="1193" r:id="rId65"/>
    <p:sldId id="1187" r:id="rId66"/>
    <p:sldId id="1200" r:id="rId67"/>
    <p:sldId id="1181" r:id="rId68"/>
    <p:sldId id="1192" r:id="rId69"/>
    <p:sldId id="1194" r:id="rId70"/>
    <p:sldId id="1195" r:id="rId71"/>
    <p:sldId id="1196" r:id="rId72"/>
    <p:sldId id="1190" r:id="rId73"/>
    <p:sldId id="1179" r:id="rId74"/>
    <p:sldId id="120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2" autoAdjust="0"/>
    <p:restoredTop sz="94660"/>
  </p:normalViewPr>
  <p:slideViewPr>
    <p:cSldViewPr snapToGrid="0">
      <p:cViewPr varScale="1">
        <p:scale>
          <a:sx n="114" d="100"/>
          <a:sy n="114" d="100"/>
        </p:scale>
        <p:origin x="46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08275-F0CE-4B1E-BBA1-C5AE685C68C4}" type="datetimeFigureOut">
              <a:rPr lang="en-GB" smtClean="0"/>
              <a:t>23/06/2022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F19B3-7D60-4615-9E7B-4E038AC3D3E6}" type="slidenum">
              <a:rPr lang="en-GB" smtClean="0"/>
              <a:t>‹#›</a:t>
            </a:fld>
            <a:endParaRPr lang="en-GB"/>
          </a:p>
        </p:txBody>
      </p:sp>
    </p:spTree>
    <p:extLst>
      <p:ext uri="{BB962C8B-B14F-4D97-AF65-F5344CB8AC3E}">
        <p14:creationId xmlns:p14="http://schemas.microsoft.com/office/powerpoint/2010/main" val="140769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DE284C-ABFB-45E9-B13C-A7CAC060CD8D}" type="slidenum">
              <a:rPr lang="en-GB" smtClean="0"/>
              <a:pPr/>
              <a:t>34</a:t>
            </a:fld>
            <a:endParaRPr lang="en-GB"/>
          </a:p>
        </p:txBody>
      </p:sp>
    </p:spTree>
    <p:extLst>
      <p:ext uri="{BB962C8B-B14F-4D97-AF65-F5344CB8AC3E}">
        <p14:creationId xmlns:p14="http://schemas.microsoft.com/office/powerpoint/2010/main" val="2566539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4F81C2C-CB20-9B91-D28D-96BF5F6E6AB8}"/>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1E470B47-C1E6-01B5-1B91-5DB8132683B9}"/>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AC78A14-A186-D47E-F71F-C65FC3DF3A4E}"/>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163C4BE4-6807-C29E-FBB6-FB96CE8283F8}"/>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87349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DE284C-ABFB-45E9-B13C-A7CAC060CD8D}" type="slidenum">
              <a:rPr lang="en-GB" smtClean="0"/>
              <a:pPr/>
              <a:t>42</a:t>
            </a:fld>
            <a:endParaRPr lang="en-GB"/>
          </a:p>
        </p:txBody>
      </p:sp>
    </p:spTree>
    <p:extLst>
      <p:ext uri="{BB962C8B-B14F-4D97-AF65-F5344CB8AC3E}">
        <p14:creationId xmlns:p14="http://schemas.microsoft.com/office/powerpoint/2010/main" val="130088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DE284C-ABFB-45E9-B13C-A7CAC060CD8D}" type="slidenum">
              <a:rPr lang="en-GB" smtClean="0"/>
              <a:pPr/>
              <a:t>47</a:t>
            </a:fld>
            <a:endParaRPr lang="en-GB"/>
          </a:p>
        </p:txBody>
      </p:sp>
    </p:spTree>
    <p:extLst>
      <p:ext uri="{BB962C8B-B14F-4D97-AF65-F5344CB8AC3E}">
        <p14:creationId xmlns:p14="http://schemas.microsoft.com/office/powerpoint/2010/main" val="108522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85D0724-6CE8-74F2-7EDC-A98D743E93A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424ACFB8-C8D5-9C58-A1D9-5D8A71CF53B1}"/>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4516C95-4282-234B-DFFB-47BA6420FA31}"/>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FA093D7F-130F-99FF-BB8E-FB0C877F30CE}"/>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A07BEF7-9AA1-3D52-11CC-599D776E9770}"/>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B1453C39-9328-DA02-4BFA-1CD6F534665C}"/>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42A01CF-C363-60A3-7B12-E3A0D42AB0B1}"/>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47829D7A-D475-0715-D6A0-A2399C79806F}"/>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691C4A1-15D0-9AAD-46A7-7B76F6C5CBC5}"/>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06F894E8-D541-9A25-0500-26BC75B85193}"/>
              </a:ext>
            </a:extLst>
          </p:cNvPr>
          <p:cNvSpPr>
            <a:spLocks noGrp="1" noChangeArrowheads="1"/>
          </p:cNvSpPr>
          <p:nvPr>
            <p:ph type="body" idx="1"/>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D68BA-4122-473C-923A-BC1ADC882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2706FB-EC58-4707-89DA-50CD7FEE7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99871DC-58EC-4167-B5AD-F614DF63A123}"/>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5" name="Footer Placeholder 4">
            <a:extLst>
              <a:ext uri="{FF2B5EF4-FFF2-40B4-BE49-F238E27FC236}">
                <a16:creationId xmlns:a16="http://schemas.microsoft.com/office/drawing/2014/main" id="{2E62FE1B-2FB6-457F-85ED-FA5F69F56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48BE3B-6C92-46F3-9220-9E9AE369665A}"/>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3443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4AB7-0490-4DEA-83B3-5A19705D23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BB621B-87D9-4BB9-8E06-3C449BD8E4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0BC28C-7717-4BD1-BDD3-704CF47D73C6}"/>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5" name="Footer Placeholder 4">
            <a:extLst>
              <a:ext uri="{FF2B5EF4-FFF2-40B4-BE49-F238E27FC236}">
                <a16:creationId xmlns:a16="http://schemas.microsoft.com/office/drawing/2014/main" id="{041876A0-2E4C-4D38-BDE0-B405811A0F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7F45A2-0BD4-4FD9-AA57-1556DB185C2E}"/>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1330321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DB9656-B6F0-4F58-BA15-1B3CAB0B04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6354B9-74A6-4F77-8A88-0C5532325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85A0A9-2F92-4EF9-B825-6E19CC0DE962}"/>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5" name="Footer Placeholder 4">
            <a:extLst>
              <a:ext uri="{FF2B5EF4-FFF2-40B4-BE49-F238E27FC236}">
                <a16:creationId xmlns:a16="http://schemas.microsoft.com/office/drawing/2014/main" id="{A445D629-5A1D-43C2-ABD0-29A77CA0E2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29E5D3-8C41-4F34-96DC-7235DA283C47}"/>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3540815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37F0-6DB8-9568-953B-0116B87BCFE0}"/>
              </a:ext>
            </a:extLst>
          </p:cNvPr>
          <p:cNvSpPr>
            <a:spLocks noGrp="1"/>
          </p:cNvSpPr>
          <p:nvPr>
            <p:ph type="title"/>
          </p:nvPr>
        </p:nvSpPr>
        <p:spPr>
          <a:xfrm>
            <a:off x="609600" y="274638"/>
            <a:ext cx="10972800" cy="1143000"/>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11EA3E22-8A2E-3A91-403A-D244198C2430}"/>
              </a:ext>
            </a:extLst>
          </p:cNvPr>
          <p:cNvSpPr>
            <a:spLocks noGrp="1"/>
          </p:cNvSpPr>
          <p:nvPr>
            <p:ph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4D7031C-7BB1-F91B-B920-ECEDD6DB861A}"/>
              </a:ext>
            </a:extLst>
          </p:cNvPr>
          <p:cNvSpPr>
            <a:spLocks noGrp="1"/>
          </p:cNvSpPr>
          <p:nvPr>
            <p:ph type="body" sz="half" idx="2"/>
          </p:nvPr>
        </p:nvSpPr>
        <p:spPr>
          <a:xfrm>
            <a:off x="6197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0363514-7CFC-F714-0A8D-00E32773AFBD}"/>
              </a:ext>
            </a:extLst>
          </p:cNvPr>
          <p:cNvSpPr>
            <a:spLocks noGrp="1"/>
          </p:cNvSpPr>
          <p:nvPr>
            <p:ph type="dt" sz="half" idx="10"/>
          </p:nvPr>
        </p:nvSpPr>
        <p:spPr>
          <a:xfrm>
            <a:off x="609600" y="6356351"/>
            <a:ext cx="2844800" cy="365125"/>
          </a:xfrm>
        </p:spPr>
        <p:txBody>
          <a:bodyPr/>
          <a:lstStyle>
            <a:lvl1pPr>
              <a:defRPr/>
            </a:lvl1pPr>
          </a:lstStyle>
          <a:p>
            <a:pPr>
              <a:defRPr/>
            </a:pPr>
            <a:fld id="{70D61C73-A920-44A8-A870-3F21D7C34B60}" type="datetimeFigureOut">
              <a:rPr lang="en-US"/>
              <a:pPr>
                <a:defRPr/>
              </a:pPr>
              <a:t>6/23/2022</a:t>
            </a:fld>
            <a:endParaRPr lang="en-US"/>
          </a:p>
        </p:txBody>
      </p:sp>
      <p:sp>
        <p:nvSpPr>
          <p:cNvPr id="6" name="Footer Placeholder 5">
            <a:extLst>
              <a:ext uri="{FF2B5EF4-FFF2-40B4-BE49-F238E27FC236}">
                <a16:creationId xmlns:a16="http://schemas.microsoft.com/office/drawing/2014/main" id="{DA058A71-77DB-35BC-F39A-F66E93DE3BD9}"/>
              </a:ext>
            </a:extLst>
          </p:cNvPr>
          <p:cNvSpPr>
            <a:spLocks noGrp="1"/>
          </p:cNvSpPr>
          <p:nvPr>
            <p:ph type="ftr" sz="quarter" idx="11"/>
          </p:nvPr>
        </p:nvSpPr>
        <p:spPr>
          <a:xfrm>
            <a:off x="4165600" y="6356351"/>
            <a:ext cx="3860800" cy="365125"/>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4F48145-7584-12C4-B649-647F05C662C1}"/>
              </a:ext>
            </a:extLst>
          </p:cNvPr>
          <p:cNvSpPr>
            <a:spLocks noGrp="1"/>
          </p:cNvSpPr>
          <p:nvPr>
            <p:ph type="sldNum" sz="quarter" idx="12"/>
          </p:nvPr>
        </p:nvSpPr>
        <p:spPr>
          <a:xfrm>
            <a:off x="8737600" y="6356351"/>
            <a:ext cx="2844800" cy="365125"/>
          </a:xfrm>
        </p:spPr>
        <p:txBody>
          <a:bodyPr/>
          <a:lstStyle>
            <a:lvl1pPr>
              <a:defRPr/>
            </a:lvl1pPr>
          </a:lstStyle>
          <a:p>
            <a:fld id="{0532580A-813C-456B-B74A-6A9BE035AE20}" type="slidenum">
              <a:rPr lang="en-US" altLang="en-US"/>
              <a:pPr/>
              <a:t>‹#›</a:t>
            </a:fld>
            <a:endParaRPr lang="en-US" altLang="en-US"/>
          </a:p>
        </p:txBody>
      </p:sp>
    </p:spTree>
    <p:extLst>
      <p:ext uri="{BB962C8B-B14F-4D97-AF65-F5344CB8AC3E}">
        <p14:creationId xmlns:p14="http://schemas.microsoft.com/office/powerpoint/2010/main" val="2795987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4A3E-3EF5-7240-01FE-D49B8E231697}"/>
              </a:ext>
            </a:extLst>
          </p:cNvPr>
          <p:cNvSpPr>
            <a:spLocks noGrp="1"/>
          </p:cNvSpPr>
          <p:nvPr>
            <p:ph type="title"/>
          </p:nvPr>
        </p:nvSpPr>
        <p:spPr>
          <a:xfrm>
            <a:off x="609600" y="274638"/>
            <a:ext cx="10972800" cy="1143000"/>
          </a:xfrm>
        </p:spPr>
        <p:txBody>
          <a:bodyPr/>
          <a:lstStyle/>
          <a:p>
            <a:r>
              <a:rPr lang="en-GB"/>
              <a:t>Click to edit Master title style</a:t>
            </a:r>
          </a:p>
        </p:txBody>
      </p:sp>
      <p:sp>
        <p:nvSpPr>
          <p:cNvPr id="3" name="Text Placeholder 2">
            <a:extLst>
              <a:ext uri="{FF2B5EF4-FFF2-40B4-BE49-F238E27FC236}">
                <a16:creationId xmlns:a16="http://schemas.microsoft.com/office/drawing/2014/main" id="{0889EBAD-233F-8776-8D97-C25F2E991886}"/>
              </a:ext>
            </a:extLst>
          </p:cNvPr>
          <p:cNvSpPr>
            <a:spLocks noGrp="1"/>
          </p:cNvSpPr>
          <p:nvPr>
            <p:ph type="body"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F5B5ACA-A01E-0E97-05C8-DDB4DB118CDE}"/>
              </a:ext>
            </a:extLst>
          </p:cNvPr>
          <p:cNvSpPr>
            <a:spLocks noGrp="1"/>
          </p:cNvSpPr>
          <p:nvPr>
            <p:ph sz="half" idx="2"/>
          </p:nvPr>
        </p:nvSpPr>
        <p:spPr>
          <a:xfrm>
            <a:off x="6197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552C8B1-D305-8139-53EB-3F91CA0DDD1C}"/>
              </a:ext>
            </a:extLst>
          </p:cNvPr>
          <p:cNvSpPr>
            <a:spLocks noGrp="1"/>
          </p:cNvSpPr>
          <p:nvPr>
            <p:ph type="dt" sz="half" idx="10"/>
          </p:nvPr>
        </p:nvSpPr>
        <p:spPr>
          <a:xfrm>
            <a:off x="609600" y="6356351"/>
            <a:ext cx="2844800" cy="365125"/>
          </a:xfrm>
        </p:spPr>
        <p:txBody>
          <a:bodyPr/>
          <a:lstStyle>
            <a:lvl1pPr>
              <a:defRPr/>
            </a:lvl1pPr>
          </a:lstStyle>
          <a:p>
            <a:pPr>
              <a:defRPr/>
            </a:pPr>
            <a:fld id="{32B9D440-F83F-40CF-8944-38144A144841}" type="datetimeFigureOut">
              <a:rPr lang="en-US"/>
              <a:pPr>
                <a:defRPr/>
              </a:pPr>
              <a:t>6/23/2022</a:t>
            </a:fld>
            <a:endParaRPr lang="en-US"/>
          </a:p>
        </p:txBody>
      </p:sp>
      <p:sp>
        <p:nvSpPr>
          <p:cNvPr id="6" name="Footer Placeholder 5">
            <a:extLst>
              <a:ext uri="{FF2B5EF4-FFF2-40B4-BE49-F238E27FC236}">
                <a16:creationId xmlns:a16="http://schemas.microsoft.com/office/drawing/2014/main" id="{726F3725-F1BE-CC3E-3448-F8199069E60B}"/>
              </a:ext>
            </a:extLst>
          </p:cNvPr>
          <p:cNvSpPr>
            <a:spLocks noGrp="1"/>
          </p:cNvSpPr>
          <p:nvPr>
            <p:ph type="ftr" sz="quarter" idx="11"/>
          </p:nvPr>
        </p:nvSpPr>
        <p:spPr>
          <a:xfrm>
            <a:off x="4165600" y="6356351"/>
            <a:ext cx="3860800" cy="365125"/>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29C3715-3441-57A9-536E-7396183DAB64}"/>
              </a:ext>
            </a:extLst>
          </p:cNvPr>
          <p:cNvSpPr>
            <a:spLocks noGrp="1"/>
          </p:cNvSpPr>
          <p:nvPr>
            <p:ph type="sldNum" sz="quarter" idx="12"/>
          </p:nvPr>
        </p:nvSpPr>
        <p:spPr>
          <a:xfrm>
            <a:off x="8737600" y="6356351"/>
            <a:ext cx="2844800" cy="365125"/>
          </a:xfrm>
        </p:spPr>
        <p:txBody>
          <a:bodyPr/>
          <a:lstStyle>
            <a:lvl1pPr>
              <a:defRPr/>
            </a:lvl1pPr>
          </a:lstStyle>
          <a:p>
            <a:fld id="{1CA807FE-76DD-46F5-B15B-12A9A44FEC3D}" type="slidenum">
              <a:rPr lang="en-US" altLang="en-US"/>
              <a:pPr/>
              <a:t>‹#›</a:t>
            </a:fld>
            <a:endParaRPr lang="en-US" altLang="en-US"/>
          </a:p>
        </p:txBody>
      </p:sp>
    </p:spTree>
    <p:extLst>
      <p:ext uri="{BB962C8B-B14F-4D97-AF65-F5344CB8AC3E}">
        <p14:creationId xmlns:p14="http://schemas.microsoft.com/office/powerpoint/2010/main" val="274490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9988-C763-44A0-97AD-8A89E4DEBB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43E8FC-A96E-4016-BF94-3B81DB29CA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0EF8AB-4B86-4A2A-A1DB-6AA3D7AB84B1}"/>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5" name="Footer Placeholder 4">
            <a:extLst>
              <a:ext uri="{FF2B5EF4-FFF2-40B4-BE49-F238E27FC236}">
                <a16:creationId xmlns:a16="http://schemas.microsoft.com/office/drawing/2014/main" id="{53DD6B18-DDB5-4B32-890C-E22783E741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BE418-D3D3-4A74-99A3-F91815193439}"/>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218261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2B9F-8B05-4BB5-A9DF-5BBFF47859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55F776-BAF8-40FF-ABCF-B736CA1729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C422C-0C23-40A7-B971-AA8ED4794DAF}"/>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5" name="Footer Placeholder 4">
            <a:extLst>
              <a:ext uri="{FF2B5EF4-FFF2-40B4-BE49-F238E27FC236}">
                <a16:creationId xmlns:a16="http://schemas.microsoft.com/office/drawing/2014/main" id="{CF8744DB-3409-4500-A610-789F9109E4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9A0695-39C8-4F12-B1BC-00EC2F2FC1A3}"/>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2010208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25AC-DE91-42E6-992F-710E451CD3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5771F-EF9E-4C67-9D2F-F811F7D311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365309-203A-40A6-A65F-33004F8251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45EDD5-4E62-4D9F-94E1-AFCA22587B90}"/>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6" name="Footer Placeholder 5">
            <a:extLst>
              <a:ext uri="{FF2B5EF4-FFF2-40B4-BE49-F238E27FC236}">
                <a16:creationId xmlns:a16="http://schemas.microsoft.com/office/drawing/2014/main" id="{05565681-C14C-4556-A09E-38EEB3E279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A3AA4-9028-48A2-8FBC-5669BB3BC8AE}"/>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280939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1E05-19F6-48F6-8229-117EE84230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134E4A-783A-4B72-8C25-EF2F09F86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7813E-C152-4C17-AD8D-41C83B50E2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17E7D6-92FD-4CE3-9FB0-B444448AE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255F7B-D5F8-4E04-A540-75C4DC1D76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F8B80F-AF71-4DCA-910A-CA799A71CE7A}"/>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8" name="Footer Placeholder 7">
            <a:extLst>
              <a:ext uri="{FF2B5EF4-FFF2-40B4-BE49-F238E27FC236}">
                <a16:creationId xmlns:a16="http://schemas.microsoft.com/office/drawing/2014/main" id="{EB75C4EE-7296-4293-A9B8-2319B13467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DBB7D7-FF33-4130-848C-3A1B7E914EEA}"/>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44713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66E-9B4E-4382-8E5C-96B107A10B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4407BD-89EB-442D-8B30-7578FD7B5275}"/>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4" name="Footer Placeholder 3">
            <a:extLst>
              <a:ext uri="{FF2B5EF4-FFF2-40B4-BE49-F238E27FC236}">
                <a16:creationId xmlns:a16="http://schemas.microsoft.com/office/drawing/2014/main" id="{BFE03B87-2C29-471F-92F4-181EBCD858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12409E-5D5A-4C4B-AFCA-0334C7F83CEC}"/>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137866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1227E4-C631-40AC-8D16-1CB0C94EAB8A}"/>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3" name="Footer Placeholder 2">
            <a:extLst>
              <a:ext uri="{FF2B5EF4-FFF2-40B4-BE49-F238E27FC236}">
                <a16:creationId xmlns:a16="http://schemas.microsoft.com/office/drawing/2014/main" id="{308C57C2-7E89-46A9-B26C-3A3E76E266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7CF396-1FB8-4871-BDD0-FA0AD8578F57}"/>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1002828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B5F2-CFDC-4626-A7AC-30962239D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EBE1E2-3577-451E-ADE3-F57354A39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80DD5B-CBCB-41DE-AF90-E9B12F6BA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E8E1E-27B9-41EE-BEB8-3505DDBAE8A1}"/>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6" name="Footer Placeholder 5">
            <a:extLst>
              <a:ext uri="{FF2B5EF4-FFF2-40B4-BE49-F238E27FC236}">
                <a16:creationId xmlns:a16="http://schemas.microsoft.com/office/drawing/2014/main" id="{857E6D45-8B4F-4E41-9CF6-9DEA7A867B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6F34F-BC6A-4393-AFCD-7F80CA92932F}"/>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27131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4D84-BE0B-4213-A061-E71B417AF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D0CDF1-F211-4A2E-A58B-EE4753892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330B9EF-E526-46F7-9FCD-27BCE342B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6765E-A683-48E8-B00B-FEEE7EC60147}"/>
              </a:ext>
            </a:extLst>
          </p:cNvPr>
          <p:cNvSpPr>
            <a:spLocks noGrp="1"/>
          </p:cNvSpPr>
          <p:nvPr>
            <p:ph type="dt" sz="half" idx="10"/>
          </p:nvPr>
        </p:nvSpPr>
        <p:spPr/>
        <p:txBody>
          <a:bodyPr/>
          <a:lstStyle/>
          <a:p>
            <a:fld id="{CABE7CF0-C34E-41A2-B75C-66EBCD071649}" type="datetimeFigureOut">
              <a:rPr lang="en-GB" smtClean="0"/>
              <a:t>23/06/2022</a:t>
            </a:fld>
            <a:endParaRPr lang="en-GB"/>
          </a:p>
        </p:txBody>
      </p:sp>
      <p:sp>
        <p:nvSpPr>
          <p:cNvPr id="6" name="Footer Placeholder 5">
            <a:extLst>
              <a:ext uri="{FF2B5EF4-FFF2-40B4-BE49-F238E27FC236}">
                <a16:creationId xmlns:a16="http://schemas.microsoft.com/office/drawing/2014/main" id="{D93E2912-3326-4F24-89AD-E2172B8BAB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4567D5-F12A-48EB-8CB4-3DB812F2AE48}"/>
              </a:ext>
            </a:extLst>
          </p:cNvPr>
          <p:cNvSpPr>
            <a:spLocks noGrp="1"/>
          </p:cNvSpPr>
          <p:nvPr>
            <p:ph type="sldNum" sz="quarter" idx="12"/>
          </p:nvPr>
        </p:nvSpPr>
        <p:spPr/>
        <p:txBody>
          <a:bodyPr/>
          <a:lstStyle/>
          <a:p>
            <a:fld id="{74C01891-217A-401A-B931-42FB52D2C6A0}" type="slidenum">
              <a:rPr lang="en-GB" smtClean="0"/>
              <a:t>‹#›</a:t>
            </a:fld>
            <a:endParaRPr lang="en-GB"/>
          </a:p>
        </p:txBody>
      </p:sp>
    </p:spTree>
    <p:extLst>
      <p:ext uri="{BB962C8B-B14F-4D97-AF65-F5344CB8AC3E}">
        <p14:creationId xmlns:p14="http://schemas.microsoft.com/office/powerpoint/2010/main" val="4038565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894D6-D5E2-439B-969A-939A02FA90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A5979D-18BC-4AE2-A9DD-B86A4BE52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CC8D03-E537-42AE-906B-F6D3B16DB4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E7CF0-C34E-41A2-B75C-66EBCD071649}" type="datetimeFigureOut">
              <a:rPr lang="en-GB" smtClean="0"/>
              <a:t>23/06/2022</a:t>
            </a:fld>
            <a:endParaRPr lang="en-GB"/>
          </a:p>
        </p:txBody>
      </p:sp>
      <p:sp>
        <p:nvSpPr>
          <p:cNvPr id="5" name="Footer Placeholder 4">
            <a:extLst>
              <a:ext uri="{FF2B5EF4-FFF2-40B4-BE49-F238E27FC236}">
                <a16:creationId xmlns:a16="http://schemas.microsoft.com/office/drawing/2014/main" id="{0911E8C6-6F59-4755-B5B1-79C8EB35A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BBCD0C-CDB5-41D6-AB12-609F085C1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01891-217A-401A-B931-42FB52D2C6A0}" type="slidenum">
              <a:rPr lang="en-GB" smtClean="0"/>
              <a:t>‹#›</a:t>
            </a:fld>
            <a:endParaRPr lang="en-GB"/>
          </a:p>
        </p:txBody>
      </p:sp>
    </p:spTree>
    <p:extLst>
      <p:ext uri="{BB962C8B-B14F-4D97-AF65-F5344CB8AC3E}">
        <p14:creationId xmlns:p14="http://schemas.microsoft.com/office/powerpoint/2010/main" val="1517805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wm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Videoclips/refraction.mpg" TargetMode="External"/><Relationship Id="rId5" Type="http://schemas.openxmlformats.org/officeDocument/2006/relationships/image" Target="../media/image25.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1.w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43.gi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wmf"/><Relationship Id="rId7" Type="http://schemas.openxmlformats.org/officeDocument/2006/relationships/image" Target="../media/image10.emf"/><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Videoclips/visible%20spectrum.m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ZPwG4zZNOu4"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22.gif"/><Relationship Id="rId7" Type="http://schemas.openxmlformats.org/officeDocument/2006/relationships/hyperlink" Target="../Videoclips/waves.mpg" TargetMode="External"/><Relationship Id="rId2" Type="http://schemas.openxmlformats.org/officeDocument/2006/relationships/image" Target="../media/image21.w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phet.colorado.edu/sims/html/color-vision/latest/color-vision_en.html" TargetMode="Externa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21.wmf"/></Relationships>
</file>

<file path=ppt/slides/_rels/slide6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1.w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phet.colorado.edu/sims/html/color-vision/latest/color-vision_en.html" TargetMode="External"/><Relationship Id="rId2" Type="http://schemas.openxmlformats.org/officeDocument/2006/relationships/image" Target="../media/image81.em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FtA5r3e3OGY" TargetMode="External"/><Relationship Id="rId2" Type="http://schemas.openxmlformats.org/officeDocument/2006/relationships/hyperlink" Target="https://www.youtube.com/watch?v=sghTX3Zc1sE"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89872-D977-4E7E-AA04-915572FA64F1}"/>
              </a:ext>
            </a:extLst>
          </p:cNvPr>
          <p:cNvSpPr txBox="1"/>
          <p:nvPr/>
        </p:nvSpPr>
        <p:spPr>
          <a:xfrm>
            <a:off x="3647728" y="620688"/>
            <a:ext cx="4572000" cy="369332"/>
          </a:xfrm>
          <a:prstGeom prst="rect">
            <a:avLst/>
          </a:prstGeom>
          <a:noFill/>
        </p:spPr>
        <p:txBody>
          <a:bodyPr wrap="square">
            <a:spAutoFit/>
          </a:bodyPr>
          <a:lstStyle/>
          <a:p>
            <a:r>
              <a:rPr lang="en-GB" dirty="0"/>
              <a:t>S1 Space Unit Benchmarks Overview</a:t>
            </a:r>
          </a:p>
        </p:txBody>
      </p:sp>
      <p:sp>
        <p:nvSpPr>
          <p:cNvPr id="5" name="TextBox 4">
            <a:extLst>
              <a:ext uri="{FF2B5EF4-FFF2-40B4-BE49-F238E27FC236}">
                <a16:creationId xmlns:a16="http://schemas.microsoft.com/office/drawing/2014/main" id="{A8F0B6A2-BF09-4FBF-A3F4-E2BDA47DCB6C}"/>
              </a:ext>
            </a:extLst>
          </p:cNvPr>
          <p:cNvSpPr txBox="1"/>
          <p:nvPr/>
        </p:nvSpPr>
        <p:spPr>
          <a:xfrm>
            <a:off x="2495600" y="1556793"/>
            <a:ext cx="4182037" cy="2893100"/>
          </a:xfrm>
          <a:prstGeom prst="rect">
            <a:avLst/>
          </a:prstGeom>
          <a:noFill/>
        </p:spPr>
        <p:txBody>
          <a:bodyPr wrap="square">
            <a:spAutoFit/>
          </a:bodyPr>
          <a:lstStyle/>
          <a:p>
            <a:r>
              <a:rPr lang="en-GB" sz="1000" u="sng" dirty="0">
                <a:solidFill>
                  <a:srgbClr val="C00000"/>
                </a:solidFill>
              </a:rPr>
              <a:t>Science Benchmarks</a:t>
            </a:r>
          </a:p>
          <a:p>
            <a:r>
              <a:rPr lang="en-GB" sz="1000" dirty="0"/>
              <a:t>Light and Waves –</a:t>
            </a:r>
            <a:r>
              <a:rPr lang="en-GB" sz="1000" b="0" i="0" u="none" strike="noStrike" baseline="0" dirty="0">
                <a:solidFill>
                  <a:srgbClr val="000000"/>
                </a:solidFill>
                <a:latin typeface="Arial" panose="020B0604020202020204" pitchFamily="34" charset="0"/>
              </a:rPr>
              <a:t>By exploring the refraction of light when passed through different materials, lenses and prisms, I can explain how light can be used in a variety of applications </a:t>
            </a:r>
            <a:r>
              <a:rPr lang="en-GB" sz="1000" b="1" i="0" u="none" strike="noStrike" baseline="0" dirty="0">
                <a:solidFill>
                  <a:srgbClr val="000000"/>
                </a:solidFill>
                <a:latin typeface="Arial" panose="020B0604020202020204" pitchFamily="34" charset="0"/>
              </a:rPr>
              <a:t>SCN 3-11a </a:t>
            </a:r>
          </a:p>
          <a:p>
            <a:endParaRPr lang="en-GB" sz="1000" b="1" dirty="0">
              <a:solidFill>
                <a:srgbClr val="000000"/>
              </a:solidFill>
              <a:latin typeface="Arial" panose="020B0604020202020204" pitchFamily="34" charset="0"/>
            </a:endParaRPr>
          </a:p>
          <a:p>
            <a:r>
              <a:rPr lang="en-GB" sz="1000" b="0" i="0" u="none" strike="noStrike" baseline="0" dirty="0">
                <a:solidFill>
                  <a:srgbClr val="000000"/>
                </a:solidFill>
                <a:latin typeface="Arial" panose="020B0604020202020204" pitchFamily="34" charset="0"/>
              </a:rPr>
              <a:t>By exploring radiations beyond the visible, I can describe a selected application, discussing the advantages and limitations. </a:t>
            </a:r>
            <a:r>
              <a:rPr lang="en-GB" sz="1000" b="1" i="0" u="none" strike="noStrike" baseline="0" dirty="0">
                <a:solidFill>
                  <a:srgbClr val="000000"/>
                </a:solidFill>
                <a:latin typeface="Arial" panose="020B0604020202020204" pitchFamily="34" charset="0"/>
              </a:rPr>
              <a:t>SCN 3-11b </a:t>
            </a:r>
            <a:r>
              <a:rPr lang="en-GB" sz="1800" b="0" i="0" u="none" strike="noStrike" baseline="0" dirty="0">
                <a:solidFill>
                  <a:srgbClr val="000000"/>
                </a:solidFill>
                <a:latin typeface="Arial" panose="020B0604020202020204" pitchFamily="34" charset="0"/>
              </a:rPr>
              <a:t>	</a:t>
            </a:r>
          </a:p>
          <a:p>
            <a:endParaRPr lang="en-GB" sz="1000" b="0" i="0" u="none" strike="noStrike" baseline="0" dirty="0">
              <a:solidFill>
                <a:srgbClr val="000000"/>
              </a:solidFill>
              <a:latin typeface="Arial" panose="020B0604020202020204" pitchFamily="34" charset="0"/>
            </a:endParaRPr>
          </a:p>
          <a:p>
            <a:endParaRPr lang="en-GB" sz="1800" b="0" i="0" u="none" strike="noStrike" baseline="0" dirty="0">
              <a:solidFill>
                <a:srgbClr val="000000"/>
              </a:solidFill>
              <a:latin typeface="Arial" panose="020B0604020202020204" pitchFamily="34" charset="0"/>
            </a:endParaRPr>
          </a:p>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p>
          <a:p>
            <a:pPr>
              <a:lnSpc>
                <a:spcPct val="100000"/>
              </a:lnSpc>
            </a:pPr>
            <a:endParaRPr lang="en-GB" sz="1000" dirty="0"/>
          </a:p>
          <a:p>
            <a:pPr>
              <a:lnSpc>
                <a:spcPct val="100000"/>
              </a:lnSpc>
            </a:pPr>
            <a:endParaRPr lang="en-GB" sz="1000" dirty="0"/>
          </a:p>
          <a:p>
            <a:pPr>
              <a:lnSpc>
                <a:spcPct val="100000"/>
              </a:lnSpc>
            </a:pPr>
            <a:r>
              <a:rPr lang="en-GB" sz="1000" dirty="0"/>
              <a:t>      </a:t>
            </a:r>
          </a:p>
        </p:txBody>
      </p:sp>
      <p:sp>
        <p:nvSpPr>
          <p:cNvPr id="7" name="TextBox 6">
            <a:extLst>
              <a:ext uri="{FF2B5EF4-FFF2-40B4-BE49-F238E27FC236}">
                <a16:creationId xmlns:a16="http://schemas.microsoft.com/office/drawing/2014/main" id="{D2968E38-FD19-484A-8211-58C027E4727D}"/>
              </a:ext>
            </a:extLst>
          </p:cNvPr>
          <p:cNvSpPr txBox="1"/>
          <p:nvPr/>
        </p:nvSpPr>
        <p:spPr>
          <a:xfrm>
            <a:off x="2423592" y="2715711"/>
            <a:ext cx="7569810" cy="2585496"/>
          </a:xfrm>
          <a:prstGeom prst="rect">
            <a:avLst/>
          </a:prstGeom>
          <a:noFill/>
        </p:spPr>
        <p:txBody>
          <a:bodyPr wrap="square">
            <a:spAutoFit/>
          </a:bodyPr>
          <a:lstStyle/>
          <a:p>
            <a:endParaRPr lang="en-GB" sz="1000" u="sng" dirty="0">
              <a:solidFill>
                <a:srgbClr val="0070C0"/>
              </a:solidFill>
            </a:endParaRPr>
          </a:p>
          <a:p>
            <a:r>
              <a:rPr lang="en-GB" sz="1000" u="sng" dirty="0">
                <a:solidFill>
                  <a:srgbClr val="0070C0"/>
                </a:solidFill>
              </a:rPr>
              <a:t>Literacy Benchmarks</a:t>
            </a:r>
          </a:p>
          <a:p>
            <a:pPr>
              <a:lnSpc>
                <a:spcPct val="100000"/>
              </a:lnSpc>
            </a:pPr>
            <a:r>
              <a:rPr lang="en-GB" sz="1000" dirty="0"/>
              <a:t>I am developing confidence when engaging with others within and beyond my place of learning. I can communicate in a clear, expressive way and I am learning to select and organise resources independently. LIT 3-10a</a:t>
            </a:r>
          </a:p>
          <a:p>
            <a:pPr>
              <a:lnSpc>
                <a:spcPct val="100000"/>
              </a:lnSpc>
            </a:pPr>
            <a:endParaRPr lang="en-GB" sz="1000" dirty="0"/>
          </a:p>
          <a:p>
            <a:pPr>
              <a:lnSpc>
                <a:spcPct val="100000"/>
              </a:lnSpc>
            </a:pPr>
            <a:r>
              <a:rPr lang="en-GB" sz="1000" dirty="0"/>
              <a:t>I can make notes and organise them to develop my thinking, help retain and recall information, explore issues and create new texts, using my own words as appropriate. LIT 3-15a / LIT 4-15a</a:t>
            </a:r>
          </a:p>
          <a:p>
            <a:pPr>
              <a:lnSpc>
                <a:spcPct val="100000"/>
              </a:lnSpc>
            </a:pPr>
            <a:endParaRPr lang="en-GB" sz="1000" dirty="0"/>
          </a:p>
          <a:p>
            <a:pPr>
              <a:lnSpc>
                <a:spcPct val="100000"/>
              </a:lnSpc>
            </a:pPr>
            <a:r>
              <a:rPr lang="en-GB" sz="1000" dirty="0"/>
              <a:t>To show my understanding, I can comment, with evidence, on the content and form of short and extended texts, and respond to literal, inferential and evaluative questions and other types of close reading tasks. ENG 3-17a</a:t>
            </a:r>
          </a:p>
          <a:p>
            <a:pPr>
              <a:lnSpc>
                <a:spcPct val="100000"/>
              </a:lnSpc>
            </a:pPr>
            <a:endParaRPr lang="en-GB" sz="1000" dirty="0"/>
          </a:p>
          <a:p>
            <a:pPr>
              <a:lnSpc>
                <a:spcPct val="100000"/>
              </a:lnSpc>
            </a:pPr>
            <a:r>
              <a:rPr lang="en-GB" sz="1000" dirty="0"/>
              <a:t>To help me develop an informed view, I am exploring the techniques used to influence my opinion. I can recognise persuasion and assess the reliability of information and credibility and value of my sources. LIT 3-18a</a:t>
            </a:r>
          </a:p>
          <a:p>
            <a:pPr>
              <a:lnSpc>
                <a:spcPct val="100000"/>
              </a:lnSpc>
            </a:pPr>
            <a:endParaRPr lang="en-GB" sz="1000" dirty="0"/>
          </a:p>
          <a:p>
            <a:pPr>
              <a:lnSpc>
                <a:spcPct val="100000"/>
              </a:lnSpc>
            </a:pPr>
            <a:r>
              <a:rPr lang="en-GB" sz="1000" dirty="0"/>
              <a:t>I can persuade, argue, evaluate, explore issues or express an opinion using a clear line of thought, relevant supporting detail and/or evidence. LIT 3-29a</a:t>
            </a:r>
          </a:p>
        </p:txBody>
      </p:sp>
      <p:sp>
        <p:nvSpPr>
          <p:cNvPr id="11" name="TextBox 10">
            <a:extLst>
              <a:ext uri="{FF2B5EF4-FFF2-40B4-BE49-F238E27FC236}">
                <a16:creationId xmlns:a16="http://schemas.microsoft.com/office/drawing/2014/main" id="{FAE937DE-E523-4D9D-9E72-BFD10947FA96}"/>
              </a:ext>
            </a:extLst>
          </p:cNvPr>
          <p:cNvSpPr txBox="1"/>
          <p:nvPr/>
        </p:nvSpPr>
        <p:spPr>
          <a:xfrm>
            <a:off x="2423592" y="5503632"/>
            <a:ext cx="4572000" cy="1015663"/>
          </a:xfrm>
          <a:prstGeom prst="rect">
            <a:avLst/>
          </a:prstGeom>
          <a:noFill/>
        </p:spPr>
        <p:txBody>
          <a:bodyPr wrap="square">
            <a:spAutoFit/>
          </a:bodyPr>
          <a:lstStyle/>
          <a:p>
            <a:r>
              <a:rPr lang="en-GB" sz="1000" u="sng" dirty="0">
                <a:solidFill>
                  <a:srgbClr val="00B050"/>
                </a:solidFill>
              </a:rPr>
              <a:t>Numeracy Benchmarks</a:t>
            </a:r>
          </a:p>
          <a:p>
            <a:pPr>
              <a:lnSpc>
                <a:spcPct val="100000"/>
              </a:lnSpc>
            </a:pPr>
            <a:r>
              <a:rPr lang="en-GB" sz="1000" dirty="0"/>
              <a:t>I can continue to recall number facts quickly and use them accurately when making calculations. MNU 3-03b  </a:t>
            </a:r>
          </a:p>
          <a:p>
            <a:pPr>
              <a:lnSpc>
                <a:spcPct val="100000"/>
              </a:lnSpc>
            </a:pPr>
            <a:r>
              <a:rPr lang="en-GB" sz="1000" dirty="0"/>
              <a:t>I can display data in a clear way using a suitable scale, by choosing appropriately from an extended range of tables, charts, diagrams and graphs, making effective use of technology. MTH 2-21a / MTH 3-21a</a:t>
            </a:r>
          </a:p>
        </p:txBody>
      </p:sp>
    </p:spTree>
    <p:extLst>
      <p:ext uri="{BB962C8B-B14F-4D97-AF65-F5344CB8AC3E}">
        <p14:creationId xmlns:p14="http://schemas.microsoft.com/office/powerpoint/2010/main" val="642525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good-science-fair-projects.com/images/broken_pencil2.jpg"/>
          <p:cNvPicPr>
            <a:picLocks noChangeAspect="1" noChangeArrowheads="1"/>
          </p:cNvPicPr>
          <p:nvPr/>
        </p:nvPicPr>
        <p:blipFill>
          <a:blip r:embed="rId2" cstate="print"/>
          <a:srcRect/>
          <a:stretch>
            <a:fillRect/>
          </a:stretch>
        </p:blipFill>
        <p:spPr bwMode="auto">
          <a:xfrm>
            <a:off x="1919536" y="188640"/>
            <a:ext cx="5184576" cy="3888432"/>
          </a:xfrm>
          <a:prstGeom prst="rect">
            <a:avLst/>
          </a:prstGeom>
          <a:noFill/>
        </p:spPr>
      </p:pic>
      <p:pic>
        <p:nvPicPr>
          <p:cNvPr id="25604" name="Picture 4" descr="http://www.good-science-fair-projects.com/images/bent_pencil.jpg"/>
          <p:cNvPicPr>
            <a:picLocks noChangeAspect="1" noChangeArrowheads="1"/>
          </p:cNvPicPr>
          <p:nvPr/>
        </p:nvPicPr>
        <p:blipFill>
          <a:blip r:embed="rId3" cstate="print"/>
          <a:srcRect/>
          <a:stretch>
            <a:fillRect/>
          </a:stretch>
        </p:blipFill>
        <p:spPr bwMode="auto">
          <a:xfrm>
            <a:off x="1919537" y="4149081"/>
            <a:ext cx="5162669" cy="2574897"/>
          </a:xfrm>
          <a:prstGeom prst="rect">
            <a:avLst/>
          </a:prstGeom>
          <a:noFill/>
        </p:spPr>
      </p:pic>
      <p:sp>
        <p:nvSpPr>
          <p:cNvPr id="6" name="Content Placeholder 2"/>
          <p:cNvSpPr>
            <a:spLocks noGrp="1"/>
          </p:cNvSpPr>
          <p:nvPr>
            <p:ph idx="1"/>
          </p:nvPr>
        </p:nvSpPr>
        <p:spPr>
          <a:xfrm>
            <a:off x="7248128" y="288336"/>
            <a:ext cx="3289186" cy="1782553"/>
          </a:xfrm>
        </p:spPr>
        <p:txBody>
          <a:bodyPr>
            <a:normAutofit/>
          </a:bodyPr>
          <a:lstStyle/>
          <a:p>
            <a:pPr marL="0" indent="0">
              <a:buNone/>
            </a:pPr>
            <a:r>
              <a:rPr lang="en-GB" dirty="0">
                <a:latin typeface="Comic Sans MS" pitchFamily="66" charset="0"/>
              </a:rPr>
              <a:t>Why does a pencil look like this in water?</a:t>
            </a:r>
          </a:p>
        </p:txBody>
      </p:sp>
      <p:pic>
        <p:nvPicPr>
          <p:cNvPr id="7" name="Picture 9" descr="j0434411[1]"/>
          <p:cNvPicPr>
            <a:picLocks noChangeAspect="1" noChangeArrowheads="1"/>
          </p:cNvPicPr>
          <p:nvPr/>
        </p:nvPicPr>
        <p:blipFill>
          <a:blip r:embed="rId4" cstate="print"/>
          <a:srcRect/>
          <a:stretch>
            <a:fillRect/>
          </a:stretch>
        </p:blipFill>
        <p:spPr bwMode="auto">
          <a:xfrm>
            <a:off x="9710773" y="18256"/>
            <a:ext cx="833438" cy="936625"/>
          </a:xfrm>
          <a:prstGeom prst="rect">
            <a:avLst/>
          </a:prstGeom>
          <a:noFill/>
          <a:ln w="9525">
            <a:noFill/>
            <a:miter lim="800000"/>
            <a:headEnd/>
            <a:tailEnd/>
          </a:ln>
        </p:spPr>
      </p:pic>
      <p:sp>
        <p:nvSpPr>
          <p:cNvPr id="8" name="Content Placeholder 2"/>
          <p:cNvSpPr txBox="1">
            <a:spLocks/>
          </p:cNvSpPr>
          <p:nvPr/>
        </p:nvSpPr>
        <p:spPr>
          <a:xfrm>
            <a:off x="7248128" y="2098474"/>
            <a:ext cx="3289186" cy="485891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u="sng" dirty="0">
                <a:latin typeface="Comic Sans MS" pitchFamily="66" charset="0"/>
              </a:rPr>
              <a:t>REFRACTION</a:t>
            </a:r>
            <a:endParaRPr lang="en-GB" dirty="0">
              <a:latin typeface="Comic Sans MS" pitchFamily="66" charset="0"/>
            </a:endParaRPr>
          </a:p>
          <a:p>
            <a:pPr marL="0" indent="0" algn="ctr">
              <a:buNone/>
            </a:pPr>
            <a:r>
              <a:rPr lang="en-GB" dirty="0">
                <a:latin typeface="Comic Sans MS" pitchFamily="66" charset="0"/>
              </a:rPr>
              <a:t>Light speeds up going into air (and slows down going into water), making the pencil appear to change direction.</a:t>
            </a:r>
          </a:p>
        </p:txBody>
      </p:sp>
    </p:spTree>
    <p:extLst>
      <p:ext uri="{BB962C8B-B14F-4D97-AF65-F5344CB8AC3E}">
        <p14:creationId xmlns:p14="http://schemas.microsoft.com/office/powerpoint/2010/main" val="228577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daviddarling.info/images/spear_fishing_refraction.jpg"/>
          <p:cNvPicPr>
            <a:picLocks noChangeAspect="1" noChangeArrowheads="1"/>
          </p:cNvPicPr>
          <p:nvPr/>
        </p:nvPicPr>
        <p:blipFill>
          <a:blip r:embed="rId2" cstate="print"/>
          <a:srcRect/>
          <a:stretch>
            <a:fillRect/>
          </a:stretch>
        </p:blipFill>
        <p:spPr bwMode="auto">
          <a:xfrm>
            <a:off x="5009129" y="188640"/>
            <a:ext cx="5437053" cy="6400190"/>
          </a:xfrm>
          <a:prstGeom prst="rect">
            <a:avLst/>
          </a:prstGeom>
          <a:noFill/>
        </p:spPr>
      </p:pic>
      <p:sp>
        <p:nvSpPr>
          <p:cNvPr id="6" name="Content Placeholder 2"/>
          <p:cNvSpPr txBox="1">
            <a:spLocks/>
          </p:cNvSpPr>
          <p:nvPr/>
        </p:nvSpPr>
        <p:spPr>
          <a:xfrm>
            <a:off x="1621912" y="215920"/>
            <a:ext cx="3289186" cy="48589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u="sng" dirty="0">
                <a:latin typeface="Comic Sans MS" pitchFamily="66" charset="0"/>
              </a:rPr>
              <a:t>REFRACTION</a:t>
            </a:r>
            <a:endParaRPr lang="en-GB" dirty="0">
              <a:latin typeface="Comic Sans MS" pitchFamily="66" charset="0"/>
            </a:endParaRPr>
          </a:p>
          <a:p>
            <a:pPr marL="0" indent="0" algn="ctr">
              <a:buNone/>
            </a:pPr>
            <a:r>
              <a:rPr lang="en-GB" dirty="0">
                <a:latin typeface="Comic Sans MS" pitchFamily="66" charset="0"/>
              </a:rPr>
              <a:t>If the fisherman stabs where he sees the fish, he’ll miss as the light has been refracted by the water.</a:t>
            </a:r>
          </a:p>
        </p:txBody>
      </p:sp>
      <p:sp>
        <p:nvSpPr>
          <p:cNvPr id="7" name="Content Placeholder 2"/>
          <p:cNvSpPr>
            <a:spLocks noGrp="1"/>
          </p:cNvSpPr>
          <p:nvPr>
            <p:ph idx="1"/>
          </p:nvPr>
        </p:nvSpPr>
        <p:spPr>
          <a:xfrm>
            <a:off x="1719942" y="4806278"/>
            <a:ext cx="3289186" cy="1782553"/>
          </a:xfrm>
        </p:spPr>
        <p:txBody>
          <a:bodyPr>
            <a:normAutofit/>
          </a:bodyPr>
          <a:lstStyle/>
          <a:p>
            <a:pPr marL="0" indent="0">
              <a:buNone/>
            </a:pPr>
            <a:r>
              <a:rPr lang="en-GB" dirty="0">
                <a:latin typeface="Comic Sans MS" pitchFamily="66" charset="0"/>
              </a:rPr>
              <a:t>When do we use refraction in everyday life?</a:t>
            </a:r>
          </a:p>
        </p:txBody>
      </p:sp>
      <p:pic>
        <p:nvPicPr>
          <p:cNvPr id="8" name="Picture 9" descr="j0434411[1]"/>
          <p:cNvPicPr>
            <a:picLocks noChangeAspect="1" noChangeArrowheads="1"/>
          </p:cNvPicPr>
          <p:nvPr/>
        </p:nvPicPr>
        <p:blipFill>
          <a:blip r:embed="rId3" cstate="print"/>
          <a:srcRect/>
          <a:stretch>
            <a:fillRect/>
          </a:stretch>
        </p:blipFill>
        <p:spPr bwMode="auto">
          <a:xfrm>
            <a:off x="9710773" y="18256"/>
            <a:ext cx="833438" cy="936625"/>
          </a:xfrm>
          <a:prstGeom prst="rect">
            <a:avLst/>
          </a:prstGeom>
          <a:noFill/>
          <a:ln w="9525">
            <a:noFill/>
            <a:miter lim="800000"/>
            <a:headEnd/>
            <a:tailEnd/>
          </a:ln>
        </p:spPr>
      </p:pic>
    </p:spTree>
    <p:extLst>
      <p:ext uri="{BB962C8B-B14F-4D97-AF65-F5344CB8AC3E}">
        <p14:creationId xmlns:p14="http://schemas.microsoft.com/office/powerpoint/2010/main" val="5829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Refraction</a:t>
            </a:r>
          </a:p>
        </p:txBody>
      </p:sp>
      <p:sp>
        <p:nvSpPr>
          <p:cNvPr id="7" name="Content Placeholder 2"/>
          <p:cNvSpPr txBox="1">
            <a:spLocks/>
          </p:cNvSpPr>
          <p:nvPr/>
        </p:nvSpPr>
        <p:spPr>
          <a:xfrm>
            <a:off x="2916592" y="908720"/>
            <a:ext cx="7499889" cy="1074588"/>
          </a:xfrm>
          <a:prstGeom prst="rect">
            <a:avLst/>
          </a:prstGeom>
        </p:spPr>
        <p:txBody>
          <a:bodyPr vert="horz" lIns="91440" tIns="45720" rIns="91440" bIns="45720" rtlCol="0">
            <a:normAutofit/>
          </a:bodyPr>
          <a:lstStyle/>
          <a:p>
            <a:pPr marL="177800" indent="-177800"/>
            <a:r>
              <a:rPr lang="en-GB" sz="2800" dirty="0">
                <a:solidFill>
                  <a:srgbClr val="FF0000"/>
                </a:solidFill>
                <a:latin typeface="Comic Sans MS" pitchFamily="66" charset="0"/>
              </a:rPr>
              <a:t>Refraction is used in many everyday</a:t>
            </a:r>
          </a:p>
          <a:p>
            <a:pPr marL="177800" indent="-177800"/>
            <a:r>
              <a:rPr lang="en-GB" sz="2800" dirty="0">
                <a:solidFill>
                  <a:srgbClr val="FF0000"/>
                </a:solidFill>
                <a:latin typeface="Comic Sans MS" pitchFamily="66" charset="0"/>
              </a:rPr>
              <a:t>situations such as in:</a:t>
            </a:r>
          </a:p>
        </p:txBody>
      </p:sp>
      <p:sp>
        <p:nvSpPr>
          <p:cNvPr id="10" name="Content Placeholder 2"/>
          <p:cNvSpPr txBox="1">
            <a:spLocks/>
          </p:cNvSpPr>
          <p:nvPr/>
        </p:nvSpPr>
        <p:spPr>
          <a:xfrm>
            <a:off x="2916592" y="1944418"/>
            <a:ext cx="7499889" cy="620486"/>
          </a:xfrm>
          <a:prstGeom prst="rect">
            <a:avLst/>
          </a:prstGeom>
        </p:spPr>
        <p:txBody>
          <a:bodyPr vert="horz" lIns="91440" tIns="45720" rIns="91440" bIns="45720" rtlCol="0">
            <a:normAutofit/>
          </a:bodyPr>
          <a:lstStyle/>
          <a:p>
            <a:pPr marL="457200" indent="-457200">
              <a:buFont typeface="Arial" panose="020B0604020202020204" pitchFamily="34" charset="0"/>
              <a:buChar char="•"/>
            </a:pPr>
            <a:r>
              <a:rPr lang="en-GB" sz="2800" dirty="0">
                <a:solidFill>
                  <a:srgbClr val="FF0000"/>
                </a:solidFill>
                <a:latin typeface="Comic Sans MS" pitchFamily="66" charset="0"/>
              </a:rPr>
              <a:t>Spectacles/contact lenses</a:t>
            </a:r>
          </a:p>
        </p:txBody>
      </p:sp>
      <p:sp>
        <p:nvSpPr>
          <p:cNvPr id="11" name="Content Placeholder 2"/>
          <p:cNvSpPr txBox="1">
            <a:spLocks/>
          </p:cNvSpPr>
          <p:nvPr/>
        </p:nvSpPr>
        <p:spPr>
          <a:xfrm>
            <a:off x="2916592" y="2625553"/>
            <a:ext cx="7499889" cy="620486"/>
          </a:xfrm>
          <a:prstGeom prst="rect">
            <a:avLst/>
          </a:prstGeom>
        </p:spPr>
        <p:txBody>
          <a:bodyPr vert="horz" lIns="91440" tIns="45720" rIns="91440" bIns="45720" rtlCol="0">
            <a:normAutofit/>
          </a:bodyPr>
          <a:lstStyle/>
          <a:p>
            <a:pPr marL="457200" indent="-457200">
              <a:buFont typeface="Arial" panose="020B0604020202020204" pitchFamily="34" charset="0"/>
              <a:buChar char="•"/>
            </a:pPr>
            <a:r>
              <a:rPr lang="en-GB" sz="2800" dirty="0">
                <a:solidFill>
                  <a:srgbClr val="FF0000"/>
                </a:solidFill>
                <a:latin typeface="Comic Sans MS" pitchFamily="66" charset="0"/>
              </a:rPr>
              <a:t>Microscopes/telescopes</a:t>
            </a:r>
          </a:p>
        </p:txBody>
      </p:sp>
      <p:sp>
        <p:nvSpPr>
          <p:cNvPr id="12" name="Content Placeholder 2"/>
          <p:cNvSpPr txBox="1">
            <a:spLocks/>
          </p:cNvSpPr>
          <p:nvPr/>
        </p:nvSpPr>
        <p:spPr>
          <a:xfrm>
            <a:off x="2916592" y="3334680"/>
            <a:ext cx="7499889" cy="620486"/>
          </a:xfrm>
          <a:prstGeom prst="rect">
            <a:avLst/>
          </a:prstGeom>
        </p:spPr>
        <p:txBody>
          <a:bodyPr vert="horz" lIns="91440" tIns="45720" rIns="91440" bIns="45720" rtlCol="0">
            <a:normAutofit/>
          </a:bodyPr>
          <a:lstStyle/>
          <a:p>
            <a:pPr marL="457200" indent="-457200">
              <a:buFont typeface="Arial" panose="020B0604020202020204" pitchFamily="34" charset="0"/>
              <a:buChar char="•"/>
            </a:pPr>
            <a:r>
              <a:rPr lang="en-GB" sz="2800" dirty="0">
                <a:solidFill>
                  <a:srgbClr val="FF0000"/>
                </a:solidFill>
                <a:latin typeface="Comic Sans MS" pitchFamily="66" charset="0"/>
              </a:rPr>
              <a:t>Car headlights </a:t>
            </a:r>
          </a:p>
        </p:txBody>
      </p:sp>
      <p:pic>
        <p:nvPicPr>
          <p:cNvPr id="13" name="Picture 12"/>
          <p:cNvPicPr>
            <a:picLocks noChangeAspect="1"/>
          </p:cNvPicPr>
          <p:nvPr/>
        </p:nvPicPr>
        <p:blipFill>
          <a:blip r:embed="rId2"/>
          <a:stretch>
            <a:fillRect/>
          </a:stretch>
        </p:blipFill>
        <p:spPr>
          <a:xfrm>
            <a:off x="4439816" y="4133429"/>
            <a:ext cx="2712190" cy="2386955"/>
          </a:xfrm>
          <a:prstGeom prst="rect">
            <a:avLst/>
          </a:prstGeom>
        </p:spPr>
      </p:pic>
      <p:pic>
        <p:nvPicPr>
          <p:cNvPr id="15" name="Picture 14"/>
          <p:cNvPicPr>
            <a:picLocks noChangeAspect="1"/>
          </p:cNvPicPr>
          <p:nvPr/>
        </p:nvPicPr>
        <p:blipFill>
          <a:blip r:embed="rId3"/>
          <a:stretch>
            <a:fillRect/>
          </a:stretch>
        </p:blipFill>
        <p:spPr>
          <a:xfrm>
            <a:off x="7320137" y="4133429"/>
            <a:ext cx="3155057" cy="2386955"/>
          </a:xfrm>
          <a:prstGeom prst="rect">
            <a:avLst/>
          </a:prstGeom>
        </p:spPr>
      </p:pic>
      <p:pic>
        <p:nvPicPr>
          <p:cNvPr id="16" name="Picture 15"/>
          <p:cNvPicPr>
            <a:picLocks noChangeAspect="1"/>
          </p:cNvPicPr>
          <p:nvPr/>
        </p:nvPicPr>
        <p:blipFill>
          <a:blip r:embed="rId4"/>
          <a:stretch>
            <a:fillRect/>
          </a:stretch>
        </p:blipFill>
        <p:spPr>
          <a:xfrm>
            <a:off x="1775520" y="4149081"/>
            <a:ext cx="2520280" cy="2386955"/>
          </a:xfrm>
          <a:prstGeom prst="rect">
            <a:avLst/>
          </a:prstGeom>
        </p:spPr>
      </p:pic>
      <p:pic>
        <p:nvPicPr>
          <p:cNvPr id="14" name="Picture 4" descr="movie_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4372" y="2407342"/>
            <a:ext cx="1006584" cy="10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hlinkClick r:id="rId6" action="ppaction://hlinkfile"/>
          </p:cNvPr>
          <p:cNvSpPr txBox="1">
            <a:spLocks/>
          </p:cNvSpPr>
          <p:nvPr/>
        </p:nvSpPr>
        <p:spPr>
          <a:xfrm>
            <a:off x="7320137" y="3423152"/>
            <a:ext cx="3368229" cy="5400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dirty="0">
                <a:solidFill>
                  <a:schemeClr val="tx2"/>
                </a:solidFill>
                <a:latin typeface="Comic Sans MS" panose="030F0702030302020204" pitchFamily="66" charset="0"/>
              </a:rPr>
              <a:t>Refraction (4min 36sec)</a:t>
            </a:r>
          </a:p>
        </p:txBody>
      </p:sp>
      <p:pic>
        <p:nvPicPr>
          <p:cNvPr id="18" name="Picture 20" descr="MC90039125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3024" y="908721"/>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4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blinds(horizontal)">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965973" y="123590"/>
            <a:ext cx="8229600" cy="1642194"/>
          </a:xfrm>
        </p:spPr>
        <p:txBody>
          <a:bodyPr>
            <a:normAutofit/>
          </a:bodyPr>
          <a:lstStyle/>
          <a:p>
            <a:pPr eaLnBrk="1" hangingPunct="1"/>
            <a:r>
              <a:rPr lang="en-GB" altLang="en-US" sz="4000" u="sng" dirty="0">
                <a:latin typeface="Comic Sans MS" panose="030F0702030302020204" pitchFamily="66" charset="0"/>
              </a:rPr>
              <a:t>Lesson 1</a:t>
            </a:r>
            <a:br>
              <a:rPr lang="en-GB" altLang="en-US" sz="4000" dirty="0">
                <a:latin typeface="Comic Sans MS" panose="030F0702030302020204" pitchFamily="66" charset="0"/>
              </a:rPr>
            </a:br>
            <a:r>
              <a:rPr lang="en-GB" altLang="en-US" sz="4000" dirty="0">
                <a:latin typeface="Comic Sans MS" panose="030F0702030302020204" pitchFamily="66" charset="0"/>
              </a:rPr>
              <a:t>You should be able to…</a:t>
            </a:r>
          </a:p>
        </p:txBody>
      </p:sp>
      <p:pic>
        <p:nvPicPr>
          <p:cNvPr id="14339" name="Picture 5" descr="MC90035563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1657" y="247897"/>
            <a:ext cx="14763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D1AB9A12-AC95-43CD-B72A-4DCF83235123}"/>
              </a:ext>
            </a:extLst>
          </p:cNvPr>
          <p:cNvSpPr txBox="1">
            <a:spLocks noChangeArrowheads="1"/>
          </p:cNvSpPr>
          <p:nvPr/>
        </p:nvSpPr>
        <p:spPr>
          <a:xfrm>
            <a:off x="1965973" y="1988840"/>
            <a:ext cx="8507288" cy="358228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defRPr/>
            </a:pPr>
            <a:r>
              <a:rPr lang="en-GB" altLang="en-US" dirty="0">
                <a:solidFill>
                  <a:srgbClr val="6600FF"/>
                </a:solidFill>
                <a:latin typeface="Comic Sans MS" pitchFamily="66" charset="0"/>
              </a:rPr>
              <a:t>State </a:t>
            </a:r>
            <a:r>
              <a:rPr lang="en-GB" altLang="en-US" dirty="0">
                <a:latin typeface="Comic Sans MS" pitchFamily="66" charset="0"/>
              </a:rPr>
              <a:t>what refraction is</a:t>
            </a:r>
          </a:p>
          <a:p>
            <a:pPr>
              <a:spcAft>
                <a:spcPts val="1200"/>
              </a:spcAft>
              <a:defRPr/>
            </a:pPr>
            <a:r>
              <a:rPr lang="en-GB" altLang="en-US" dirty="0">
                <a:solidFill>
                  <a:srgbClr val="6600FF"/>
                </a:solidFill>
                <a:latin typeface="Comic Sans MS" pitchFamily="66" charset="0"/>
              </a:rPr>
              <a:t>List </a:t>
            </a:r>
            <a:r>
              <a:rPr lang="en-GB" altLang="en-US" dirty="0">
                <a:latin typeface="Comic Sans MS" pitchFamily="66" charset="0"/>
              </a:rPr>
              <a:t>some everyday situations that use refraction</a:t>
            </a:r>
          </a:p>
        </p:txBody>
      </p:sp>
    </p:spTree>
    <p:extLst>
      <p:ext uri="{BB962C8B-B14F-4D97-AF65-F5344CB8AC3E}">
        <p14:creationId xmlns:p14="http://schemas.microsoft.com/office/powerpoint/2010/main" val="41020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altLang="en-US" u="sng" dirty="0">
                <a:latin typeface="Comic Sans MS" panose="030F0702030302020204" pitchFamily="66" charset="0"/>
              </a:rPr>
              <a:t>Lesson 2</a:t>
            </a:r>
            <a:br>
              <a:rPr lang="en-GB" altLang="en-US" dirty="0">
                <a:latin typeface="Comic Sans MS" panose="030F0702030302020204" pitchFamily="66" charset="0"/>
              </a:rPr>
            </a:br>
            <a:r>
              <a:rPr lang="en-GB" altLang="en-US" dirty="0">
                <a:latin typeface="Comic Sans MS" panose="030F0702030302020204" pitchFamily="66" charset="0"/>
              </a:rPr>
              <a:t>We are learning to...</a:t>
            </a:r>
          </a:p>
        </p:txBody>
      </p:sp>
      <p:sp>
        <p:nvSpPr>
          <p:cNvPr id="3075" name="Rectangle 3">
            <a:extLst>
              <a:ext uri="{FF2B5EF4-FFF2-40B4-BE49-F238E27FC236}">
                <a16:creationId xmlns:a16="http://schemas.microsoft.com/office/drawing/2014/main" id="{D1AB9A12-AC95-43CD-B72A-4DCF83235123}"/>
              </a:ext>
            </a:extLst>
          </p:cNvPr>
          <p:cNvSpPr>
            <a:spLocks noGrp="1" noChangeArrowheads="1"/>
          </p:cNvSpPr>
          <p:nvPr>
            <p:ph type="body" idx="1"/>
          </p:nvPr>
        </p:nvSpPr>
        <p:spPr>
          <a:xfrm>
            <a:off x="1981200" y="1916832"/>
            <a:ext cx="8507288" cy="3888432"/>
          </a:xfrm>
        </p:spPr>
        <p:txBody>
          <a:bodyPr>
            <a:normAutofit/>
          </a:bodyPr>
          <a:lstStyle/>
          <a:p>
            <a:pPr>
              <a:spcAft>
                <a:spcPts val="1200"/>
              </a:spcAft>
              <a:defRPr/>
            </a:pPr>
            <a:r>
              <a:rPr lang="en-GB" altLang="en-US" dirty="0">
                <a:solidFill>
                  <a:srgbClr val="6600FF"/>
                </a:solidFill>
                <a:latin typeface="Comic Sans MS" pitchFamily="66" charset="0"/>
              </a:rPr>
              <a:t>Draw </a:t>
            </a:r>
            <a:r>
              <a:rPr lang="en-GB" altLang="en-US" dirty="0">
                <a:latin typeface="Comic Sans MS" pitchFamily="66" charset="0"/>
              </a:rPr>
              <a:t>a convex lens and a concave lens</a:t>
            </a:r>
          </a:p>
          <a:p>
            <a:pPr>
              <a:spcAft>
                <a:spcPts val="1200"/>
              </a:spcAft>
              <a:defRPr/>
            </a:pPr>
            <a:r>
              <a:rPr lang="en-GB" altLang="en-US" dirty="0">
                <a:solidFill>
                  <a:srgbClr val="6600FF"/>
                </a:solidFill>
                <a:latin typeface="Comic Sans MS" pitchFamily="66" charset="0"/>
              </a:rPr>
              <a:t>Explain </a:t>
            </a:r>
            <a:r>
              <a:rPr lang="en-GB" altLang="en-US" dirty="0">
                <a:latin typeface="Comic Sans MS" pitchFamily="66" charset="0"/>
              </a:rPr>
              <a:t>what a convex lens and a concave lens do to light rays</a:t>
            </a:r>
          </a:p>
        </p:txBody>
      </p:sp>
      <p:pic>
        <p:nvPicPr>
          <p:cNvPr id="4100" name="Picture 5" descr="MC9002821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662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Lenses</a:t>
            </a:r>
          </a:p>
        </p:txBody>
      </p:sp>
      <p:sp>
        <p:nvSpPr>
          <p:cNvPr id="3" name="Content Placeholder 2"/>
          <p:cNvSpPr>
            <a:spLocks noGrp="1"/>
          </p:cNvSpPr>
          <p:nvPr>
            <p:ph idx="1"/>
          </p:nvPr>
        </p:nvSpPr>
        <p:spPr>
          <a:xfrm>
            <a:off x="2252316" y="1179612"/>
            <a:ext cx="4186808" cy="676672"/>
          </a:xfrm>
        </p:spPr>
        <p:txBody>
          <a:bodyPr>
            <a:normAutofit/>
          </a:bodyPr>
          <a:lstStyle/>
          <a:p>
            <a:pPr marL="177800" indent="-177800"/>
            <a:r>
              <a:rPr lang="en-GB" dirty="0">
                <a:latin typeface="Comic Sans MS" pitchFamily="66" charset="0"/>
              </a:rPr>
              <a:t>  What is a lens?</a:t>
            </a:r>
          </a:p>
        </p:txBody>
      </p:sp>
      <p:pic>
        <p:nvPicPr>
          <p:cNvPr id="14" name="Picture 9" descr="j0434411[1]"/>
          <p:cNvPicPr>
            <a:picLocks noChangeAspect="1" noChangeArrowheads="1"/>
          </p:cNvPicPr>
          <p:nvPr/>
        </p:nvPicPr>
        <p:blipFill>
          <a:blip r:embed="rId2" cstate="print"/>
          <a:srcRect/>
          <a:stretch>
            <a:fillRect/>
          </a:stretch>
        </p:blipFill>
        <p:spPr bwMode="auto">
          <a:xfrm>
            <a:off x="9351689" y="242988"/>
            <a:ext cx="833438" cy="936625"/>
          </a:xfrm>
          <a:prstGeom prst="rect">
            <a:avLst/>
          </a:prstGeom>
          <a:noFill/>
          <a:ln w="9525">
            <a:noFill/>
            <a:miter lim="800000"/>
            <a:headEnd/>
            <a:tailEnd/>
          </a:ln>
        </p:spPr>
      </p:pic>
      <p:pic>
        <p:nvPicPr>
          <p:cNvPr id="1026" name="Picture 2" descr="https://www.aao.org/image.axd?id=221f6da5-7e35-4a16-8593-651e6c0c78a7&amp;t=635942715552400000">
            <a:extLst>
              <a:ext uri="{FF2B5EF4-FFF2-40B4-BE49-F238E27FC236}">
                <a16:creationId xmlns:a16="http://schemas.microsoft.com/office/drawing/2014/main" id="{462B918C-12DF-458A-A429-DB2A7B54D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852" y="3645024"/>
            <a:ext cx="3749149" cy="2952328"/>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D7DAFEB1-ADE8-4F6C-ABA6-D91006A4D2EA}"/>
              </a:ext>
            </a:extLst>
          </p:cNvPr>
          <p:cNvSpPr txBox="1">
            <a:spLocks/>
          </p:cNvSpPr>
          <p:nvPr/>
        </p:nvSpPr>
        <p:spPr>
          <a:xfrm>
            <a:off x="2252316" y="1965970"/>
            <a:ext cx="8236172" cy="18230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A lens is a transparent device that is used to refract light. This can be useful in focusing light such as in the eye.</a:t>
            </a:r>
          </a:p>
        </p:txBody>
      </p:sp>
      <p:sp>
        <p:nvSpPr>
          <p:cNvPr id="15" name="Content Placeholder 2">
            <a:extLst>
              <a:ext uri="{FF2B5EF4-FFF2-40B4-BE49-F238E27FC236}">
                <a16:creationId xmlns:a16="http://schemas.microsoft.com/office/drawing/2014/main" id="{E23F9676-7F1D-4EA7-9ED9-33B76F9D533B}"/>
              </a:ext>
            </a:extLst>
          </p:cNvPr>
          <p:cNvSpPr txBox="1">
            <a:spLocks/>
          </p:cNvSpPr>
          <p:nvPr/>
        </p:nvSpPr>
        <p:spPr>
          <a:xfrm>
            <a:off x="6156851" y="3566704"/>
            <a:ext cx="4331637" cy="30306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Lenses can be used to focus light and see objects clearly such as in microscopes, telescopes, contact lenses and glasses.</a:t>
            </a:r>
          </a:p>
        </p:txBody>
      </p:sp>
    </p:spTree>
    <p:extLst>
      <p:ext uri="{BB962C8B-B14F-4D97-AF65-F5344CB8AC3E}">
        <p14:creationId xmlns:p14="http://schemas.microsoft.com/office/powerpoint/2010/main" val="34487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build="p"/>
      <p:bldP spid="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Lenses</a:t>
            </a:r>
          </a:p>
        </p:txBody>
      </p:sp>
      <p:sp>
        <p:nvSpPr>
          <p:cNvPr id="13" name="Content Placeholder 2">
            <a:extLst>
              <a:ext uri="{FF2B5EF4-FFF2-40B4-BE49-F238E27FC236}">
                <a16:creationId xmlns:a16="http://schemas.microsoft.com/office/drawing/2014/main" id="{D7DAFEB1-ADE8-4F6C-ABA6-D91006A4D2EA}"/>
              </a:ext>
            </a:extLst>
          </p:cNvPr>
          <p:cNvSpPr txBox="1">
            <a:spLocks/>
          </p:cNvSpPr>
          <p:nvPr/>
        </p:nvSpPr>
        <p:spPr>
          <a:xfrm>
            <a:off x="2279576" y="980728"/>
            <a:ext cx="8236172"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There are two types of lens:</a:t>
            </a:r>
          </a:p>
        </p:txBody>
      </p:sp>
      <p:sp>
        <p:nvSpPr>
          <p:cNvPr id="10" name="Oval 3">
            <a:extLst>
              <a:ext uri="{FF2B5EF4-FFF2-40B4-BE49-F238E27FC236}">
                <a16:creationId xmlns:a16="http://schemas.microsoft.com/office/drawing/2014/main" id="{AA1E5A8A-99B1-476A-AF79-39BAD8098C06}"/>
              </a:ext>
            </a:extLst>
          </p:cNvPr>
          <p:cNvSpPr>
            <a:spLocks noChangeArrowheads="1"/>
          </p:cNvSpPr>
          <p:nvPr/>
        </p:nvSpPr>
        <p:spPr bwMode="auto">
          <a:xfrm>
            <a:off x="8674389" y="569086"/>
            <a:ext cx="1284668" cy="2631537"/>
          </a:xfrm>
          <a:prstGeom prst="ellipse">
            <a:avLst/>
          </a:prstGeom>
          <a:noFill/>
          <a:ln w="38100">
            <a:solidFill>
              <a:schemeClr val="tx1"/>
            </a:solidFill>
            <a:round/>
            <a:headEnd/>
            <a:tailEnd/>
          </a:ln>
        </p:spPr>
        <p:txBody>
          <a:bodyPr wrap="none" anchor="ctr"/>
          <a:lstStyle/>
          <a:p>
            <a:endParaRPr lang="en-GB"/>
          </a:p>
        </p:txBody>
      </p:sp>
      <p:grpSp>
        <p:nvGrpSpPr>
          <p:cNvPr id="11" name="Group 10">
            <a:extLst>
              <a:ext uri="{FF2B5EF4-FFF2-40B4-BE49-F238E27FC236}">
                <a16:creationId xmlns:a16="http://schemas.microsoft.com/office/drawing/2014/main" id="{0EF45326-B069-4281-BBD0-80EFDF0CB085}"/>
              </a:ext>
            </a:extLst>
          </p:cNvPr>
          <p:cNvGrpSpPr/>
          <p:nvPr/>
        </p:nvGrpSpPr>
        <p:grpSpPr>
          <a:xfrm>
            <a:off x="8184800" y="3834397"/>
            <a:ext cx="2371792" cy="2395638"/>
            <a:chOff x="3115408" y="1927448"/>
            <a:chExt cx="2954337" cy="3124200"/>
          </a:xfrm>
        </p:grpSpPr>
        <p:sp>
          <p:nvSpPr>
            <p:cNvPr id="12" name="Freeform 3">
              <a:extLst>
                <a:ext uri="{FF2B5EF4-FFF2-40B4-BE49-F238E27FC236}">
                  <a16:creationId xmlns:a16="http://schemas.microsoft.com/office/drawing/2014/main" id="{571420CD-1167-4B4C-9A6B-C1A7E20D6AFA}"/>
                </a:ext>
              </a:extLst>
            </p:cNvPr>
            <p:cNvSpPr>
              <a:spLocks/>
            </p:cNvSpPr>
            <p:nvPr/>
          </p:nvSpPr>
          <p:spPr bwMode="auto">
            <a:xfrm rot="1182154">
              <a:off x="4647345" y="2006823"/>
              <a:ext cx="1422400" cy="2895600"/>
            </a:xfrm>
            <a:custGeom>
              <a:avLst/>
              <a:gdLst>
                <a:gd name="T0" fmla="*/ 2147483647 w 896"/>
                <a:gd name="T1" fmla="*/ 0 h 1920"/>
                <a:gd name="T2" fmla="*/ 2147483647 w 896"/>
                <a:gd name="T3" fmla="*/ 2147483647 h 1920"/>
                <a:gd name="T4" fmla="*/ 2147483647 w 896"/>
                <a:gd name="T5" fmla="*/ 2147483647 h 1920"/>
                <a:gd name="T6" fmla="*/ 0 60000 65536"/>
                <a:gd name="T7" fmla="*/ 0 60000 65536"/>
                <a:gd name="T8" fmla="*/ 0 60000 65536"/>
                <a:gd name="T9" fmla="*/ 0 w 896"/>
                <a:gd name="T10" fmla="*/ 0 h 1920"/>
                <a:gd name="T11" fmla="*/ 896 w 896"/>
                <a:gd name="T12" fmla="*/ 1920 h 1920"/>
              </a:gdLst>
              <a:ahLst/>
              <a:cxnLst>
                <a:cxn ang="T6">
                  <a:pos x="T0" y="T1"/>
                </a:cxn>
                <a:cxn ang="T7">
                  <a:pos x="T2" y="T3"/>
                </a:cxn>
                <a:cxn ang="T8">
                  <a:pos x="T4" y="T5"/>
                </a:cxn>
              </a:cxnLst>
              <a:rect l="T9" t="T10" r="T11" b="T12"/>
              <a:pathLst>
                <a:path w="896" h="1920">
                  <a:moveTo>
                    <a:pt x="128" y="0"/>
                  </a:moveTo>
                  <a:cubicBezTo>
                    <a:pt x="64" y="416"/>
                    <a:pt x="0" y="832"/>
                    <a:pt x="128" y="1152"/>
                  </a:cubicBezTo>
                  <a:cubicBezTo>
                    <a:pt x="256" y="1472"/>
                    <a:pt x="768" y="1792"/>
                    <a:pt x="896" y="1920"/>
                  </a:cubicBezTo>
                </a:path>
              </a:pathLst>
            </a:custGeom>
            <a:noFill/>
            <a:ln w="38100" cmpd="sng">
              <a:solidFill>
                <a:schemeClr val="tx1"/>
              </a:solidFill>
              <a:round/>
              <a:headEnd/>
              <a:tailEnd/>
            </a:ln>
          </p:spPr>
          <p:txBody>
            <a:bodyPr wrap="none" anchor="ctr"/>
            <a:lstStyle/>
            <a:p>
              <a:endParaRPr lang="en-GB"/>
            </a:p>
          </p:txBody>
        </p:sp>
        <p:grpSp>
          <p:nvGrpSpPr>
            <p:cNvPr id="16" name="Group 15">
              <a:extLst>
                <a:ext uri="{FF2B5EF4-FFF2-40B4-BE49-F238E27FC236}">
                  <a16:creationId xmlns:a16="http://schemas.microsoft.com/office/drawing/2014/main" id="{A116BB1E-235A-42C1-96BC-7C9391674294}"/>
                </a:ext>
              </a:extLst>
            </p:cNvPr>
            <p:cNvGrpSpPr/>
            <p:nvPr/>
          </p:nvGrpSpPr>
          <p:grpSpPr>
            <a:xfrm>
              <a:off x="3115408" y="1927448"/>
              <a:ext cx="2395537" cy="3124200"/>
              <a:chOff x="3115408" y="1927448"/>
              <a:chExt cx="2395537" cy="3124200"/>
            </a:xfrm>
          </p:grpSpPr>
          <p:sp>
            <p:nvSpPr>
              <p:cNvPr id="17" name="Freeform 4">
                <a:extLst>
                  <a:ext uri="{FF2B5EF4-FFF2-40B4-BE49-F238E27FC236}">
                    <a16:creationId xmlns:a16="http://schemas.microsoft.com/office/drawing/2014/main" id="{D0F6EA62-78EF-4276-BB8C-FB2298041A1D}"/>
                  </a:ext>
                </a:extLst>
              </p:cNvPr>
              <p:cNvSpPr>
                <a:spLocks/>
              </p:cNvSpPr>
              <p:nvPr/>
            </p:nvSpPr>
            <p:spPr bwMode="auto">
              <a:xfrm rot="-9392912">
                <a:off x="3115408" y="2094136"/>
                <a:ext cx="1447800" cy="2819400"/>
              </a:xfrm>
              <a:custGeom>
                <a:avLst/>
                <a:gdLst>
                  <a:gd name="T0" fmla="*/ 2147483647 w 896"/>
                  <a:gd name="T1" fmla="*/ 0 h 1920"/>
                  <a:gd name="T2" fmla="*/ 2147483647 w 896"/>
                  <a:gd name="T3" fmla="*/ 2147483647 h 1920"/>
                  <a:gd name="T4" fmla="*/ 2147483647 w 896"/>
                  <a:gd name="T5" fmla="*/ 2147483647 h 1920"/>
                  <a:gd name="T6" fmla="*/ 0 60000 65536"/>
                  <a:gd name="T7" fmla="*/ 0 60000 65536"/>
                  <a:gd name="T8" fmla="*/ 0 60000 65536"/>
                  <a:gd name="T9" fmla="*/ 0 w 896"/>
                  <a:gd name="T10" fmla="*/ 0 h 1920"/>
                  <a:gd name="T11" fmla="*/ 896 w 896"/>
                  <a:gd name="T12" fmla="*/ 1920 h 1920"/>
                </a:gdLst>
                <a:ahLst/>
                <a:cxnLst>
                  <a:cxn ang="T6">
                    <a:pos x="T0" y="T1"/>
                  </a:cxn>
                  <a:cxn ang="T7">
                    <a:pos x="T2" y="T3"/>
                  </a:cxn>
                  <a:cxn ang="T8">
                    <a:pos x="T4" y="T5"/>
                  </a:cxn>
                </a:cxnLst>
                <a:rect l="T9" t="T10" r="T11" b="T12"/>
                <a:pathLst>
                  <a:path w="896" h="1920">
                    <a:moveTo>
                      <a:pt x="128" y="0"/>
                    </a:moveTo>
                    <a:cubicBezTo>
                      <a:pt x="64" y="416"/>
                      <a:pt x="0" y="832"/>
                      <a:pt x="128" y="1152"/>
                    </a:cubicBezTo>
                    <a:cubicBezTo>
                      <a:pt x="256" y="1472"/>
                      <a:pt x="768" y="1792"/>
                      <a:pt x="896" y="1920"/>
                    </a:cubicBezTo>
                  </a:path>
                </a:pathLst>
              </a:custGeom>
              <a:noFill/>
              <a:ln w="38100" cmpd="sng">
                <a:solidFill>
                  <a:schemeClr val="tx1"/>
                </a:solidFill>
                <a:round/>
                <a:headEnd/>
                <a:tailEnd/>
              </a:ln>
            </p:spPr>
            <p:txBody>
              <a:bodyPr wrap="none" anchor="ctr"/>
              <a:lstStyle/>
              <a:p>
                <a:endParaRPr lang="en-GB"/>
              </a:p>
            </p:txBody>
          </p:sp>
          <p:sp>
            <p:nvSpPr>
              <p:cNvPr id="18" name="Line 5">
                <a:extLst>
                  <a:ext uri="{FF2B5EF4-FFF2-40B4-BE49-F238E27FC236}">
                    <a16:creationId xmlns:a16="http://schemas.microsoft.com/office/drawing/2014/main" id="{5665997B-ED8B-4A10-8480-5607E23C433F}"/>
                  </a:ext>
                </a:extLst>
              </p:cNvPr>
              <p:cNvSpPr>
                <a:spLocks noChangeShapeType="1"/>
              </p:cNvSpPr>
              <p:nvPr/>
            </p:nvSpPr>
            <p:spPr bwMode="auto">
              <a:xfrm>
                <a:off x="3758345" y="5051648"/>
                <a:ext cx="1752600" cy="0"/>
              </a:xfrm>
              <a:prstGeom prst="line">
                <a:avLst/>
              </a:prstGeom>
              <a:noFill/>
              <a:ln w="38100">
                <a:solidFill>
                  <a:schemeClr val="tx1"/>
                </a:solidFill>
                <a:round/>
                <a:headEnd/>
                <a:tailEnd/>
              </a:ln>
            </p:spPr>
            <p:txBody>
              <a:bodyPr wrap="none" anchor="ctr"/>
              <a:lstStyle/>
              <a:p>
                <a:endParaRPr lang="en-GB"/>
              </a:p>
            </p:txBody>
          </p:sp>
          <p:sp>
            <p:nvSpPr>
              <p:cNvPr id="19" name="Line 6">
                <a:extLst>
                  <a:ext uri="{FF2B5EF4-FFF2-40B4-BE49-F238E27FC236}">
                    <a16:creationId xmlns:a16="http://schemas.microsoft.com/office/drawing/2014/main" id="{CDA6FB61-BF6E-45C3-93F0-6B6103380B23}"/>
                  </a:ext>
                </a:extLst>
              </p:cNvPr>
              <p:cNvSpPr>
                <a:spLocks noChangeShapeType="1"/>
              </p:cNvSpPr>
              <p:nvPr/>
            </p:nvSpPr>
            <p:spPr bwMode="auto">
              <a:xfrm>
                <a:off x="3758345" y="1927448"/>
                <a:ext cx="1600200" cy="0"/>
              </a:xfrm>
              <a:prstGeom prst="line">
                <a:avLst/>
              </a:prstGeom>
              <a:noFill/>
              <a:ln w="38100">
                <a:solidFill>
                  <a:schemeClr val="tx1"/>
                </a:solidFill>
                <a:round/>
                <a:headEnd/>
                <a:tailEnd/>
              </a:ln>
            </p:spPr>
            <p:txBody>
              <a:bodyPr wrap="none" anchor="ctr"/>
              <a:lstStyle/>
              <a:p>
                <a:endParaRPr lang="en-GB"/>
              </a:p>
            </p:txBody>
          </p:sp>
        </p:grpSp>
      </p:grpSp>
      <p:sp>
        <p:nvSpPr>
          <p:cNvPr id="23" name="Content Placeholder 2">
            <a:extLst>
              <a:ext uri="{FF2B5EF4-FFF2-40B4-BE49-F238E27FC236}">
                <a16:creationId xmlns:a16="http://schemas.microsoft.com/office/drawing/2014/main" id="{569F82C8-F9DD-4E38-87F2-60E3B4E7FDD7}"/>
              </a:ext>
            </a:extLst>
          </p:cNvPr>
          <p:cNvSpPr txBox="1">
            <a:spLocks/>
          </p:cNvSpPr>
          <p:nvPr/>
        </p:nvSpPr>
        <p:spPr>
          <a:xfrm>
            <a:off x="2279576" y="1693808"/>
            <a:ext cx="8236172"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(1) </a:t>
            </a:r>
            <a:r>
              <a:rPr lang="en-GB" u="sng" dirty="0">
                <a:latin typeface="Comic Sans MS" pitchFamily="66" charset="0"/>
              </a:rPr>
              <a:t>Convex</a:t>
            </a:r>
          </a:p>
        </p:txBody>
      </p:sp>
      <p:sp>
        <p:nvSpPr>
          <p:cNvPr id="24" name="Content Placeholder 2">
            <a:extLst>
              <a:ext uri="{FF2B5EF4-FFF2-40B4-BE49-F238E27FC236}">
                <a16:creationId xmlns:a16="http://schemas.microsoft.com/office/drawing/2014/main" id="{C993AE57-FB70-4300-A7C0-700589B0E83D}"/>
              </a:ext>
            </a:extLst>
          </p:cNvPr>
          <p:cNvSpPr txBox="1">
            <a:spLocks/>
          </p:cNvSpPr>
          <p:nvPr/>
        </p:nvSpPr>
        <p:spPr>
          <a:xfrm>
            <a:off x="2279576" y="2522926"/>
            <a:ext cx="8236172"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(2) </a:t>
            </a:r>
            <a:r>
              <a:rPr lang="en-GB" u="sng" dirty="0">
                <a:latin typeface="Comic Sans MS" pitchFamily="66" charset="0"/>
              </a:rPr>
              <a:t>Concave</a:t>
            </a:r>
          </a:p>
        </p:txBody>
      </p:sp>
      <p:sp>
        <p:nvSpPr>
          <p:cNvPr id="25" name="Content Placeholder 2">
            <a:extLst>
              <a:ext uri="{FF2B5EF4-FFF2-40B4-BE49-F238E27FC236}">
                <a16:creationId xmlns:a16="http://schemas.microsoft.com/office/drawing/2014/main" id="{955435B1-A5E4-47B8-BFF5-79A248091A5E}"/>
              </a:ext>
            </a:extLst>
          </p:cNvPr>
          <p:cNvSpPr txBox="1">
            <a:spLocks/>
          </p:cNvSpPr>
          <p:nvPr/>
        </p:nvSpPr>
        <p:spPr>
          <a:xfrm>
            <a:off x="2279577" y="3389262"/>
            <a:ext cx="6042713" cy="1263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Both types of lens refract light but in different ways.</a:t>
            </a:r>
          </a:p>
        </p:txBody>
      </p:sp>
      <p:sp>
        <p:nvSpPr>
          <p:cNvPr id="26" name="Content Placeholder 2">
            <a:extLst>
              <a:ext uri="{FF2B5EF4-FFF2-40B4-BE49-F238E27FC236}">
                <a16:creationId xmlns:a16="http://schemas.microsoft.com/office/drawing/2014/main" id="{B86BA20B-88F6-42D4-B561-E3CA686272A9}"/>
              </a:ext>
            </a:extLst>
          </p:cNvPr>
          <p:cNvSpPr txBox="1">
            <a:spLocks/>
          </p:cNvSpPr>
          <p:nvPr/>
        </p:nvSpPr>
        <p:spPr>
          <a:xfrm>
            <a:off x="2279577" y="4705590"/>
            <a:ext cx="6394813" cy="15244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Light travels in a straight line until it is refracted by the lens.</a:t>
            </a:r>
          </a:p>
        </p:txBody>
      </p:sp>
    </p:spTree>
    <p:extLst>
      <p:ext uri="{BB962C8B-B14F-4D97-AF65-F5344CB8AC3E}">
        <p14:creationId xmlns:p14="http://schemas.microsoft.com/office/powerpoint/2010/main" val="1537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0" grpId="0" animBg="1"/>
      <p:bldP spid="23" grpId="0" build="p"/>
      <p:bldP spid="24" grpId="0" build="p"/>
      <p:bldP spid="25" grpId="0" build="p"/>
      <p:bldP spid="2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1775520" y="1054100"/>
            <a:ext cx="8229600" cy="1828800"/>
          </a:xfrm>
        </p:spPr>
        <p:txBody>
          <a:bodyPr/>
          <a:lstStyle/>
          <a:p>
            <a:r>
              <a:rPr lang="en-GB" altLang="en-US" dirty="0">
                <a:latin typeface="Comic Sans MS" panose="030F0702030302020204" pitchFamily="66" charset="0"/>
              </a:rPr>
              <a:t>The simplest of telescopes consists of 2 convex lenses positioned in a long cylindrical tube.</a:t>
            </a:r>
          </a:p>
        </p:txBody>
      </p:sp>
      <p:pic>
        <p:nvPicPr>
          <p:cNvPr id="5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794000"/>
            <a:ext cx="70866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Box 1"/>
          <p:cNvSpPr txBox="1">
            <a:spLocks noChangeArrowheads="1"/>
          </p:cNvSpPr>
          <p:nvPr/>
        </p:nvSpPr>
        <p:spPr bwMode="auto">
          <a:xfrm>
            <a:off x="2590801" y="2822575"/>
            <a:ext cx="1997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a:solidFill>
                  <a:srgbClr val="FF0000"/>
                </a:solidFill>
              </a:rPr>
              <a:t>Convex lens</a:t>
            </a:r>
          </a:p>
          <a:p>
            <a:pPr eaLnBrk="1" hangingPunct="1"/>
            <a:r>
              <a:rPr lang="en-GB" altLang="en-US" sz="2400" b="1">
                <a:solidFill>
                  <a:srgbClr val="FF0000"/>
                </a:solidFill>
              </a:rPr>
              <a:t>(eyepiece)</a:t>
            </a:r>
          </a:p>
        </p:txBody>
      </p:sp>
      <p:sp>
        <p:nvSpPr>
          <p:cNvPr id="5125" name="TextBox 2"/>
          <p:cNvSpPr txBox="1">
            <a:spLocks noChangeArrowheads="1"/>
          </p:cNvSpPr>
          <p:nvPr/>
        </p:nvSpPr>
        <p:spPr bwMode="auto">
          <a:xfrm>
            <a:off x="7772401" y="5257801"/>
            <a:ext cx="1997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a:solidFill>
                  <a:srgbClr val="FF0000"/>
                </a:solidFill>
              </a:rPr>
              <a:t>Convex lens</a:t>
            </a:r>
          </a:p>
          <a:p>
            <a:pPr eaLnBrk="1" hangingPunct="1"/>
            <a:r>
              <a:rPr lang="en-GB" altLang="en-US" sz="2400" b="1">
                <a:solidFill>
                  <a:srgbClr val="FF0000"/>
                </a:solidFill>
              </a:rPr>
              <a:t>(objective)</a:t>
            </a:r>
          </a:p>
          <a:p>
            <a:pPr eaLnBrk="1" hangingPunct="1"/>
            <a:endParaRPr lang="en-GB" altLang="en-US"/>
          </a:p>
        </p:txBody>
      </p:sp>
      <p:cxnSp>
        <p:nvCxnSpPr>
          <p:cNvPr id="5" name="Straight Arrow Connector 4"/>
          <p:cNvCxnSpPr/>
          <p:nvPr/>
        </p:nvCxnSpPr>
        <p:spPr>
          <a:xfrm>
            <a:off x="3810000" y="3654426"/>
            <a:ext cx="609600" cy="12985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7772400" y="4303714"/>
            <a:ext cx="838200" cy="9540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E6DE93A-AAD6-48DA-82FC-138C5A04A67C}"/>
              </a:ext>
            </a:extLst>
          </p:cNvPr>
          <p:cNvSpPr>
            <a:spLocks noGrp="1"/>
          </p:cNvSpPr>
          <p:nvPr>
            <p:ph type="title"/>
          </p:nvPr>
        </p:nvSpPr>
        <p:spPr>
          <a:xfrm>
            <a:off x="2034952" y="0"/>
            <a:ext cx="8229600" cy="1143000"/>
          </a:xfrm>
        </p:spPr>
        <p:txBody>
          <a:bodyPr>
            <a:normAutofit/>
          </a:bodyPr>
          <a:lstStyle/>
          <a:p>
            <a:r>
              <a:rPr lang="en-GB" sz="3600" b="1" dirty="0">
                <a:latin typeface="Comic Sans MS" pitchFamily="66" charset="0"/>
              </a:rPr>
              <a:t>Lenses</a:t>
            </a:r>
          </a:p>
        </p:txBody>
      </p:sp>
    </p:spTree>
    <p:extLst>
      <p:ext uri="{BB962C8B-B14F-4D97-AF65-F5344CB8AC3E}">
        <p14:creationId xmlns:p14="http://schemas.microsoft.com/office/powerpoint/2010/main" val="394062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P spid="5124" grpId="0"/>
      <p:bldP spid="51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Lenses</a:t>
            </a:r>
          </a:p>
        </p:txBody>
      </p:sp>
      <p:sp>
        <p:nvSpPr>
          <p:cNvPr id="4" name="Content Placeholder 2"/>
          <p:cNvSpPr txBox="1">
            <a:spLocks/>
          </p:cNvSpPr>
          <p:nvPr/>
        </p:nvSpPr>
        <p:spPr>
          <a:xfrm>
            <a:off x="2783632" y="980728"/>
            <a:ext cx="7730516" cy="1767036"/>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A lens is a device that is used to refract light. This can be used to focus light to see things clearer.</a:t>
            </a:r>
          </a:p>
        </p:txBody>
      </p:sp>
      <p:sp>
        <p:nvSpPr>
          <p:cNvPr id="11" name="Content Placeholder 2">
            <a:extLst>
              <a:ext uri="{FF2B5EF4-FFF2-40B4-BE49-F238E27FC236}">
                <a16:creationId xmlns:a16="http://schemas.microsoft.com/office/drawing/2014/main" id="{42223550-CD66-49CE-BD09-E729BDF36901}"/>
              </a:ext>
            </a:extLst>
          </p:cNvPr>
          <p:cNvSpPr txBox="1">
            <a:spLocks/>
          </p:cNvSpPr>
          <p:nvPr/>
        </p:nvSpPr>
        <p:spPr>
          <a:xfrm>
            <a:off x="2783632" y="2564904"/>
            <a:ext cx="7730516" cy="1767036"/>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There are two types of lens – convex and concave.</a:t>
            </a:r>
          </a:p>
        </p:txBody>
      </p:sp>
      <p:sp>
        <p:nvSpPr>
          <p:cNvPr id="12" name="Text Box 13">
            <a:extLst>
              <a:ext uri="{FF2B5EF4-FFF2-40B4-BE49-F238E27FC236}">
                <a16:creationId xmlns:a16="http://schemas.microsoft.com/office/drawing/2014/main" id="{119D4869-7481-4E41-97B0-1CD0B15F04E7}"/>
              </a:ext>
            </a:extLst>
          </p:cNvPr>
          <p:cNvSpPr txBox="1">
            <a:spLocks noChangeArrowheads="1"/>
          </p:cNvSpPr>
          <p:nvPr/>
        </p:nvSpPr>
        <p:spPr bwMode="auto">
          <a:xfrm>
            <a:off x="2231125" y="3814527"/>
            <a:ext cx="79208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u="sng" dirty="0">
                <a:latin typeface="Comic Sans MS" panose="030F0702030302020204" pitchFamily="66" charset="0"/>
              </a:rPr>
              <a:t>Task</a:t>
            </a:r>
            <a:r>
              <a:rPr lang="en-GB" altLang="en-US" sz="2800" dirty="0">
                <a:latin typeface="Comic Sans MS" panose="030F0702030302020204" pitchFamily="66" charset="0"/>
              </a:rPr>
              <a:t>:</a:t>
            </a:r>
          </a:p>
          <a:p>
            <a:pPr eaLnBrk="1" hangingPunct="1">
              <a:spcBef>
                <a:spcPct val="0"/>
              </a:spcBef>
              <a:buFontTx/>
              <a:buNone/>
            </a:pPr>
            <a:r>
              <a:rPr lang="en-GB" altLang="en-US" sz="2800" dirty="0">
                <a:latin typeface="Comic Sans MS" panose="030F0702030302020204" pitchFamily="66" charset="0"/>
              </a:rPr>
              <a:t>Collect a </a:t>
            </a:r>
            <a:r>
              <a:rPr lang="en-GB" altLang="en-US" sz="2800" dirty="0" err="1">
                <a:latin typeface="Comic Sans MS" panose="030F0702030302020204" pitchFamily="66" charset="0"/>
              </a:rPr>
              <a:t>raybox</a:t>
            </a:r>
            <a:r>
              <a:rPr lang="en-GB" altLang="en-US" sz="2800" dirty="0">
                <a:latin typeface="Comic Sans MS" panose="030F0702030302020204" pitchFamily="66" charset="0"/>
              </a:rPr>
              <a:t>, lenses, paper and a pencil.</a:t>
            </a:r>
          </a:p>
          <a:p>
            <a:pPr eaLnBrk="1" hangingPunct="1">
              <a:spcBef>
                <a:spcPct val="0"/>
              </a:spcBef>
              <a:buFontTx/>
              <a:buNone/>
            </a:pPr>
            <a:r>
              <a:rPr lang="en-GB" altLang="en-US" sz="2800" dirty="0">
                <a:latin typeface="Comic Sans MS" panose="030F0702030302020204" pitchFamily="66" charset="0"/>
              </a:rPr>
              <a:t>In a dark room, investigate what happens when light is refracted through a convex and a concave lens.</a:t>
            </a:r>
          </a:p>
        </p:txBody>
      </p:sp>
      <p:pic>
        <p:nvPicPr>
          <p:cNvPr id="7" name="Picture 20" descr="MC9003912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7860" y="1142257"/>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51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linds(horizont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Oval 3"/>
          <p:cNvSpPr>
            <a:spLocks noChangeArrowheads="1"/>
          </p:cNvSpPr>
          <p:nvPr/>
        </p:nvSpPr>
        <p:spPr bwMode="auto">
          <a:xfrm>
            <a:off x="5105400" y="3240360"/>
            <a:ext cx="685800" cy="3429000"/>
          </a:xfrm>
          <a:prstGeom prst="ellipse">
            <a:avLst/>
          </a:prstGeom>
          <a:solidFill>
            <a:schemeClr val="accent1">
              <a:lumMod val="20000"/>
              <a:lumOff val="80000"/>
            </a:schemeClr>
          </a:solidFill>
          <a:ln w="38100">
            <a:solidFill>
              <a:schemeClr val="tx1"/>
            </a:solidFill>
            <a:round/>
            <a:headEnd/>
            <a:tailEnd/>
          </a:ln>
        </p:spPr>
        <p:txBody>
          <a:bodyPr wrap="none" anchor="ctr"/>
          <a:lstStyle/>
          <a:p>
            <a:endParaRPr lang="en-GB"/>
          </a:p>
        </p:txBody>
      </p:sp>
      <p:sp>
        <p:nvSpPr>
          <p:cNvPr id="71684" name="Line 4"/>
          <p:cNvSpPr>
            <a:spLocks noChangeShapeType="1"/>
          </p:cNvSpPr>
          <p:nvPr/>
        </p:nvSpPr>
        <p:spPr bwMode="auto">
          <a:xfrm>
            <a:off x="3352800" y="4992960"/>
            <a:ext cx="6324600" cy="0"/>
          </a:xfrm>
          <a:prstGeom prst="line">
            <a:avLst/>
          </a:prstGeom>
          <a:noFill/>
          <a:ln w="38100">
            <a:solidFill>
              <a:srgbClr val="FF0000"/>
            </a:solidFill>
            <a:round/>
            <a:headEnd/>
            <a:tailEnd type="triangle" w="med" len="med"/>
          </a:ln>
        </p:spPr>
        <p:txBody>
          <a:bodyPr wrap="none" anchor="ctr"/>
          <a:lstStyle/>
          <a:p>
            <a:endParaRPr lang="en-GB"/>
          </a:p>
        </p:txBody>
      </p:sp>
      <p:sp>
        <p:nvSpPr>
          <p:cNvPr id="71685" name="Line 5"/>
          <p:cNvSpPr>
            <a:spLocks noChangeShapeType="1"/>
          </p:cNvSpPr>
          <p:nvPr/>
        </p:nvSpPr>
        <p:spPr bwMode="auto">
          <a:xfrm>
            <a:off x="3352800" y="4078560"/>
            <a:ext cx="1828800" cy="0"/>
          </a:xfrm>
          <a:prstGeom prst="line">
            <a:avLst/>
          </a:prstGeom>
          <a:noFill/>
          <a:ln w="38100">
            <a:solidFill>
              <a:srgbClr val="FF0000"/>
            </a:solidFill>
            <a:round/>
            <a:headEnd/>
            <a:tailEnd/>
          </a:ln>
        </p:spPr>
        <p:txBody>
          <a:bodyPr wrap="none" anchor="ctr"/>
          <a:lstStyle/>
          <a:p>
            <a:endParaRPr lang="en-GB"/>
          </a:p>
        </p:txBody>
      </p:sp>
      <p:sp>
        <p:nvSpPr>
          <p:cNvPr id="71686" name="Line 6"/>
          <p:cNvSpPr>
            <a:spLocks noChangeShapeType="1"/>
          </p:cNvSpPr>
          <p:nvPr/>
        </p:nvSpPr>
        <p:spPr bwMode="auto">
          <a:xfrm>
            <a:off x="5181600" y="4078560"/>
            <a:ext cx="533400" cy="76200"/>
          </a:xfrm>
          <a:prstGeom prst="line">
            <a:avLst/>
          </a:prstGeom>
          <a:noFill/>
          <a:ln w="38100">
            <a:solidFill>
              <a:srgbClr val="FF0000"/>
            </a:solidFill>
            <a:round/>
            <a:headEnd/>
            <a:tailEnd/>
          </a:ln>
        </p:spPr>
        <p:txBody>
          <a:bodyPr wrap="none" anchor="ctr"/>
          <a:lstStyle/>
          <a:p>
            <a:endParaRPr lang="en-GB"/>
          </a:p>
        </p:txBody>
      </p:sp>
      <p:sp>
        <p:nvSpPr>
          <p:cNvPr id="71687" name="Line 7"/>
          <p:cNvSpPr>
            <a:spLocks noChangeShapeType="1"/>
          </p:cNvSpPr>
          <p:nvPr/>
        </p:nvSpPr>
        <p:spPr bwMode="auto">
          <a:xfrm>
            <a:off x="5715000" y="4154760"/>
            <a:ext cx="3886200" cy="1752600"/>
          </a:xfrm>
          <a:prstGeom prst="line">
            <a:avLst/>
          </a:prstGeom>
          <a:noFill/>
          <a:ln w="38100">
            <a:solidFill>
              <a:srgbClr val="FF0000"/>
            </a:solidFill>
            <a:round/>
            <a:headEnd/>
            <a:tailEnd type="arrow" w="med" len="med"/>
          </a:ln>
        </p:spPr>
        <p:txBody>
          <a:bodyPr wrap="none" anchor="ctr"/>
          <a:lstStyle/>
          <a:p>
            <a:endParaRPr lang="en-GB"/>
          </a:p>
        </p:txBody>
      </p:sp>
      <p:sp>
        <p:nvSpPr>
          <p:cNvPr id="71688" name="Line 8"/>
          <p:cNvSpPr>
            <a:spLocks noChangeShapeType="1"/>
          </p:cNvSpPr>
          <p:nvPr/>
        </p:nvSpPr>
        <p:spPr bwMode="auto">
          <a:xfrm>
            <a:off x="3352800" y="5831160"/>
            <a:ext cx="1828800" cy="0"/>
          </a:xfrm>
          <a:prstGeom prst="line">
            <a:avLst/>
          </a:prstGeom>
          <a:noFill/>
          <a:ln w="38100">
            <a:solidFill>
              <a:srgbClr val="FF0000"/>
            </a:solidFill>
            <a:round/>
            <a:headEnd/>
            <a:tailEnd/>
          </a:ln>
        </p:spPr>
        <p:txBody>
          <a:bodyPr wrap="none" anchor="ctr"/>
          <a:lstStyle/>
          <a:p>
            <a:endParaRPr lang="en-GB"/>
          </a:p>
        </p:txBody>
      </p:sp>
      <p:sp>
        <p:nvSpPr>
          <p:cNvPr id="71689" name="Line 9"/>
          <p:cNvSpPr>
            <a:spLocks noChangeShapeType="1"/>
          </p:cNvSpPr>
          <p:nvPr/>
        </p:nvSpPr>
        <p:spPr bwMode="auto">
          <a:xfrm flipV="1">
            <a:off x="5181600" y="5754960"/>
            <a:ext cx="533400" cy="76200"/>
          </a:xfrm>
          <a:prstGeom prst="line">
            <a:avLst/>
          </a:prstGeom>
          <a:noFill/>
          <a:ln w="38100">
            <a:solidFill>
              <a:srgbClr val="FF0000"/>
            </a:solidFill>
            <a:round/>
            <a:headEnd/>
            <a:tailEnd/>
          </a:ln>
        </p:spPr>
        <p:txBody>
          <a:bodyPr wrap="none" anchor="ctr"/>
          <a:lstStyle/>
          <a:p>
            <a:endParaRPr lang="en-GB"/>
          </a:p>
        </p:txBody>
      </p:sp>
      <p:sp>
        <p:nvSpPr>
          <p:cNvPr id="71690" name="Line 10"/>
          <p:cNvSpPr>
            <a:spLocks noChangeShapeType="1"/>
          </p:cNvSpPr>
          <p:nvPr/>
        </p:nvSpPr>
        <p:spPr bwMode="auto">
          <a:xfrm flipV="1">
            <a:off x="5715000" y="4154760"/>
            <a:ext cx="3810000" cy="1600200"/>
          </a:xfrm>
          <a:prstGeom prst="line">
            <a:avLst/>
          </a:prstGeom>
          <a:noFill/>
          <a:ln w="38100">
            <a:solidFill>
              <a:srgbClr val="FF0000"/>
            </a:solidFill>
            <a:round/>
            <a:headEnd/>
            <a:tailEnd type="arrow" w="med" len="med"/>
          </a:ln>
        </p:spPr>
        <p:txBody>
          <a:bodyPr wrap="none" anchor="ctr"/>
          <a:lstStyle/>
          <a:p>
            <a:endParaRPr lang="en-GB"/>
          </a:p>
        </p:txBody>
      </p:sp>
      <p:sp>
        <p:nvSpPr>
          <p:cNvPr id="71691" name="Text Box 11"/>
          <p:cNvSpPr txBox="1">
            <a:spLocks noChangeArrowheads="1"/>
          </p:cNvSpPr>
          <p:nvPr/>
        </p:nvSpPr>
        <p:spPr bwMode="auto">
          <a:xfrm>
            <a:off x="7162800" y="4459560"/>
            <a:ext cx="1143000" cy="369888"/>
          </a:xfrm>
          <a:prstGeom prst="rect">
            <a:avLst/>
          </a:prstGeom>
          <a:noFill/>
          <a:ln w="9525">
            <a:noFill/>
            <a:miter lim="800000"/>
            <a:headEnd/>
            <a:tailEnd/>
          </a:ln>
        </p:spPr>
        <p:txBody>
          <a:bodyPr>
            <a:spAutoFit/>
          </a:bodyPr>
          <a:lstStyle/>
          <a:p>
            <a:pPr eaLnBrk="0" hangingPunct="0">
              <a:spcBef>
                <a:spcPct val="50000"/>
              </a:spcBef>
            </a:pPr>
            <a:r>
              <a:rPr lang="en-US" dirty="0">
                <a:latin typeface="Comic Sans MS" pitchFamily="66" charset="0"/>
              </a:rPr>
              <a:t>Focus</a:t>
            </a:r>
          </a:p>
        </p:txBody>
      </p:sp>
      <p:sp>
        <p:nvSpPr>
          <p:cNvPr id="14" name="Text Box 2"/>
          <p:cNvSpPr txBox="1">
            <a:spLocks noChangeArrowheads="1"/>
          </p:cNvSpPr>
          <p:nvPr/>
        </p:nvSpPr>
        <p:spPr bwMode="auto">
          <a:xfrm>
            <a:off x="2034952" y="993912"/>
            <a:ext cx="8820150" cy="1815882"/>
          </a:xfrm>
          <a:prstGeom prst="rect">
            <a:avLst/>
          </a:prstGeom>
          <a:noFill/>
          <a:ln w="9525">
            <a:noFill/>
            <a:miter lim="800000"/>
            <a:headEnd/>
            <a:tailEnd/>
          </a:ln>
        </p:spPr>
        <p:txBody>
          <a:bodyPr>
            <a:spAutoFit/>
          </a:bodyPr>
          <a:lstStyle/>
          <a:p>
            <a:pPr eaLnBrk="0" hangingPunct="0">
              <a:spcBef>
                <a:spcPct val="50000"/>
              </a:spcBef>
            </a:pPr>
            <a:r>
              <a:rPr lang="en-US" sz="3200" u="sng" dirty="0">
                <a:latin typeface="Comic Sans MS" pitchFamily="66" charset="0"/>
              </a:rPr>
              <a:t>Result</a:t>
            </a:r>
            <a:r>
              <a:rPr lang="en-US" sz="3200" dirty="0">
                <a:latin typeface="Comic Sans MS" pitchFamily="66" charset="0"/>
              </a:rPr>
              <a:t>:</a:t>
            </a:r>
          </a:p>
          <a:p>
            <a:pPr eaLnBrk="0" hangingPunct="0">
              <a:spcBef>
                <a:spcPct val="50000"/>
              </a:spcBef>
            </a:pPr>
            <a:r>
              <a:rPr lang="en-US" sz="3200" dirty="0">
                <a:latin typeface="Comic Sans MS" pitchFamily="66" charset="0"/>
              </a:rPr>
              <a:t>The convex lens brings all the beams of light to a focus. This is known as converging.</a:t>
            </a:r>
          </a:p>
        </p:txBody>
      </p:sp>
      <p:sp>
        <p:nvSpPr>
          <p:cNvPr id="13" name="Title 1">
            <a:extLst>
              <a:ext uri="{FF2B5EF4-FFF2-40B4-BE49-F238E27FC236}">
                <a16:creationId xmlns:a16="http://schemas.microsoft.com/office/drawing/2014/main" id="{25D55593-12C7-49E2-8413-7694FFAB94E8}"/>
              </a:ext>
            </a:extLst>
          </p:cNvPr>
          <p:cNvSpPr txBox="1">
            <a:spLocks/>
          </p:cNvSpPr>
          <p:nvPr/>
        </p:nvSpPr>
        <p:spPr>
          <a:xfrm>
            <a:off x="2034952" y="19776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latin typeface="Comic Sans MS" pitchFamily="66" charset="0"/>
              </a:rPr>
              <a:t>Lenses</a:t>
            </a:r>
          </a:p>
        </p:txBody>
      </p:sp>
    </p:spTree>
    <p:extLst>
      <p:ext uri="{BB962C8B-B14F-4D97-AF65-F5344CB8AC3E}">
        <p14:creationId xmlns:p14="http://schemas.microsoft.com/office/powerpoint/2010/main" val="178948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6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6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6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6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6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6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6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P spid="71684" grpId="0" animBg="1"/>
      <p:bldP spid="71685" grpId="0" animBg="1"/>
      <p:bldP spid="71686" grpId="0" animBg="1"/>
      <p:bldP spid="71687" grpId="0" animBg="1"/>
      <p:bldP spid="71688" grpId="0" animBg="1"/>
      <p:bldP spid="71689" grpId="0" animBg="1"/>
      <p:bldP spid="71690" grpId="0" animBg="1"/>
      <p:bldP spid="7169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08459"/>
            <a:ext cx="7772400" cy="1470025"/>
          </a:xfrm>
        </p:spPr>
        <p:txBody>
          <a:bodyPr/>
          <a:lstStyle/>
          <a:p>
            <a:r>
              <a:rPr lang="en-GB">
                <a:latin typeface="Comic Sans MS" panose="030F0702030302020204" pitchFamily="66" charset="0"/>
              </a:rPr>
              <a:t>Light &amp; Waves</a:t>
            </a:r>
            <a:endParaRPr lang="en-GB" dirty="0">
              <a:latin typeface="Comic Sans MS" panose="030F0702030302020204" pitchFamily="66" charset="0"/>
            </a:endParaRPr>
          </a:p>
        </p:txBody>
      </p:sp>
      <p:pic>
        <p:nvPicPr>
          <p:cNvPr id="9" name="Picture 8"/>
          <p:cNvPicPr>
            <a:picLocks noChangeAspect="1"/>
          </p:cNvPicPr>
          <p:nvPr/>
        </p:nvPicPr>
        <p:blipFill>
          <a:blip r:embed="rId2"/>
          <a:stretch>
            <a:fillRect/>
          </a:stretch>
        </p:blipFill>
        <p:spPr>
          <a:xfrm>
            <a:off x="4900407" y="72185"/>
            <a:ext cx="2391186" cy="2038235"/>
          </a:xfrm>
          <a:prstGeom prst="rect">
            <a:avLst/>
          </a:prstGeom>
        </p:spPr>
      </p:pic>
      <p:pic>
        <p:nvPicPr>
          <p:cNvPr id="3074" name="Picture 2" descr="keep-calm-and-love-physics-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8764" y="4764"/>
            <a:ext cx="900481" cy="10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eep-calm-and-love-physics-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8409" y="4764"/>
            <a:ext cx="900481" cy="10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o Blue Light Glasses Work? Benefits for Eyestrain, Sleep, More | Everyday  Health">
            <a:extLst>
              <a:ext uri="{FF2B5EF4-FFF2-40B4-BE49-F238E27FC236}">
                <a16:creationId xmlns:a16="http://schemas.microsoft.com/office/drawing/2014/main" id="{B2773955-166C-4E36-8847-E678200A5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109" y="3799490"/>
            <a:ext cx="2639678" cy="1484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ght - Wikipedia">
            <a:extLst>
              <a:ext uri="{FF2B5EF4-FFF2-40B4-BE49-F238E27FC236}">
                <a16:creationId xmlns:a16="http://schemas.microsoft.com/office/drawing/2014/main" id="{1D3935BF-FC79-4A5F-B025-33C697972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100" y="3378483"/>
            <a:ext cx="3535080" cy="265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36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2034952" y="993912"/>
            <a:ext cx="8820150" cy="1815882"/>
          </a:xfrm>
          <a:prstGeom prst="rect">
            <a:avLst/>
          </a:prstGeom>
          <a:noFill/>
          <a:ln w="9525">
            <a:noFill/>
            <a:miter lim="800000"/>
            <a:headEnd/>
            <a:tailEnd/>
          </a:ln>
        </p:spPr>
        <p:txBody>
          <a:bodyPr>
            <a:spAutoFit/>
          </a:bodyPr>
          <a:lstStyle/>
          <a:p>
            <a:pPr eaLnBrk="0" hangingPunct="0">
              <a:spcBef>
                <a:spcPct val="50000"/>
              </a:spcBef>
            </a:pPr>
            <a:r>
              <a:rPr lang="en-US" sz="3200" u="sng" dirty="0">
                <a:latin typeface="Comic Sans MS" pitchFamily="66" charset="0"/>
              </a:rPr>
              <a:t>Result</a:t>
            </a:r>
            <a:r>
              <a:rPr lang="en-US" sz="3200" dirty="0">
                <a:latin typeface="Comic Sans MS" pitchFamily="66" charset="0"/>
              </a:rPr>
              <a:t>:</a:t>
            </a:r>
          </a:p>
          <a:p>
            <a:pPr eaLnBrk="0" hangingPunct="0">
              <a:spcBef>
                <a:spcPct val="50000"/>
              </a:spcBef>
            </a:pPr>
            <a:r>
              <a:rPr lang="en-US" sz="3200" dirty="0">
                <a:latin typeface="Comic Sans MS" pitchFamily="66" charset="0"/>
              </a:rPr>
              <a:t>The concave lens makes all the beams of light spread out. This is known as diverging.</a:t>
            </a:r>
          </a:p>
        </p:txBody>
      </p:sp>
      <p:sp>
        <p:nvSpPr>
          <p:cNvPr id="13" name="Title 1">
            <a:extLst>
              <a:ext uri="{FF2B5EF4-FFF2-40B4-BE49-F238E27FC236}">
                <a16:creationId xmlns:a16="http://schemas.microsoft.com/office/drawing/2014/main" id="{25D55593-12C7-49E2-8413-7694FFAB94E8}"/>
              </a:ext>
            </a:extLst>
          </p:cNvPr>
          <p:cNvSpPr txBox="1">
            <a:spLocks/>
          </p:cNvSpPr>
          <p:nvPr/>
        </p:nvSpPr>
        <p:spPr>
          <a:xfrm>
            <a:off x="2034952" y="19776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latin typeface="Comic Sans MS" pitchFamily="66" charset="0"/>
              </a:rPr>
              <a:t>Lenses</a:t>
            </a:r>
          </a:p>
        </p:txBody>
      </p:sp>
      <p:sp>
        <p:nvSpPr>
          <p:cNvPr id="15" name="Freeform 3">
            <a:extLst>
              <a:ext uri="{FF2B5EF4-FFF2-40B4-BE49-F238E27FC236}">
                <a16:creationId xmlns:a16="http://schemas.microsoft.com/office/drawing/2014/main" id="{A23D264B-3352-4327-AEE6-FAB3BBCA5079}"/>
              </a:ext>
            </a:extLst>
          </p:cNvPr>
          <p:cNvSpPr>
            <a:spLocks/>
          </p:cNvSpPr>
          <p:nvPr/>
        </p:nvSpPr>
        <p:spPr bwMode="auto">
          <a:xfrm rot="1182154">
            <a:off x="5824906" y="3441326"/>
            <a:ext cx="1422400" cy="2895600"/>
          </a:xfrm>
          <a:custGeom>
            <a:avLst/>
            <a:gdLst>
              <a:gd name="T0" fmla="*/ 2147483647 w 896"/>
              <a:gd name="T1" fmla="*/ 0 h 1920"/>
              <a:gd name="T2" fmla="*/ 2147483647 w 896"/>
              <a:gd name="T3" fmla="*/ 2147483647 h 1920"/>
              <a:gd name="T4" fmla="*/ 2147483647 w 896"/>
              <a:gd name="T5" fmla="*/ 2147483647 h 1920"/>
              <a:gd name="T6" fmla="*/ 0 60000 65536"/>
              <a:gd name="T7" fmla="*/ 0 60000 65536"/>
              <a:gd name="T8" fmla="*/ 0 60000 65536"/>
              <a:gd name="T9" fmla="*/ 0 w 896"/>
              <a:gd name="T10" fmla="*/ 0 h 1920"/>
              <a:gd name="T11" fmla="*/ 896 w 896"/>
              <a:gd name="T12" fmla="*/ 1920 h 1920"/>
            </a:gdLst>
            <a:ahLst/>
            <a:cxnLst>
              <a:cxn ang="T6">
                <a:pos x="T0" y="T1"/>
              </a:cxn>
              <a:cxn ang="T7">
                <a:pos x="T2" y="T3"/>
              </a:cxn>
              <a:cxn ang="T8">
                <a:pos x="T4" y="T5"/>
              </a:cxn>
            </a:cxnLst>
            <a:rect l="T9" t="T10" r="T11" b="T12"/>
            <a:pathLst>
              <a:path w="896" h="1920">
                <a:moveTo>
                  <a:pt x="128" y="0"/>
                </a:moveTo>
                <a:cubicBezTo>
                  <a:pt x="64" y="416"/>
                  <a:pt x="0" y="832"/>
                  <a:pt x="128" y="1152"/>
                </a:cubicBezTo>
                <a:cubicBezTo>
                  <a:pt x="256" y="1472"/>
                  <a:pt x="768" y="1792"/>
                  <a:pt x="896" y="1920"/>
                </a:cubicBezTo>
              </a:path>
            </a:pathLst>
          </a:custGeom>
          <a:noFill/>
          <a:ln w="38100" cmpd="sng">
            <a:solidFill>
              <a:schemeClr val="tx1"/>
            </a:solidFill>
            <a:round/>
            <a:headEnd/>
            <a:tailEnd/>
          </a:ln>
        </p:spPr>
        <p:txBody>
          <a:bodyPr wrap="none" anchor="ctr"/>
          <a:lstStyle/>
          <a:p>
            <a:endParaRPr lang="en-GB"/>
          </a:p>
        </p:txBody>
      </p:sp>
      <p:sp>
        <p:nvSpPr>
          <p:cNvPr id="16" name="Freeform 4">
            <a:extLst>
              <a:ext uri="{FF2B5EF4-FFF2-40B4-BE49-F238E27FC236}">
                <a16:creationId xmlns:a16="http://schemas.microsoft.com/office/drawing/2014/main" id="{697F28E7-1E59-4C46-90A3-8358DF3BC411}"/>
              </a:ext>
            </a:extLst>
          </p:cNvPr>
          <p:cNvSpPr>
            <a:spLocks/>
          </p:cNvSpPr>
          <p:nvPr/>
        </p:nvSpPr>
        <p:spPr bwMode="auto">
          <a:xfrm rot="-9392912">
            <a:off x="4292969" y="3528639"/>
            <a:ext cx="1447800" cy="2819400"/>
          </a:xfrm>
          <a:custGeom>
            <a:avLst/>
            <a:gdLst>
              <a:gd name="T0" fmla="*/ 2147483647 w 896"/>
              <a:gd name="T1" fmla="*/ 0 h 1920"/>
              <a:gd name="T2" fmla="*/ 2147483647 w 896"/>
              <a:gd name="T3" fmla="*/ 2147483647 h 1920"/>
              <a:gd name="T4" fmla="*/ 2147483647 w 896"/>
              <a:gd name="T5" fmla="*/ 2147483647 h 1920"/>
              <a:gd name="T6" fmla="*/ 0 60000 65536"/>
              <a:gd name="T7" fmla="*/ 0 60000 65536"/>
              <a:gd name="T8" fmla="*/ 0 60000 65536"/>
              <a:gd name="T9" fmla="*/ 0 w 896"/>
              <a:gd name="T10" fmla="*/ 0 h 1920"/>
              <a:gd name="T11" fmla="*/ 896 w 896"/>
              <a:gd name="T12" fmla="*/ 1920 h 1920"/>
            </a:gdLst>
            <a:ahLst/>
            <a:cxnLst>
              <a:cxn ang="T6">
                <a:pos x="T0" y="T1"/>
              </a:cxn>
              <a:cxn ang="T7">
                <a:pos x="T2" y="T3"/>
              </a:cxn>
              <a:cxn ang="T8">
                <a:pos x="T4" y="T5"/>
              </a:cxn>
            </a:cxnLst>
            <a:rect l="T9" t="T10" r="T11" b="T12"/>
            <a:pathLst>
              <a:path w="896" h="1920">
                <a:moveTo>
                  <a:pt x="128" y="0"/>
                </a:moveTo>
                <a:cubicBezTo>
                  <a:pt x="64" y="416"/>
                  <a:pt x="0" y="832"/>
                  <a:pt x="128" y="1152"/>
                </a:cubicBezTo>
                <a:cubicBezTo>
                  <a:pt x="256" y="1472"/>
                  <a:pt x="768" y="1792"/>
                  <a:pt x="896" y="1920"/>
                </a:cubicBezTo>
              </a:path>
            </a:pathLst>
          </a:custGeom>
          <a:noFill/>
          <a:ln w="38100" cmpd="sng">
            <a:solidFill>
              <a:schemeClr val="tx1"/>
            </a:solidFill>
            <a:round/>
            <a:headEnd/>
            <a:tailEnd/>
          </a:ln>
        </p:spPr>
        <p:txBody>
          <a:bodyPr wrap="none" anchor="ctr"/>
          <a:lstStyle/>
          <a:p>
            <a:endParaRPr lang="en-GB"/>
          </a:p>
        </p:txBody>
      </p:sp>
      <p:sp>
        <p:nvSpPr>
          <p:cNvPr id="17" name="Line 5">
            <a:extLst>
              <a:ext uri="{FF2B5EF4-FFF2-40B4-BE49-F238E27FC236}">
                <a16:creationId xmlns:a16="http://schemas.microsoft.com/office/drawing/2014/main" id="{92EB2E32-AECF-4AC3-965C-D30912B58CF5}"/>
              </a:ext>
            </a:extLst>
          </p:cNvPr>
          <p:cNvSpPr>
            <a:spLocks noChangeShapeType="1"/>
          </p:cNvSpPr>
          <p:nvPr/>
        </p:nvSpPr>
        <p:spPr bwMode="auto">
          <a:xfrm>
            <a:off x="4935906" y="6486151"/>
            <a:ext cx="1752600" cy="0"/>
          </a:xfrm>
          <a:prstGeom prst="line">
            <a:avLst/>
          </a:prstGeom>
          <a:noFill/>
          <a:ln w="38100">
            <a:solidFill>
              <a:schemeClr val="tx1"/>
            </a:solidFill>
            <a:round/>
            <a:headEnd/>
            <a:tailEnd/>
          </a:ln>
        </p:spPr>
        <p:txBody>
          <a:bodyPr wrap="none" anchor="ctr"/>
          <a:lstStyle/>
          <a:p>
            <a:endParaRPr lang="en-GB"/>
          </a:p>
        </p:txBody>
      </p:sp>
      <p:sp>
        <p:nvSpPr>
          <p:cNvPr id="18" name="Line 6">
            <a:extLst>
              <a:ext uri="{FF2B5EF4-FFF2-40B4-BE49-F238E27FC236}">
                <a16:creationId xmlns:a16="http://schemas.microsoft.com/office/drawing/2014/main" id="{9B372163-B281-4BBB-9EBD-91AD4879444D}"/>
              </a:ext>
            </a:extLst>
          </p:cNvPr>
          <p:cNvSpPr>
            <a:spLocks noChangeShapeType="1"/>
          </p:cNvSpPr>
          <p:nvPr/>
        </p:nvSpPr>
        <p:spPr bwMode="auto">
          <a:xfrm>
            <a:off x="4935906" y="3361951"/>
            <a:ext cx="1600200" cy="0"/>
          </a:xfrm>
          <a:prstGeom prst="line">
            <a:avLst/>
          </a:prstGeom>
          <a:noFill/>
          <a:ln w="38100">
            <a:solidFill>
              <a:schemeClr val="tx1"/>
            </a:solidFill>
            <a:round/>
            <a:headEnd/>
            <a:tailEnd/>
          </a:ln>
        </p:spPr>
        <p:txBody>
          <a:bodyPr wrap="none" anchor="ctr"/>
          <a:lstStyle/>
          <a:p>
            <a:endParaRPr lang="en-GB" dirty="0"/>
          </a:p>
        </p:txBody>
      </p:sp>
      <p:sp>
        <p:nvSpPr>
          <p:cNvPr id="19" name="Line 7">
            <a:extLst>
              <a:ext uri="{FF2B5EF4-FFF2-40B4-BE49-F238E27FC236}">
                <a16:creationId xmlns:a16="http://schemas.microsoft.com/office/drawing/2014/main" id="{7B85D405-7AC5-4049-968C-966401DE327D}"/>
              </a:ext>
            </a:extLst>
          </p:cNvPr>
          <p:cNvSpPr>
            <a:spLocks noChangeShapeType="1"/>
          </p:cNvSpPr>
          <p:nvPr/>
        </p:nvSpPr>
        <p:spPr bwMode="auto">
          <a:xfrm>
            <a:off x="3640506" y="4962151"/>
            <a:ext cx="5638800" cy="0"/>
          </a:xfrm>
          <a:prstGeom prst="line">
            <a:avLst/>
          </a:prstGeom>
          <a:noFill/>
          <a:ln w="38100">
            <a:solidFill>
              <a:srgbClr val="FF0000"/>
            </a:solidFill>
            <a:round/>
            <a:headEnd/>
            <a:tailEnd type="arrow" w="med" len="med"/>
          </a:ln>
        </p:spPr>
        <p:txBody>
          <a:bodyPr wrap="none" anchor="ctr"/>
          <a:lstStyle/>
          <a:p>
            <a:endParaRPr lang="en-GB"/>
          </a:p>
        </p:txBody>
      </p:sp>
      <p:sp>
        <p:nvSpPr>
          <p:cNvPr id="20" name="Line 8">
            <a:extLst>
              <a:ext uri="{FF2B5EF4-FFF2-40B4-BE49-F238E27FC236}">
                <a16:creationId xmlns:a16="http://schemas.microsoft.com/office/drawing/2014/main" id="{29CC5367-4C20-459D-9283-29BE790F5F21}"/>
              </a:ext>
            </a:extLst>
          </p:cNvPr>
          <p:cNvSpPr>
            <a:spLocks noChangeShapeType="1"/>
          </p:cNvSpPr>
          <p:nvPr/>
        </p:nvSpPr>
        <p:spPr bwMode="auto">
          <a:xfrm>
            <a:off x="3640506" y="4276351"/>
            <a:ext cx="1752600" cy="0"/>
          </a:xfrm>
          <a:prstGeom prst="line">
            <a:avLst/>
          </a:prstGeom>
          <a:noFill/>
          <a:ln w="38100">
            <a:solidFill>
              <a:srgbClr val="FF0000"/>
            </a:solidFill>
            <a:round/>
            <a:headEnd/>
            <a:tailEnd/>
          </a:ln>
        </p:spPr>
        <p:txBody>
          <a:bodyPr wrap="none" anchor="ctr"/>
          <a:lstStyle/>
          <a:p>
            <a:endParaRPr lang="en-GB"/>
          </a:p>
        </p:txBody>
      </p:sp>
      <p:sp>
        <p:nvSpPr>
          <p:cNvPr id="21" name="Line 9">
            <a:extLst>
              <a:ext uri="{FF2B5EF4-FFF2-40B4-BE49-F238E27FC236}">
                <a16:creationId xmlns:a16="http://schemas.microsoft.com/office/drawing/2014/main" id="{216359FB-7572-44CC-B8CD-01E4AF575D6E}"/>
              </a:ext>
            </a:extLst>
          </p:cNvPr>
          <p:cNvSpPr>
            <a:spLocks noChangeShapeType="1"/>
          </p:cNvSpPr>
          <p:nvPr/>
        </p:nvSpPr>
        <p:spPr bwMode="auto">
          <a:xfrm flipV="1">
            <a:off x="5393106" y="4200151"/>
            <a:ext cx="762000" cy="76200"/>
          </a:xfrm>
          <a:prstGeom prst="line">
            <a:avLst/>
          </a:prstGeom>
          <a:noFill/>
          <a:ln w="38100">
            <a:solidFill>
              <a:srgbClr val="FF0000"/>
            </a:solidFill>
            <a:round/>
            <a:headEnd/>
            <a:tailEnd/>
          </a:ln>
        </p:spPr>
        <p:txBody>
          <a:bodyPr wrap="none" anchor="ctr"/>
          <a:lstStyle/>
          <a:p>
            <a:endParaRPr lang="en-GB"/>
          </a:p>
        </p:txBody>
      </p:sp>
      <p:sp>
        <p:nvSpPr>
          <p:cNvPr id="22" name="Line 10">
            <a:extLst>
              <a:ext uri="{FF2B5EF4-FFF2-40B4-BE49-F238E27FC236}">
                <a16:creationId xmlns:a16="http://schemas.microsoft.com/office/drawing/2014/main" id="{2A70B08E-4065-4E1D-9417-15D561B8603B}"/>
              </a:ext>
            </a:extLst>
          </p:cNvPr>
          <p:cNvSpPr>
            <a:spLocks noChangeShapeType="1"/>
          </p:cNvSpPr>
          <p:nvPr/>
        </p:nvSpPr>
        <p:spPr bwMode="auto">
          <a:xfrm flipV="1">
            <a:off x="6155106" y="3361951"/>
            <a:ext cx="2971800" cy="838200"/>
          </a:xfrm>
          <a:prstGeom prst="line">
            <a:avLst/>
          </a:prstGeom>
          <a:noFill/>
          <a:ln w="38100">
            <a:solidFill>
              <a:srgbClr val="FF0000"/>
            </a:solidFill>
            <a:round/>
            <a:headEnd/>
            <a:tailEnd type="arrow" w="med" len="med"/>
          </a:ln>
        </p:spPr>
        <p:txBody>
          <a:bodyPr wrap="none" anchor="ctr"/>
          <a:lstStyle/>
          <a:p>
            <a:endParaRPr lang="en-GB"/>
          </a:p>
        </p:txBody>
      </p:sp>
      <p:sp>
        <p:nvSpPr>
          <p:cNvPr id="23" name="Line 11">
            <a:extLst>
              <a:ext uri="{FF2B5EF4-FFF2-40B4-BE49-F238E27FC236}">
                <a16:creationId xmlns:a16="http://schemas.microsoft.com/office/drawing/2014/main" id="{5A35D73B-6385-41E3-8CBA-0EB32943D6CC}"/>
              </a:ext>
            </a:extLst>
          </p:cNvPr>
          <p:cNvSpPr>
            <a:spLocks noChangeShapeType="1"/>
          </p:cNvSpPr>
          <p:nvPr/>
        </p:nvSpPr>
        <p:spPr bwMode="auto">
          <a:xfrm>
            <a:off x="3640506" y="5647951"/>
            <a:ext cx="1752600" cy="0"/>
          </a:xfrm>
          <a:prstGeom prst="line">
            <a:avLst/>
          </a:prstGeom>
          <a:noFill/>
          <a:ln w="38100">
            <a:solidFill>
              <a:srgbClr val="FF0000"/>
            </a:solidFill>
            <a:round/>
            <a:headEnd/>
            <a:tailEnd/>
          </a:ln>
        </p:spPr>
        <p:txBody>
          <a:bodyPr wrap="none" anchor="ctr"/>
          <a:lstStyle/>
          <a:p>
            <a:endParaRPr lang="en-GB"/>
          </a:p>
        </p:txBody>
      </p:sp>
      <p:sp>
        <p:nvSpPr>
          <p:cNvPr id="24" name="Line 12">
            <a:extLst>
              <a:ext uri="{FF2B5EF4-FFF2-40B4-BE49-F238E27FC236}">
                <a16:creationId xmlns:a16="http://schemas.microsoft.com/office/drawing/2014/main" id="{84EEC83B-A86D-477C-A9CE-58CD4BCCD01F}"/>
              </a:ext>
            </a:extLst>
          </p:cNvPr>
          <p:cNvSpPr>
            <a:spLocks noChangeShapeType="1"/>
          </p:cNvSpPr>
          <p:nvPr/>
        </p:nvSpPr>
        <p:spPr bwMode="auto">
          <a:xfrm>
            <a:off x="5393106" y="5647951"/>
            <a:ext cx="762000" cy="76200"/>
          </a:xfrm>
          <a:prstGeom prst="line">
            <a:avLst/>
          </a:prstGeom>
          <a:noFill/>
          <a:ln w="38100">
            <a:solidFill>
              <a:srgbClr val="FF0000"/>
            </a:solidFill>
            <a:round/>
            <a:headEnd/>
            <a:tailEnd/>
          </a:ln>
        </p:spPr>
        <p:txBody>
          <a:bodyPr wrap="none" anchor="ctr"/>
          <a:lstStyle/>
          <a:p>
            <a:endParaRPr lang="en-GB"/>
          </a:p>
        </p:txBody>
      </p:sp>
      <p:sp>
        <p:nvSpPr>
          <p:cNvPr id="25" name="Line 13">
            <a:extLst>
              <a:ext uri="{FF2B5EF4-FFF2-40B4-BE49-F238E27FC236}">
                <a16:creationId xmlns:a16="http://schemas.microsoft.com/office/drawing/2014/main" id="{2195ECB8-CCF1-42B7-B4B9-693EF66C8326}"/>
              </a:ext>
            </a:extLst>
          </p:cNvPr>
          <p:cNvSpPr>
            <a:spLocks noChangeShapeType="1"/>
          </p:cNvSpPr>
          <p:nvPr/>
        </p:nvSpPr>
        <p:spPr bwMode="auto">
          <a:xfrm>
            <a:off x="6155106" y="5724151"/>
            <a:ext cx="3048000" cy="609600"/>
          </a:xfrm>
          <a:prstGeom prst="line">
            <a:avLst/>
          </a:prstGeom>
          <a:noFill/>
          <a:ln w="38100">
            <a:solidFill>
              <a:srgbClr val="FF0000"/>
            </a:solidFill>
            <a:round/>
            <a:headEnd/>
            <a:tailEnd type="arrow" w="med" len="med"/>
          </a:ln>
        </p:spPr>
        <p:txBody>
          <a:bodyPr wrap="none" anchor="ctr"/>
          <a:lstStyle/>
          <a:p>
            <a:endParaRPr lang="en-GB"/>
          </a:p>
        </p:txBody>
      </p:sp>
    </p:spTree>
    <p:extLst>
      <p:ext uri="{BB962C8B-B14F-4D97-AF65-F5344CB8AC3E}">
        <p14:creationId xmlns:p14="http://schemas.microsoft.com/office/powerpoint/2010/main" val="327062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Lenses</a:t>
            </a:r>
          </a:p>
        </p:txBody>
      </p:sp>
      <p:sp>
        <p:nvSpPr>
          <p:cNvPr id="12" name="Text Box 13">
            <a:extLst>
              <a:ext uri="{FF2B5EF4-FFF2-40B4-BE49-F238E27FC236}">
                <a16:creationId xmlns:a16="http://schemas.microsoft.com/office/drawing/2014/main" id="{119D4869-7481-4E41-97B0-1CD0B15F04E7}"/>
              </a:ext>
            </a:extLst>
          </p:cNvPr>
          <p:cNvSpPr txBox="1">
            <a:spLocks noChangeArrowheads="1"/>
          </p:cNvSpPr>
          <p:nvPr/>
        </p:nvSpPr>
        <p:spPr bwMode="auto">
          <a:xfrm>
            <a:off x="2343672" y="836712"/>
            <a:ext cx="792088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u="sng" dirty="0">
                <a:latin typeface="Comic Sans MS" panose="030F0702030302020204" pitchFamily="66" charset="0"/>
              </a:rPr>
              <a:t>Task</a:t>
            </a:r>
            <a:r>
              <a:rPr lang="en-GB" altLang="en-US" sz="2800" dirty="0">
                <a:latin typeface="Comic Sans MS" panose="030F0702030302020204" pitchFamily="66" charset="0"/>
              </a:rPr>
              <a:t>:</a:t>
            </a:r>
          </a:p>
          <a:p>
            <a:pPr eaLnBrk="1" hangingPunct="1">
              <a:spcBef>
                <a:spcPct val="0"/>
              </a:spcBef>
              <a:buFontTx/>
              <a:buNone/>
            </a:pPr>
            <a:r>
              <a:rPr lang="en-GB" altLang="en-US" sz="2800" dirty="0">
                <a:latin typeface="Comic Sans MS" panose="030F0702030302020204" pitchFamily="66" charset="0"/>
              </a:rPr>
              <a:t>Collect the lenses diagram and glue into your jotter. Label the diagram to show which is the convex lens and which is the concave lens.</a:t>
            </a:r>
          </a:p>
        </p:txBody>
      </p:sp>
      <p:pic>
        <p:nvPicPr>
          <p:cNvPr id="3" name="Picture 2">
            <a:extLst>
              <a:ext uri="{FF2B5EF4-FFF2-40B4-BE49-F238E27FC236}">
                <a16:creationId xmlns:a16="http://schemas.microsoft.com/office/drawing/2014/main" id="{6B786C1D-878C-457D-BE2D-99A7A97659C0}"/>
              </a:ext>
            </a:extLst>
          </p:cNvPr>
          <p:cNvPicPr>
            <a:picLocks noChangeAspect="1"/>
          </p:cNvPicPr>
          <p:nvPr/>
        </p:nvPicPr>
        <p:blipFill>
          <a:blip r:embed="rId2"/>
          <a:stretch>
            <a:fillRect/>
          </a:stretch>
        </p:blipFill>
        <p:spPr>
          <a:xfrm>
            <a:off x="1682056" y="3645025"/>
            <a:ext cx="4421741" cy="2635945"/>
          </a:xfrm>
          <a:prstGeom prst="rect">
            <a:avLst/>
          </a:prstGeom>
        </p:spPr>
      </p:pic>
      <p:pic>
        <p:nvPicPr>
          <p:cNvPr id="5" name="Picture 4">
            <a:extLst>
              <a:ext uri="{FF2B5EF4-FFF2-40B4-BE49-F238E27FC236}">
                <a16:creationId xmlns:a16="http://schemas.microsoft.com/office/drawing/2014/main" id="{6FD2857C-B275-4EFB-942D-B5ABD4F70296}"/>
              </a:ext>
            </a:extLst>
          </p:cNvPr>
          <p:cNvPicPr>
            <a:picLocks noChangeAspect="1"/>
          </p:cNvPicPr>
          <p:nvPr/>
        </p:nvPicPr>
        <p:blipFill>
          <a:blip r:embed="rId3"/>
          <a:stretch>
            <a:fillRect/>
          </a:stretch>
        </p:blipFill>
        <p:spPr>
          <a:xfrm>
            <a:off x="6103796" y="3645025"/>
            <a:ext cx="4352250" cy="2635945"/>
          </a:xfrm>
          <a:prstGeom prst="rect">
            <a:avLst/>
          </a:prstGeom>
        </p:spPr>
      </p:pic>
      <p:sp>
        <p:nvSpPr>
          <p:cNvPr id="9" name="Text Box 13">
            <a:extLst>
              <a:ext uri="{FF2B5EF4-FFF2-40B4-BE49-F238E27FC236}">
                <a16:creationId xmlns:a16="http://schemas.microsoft.com/office/drawing/2014/main" id="{58A3A873-068B-4590-A755-C08619E74DD7}"/>
              </a:ext>
            </a:extLst>
          </p:cNvPr>
          <p:cNvSpPr txBox="1">
            <a:spLocks noChangeArrowheads="1"/>
          </p:cNvSpPr>
          <p:nvPr/>
        </p:nvSpPr>
        <p:spPr bwMode="auto">
          <a:xfrm>
            <a:off x="3132885" y="2919745"/>
            <a:ext cx="1520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u="sng" dirty="0">
                <a:solidFill>
                  <a:srgbClr val="FF0000"/>
                </a:solidFill>
                <a:latin typeface="Comic Sans MS" panose="030F0702030302020204" pitchFamily="66" charset="0"/>
              </a:rPr>
              <a:t>Convex</a:t>
            </a:r>
            <a:endParaRPr lang="en-GB" altLang="en-US" dirty="0">
              <a:solidFill>
                <a:srgbClr val="FF0000"/>
              </a:solidFill>
              <a:latin typeface="Comic Sans MS" panose="030F0702030302020204" pitchFamily="66" charset="0"/>
            </a:endParaRPr>
          </a:p>
        </p:txBody>
      </p:sp>
      <p:sp>
        <p:nvSpPr>
          <p:cNvPr id="13" name="Text Box 13">
            <a:extLst>
              <a:ext uri="{FF2B5EF4-FFF2-40B4-BE49-F238E27FC236}">
                <a16:creationId xmlns:a16="http://schemas.microsoft.com/office/drawing/2014/main" id="{15BC4DEE-3B68-46EF-9F70-98C9039BF7BF}"/>
              </a:ext>
            </a:extLst>
          </p:cNvPr>
          <p:cNvSpPr txBox="1">
            <a:spLocks noChangeArrowheads="1"/>
          </p:cNvSpPr>
          <p:nvPr/>
        </p:nvSpPr>
        <p:spPr bwMode="auto">
          <a:xfrm>
            <a:off x="7680176" y="2919745"/>
            <a:ext cx="18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u="sng" dirty="0">
                <a:solidFill>
                  <a:srgbClr val="FF0000"/>
                </a:solidFill>
                <a:latin typeface="Comic Sans MS" panose="030F0702030302020204" pitchFamily="66" charset="0"/>
              </a:rPr>
              <a:t>Concave</a:t>
            </a:r>
          </a:p>
        </p:txBody>
      </p:sp>
    </p:spTree>
    <p:extLst>
      <p:ext uri="{BB962C8B-B14F-4D97-AF65-F5344CB8AC3E}">
        <p14:creationId xmlns:p14="http://schemas.microsoft.com/office/powerpoint/2010/main" val="4334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58CEFF-994E-41A2-86BD-17F8C8FD5B83}"/>
              </a:ext>
            </a:extLst>
          </p:cNvPr>
          <p:cNvSpPr>
            <a:spLocks noGrp="1"/>
          </p:cNvSpPr>
          <p:nvPr>
            <p:ph type="title"/>
          </p:nvPr>
        </p:nvSpPr>
        <p:spPr>
          <a:xfrm>
            <a:off x="2034952" y="0"/>
            <a:ext cx="8229600" cy="908720"/>
          </a:xfrm>
        </p:spPr>
        <p:txBody>
          <a:bodyPr>
            <a:normAutofit/>
          </a:bodyPr>
          <a:lstStyle/>
          <a:p>
            <a:pPr algn="ctr"/>
            <a:r>
              <a:rPr lang="en-GB" sz="3600" b="1" dirty="0">
                <a:latin typeface="Comic Sans MS" pitchFamily="66" charset="0"/>
              </a:rPr>
              <a:t>Lenses</a:t>
            </a:r>
          </a:p>
        </p:txBody>
      </p:sp>
      <p:sp>
        <p:nvSpPr>
          <p:cNvPr id="11" name="Text Box 13">
            <a:extLst>
              <a:ext uri="{FF2B5EF4-FFF2-40B4-BE49-F238E27FC236}">
                <a16:creationId xmlns:a16="http://schemas.microsoft.com/office/drawing/2014/main" id="{3E10589D-F654-4D1D-8E34-51BD990F35D6}"/>
              </a:ext>
            </a:extLst>
          </p:cNvPr>
          <p:cNvSpPr txBox="1">
            <a:spLocks noChangeArrowheads="1"/>
          </p:cNvSpPr>
          <p:nvPr/>
        </p:nvSpPr>
        <p:spPr bwMode="auto">
          <a:xfrm>
            <a:off x="1775520" y="1052737"/>
            <a:ext cx="85055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omic Sans MS" panose="030F0702030302020204" pitchFamily="66" charset="0"/>
              </a:rPr>
              <a:t>Imagine looking at a basket of peanuts. Some people see picture A and others picture B…why do glasses not make the image clearer for everyone?</a:t>
            </a:r>
          </a:p>
        </p:txBody>
      </p:sp>
      <p:pic>
        <p:nvPicPr>
          <p:cNvPr id="12" name="Picture 9" descr="j0434411[1]">
            <a:extLst>
              <a:ext uri="{FF2B5EF4-FFF2-40B4-BE49-F238E27FC236}">
                <a16:creationId xmlns:a16="http://schemas.microsoft.com/office/drawing/2014/main" id="{5E738D1F-A20A-4512-926F-65858A1936D6}"/>
              </a:ext>
            </a:extLst>
          </p:cNvPr>
          <p:cNvPicPr>
            <a:picLocks noChangeAspect="1" noChangeArrowheads="1"/>
          </p:cNvPicPr>
          <p:nvPr/>
        </p:nvPicPr>
        <p:blipFill>
          <a:blip r:embed="rId2" cstate="print"/>
          <a:srcRect/>
          <a:stretch>
            <a:fillRect/>
          </a:stretch>
        </p:blipFill>
        <p:spPr bwMode="auto">
          <a:xfrm>
            <a:off x="1648557" y="116112"/>
            <a:ext cx="833438" cy="936625"/>
          </a:xfrm>
          <a:prstGeom prst="rect">
            <a:avLst/>
          </a:prstGeom>
          <a:noFill/>
          <a:ln w="9525">
            <a:noFill/>
            <a:miter lim="800000"/>
            <a:headEnd/>
            <a:tailEnd/>
          </a:ln>
        </p:spPr>
      </p:pic>
      <p:pic>
        <p:nvPicPr>
          <p:cNvPr id="2052" name="Picture 4" descr="http://www.videoconverterfactory.com/tips/newimgs/avi-to-hd-1.jpg">
            <a:extLst>
              <a:ext uri="{FF2B5EF4-FFF2-40B4-BE49-F238E27FC236}">
                <a16:creationId xmlns:a16="http://schemas.microsoft.com/office/drawing/2014/main" id="{DD5F8427-EA60-4D1F-BC17-30174C58C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2708920"/>
            <a:ext cx="8594700" cy="38164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C712E6D-7CC4-4D57-A27A-6FC0D5D13B63}"/>
              </a:ext>
            </a:extLst>
          </p:cNvPr>
          <p:cNvSpPr txBox="1"/>
          <p:nvPr/>
        </p:nvSpPr>
        <p:spPr>
          <a:xfrm>
            <a:off x="3575720" y="2780929"/>
            <a:ext cx="5976664" cy="5078313"/>
          </a:xfrm>
          <a:prstGeom prst="rect">
            <a:avLst/>
          </a:prstGeom>
          <a:noFill/>
        </p:spPr>
        <p:txBody>
          <a:bodyPr wrap="square" rtlCol="0">
            <a:spAutoFit/>
          </a:bodyPr>
          <a:lstStyle/>
          <a:p>
            <a:r>
              <a:rPr lang="en-GB" sz="5400" dirty="0"/>
              <a:t>A					B</a:t>
            </a:r>
          </a:p>
          <a:p>
            <a:endParaRPr lang="en-GB" sz="5400" dirty="0"/>
          </a:p>
          <a:p>
            <a:endParaRPr lang="en-GB" sz="5400" dirty="0"/>
          </a:p>
          <a:p>
            <a:endParaRPr lang="en-GB" sz="5400" dirty="0"/>
          </a:p>
          <a:p>
            <a:endParaRPr lang="en-GB" sz="5400" dirty="0"/>
          </a:p>
          <a:p>
            <a:endParaRPr lang="en-GB" sz="5400" dirty="0"/>
          </a:p>
        </p:txBody>
      </p:sp>
    </p:spTree>
    <p:extLst>
      <p:ext uri="{BB962C8B-B14F-4D97-AF65-F5344CB8AC3E}">
        <p14:creationId xmlns:p14="http://schemas.microsoft.com/office/powerpoint/2010/main" val="19150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58CEFF-994E-41A2-86BD-17F8C8FD5B83}"/>
              </a:ext>
            </a:extLst>
          </p:cNvPr>
          <p:cNvSpPr>
            <a:spLocks noGrp="1"/>
          </p:cNvSpPr>
          <p:nvPr>
            <p:ph type="title"/>
          </p:nvPr>
        </p:nvSpPr>
        <p:spPr>
          <a:xfrm>
            <a:off x="2034952" y="0"/>
            <a:ext cx="8229600" cy="908720"/>
          </a:xfrm>
        </p:spPr>
        <p:txBody>
          <a:bodyPr>
            <a:normAutofit/>
          </a:bodyPr>
          <a:lstStyle/>
          <a:p>
            <a:pPr algn="ctr"/>
            <a:r>
              <a:rPr lang="en-GB" sz="3600" b="1" dirty="0">
                <a:latin typeface="Comic Sans MS" pitchFamily="66" charset="0"/>
              </a:rPr>
              <a:t>Lenses</a:t>
            </a:r>
          </a:p>
        </p:txBody>
      </p:sp>
      <p:sp>
        <p:nvSpPr>
          <p:cNvPr id="13" name="Text Box 13">
            <a:extLst>
              <a:ext uri="{FF2B5EF4-FFF2-40B4-BE49-F238E27FC236}">
                <a16:creationId xmlns:a16="http://schemas.microsoft.com/office/drawing/2014/main" id="{F66FBAC9-BDD3-4CE2-AB72-8C6C91EDA5E4}"/>
              </a:ext>
            </a:extLst>
          </p:cNvPr>
          <p:cNvSpPr txBox="1">
            <a:spLocks noChangeArrowheads="1"/>
          </p:cNvSpPr>
          <p:nvPr/>
        </p:nvSpPr>
        <p:spPr bwMode="auto">
          <a:xfrm>
            <a:off x="2034953" y="908720"/>
            <a:ext cx="83095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omic Sans MS" panose="030F0702030302020204" pitchFamily="66" charset="0"/>
              </a:rPr>
              <a:t>The lens of our eyes have a unique shape.</a:t>
            </a:r>
          </a:p>
        </p:txBody>
      </p:sp>
      <p:pic>
        <p:nvPicPr>
          <p:cNvPr id="2050" name="Picture 2" descr="https://kaiserscience.files.wordpress.com/2015/02/eye-focusing-rays-of-light-figure_10_24_labeled.jpg">
            <a:extLst>
              <a:ext uri="{FF2B5EF4-FFF2-40B4-BE49-F238E27FC236}">
                <a16:creationId xmlns:a16="http://schemas.microsoft.com/office/drawing/2014/main" id="{CD15D46B-3F8B-442C-A47D-195D31C682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268" y="3047198"/>
            <a:ext cx="7992888" cy="377025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3">
            <a:extLst>
              <a:ext uri="{FF2B5EF4-FFF2-40B4-BE49-F238E27FC236}">
                <a16:creationId xmlns:a16="http://schemas.microsoft.com/office/drawing/2014/main" id="{A7033A59-0A87-4C0A-9E5A-1937AFCBFBE8}"/>
              </a:ext>
            </a:extLst>
          </p:cNvPr>
          <p:cNvSpPr txBox="1">
            <a:spLocks noChangeArrowheads="1"/>
          </p:cNvSpPr>
          <p:nvPr/>
        </p:nvSpPr>
        <p:spPr bwMode="auto">
          <a:xfrm>
            <a:off x="2106960" y="1484785"/>
            <a:ext cx="83095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omic Sans MS" panose="030F0702030302020204" pitchFamily="66" charset="0"/>
              </a:rPr>
              <a:t>If the object doesn’t focus on the back of the eye (the retina) then the object will be blurry.</a:t>
            </a:r>
          </a:p>
        </p:txBody>
      </p:sp>
      <p:sp>
        <p:nvSpPr>
          <p:cNvPr id="9" name="Text Box 13">
            <a:extLst>
              <a:ext uri="{FF2B5EF4-FFF2-40B4-BE49-F238E27FC236}">
                <a16:creationId xmlns:a16="http://schemas.microsoft.com/office/drawing/2014/main" id="{D575E260-E31E-4136-8A43-6244439BE8C0}"/>
              </a:ext>
            </a:extLst>
          </p:cNvPr>
          <p:cNvSpPr txBox="1">
            <a:spLocks noChangeArrowheads="1"/>
          </p:cNvSpPr>
          <p:nvPr/>
        </p:nvSpPr>
        <p:spPr bwMode="auto">
          <a:xfrm>
            <a:off x="2106960" y="2473732"/>
            <a:ext cx="83095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omic Sans MS" panose="030F0702030302020204" pitchFamily="66" charset="0"/>
              </a:rPr>
              <a:t>A lens in front of the eye helps to focus light.</a:t>
            </a:r>
          </a:p>
        </p:txBody>
      </p:sp>
    </p:spTree>
    <p:extLst>
      <p:ext uri="{BB962C8B-B14F-4D97-AF65-F5344CB8AC3E}">
        <p14:creationId xmlns:p14="http://schemas.microsoft.com/office/powerpoint/2010/main" val="2948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down)">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58CEFF-994E-41A2-86BD-17F8C8FD5B83}"/>
              </a:ext>
            </a:extLst>
          </p:cNvPr>
          <p:cNvSpPr>
            <a:spLocks noGrp="1"/>
          </p:cNvSpPr>
          <p:nvPr>
            <p:ph type="title"/>
          </p:nvPr>
        </p:nvSpPr>
        <p:spPr>
          <a:xfrm>
            <a:off x="2034952" y="0"/>
            <a:ext cx="8229600" cy="908720"/>
          </a:xfrm>
        </p:spPr>
        <p:txBody>
          <a:bodyPr>
            <a:normAutofit/>
          </a:bodyPr>
          <a:lstStyle/>
          <a:p>
            <a:pPr algn="ctr"/>
            <a:r>
              <a:rPr lang="en-GB" sz="3600" b="1" dirty="0">
                <a:latin typeface="Comic Sans MS" pitchFamily="66" charset="0"/>
              </a:rPr>
              <a:t>Lenses</a:t>
            </a:r>
          </a:p>
        </p:txBody>
      </p:sp>
      <p:pic>
        <p:nvPicPr>
          <p:cNvPr id="7" name="Picture 2" descr="http://hyperphysics.phy-astr.gsu.edu/hbase/vision/imgvis/farsi.gif">
            <a:extLst>
              <a:ext uri="{FF2B5EF4-FFF2-40B4-BE49-F238E27FC236}">
                <a16:creationId xmlns:a16="http://schemas.microsoft.com/office/drawing/2014/main" id="{C775AF5E-58A0-4EFB-BEB4-35477DCEE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131" y="1124744"/>
            <a:ext cx="8615243" cy="5040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j043756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0977" y="265782"/>
            <a:ext cx="10445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9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stretch>
            <a:fillRect/>
          </a:stretch>
        </p:blipFill>
        <p:spPr>
          <a:xfrm>
            <a:off x="930164" y="0"/>
            <a:ext cx="5680921" cy="5140768"/>
          </a:xfrm>
          <a:prstGeom prst="rect">
            <a:avLst/>
          </a:prstGeom>
        </p:spPr>
      </p:pic>
      <p:sp>
        <p:nvSpPr>
          <p:cNvPr id="4" name="Text Placeholder 3"/>
          <p:cNvSpPr>
            <a:spLocks noGrp="1"/>
          </p:cNvSpPr>
          <p:nvPr>
            <p:ph type="body" sz="half" idx="2"/>
          </p:nvPr>
        </p:nvSpPr>
        <p:spPr>
          <a:xfrm>
            <a:off x="90269" y="5597968"/>
            <a:ext cx="11850254" cy="563418"/>
          </a:xfrm>
        </p:spPr>
        <p:txBody>
          <a:bodyPr>
            <a:noAutofit/>
          </a:bodyPr>
          <a:lstStyle/>
          <a:p>
            <a:r>
              <a:rPr lang="en-GB" dirty="0">
                <a:solidFill>
                  <a:srgbClr val="FF0000"/>
                </a:solidFill>
                <a:latin typeface="Comic Sans MS" panose="030F0702030302020204" pitchFamily="66" charset="0"/>
              </a:rPr>
              <a:t>Go to :</a:t>
            </a:r>
          </a:p>
          <a:p>
            <a:r>
              <a:rPr lang="en-GB" dirty="0">
                <a:solidFill>
                  <a:srgbClr val="FF0000"/>
                </a:solidFill>
                <a:latin typeface="Comic Sans MS" panose="030F0702030302020204" pitchFamily="66" charset="0"/>
              </a:rPr>
              <a:t>Pupil Share&gt;  Physics&gt;  Flash Learning&gt; Physics Animations&gt; &gt;                      Optics and relativity&gt; Sight-Normal, long, short </a:t>
            </a:r>
            <a:r>
              <a:rPr lang="en-GB" dirty="0">
                <a:latin typeface="Comic Sans MS" panose="030F0702030302020204" pitchFamily="66" charset="0"/>
              </a:rPr>
              <a:t>for animation about how these lenses work</a:t>
            </a:r>
          </a:p>
        </p:txBody>
      </p:sp>
      <p:pic>
        <p:nvPicPr>
          <p:cNvPr id="6" name="Picture 6" descr="j043756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8369" y="227026"/>
            <a:ext cx="10445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 text, application&#10;&#10;Description automatically generated">
            <a:extLst>
              <a:ext uri="{FF2B5EF4-FFF2-40B4-BE49-F238E27FC236}">
                <a16:creationId xmlns:a16="http://schemas.microsoft.com/office/drawing/2014/main" id="{EFFE9E21-279F-4889-BD24-D356402A2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165" y="5337279"/>
            <a:ext cx="1443899" cy="1084795"/>
          </a:xfrm>
          <a:prstGeom prst="rect">
            <a:avLst/>
          </a:prstGeom>
        </p:spPr>
      </p:pic>
    </p:spTree>
    <p:extLst>
      <p:ext uri="{BB962C8B-B14F-4D97-AF65-F5344CB8AC3E}">
        <p14:creationId xmlns:p14="http://schemas.microsoft.com/office/powerpoint/2010/main" val="51898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07769" y="1052736"/>
            <a:ext cx="6386073" cy="5472608"/>
          </a:xfrm>
        </p:spPr>
      </p:pic>
      <p:sp>
        <p:nvSpPr>
          <p:cNvPr id="10" name="Title 1">
            <a:extLst>
              <a:ext uri="{FF2B5EF4-FFF2-40B4-BE49-F238E27FC236}">
                <a16:creationId xmlns:a16="http://schemas.microsoft.com/office/drawing/2014/main" id="{6958CEFF-994E-41A2-86BD-17F8C8FD5B83}"/>
              </a:ext>
            </a:extLst>
          </p:cNvPr>
          <p:cNvSpPr>
            <a:spLocks noGrp="1"/>
          </p:cNvSpPr>
          <p:nvPr>
            <p:ph type="title"/>
          </p:nvPr>
        </p:nvSpPr>
        <p:spPr>
          <a:xfrm>
            <a:off x="2034952" y="0"/>
            <a:ext cx="8229600" cy="908720"/>
          </a:xfrm>
        </p:spPr>
        <p:txBody>
          <a:bodyPr>
            <a:normAutofit/>
          </a:bodyPr>
          <a:lstStyle/>
          <a:p>
            <a:pPr algn="ctr"/>
            <a:r>
              <a:rPr lang="en-GB" sz="3600" b="1" dirty="0">
                <a:latin typeface="Comic Sans MS" pitchFamily="66" charset="0"/>
              </a:rPr>
              <a:t>Lenses</a:t>
            </a:r>
          </a:p>
        </p:txBody>
      </p:sp>
      <p:sp>
        <p:nvSpPr>
          <p:cNvPr id="14" name="Text Box 13">
            <a:extLst>
              <a:ext uri="{FF2B5EF4-FFF2-40B4-BE49-F238E27FC236}">
                <a16:creationId xmlns:a16="http://schemas.microsoft.com/office/drawing/2014/main" id="{AC30C311-2FAC-47B0-918A-0F383B23EC2A}"/>
              </a:ext>
            </a:extLst>
          </p:cNvPr>
          <p:cNvSpPr txBox="1">
            <a:spLocks noChangeArrowheads="1"/>
          </p:cNvSpPr>
          <p:nvPr/>
        </p:nvSpPr>
        <p:spPr bwMode="auto">
          <a:xfrm>
            <a:off x="1919537" y="1700808"/>
            <a:ext cx="190080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omic Sans MS" panose="030F0702030302020204" pitchFamily="66" charset="0"/>
              </a:rPr>
              <a:t>Thicker lenses refract the light more and the focus is then closer to the lens.</a:t>
            </a:r>
          </a:p>
        </p:txBody>
      </p:sp>
    </p:spTree>
    <p:extLst>
      <p:ext uri="{BB962C8B-B14F-4D97-AF65-F5344CB8AC3E}">
        <p14:creationId xmlns:p14="http://schemas.microsoft.com/office/powerpoint/2010/main" val="353854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altLang="en-US" u="sng" dirty="0">
                <a:latin typeface="Comic Sans MS" panose="030F0702030302020204" pitchFamily="66" charset="0"/>
              </a:rPr>
              <a:t>Lesson 2</a:t>
            </a:r>
            <a:br>
              <a:rPr lang="en-GB" altLang="en-US" dirty="0">
                <a:latin typeface="Comic Sans MS" panose="030F0702030302020204" pitchFamily="66" charset="0"/>
              </a:rPr>
            </a:br>
            <a:r>
              <a:rPr lang="en-GB" altLang="en-US" dirty="0">
                <a:latin typeface="Comic Sans MS" panose="030F0702030302020204" pitchFamily="66" charset="0"/>
              </a:rPr>
              <a:t>We are learning to...</a:t>
            </a:r>
          </a:p>
        </p:txBody>
      </p:sp>
      <p:sp>
        <p:nvSpPr>
          <p:cNvPr id="3075" name="Rectangle 3">
            <a:extLst>
              <a:ext uri="{FF2B5EF4-FFF2-40B4-BE49-F238E27FC236}">
                <a16:creationId xmlns:a16="http://schemas.microsoft.com/office/drawing/2014/main" id="{D1AB9A12-AC95-43CD-B72A-4DCF83235123}"/>
              </a:ext>
            </a:extLst>
          </p:cNvPr>
          <p:cNvSpPr>
            <a:spLocks noGrp="1" noChangeArrowheads="1"/>
          </p:cNvSpPr>
          <p:nvPr>
            <p:ph type="body" idx="1"/>
          </p:nvPr>
        </p:nvSpPr>
        <p:spPr>
          <a:xfrm>
            <a:off x="1981200" y="1916832"/>
            <a:ext cx="8507288" cy="3888432"/>
          </a:xfrm>
        </p:spPr>
        <p:txBody>
          <a:bodyPr>
            <a:normAutofit/>
          </a:bodyPr>
          <a:lstStyle/>
          <a:p>
            <a:pPr>
              <a:spcAft>
                <a:spcPts val="1200"/>
              </a:spcAft>
              <a:defRPr/>
            </a:pPr>
            <a:r>
              <a:rPr lang="en-GB" altLang="en-US" dirty="0">
                <a:solidFill>
                  <a:srgbClr val="6600FF"/>
                </a:solidFill>
                <a:latin typeface="Comic Sans MS" pitchFamily="66" charset="0"/>
              </a:rPr>
              <a:t>Draw </a:t>
            </a:r>
            <a:r>
              <a:rPr lang="en-GB" altLang="en-US" dirty="0">
                <a:latin typeface="Comic Sans MS" pitchFamily="66" charset="0"/>
              </a:rPr>
              <a:t>a convex lens and a concave lens</a:t>
            </a:r>
          </a:p>
          <a:p>
            <a:pPr>
              <a:spcAft>
                <a:spcPts val="1200"/>
              </a:spcAft>
              <a:defRPr/>
            </a:pPr>
            <a:r>
              <a:rPr lang="en-GB" altLang="en-US" dirty="0">
                <a:solidFill>
                  <a:srgbClr val="6600FF"/>
                </a:solidFill>
                <a:latin typeface="Comic Sans MS" pitchFamily="66" charset="0"/>
              </a:rPr>
              <a:t>Explain </a:t>
            </a:r>
            <a:r>
              <a:rPr lang="en-GB" altLang="en-US" dirty="0">
                <a:latin typeface="Comic Sans MS" pitchFamily="66" charset="0"/>
              </a:rPr>
              <a:t>what a convex lens and a concave lens do to light rays</a:t>
            </a:r>
          </a:p>
        </p:txBody>
      </p:sp>
      <p:pic>
        <p:nvPicPr>
          <p:cNvPr id="4100" name="Picture 5" descr="MC9002821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75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altLang="en-US" u="sng" dirty="0">
                <a:latin typeface="Comic Sans MS" panose="030F0702030302020204" pitchFamily="66" charset="0"/>
              </a:rPr>
              <a:t>Lesson 3</a:t>
            </a:r>
            <a:br>
              <a:rPr lang="en-GB" altLang="en-US" dirty="0">
                <a:latin typeface="Comic Sans MS" panose="030F0702030302020204" pitchFamily="66" charset="0"/>
              </a:rPr>
            </a:br>
            <a:r>
              <a:rPr lang="en-GB" altLang="en-US" dirty="0">
                <a:latin typeface="Comic Sans MS" panose="030F0702030302020204" pitchFamily="66" charset="0"/>
              </a:rPr>
              <a:t>We are learning to...</a:t>
            </a:r>
          </a:p>
        </p:txBody>
      </p:sp>
      <p:sp>
        <p:nvSpPr>
          <p:cNvPr id="3075" name="Rectangle 3">
            <a:extLst>
              <a:ext uri="{FF2B5EF4-FFF2-40B4-BE49-F238E27FC236}">
                <a16:creationId xmlns:a16="http://schemas.microsoft.com/office/drawing/2014/main" id="{D1AB9A12-AC95-43CD-B72A-4DCF83235123}"/>
              </a:ext>
            </a:extLst>
          </p:cNvPr>
          <p:cNvSpPr>
            <a:spLocks noGrp="1" noChangeArrowheads="1"/>
          </p:cNvSpPr>
          <p:nvPr>
            <p:ph type="body" idx="1"/>
          </p:nvPr>
        </p:nvSpPr>
        <p:spPr>
          <a:xfrm>
            <a:off x="1981200" y="1916832"/>
            <a:ext cx="8507288" cy="3888432"/>
          </a:xfrm>
        </p:spPr>
        <p:txBody>
          <a:bodyPr>
            <a:normAutofit/>
          </a:bodyPr>
          <a:lstStyle/>
          <a:p>
            <a:pPr>
              <a:spcAft>
                <a:spcPts val="1200"/>
              </a:spcAft>
              <a:defRPr/>
            </a:pPr>
            <a:r>
              <a:rPr lang="en-GB" altLang="en-US" dirty="0">
                <a:solidFill>
                  <a:srgbClr val="6600FF"/>
                </a:solidFill>
                <a:latin typeface="Comic Sans MS" pitchFamily="66" charset="0"/>
              </a:rPr>
              <a:t>Explain </a:t>
            </a:r>
            <a:r>
              <a:rPr lang="en-GB" altLang="en-US" dirty="0">
                <a:latin typeface="Comic Sans MS" pitchFamily="66" charset="0"/>
              </a:rPr>
              <a:t>how a visible spectrum is produced as light passes through a prism</a:t>
            </a:r>
          </a:p>
          <a:p>
            <a:pPr>
              <a:spcAft>
                <a:spcPts val="1200"/>
              </a:spcAft>
              <a:defRPr/>
            </a:pPr>
            <a:r>
              <a:rPr lang="en-GB" altLang="en-US" dirty="0">
                <a:solidFill>
                  <a:srgbClr val="6600FF"/>
                </a:solidFill>
                <a:latin typeface="Comic Sans MS" pitchFamily="66" charset="0"/>
              </a:rPr>
              <a:t>List </a:t>
            </a:r>
            <a:r>
              <a:rPr lang="en-GB" altLang="en-US" dirty="0">
                <a:latin typeface="Comic Sans MS" pitchFamily="66" charset="0"/>
              </a:rPr>
              <a:t>the order of the main colours that make up the visible spectrum</a:t>
            </a:r>
          </a:p>
        </p:txBody>
      </p:sp>
      <p:pic>
        <p:nvPicPr>
          <p:cNvPr id="4100" name="Picture 5" descr="MC9002821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801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Visible spectrum</a:t>
            </a:r>
          </a:p>
        </p:txBody>
      </p:sp>
      <p:sp>
        <p:nvSpPr>
          <p:cNvPr id="3" name="Content Placeholder 2"/>
          <p:cNvSpPr>
            <a:spLocks noGrp="1"/>
          </p:cNvSpPr>
          <p:nvPr>
            <p:ph idx="1"/>
          </p:nvPr>
        </p:nvSpPr>
        <p:spPr>
          <a:xfrm>
            <a:off x="2252316" y="1179612"/>
            <a:ext cx="7300068" cy="809228"/>
          </a:xfrm>
        </p:spPr>
        <p:txBody>
          <a:bodyPr>
            <a:normAutofit/>
          </a:bodyPr>
          <a:lstStyle/>
          <a:p>
            <a:pPr marL="177800" indent="-177800"/>
            <a:r>
              <a:rPr lang="en-GB" dirty="0">
                <a:latin typeface="Comic Sans MS" pitchFamily="66" charset="0"/>
              </a:rPr>
              <a:t>  What is the visible spectrum?</a:t>
            </a:r>
          </a:p>
        </p:txBody>
      </p:sp>
      <p:pic>
        <p:nvPicPr>
          <p:cNvPr id="4" name="Picture 9" descr="j0434411[1]">
            <a:extLst>
              <a:ext uri="{FF2B5EF4-FFF2-40B4-BE49-F238E27FC236}">
                <a16:creationId xmlns:a16="http://schemas.microsoft.com/office/drawing/2014/main" id="{5E738D1F-A20A-4512-926F-65858A1936D6}"/>
              </a:ext>
            </a:extLst>
          </p:cNvPr>
          <p:cNvPicPr>
            <a:picLocks noChangeAspect="1" noChangeArrowheads="1"/>
          </p:cNvPicPr>
          <p:nvPr/>
        </p:nvPicPr>
        <p:blipFill>
          <a:blip r:embed="rId2" cstate="print"/>
          <a:srcRect/>
          <a:stretch>
            <a:fillRect/>
          </a:stretch>
        </p:blipFill>
        <p:spPr bwMode="auto">
          <a:xfrm>
            <a:off x="9599565" y="223211"/>
            <a:ext cx="833438" cy="936625"/>
          </a:xfrm>
          <a:prstGeom prst="rect">
            <a:avLst/>
          </a:prstGeom>
          <a:noFill/>
          <a:ln w="9525">
            <a:noFill/>
            <a:miter lim="800000"/>
            <a:headEnd/>
            <a:tailEnd/>
          </a:ln>
        </p:spPr>
      </p:pic>
      <p:sp>
        <p:nvSpPr>
          <p:cNvPr id="5" name="Content Placeholder 2"/>
          <p:cNvSpPr txBox="1">
            <a:spLocks/>
          </p:cNvSpPr>
          <p:nvPr/>
        </p:nvSpPr>
        <p:spPr>
          <a:xfrm>
            <a:off x="2252316" y="2056688"/>
            <a:ext cx="8180687" cy="2308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The visible spectrum is basically </a:t>
            </a:r>
            <a:r>
              <a:rPr lang="en-GB" dirty="0">
                <a:solidFill>
                  <a:srgbClr val="7030A0"/>
                </a:solidFill>
                <a:latin typeface="Comic Sans MS" pitchFamily="66" charset="0"/>
              </a:rPr>
              <a:t>light that we can see</a:t>
            </a:r>
            <a:r>
              <a:rPr lang="en-GB" dirty="0">
                <a:latin typeface="Comic Sans MS" pitchFamily="66" charset="0"/>
              </a:rPr>
              <a:t>. Although light looks ‘white’ to us, it is in fact made of a variety (spectrum) of </a:t>
            </a:r>
            <a:r>
              <a:rPr lang="en-GB" dirty="0">
                <a:solidFill>
                  <a:srgbClr val="7030A0"/>
                </a:solidFill>
                <a:latin typeface="Comic Sans MS" pitchFamily="66" charset="0"/>
              </a:rPr>
              <a:t>7 colours</a:t>
            </a:r>
            <a:r>
              <a:rPr lang="en-GB" dirty="0">
                <a:latin typeface="Comic Sans MS" pitchFamily="66" charset="0"/>
              </a:rPr>
              <a:t>.</a:t>
            </a:r>
          </a:p>
        </p:txBody>
      </p:sp>
      <p:sp>
        <p:nvSpPr>
          <p:cNvPr id="8" name="Content Placeholder 2"/>
          <p:cNvSpPr txBox="1">
            <a:spLocks/>
          </p:cNvSpPr>
          <p:nvPr/>
        </p:nvSpPr>
        <p:spPr>
          <a:xfrm>
            <a:off x="2252316" y="4193400"/>
            <a:ext cx="8180687" cy="117981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These 7 colours become obvious when light is </a:t>
            </a:r>
            <a:r>
              <a:rPr lang="en-GB" dirty="0">
                <a:solidFill>
                  <a:srgbClr val="7030A0"/>
                </a:solidFill>
                <a:latin typeface="Comic Sans MS" pitchFamily="66" charset="0"/>
              </a:rPr>
              <a:t>refracted</a:t>
            </a:r>
            <a:r>
              <a:rPr lang="en-GB" dirty="0">
                <a:latin typeface="Comic Sans MS" pitchFamily="66" charset="0"/>
              </a:rPr>
              <a:t> through a </a:t>
            </a:r>
            <a:r>
              <a:rPr lang="en-GB" dirty="0">
                <a:solidFill>
                  <a:srgbClr val="7030A0"/>
                </a:solidFill>
                <a:latin typeface="Comic Sans MS" pitchFamily="66" charset="0"/>
              </a:rPr>
              <a:t>triangular prism</a:t>
            </a:r>
            <a:r>
              <a:rPr lang="en-GB" dirty="0">
                <a:latin typeface="Comic Sans MS" pitchFamily="66" charset="0"/>
              </a:rPr>
              <a:t>.</a:t>
            </a:r>
          </a:p>
        </p:txBody>
      </p:sp>
      <p:sp>
        <p:nvSpPr>
          <p:cNvPr id="9" name="Content Placeholder 2"/>
          <p:cNvSpPr txBox="1">
            <a:spLocks/>
          </p:cNvSpPr>
          <p:nvPr/>
        </p:nvSpPr>
        <p:spPr>
          <a:xfrm>
            <a:off x="2252316" y="5359726"/>
            <a:ext cx="8308181" cy="11798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Raindrops act as natural prisms and refract light into a well known pattern…</a:t>
            </a:r>
          </a:p>
        </p:txBody>
      </p:sp>
    </p:spTree>
    <p:extLst>
      <p:ext uri="{BB962C8B-B14F-4D97-AF65-F5344CB8AC3E}">
        <p14:creationId xmlns:p14="http://schemas.microsoft.com/office/powerpoint/2010/main" val="40436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409FDC95-84FC-48DF-B16C-7CAA3C1ACF1D}"/>
              </a:ext>
            </a:extLst>
          </p:cNvPr>
          <p:cNvSpPr>
            <a:spLocks noChangeArrowheads="1"/>
          </p:cNvSpPr>
          <p:nvPr/>
        </p:nvSpPr>
        <p:spPr bwMode="auto">
          <a:xfrm>
            <a:off x="2983707" y="118918"/>
            <a:ext cx="61722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lgn="ctr" eaLnBrk="1" hangingPunct="1"/>
            <a:r>
              <a:rPr lang="en-GB" altLang="en-US" sz="4000" u="sng" dirty="0"/>
              <a:t>Power point Icons</a:t>
            </a:r>
          </a:p>
        </p:txBody>
      </p:sp>
      <p:sp>
        <p:nvSpPr>
          <p:cNvPr id="3" name="Text Box 5">
            <a:extLst>
              <a:ext uri="{FF2B5EF4-FFF2-40B4-BE49-F238E27FC236}">
                <a16:creationId xmlns:a16="http://schemas.microsoft.com/office/drawing/2014/main" id="{92BA4BFF-9F4E-43BA-8461-49D3A4E46810}"/>
              </a:ext>
            </a:extLst>
          </p:cNvPr>
          <p:cNvSpPr txBox="1">
            <a:spLocks noChangeArrowheads="1"/>
          </p:cNvSpPr>
          <p:nvPr/>
        </p:nvSpPr>
        <p:spPr bwMode="auto">
          <a:xfrm>
            <a:off x="2135560" y="1103263"/>
            <a:ext cx="83529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All the Power points used in the course have the same icons so you know what to expect. The icons used are:</a:t>
            </a:r>
          </a:p>
        </p:txBody>
      </p:sp>
      <p:pic>
        <p:nvPicPr>
          <p:cNvPr id="4" name="Picture 20" descr="MC900391250[1]">
            <a:extLst>
              <a:ext uri="{FF2B5EF4-FFF2-40B4-BE49-F238E27FC236}">
                <a16:creationId xmlns:a16="http://schemas.microsoft.com/office/drawing/2014/main" id="{B79047D0-392D-4380-973A-EF89A1058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2250868"/>
            <a:ext cx="490538" cy="50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724A2C37-A06E-4EF3-935C-9368D629F648}"/>
              </a:ext>
            </a:extLst>
          </p:cNvPr>
          <p:cNvSpPr txBox="1">
            <a:spLocks noChangeArrowheads="1"/>
          </p:cNvSpPr>
          <p:nvPr/>
        </p:nvSpPr>
        <p:spPr bwMode="auto">
          <a:xfrm>
            <a:off x="2995614" y="2293915"/>
            <a:ext cx="23803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A note to copy</a:t>
            </a:r>
          </a:p>
        </p:txBody>
      </p:sp>
      <p:pic>
        <p:nvPicPr>
          <p:cNvPr id="6" name="Picture 7" descr="think.WMF">
            <a:extLst>
              <a:ext uri="{FF2B5EF4-FFF2-40B4-BE49-F238E27FC236}">
                <a16:creationId xmlns:a16="http://schemas.microsoft.com/office/drawing/2014/main" id="{FEAF1DBD-6B3F-4F1F-93A3-F2ECDE07B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9228" y="3190923"/>
            <a:ext cx="607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9BBADC45-BA20-407F-BE5F-D06FCA9AC4ED}"/>
              </a:ext>
            </a:extLst>
          </p:cNvPr>
          <p:cNvSpPr txBox="1">
            <a:spLocks noChangeArrowheads="1"/>
          </p:cNvSpPr>
          <p:nvPr/>
        </p:nvSpPr>
        <p:spPr bwMode="auto">
          <a:xfrm>
            <a:off x="2926609" y="3456979"/>
            <a:ext cx="3244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Question/Think point</a:t>
            </a:r>
          </a:p>
        </p:txBody>
      </p:sp>
      <p:pic>
        <p:nvPicPr>
          <p:cNvPr id="8" name="Picture 16" descr="j0437990[1]">
            <a:extLst>
              <a:ext uri="{FF2B5EF4-FFF2-40B4-BE49-F238E27FC236}">
                <a16:creationId xmlns:a16="http://schemas.microsoft.com/office/drawing/2014/main" id="{65C16EE0-7B43-4CE2-ADE6-5CCF399D3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568" y="4699718"/>
            <a:ext cx="6191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8D88790F-B9AB-4CBF-B452-1D4B4D044B97}"/>
              </a:ext>
            </a:extLst>
          </p:cNvPr>
          <p:cNvSpPr txBox="1">
            <a:spLocks noChangeArrowheads="1"/>
          </p:cNvSpPr>
          <p:nvPr/>
        </p:nvSpPr>
        <p:spPr bwMode="auto">
          <a:xfrm>
            <a:off x="2995615" y="4699719"/>
            <a:ext cx="2065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Literacy</a:t>
            </a:r>
          </a:p>
        </p:txBody>
      </p:sp>
      <p:pic>
        <p:nvPicPr>
          <p:cNvPr id="10" name="Picture 8" descr="j0290709[1]">
            <a:extLst>
              <a:ext uri="{FF2B5EF4-FFF2-40B4-BE49-F238E27FC236}">
                <a16:creationId xmlns:a16="http://schemas.microsoft.com/office/drawing/2014/main" id="{F35A72E7-5806-4BB9-84BF-39468CA5C2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104196"/>
            <a:ext cx="68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a:extLst>
              <a:ext uri="{FF2B5EF4-FFF2-40B4-BE49-F238E27FC236}">
                <a16:creationId xmlns:a16="http://schemas.microsoft.com/office/drawing/2014/main" id="{5FAEFD81-288F-4868-AB26-E9266CAA0B30}"/>
              </a:ext>
            </a:extLst>
          </p:cNvPr>
          <p:cNvSpPr txBox="1">
            <a:spLocks noChangeArrowheads="1"/>
          </p:cNvSpPr>
          <p:nvPr/>
        </p:nvSpPr>
        <p:spPr bwMode="auto">
          <a:xfrm>
            <a:off x="7003058" y="2195050"/>
            <a:ext cx="17707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Numeracy</a:t>
            </a:r>
          </a:p>
        </p:txBody>
      </p:sp>
      <p:pic>
        <p:nvPicPr>
          <p:cNvPr id="12" name="Picture 6" descr="j0437561[1]">
            <a:extLst>
              <a:ext uri="{FF2B5EF4-FFF2-40B4-BE49-F238E27FC236}">
                <a16:creationId xmlns:a16="http://schemas.microsoft.com/office/drawing/2014/main" id="{B771245A-9518-4C8E-B4D1-8F3E840A5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1012" y="3439310"/>
            <a:ext cx="783431"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a:extLst>
              <a:ext uri="{FF2B5EF4-FFF2-40B4-BE49-F238E27FC236}">
                <a16:creationId xmlns:a16="http://schemas.microsoft.com/office/drawing/2014/main" id="{2FF01CE7-DD1D-4585-9579-D23AC47DF8EB}"/>
              </a:ext>
            </a:extLst>
          </p:cNvPr>
          <p:cNvSpPr txBox="1">
            <a:spLocks noChangeArrowheads="1"/>
          </p:cNvSpPr>
          <p:nvPr/>
        </p:nvSpPr>
        <p:spPr bwMode="auto">
          <a:xfrm>
            <a:off x="6917531" y="3494807"/>
            <a:ext cx="3281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Health and Wellbeing</a:t>
            </a:r>
          </a:p>
        </p:txBody>
      </p:sp>
      <p:pic>
        <p:nvPicPr>
          <p:cNvPr id="14" name="Picture 4">
            <a:extLst>
              <a:ext uri="{FF2B5EF4-FFF2-40B4-BE49-F238E27FC236}">
                <a16:creationId xmlns:a16="http://schemas.microsoft.com/office/drawing/2014/main" id="{19449532-2BF1-4721-A194-AED540B003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359389" y="4464869"/>
            <a:ext cx="535781" cy="6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823B3AD8-C1F2-429E-9C23-41046C84E831}"/>
              </a:ext>
            </a:extLst>
          </p:cNvPr>
          <p:cNvSpPr txBox="1">
            <a:spLocks noChangeArrowheads="1"/>
          </p:cNvSpPr>
          <p:nvPr/>
        </p:nvSpPr>
        <p:spPr bwMode="auto">
          <a:xfrm>
            <a:off x="6917531" y="4652094"/>
            <a:ext cx="2182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Citizenship</a:t>
            </a:r>
          </a:p>
        </p:txBody>
      </p:sp>
      <p:pic>
        <p:nvPicPr>
          <p:cNvPr id="16" name="Picture 3">
            <a:extLst>
              <a:ext uri="{FF2B5EF4-FFF2-40B4-BE49-F238E27FC236}">
                <a16:creationId xmlns:a16="http://schemas.microsoft.com/office/drawing/2014/main" id="{A2E6AC7E-3098-4E76-A7E3-970A84FE65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1350" y="5684664"/>
            <a:ext cx="671513" cy="6715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a:extLst>
              <a:ext uri="{FF2B5EF4-FFF2-40B4-BE49-F238E27FC236}">
                <a16:creationId xmlns:a16="http://schemas.microsoft.com/office/drawing/2014/main" id="{882C1C64-F7CC-4306-998B-32B5616A3780}"/>
              </a:ext>
            </a:extLst>
          </p:cNvPr>
          <p:cNvSpPr txBox="1">
            <a:spLocks noChangeArrowheads="1"/>
          </p:cNvSpPr>
          <p:nvPr/>
        </p:nvSpPr>
        <p:spPr bwMode="auto">
          <a:xfrm>
            <a:off x="6171011" y="5857006"/>
            <a:ext cx="2182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sz="2400" dirty="0"/>
              <a:t>Videoclip</a:t>
            </a:r>
          </a:p>
        </p:txBody>
      </p:sp>
    </p:spTree>
    <p:extLst>
      <p:ext uri="{BB962C8B-B14F-4D97-AF65-F5344CB8AC3E}">
        <p14:creationId xmlns:p14="http://schemas.microsoft.com/office/powerpoint/2010/main" val="1336903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nodeType="afterGroup">
                            <p:stCondLst>
                              <p:cond delay="0"/>
                            </p:stCondLst>
                            <p:childTnLst>
                              <p:par>
                                <p:cTn id="19" presetID="3"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Visible spectrum</a:t>
            </a:r>
          </a:p>
        </p:txBody>
      </p:sp>
      <p:pic>
        <p:nvPicPr>
          <p:cNvPr id="8" name="Picture 7"/>
          <p:cNvPicPr>
            <a:picLocks noChangeAspect="1"/>
          </p:cNvPicPr>
          <p:nvPr/>
        </p:nvPicPr>
        <p:blipFill>
          <a:blip r:embed="rId2"/>
          <a:stretch>
            <a:fillRect/>
          </a:stretch>
        </p:blipFill>
        <p:spPr>
          <a:xfrm>
            <a:off x="2423592" y="2149996"/>
            <a:ext cx="7620000" cy="4286250"/>
          </a:xfrm>
          <a:prstGeom prst="rect">
            <a:avLst/>
          </a:prstGeom>
        </p:spPr>
      </p:pic>
      <p:sp>
        <p:nvSpPr>
          <p:cNvPr id="10" name="Content Placeholder 2"/>
          <p:cNvSpPr>
            <a:spLocks noGrp="1"/>
          </p:cNvSpPr>
          <p:nvPr>
            <p:ph idx="1"/>
          </p:nvPr>
        </p:nvSpPr>
        <p:spPr>
          <a:xfrm>
            <a:off x="2279576" y="980728"/>
            <a:ext cx="8236172" cy="1169268"/>
          </a:xfrm>
        </p:spPr>
        <p:txBody>
          <a:bodyPr>
            <a:normAutofit/>
          </a:bodyPr>
          <a:lstStyle/>
          <a:p>
            <a:pPr marL="0" indent="0">
              <a:buNone/>
            </a:pPr>
            <a:r>
              <a:rPr lang="en-GB" dirty="0">
                <a:latin typeface="Comic Sans MS" pitchFamily="66" charset="0"/>
              </a:rPr>
              <a:t>A </a:t>
            </a:r>
            <a:r>
              <a:rPr lang="en-GB" dirty="0">
                <a:solidFill>
                  <a:srgbClr val="7030A0"/>
                </a:solidFill>
                <a:latin typeface="Comic Sans MS" pitchFamily="66" charset="0"/>
              </a:rPr>
              <a:t>rainbow</a:t>
            </a:r>
            <a:r>
              <a:rPr lang="en-GB" dirty="0">
                <a:latin typeface="Comic Sans MS" pitchFamily="66" charset="0"/>
              </a:rPr>
              <a:t> shows the 7 colours of light that are known as the </a:t>
            </a:r>
            <a:r>
              <a:rPr lang="en-GB" dirty="0">
                <a:solidFill>
                  <a:srgbClr val="7030A0"/>
                </a:solidFill>
                <a:latin typeface="Comic Sans MS" pitchFamily="66" charset="0"/>
              </a:rPr>
              <a:t>visible spectrum</a:t>
            </a:r>
            <a:r>
              <a:rPr lang="en-GB" dirty="0">
                <a:latin typeface="Comic Sans MS" pitchFamily="66" charset="0"/>
              </a:rPr>
              <a:t>.</a:t>
            </a:r>
          </a:p>
        </p:txBody>
      </p:sp>
    </p:spTree>
    <p:extLst>
      <p:ext uri="{BB962C8B-B14F-4D97-AF65-F5344CB8AC3E}">
        <p14:creationId xmlns:p14="http://schemas.microsoft.com/office/powerpoint/2010/main" val="21960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8F9960-9B31-49E7-8E51-AFFF36A8B0C8}"/>
              </a:ext>
            </a:extLst>
          </p:cNvPr>
          <p:cNvSpPr txBox="1"/>
          <p:nvPr/>
        </p:nvSpPr>
        <p:spPr>
          <a:xfrm>
            <a:off x="544946" y="595945"/>
            <a:ext cx="7943272" cy="5355312"/>
          </a:xfrm>
          <a:prstGeom prst="rect">
            <a:avLst/>
          </a:prstGeom>
          <a:noFill/>
        </p:spPr>
        <p:txBody>
          <a:bodyPr wrap="square">
            <a:spAutoFit/>
          </a:bodyPr>
          <a:lstStyle/>
          <a:p>
            <a:pPr eaLnBrk="1" hangingPunct="1">
              <a:spcBef>
                <a:spcPct val="0"/>
              </a:spcBef>
              <a:buFontTx/>
              <a:buNone/>
            </a:pPr>
            <a:r>
              <a:rPr lang="en-GB" altLang="en-US" sz="1800" u="sng" dirty="0">
                <a:latin typeface="Comic Sans MS" panose="030F0702030302020204" pitchFamily="66" charset="0"/>
              </a:rPr>
              <a:t>Task 1 </a:t>
            </a:r>
            <a:r>
              <a:rPr lang="en-GB" altLang="en-US" sz="1800" dirty="0">
                <a:latin typeface="Comic Sans MS" panose="030F0702030302020204" pitchFamily="66" charset="0"/>
              </a:rPr>
              <a:t>:  - Collect a ray box</a:t>
            </a:r>
          </a:p>
          <a:p>
            <a:pPr eaLnBrk="1" hangingPunct="1">
              <a:spcBef>
                <a:spcPct val="0"/>
              </a:spcBef>
              <a:buFontTx/>
              <a:buNone/>
            </a:pPr>
            <a:r>
              <a:rPr lang="en-GB" altLang="en-US" dirty="0">
                <a:latin typeface="Comic Sans MS" panose="030F0702030302020204" pitchFamily="66" charset="0"/>
              </a:rPr>
              <a:t>              - Connect to power supply</a:t>
            </a:r>
          </a:p>
          <a:p>
            <a:pPr eaLnBrk="1" hangingPunct="1">
              <a:spcBef>
                <a:spcPct val="0"/>
              </a:spcBef>
              <a:buFontTx/>
              <a:buNone/>
            </a:pPr>
            <a:r>
              <a:rPr lang="en-GB" altLang="en-US" sz="1800" dirty="0">
                <a:latin typeface="Comic Sans MS" panose="030F0702030302020204" pitchFamily="66" charset="0"/>
              </a:rPr>
              <a:t>              - Shine fine beam of light through triangular prism as shown </a:t>
            </a:r>
          </a:p>
          <a:p>
            <a:pPr eaLnBrk="1" hangingPunct="1">
              <a:spcBef>
                <a:spcPct val="0"/>
              </a:spcBef>
              <a:buFontTx/>
              <a:buNone/>
            </a:pPr>
            <a:r>
              <a:rPr lang="en-GB" altLang="en-US" dirty="0">
                <a:latin typeface="Comic Sans MS" panose="030F0702030302020204" pitchFamily="66" charset="0"/>
              </a:rPr>
              <a:t>                    below</a:t>
            </a:r>
            <a:r>
              <a:rPr lang="en-GB" altLang="en-US" sz="1800" dirty="0">
                <a:latin typeface="Comic Sans MS" panose="030F0702030302020204" pitchFamily="66" charset="0"/>
              </a:rPr>
              <a:t>  ( should be </a:t>
            </a:r>
            <a:r>
              <a:rPr lang="en-GB" altLang="en-US" dirty="0">
                <a:latin typeface="Comic Sans MS" panose="030F0702030302020204" pitchFamily="66" charset="0"/>
              </a:rPr>
              <a:t>equilateral triangle)</a:t>
            </a: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endParaRPr lang="en-GB" altLang="en-US" dirty="0">
              <a:latin typeface="Comic Sans MS" panose="030F0702030302020204" pitchFamily="66" charset="0"/>
            </a:endParaRP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endParaRPr lang="en-GB" altLang="en-US" dirty="0">
              <a:latin typeface="Comic Sans MS" panose="030F0702030302020204" pitchFamily="66" charset="0"/>
            </a:endParaRP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r>
              <a:rPr lang="en-GB" altLang="en-US" dirty="0">
                <a:latin typeface="Comic Sans MS" panose="030F0702030302020204" pitchFamily="66" charset="0"/>
              </a:rPr>
              <a:t>                        </a:t>
            </a:r>
          </a:p>
          <a:p>
            <a:pPr eaLnBrk="1" hangingPunct="1">
              <a:spcBef>
                <a:spcPct val="0"/>
              </a:spcBef>
              <a:buFontTx/>
              <a:buNone/>
            </a:pPr>
            <a:r>
              <a:rPr lang="en-GB" altLang="en-US" sz="1800" dirty="0">
                <a:latin typeface="Comic Sans MS" panose="030F0702030302020204" pitchFamily="66" charset="0"/>
              </a:rPr>
              <a:t>             </a:t>
            </a:r>
          </a:p>
          <a:p>
            <a:pPr eaLnBrk="1" hangingPunct="1">
              <a:spcBef>
                <a:spcPct val="0"/>
              </a:spcBef>
              <a:buFontTx/>
              <a:buNone/>
            </a:pPr>
            <a:endParaRPr lang="en-GB" altLang="en-US" dirty="0">
              <a:latin typeface="Comic Sans MS" panose="030F0702030302020204" pitchFamily="66" charset="0"/>
            </a:endParaRP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endParaRPr lang="en-GB" altLang="en-US" dirty="0">
              <a:latin typeface="Comic Sans MS" panose="030F0702030302020204" pitchFamily="66" charset="0"/>
            </a:endParaRPr>
          </a:p>
          <a:p>
            <a:pPr eaLnBrk="1" hangingPunct="1">
              <a:spcBef>
                <a:spcPct val="0"/>
              </a:spcBef>
              <a:buFontTx/>
              <a:buNone/>
            </a:pPr>
            <a:endParaRPr lang="en-GB" altLang="en-US" sz="1800" dirty="0">
              <a:latin typeface="Comic Sans MS" panose="030F0702030302020204" pitchFamily="66" charset="0"/>
            </a:endParaRPr>
          </a:p>
          <a:p>
            <a:pPr eaLnBrk="1" hangingPunct="1">
              <a:spcBef>
                <a:spcPct val="0"/>
              </a:spcBef>
              <a:buFontTx/>
              <a:buNone/>
            </a:pPr>
            <a:endParaRPr lang="en-GB" altLang="en-US" dirty="0">
              <a:latin typeface="Comic Sans MS" panose="030F0702030302020204" pitchFamily="66" charset="0"/>
            </a:endParaRPr>
          </a:p>
          <a:p>
            <a:pPr eaLnBrk="1" hangingPunct="1">
              <a:spcBef>
                <a:spcPct val="0"/>
              </a:spcBef>
              <a:buFontTx/>
              <a:buNone/>
            </a:pPr>
            <a:r>
              <a:rPr lang="en-GB" altLang="en-US" sz="1800" dirty="0">
                <a:latin typeface="Comic Sans MS" panose="030F0702030302020204" pitchFamily="66" charset="0"/>
              </a:rPr>
              <a:t>             </a:t>
            </a:r>
            <a:r>
              <a:rPr lang="en-GB" altLang="en-US" dirty="0">
                <a:latin typeface="Comic Sans MS" panose="030F0702030302020204" pitchFamily="66" charset="0"/>
              </a:rPr>
              <a:t>- O</a:t>
            </a:r>
            <a:r>
              <a:rPr lang="en-GB" altLang="en-US" sz="1800" dirty="0">
                <a:latin typeface="Comic Sans MS" panose="030F0702030302020204" pitchFamily="66" charset="0"/>
              </a:rPr>
              <a:t>bserve result</a:t>
            </a:r>
            <a:r>
              <a:rPr lang="en-GB" altLang="en-US" dirty="0">
                <a:latin typeface="Comic Sans MS" panose="030F0702030302020204" pitchFamily="66" charset="0"/>
              </a:rPr>
              <a:t>s on white paper screen</a:t>
            </a:r>
            <a:r>
              <a:rPr lang="en-GB" altLang="en-US" sz="1800" dirty="0">
                <a:latin typeface="Comic Sans MS" panose="030F0702030302020204" pitchFamily="66" charset="0"/>
              </a:rPr>
              <a:t> </a:t>
            </a:r>
          </a:p>
          <a:p>
            <a:pPr eaLnBrk="1" hangingPunct="1">
              <a:spcBef>
                <a:spcPct val="0"/>
              </a:spcBef>
              <a:buFontTx/>
              <a:buNone/>
            </a:pPr>
            <a:r>
              <a:rPr lang="en-GB" altLang="en-US" dirty="0">
                <a:latin typeface="Comic Sans MS" panose="030F0702030302020204" pitchFamily="66" charset="0"/>
              </a:rPr>
              <a:t>         </a:t>
            </a:r>
            <a:endParaRPr lang="en-GB" altLang="en-US" sz="1800" dirty="0">
              <a:latin typeface="Comic Sans MS" panose="030F0702030302020204" pitchFamily="66" charset="0"/>
            </a:endParaRPr>
          </a:p>
        </p:txBody>
      </p:sp>
      <p:pic>
        <p:nvPicPr>
          <p:cNvPr id="7" name="Picture 6" descr="Diagram, shape&#10;&#10;Description automatically generated">
            <a:extLst>
              <a:ext uri="{FF2B5EF4-FFF2-40B4-BE49-F238E27FC236}">
                <a16:creationId xmlns:a16="http://schemas.microsoft.com/office/drawing/2014/main" id="{6F85987C-259E-46BA-A73C-E4F3AE09A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840" y="2194345"/>
            <a:ext cx="3512001" cy="2669886"/>
          </a:xfrm>
          <a:prstGeom prst="rect">
            <a:avLst/>
          </a:prstGeom>
        </p:spPr>
      </p:pic>
      <p:sp>
        <p:nvSpPr>
          <p:cNvPr id="8" name="Rectangle 7">
            <a:extLst>
              <a:ext uri="{FF2B5EF4-FFF2-40B4-BE49-F238E27FC236}">
                <a16:creationId xmlns:a16="http://schemas.microsoft.com/office/drawing/2014/main" id="{95A36E00-3C92-4E46-B430-5912FCB810AC}"/>
              </a:ext>
            </a:extLst>
          </p:cNvPr>
          <p:cNvSpPr/>
          <p:nvPr/>
        </p:nvSpPr>
        <p:spPr>
          <a:xfrm>
            <a:off x="5769204" y="2194345"/>
            <a:ext cx="45719" cy="29998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1458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F6A1-E2C9-4B9D-874A-44C730D924F6}"/>
              </a:ext>
            </a:extLst>
          </p:cNvPr>
          <p:cNvSpPr>
            <a:spLocks noGrp="1"/>
          </p:cNvSpPr>
          <p:nvPr>
            <p:ph type="ctrTitle"/>
          </p:nvPr>
        </p:nvSpPr>
        <p:spPr>
          <a:xfrm>
            <a:off x="944451" y="1276909"/>
            <a:ext cx="7529848" cy="809468"/>
          </a:xfrm>
        </p:spPr>
        <p:txBody>
          <a:bodyPr>
            <a:normAutofit fontScale="90000"/>
          </a:bodyPr>
          <a:lstStyle/>
          <a:p>
            <a:r>
              <a:rPr lang="en-GB" sz="2800" dirty="0">
                <a:latin typeface="Comic Sans MS" panose="030F0702030302020204" pitchFamily="66" charset="0"/>
              </a:rPr>
              <a:t>-Collect your colour spectrum diagram</a:t>
            </a:r>
            <a:br>
              <a:rPr lang="en-GB" sz="2800" dirty="0">
                <a:latin typeface="Comic Sans MS" panose="030F0702030302020204" pitchFamily="66" charset="0"/>
              </a:rPr>
            </a:br>
            <a:r>
              <a:rPr lang="en-GB" sz="2800" dirty="0">
                <a:latin typeface="Comic Sans MS" panose="030F0702030302020204" pitchFamily="66" charset="0"/>
              </a:rPr>
              <a:t>and stick in jotter</a:t>
            </a:r>
          </a:p>
        </p:txBody>
      </p:sp>
      <p:sp>
        <p:nvSpPr>
          <p:cNvPr id="3" name="Subtitle 2">
            <a:extLst>
              <a:ext uri="{FF2B5EF4-FFF2-40B4-BE49-F238E27FC236}">
                <a16:creationId xmlns:a16="http://schemas.microsoft.com/office/drawing/2014/main" id="{704FAF2C-EB69-4D40-AF31-9CA1057AC46D}"/>
              </a:ext>
            </a:extLst>
          </p:cNvPr>
          <p:cNvSpPr>
            <a:spLocks noGrp="1"/>
          </p:cNvSpPr>
          <p:nvPr>
            <p:ph type="subTitle" idx="1"/>
          </p:nvPr>
        </p:nvSpPr>
        <p:spPr>
          <a:xfrm>
            <a:off x="390659" y="2558850"/>
            <a:ext cx="9144000" cy="1549511"/>
          </a:xfrm>
        </p:spPr>
        <p:txBody>
          <a:bodyPr>
            <a:normAutofit/>
          </a:bodyPr>
          <a:lstStyle/>
          <a:p>
            <a:r>
              <a:rPr lang="en-GB" dirty="0">
                <a:latin typeface="Comic Sans MS" panose="030F0702030302020204" pitchFamily="66" charset="0"/>
              </a:rPr>
              <a:t>-Complete your diagram with colour pencils </a:t>
            </a:r>
          </a:p>
        </p:txBody>
      </p:sp>
      <p:pic>
        <p:nvPicPr>
          <p:cNvPr id="1026" name="Picture 2" descr="How To Make A Rainbow - Simple Science Experiments">
            <a:extLst>
              <a:ext uri="{FF2B5EF4-FFF2-40B4-BE49-F238E27FC236}">
                <a16:creationId xmlns:a16="http://schemas.microsoft.com/office/drawing/2014/main" id="{B1024EF4-4E79-4BDB-9769-1B3066306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705" y="3197915"/>
            <a:ext cx="4505739" cy="333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3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Visible spectrum</a:t>
            </a:r>
          </a:p>
        </p:txBody>
      </p:sp>
      <p:sp>
        <p:nvSpPr>
          <p:cNvPr id="3" name="Content Placeholder 2"/>
          <p:cNvSpPr>
            <a:spLocks noGrp="1"/>
          </p:cNvSpPr>
          <p:nvPr>
            <p:ph idx="1"/>
          </p:nvPr>
        </p:nvSpPr>
        <p:spPr>
          <a:xfrm>
            <a:off x="2252316" y="1179612"/>
            <a:ext cx="8164164" cy="1241276"/>
          </a:xfrm>
        </p:spPr>
        <p:txBody>
          <a:bodyPr>
            <a:normAutofit/>
          </a:bodyPr>
          <a:lstStyle/>
          <a:p>
            <a:pPr marL="0" indent="0">
              <a:buNone/>
            </a:pPr>
            <a:r>
              <a:rPr lang="en-GB" dirty="0">
                <a:latin typeface="Comic Sans MS" pitchFamily="66" charset="0"/>
              </a:rPr>
              <a:t>All the colours are refracted differently e.g. red light is refracted the least.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4005064"/>
            <a:ext cx="4625726" cy="261353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252316" y="2439244"/>
            <a:ext cx="8164164" cy="41793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This explains why the blue region (which is most refracted) is the main colour of the sky at midday, but often red at sunrise or sunset                                    as the red light is                                refracted over                                          the horizon.</a:t>
            </a:r>
          </a:p>
        </p:txBody>
      </p:sp>
      <p:pic>
        <p:nvPicPr>
          <p:cNvPr id="6" name="Picture 5" descr="movie_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703" y="5371856"/>
            <a:ext cx="804389" cy="80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hlinkClick r:id="rId4" action="ppaction://hlinkfile"/>
          </p:cNvPr>
          <p:cNvSpPr txBox="1">
            <a:spLocks/>
          </p:cNvSpPr>
          <p:nvPr/>
        </p:nvSpPr>
        <p:spPr>
          <a:xfrm>
            <a:off x="2173844" y="6165304"/>
            <a:ext cx="5410944" cy="5400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dirty="0">
                <a:solidFill>
                  <a:schemeClr val="tx2"/>
                </a:solidFill>
                <a:latin typeface="Comic Sans MS" panose="030F0702030302020204" pitchFamily="66" charset="0"/>
              </a:rPr>
              <a:t>Visible spectrum (4min 7sec)</a:t>
            </a:r>
          </a:p>
        </p:txBody>
      </p:sp>
    </p:spTree>
    <p:extLst>
      <p:ext uri="{BB962C8B-B14F-4D97-AF65-F5344CB8AC3E}">
        <p14:creationId xmlns:p14="http://schemas.microsoft.com/office/powerpoint/2010/main" val="5487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gregwilson.co.uk/wp-content/uploads/2010/08/Dark-Side-sleeve.jpg"/>
          <p:cNvPicPr>
            <a:picLocks noChangeAspect="1" noChangeArrowheads="1"/>
          </p:cNvPicPr>
          <p:nvPr/>
        </p:nvPicPr>
        <p:blipFill>
          <a:blip r:embed="rId3" cstate="print"/>
          <a:srcRect/>
          <a:stretch>
            <a:fillRect/>
          </a:stretch>
        </p:blipFill>
        <p:spPr bwMode="auto">
          <a:xfrm>
            <a:off x="-1199754" y="-2043608"/>
            <a:ext cx="14208522" cy="14208522"/>
          </a:xfrm>
          <a:prstGeom prst="rect">
            <a:avLst/>
          </a:prstGeom>
          <a:noFill/>
        </p:spPr>
      </p:pic>
      <p:sp>
        <p:nvSpPr>
          <p:cNvPr id="3" name="TextBox 2"/>
          <p:cNvSpPr txBox="1"/>
          <p:nvPr/>
        </p:nvSpPr>
        <p:spPr>
          <a:xfrm>
            <a:off x="2270421" y="548681"/>
            <a:ext cx="7603620" cy="461665"/>
          </a:xfrm>
          <a:prstGeom prst="rect">
            <a:avLst/>
          </a:prstGeom>
          <a:noFill/>
        </p:spPr>
        <p:txBody>
          <a:bodyPr wrap="none" rtlCol="0">
            <a:spAutoFit/>
          </a:bodyPr>
          <a:lstStyle/>
          <a:p>
            <a:pPr algn="ctr"/>
            <a:r>
              <a:rPr lang="en-GB" sz="2400" dirty="0">
                <a:solidFill>
                  <a:srgbClr val="FFFFFF"/>
                </a:solidFill>
              </a:rPr>
              <a:t>White light is made up of all of the colours of the </a:t>
            </a:r>
            <a:r>
              <a:rPr lang="en-GB" sz="2400" dirty="0">
                <a:solidFill>
                  <a:srgbClr val="FF0000"/>
                </a:solidFill>
              </a:rPr>
              <a:t>R</a:t>
            </a:r>
            <a:r>
              <a:rPr lang="en-GB" sz="2400" dirty="0">
                <a:solidFill>
                  <a:srgbClr val="FFC000"/>
                </a:solidFill>
              </a:rPr>
              <a:t>A</a:t>
            </a:r>
            <a:r>
              <a:rPr lang="en-GB" sz="2400" dirty="0">
                <a:solidFill>
                  <a:srgbClr val="FFFF00"/>
                </a:solidFill>
              </a:rPr>
              <a:t>I</a:t>
            </a:r>
            <a:r>
              <a:rPr lang="en-GB" sz="2400" dirty="0">
                <a:solidFill>
                  <a:srgbClr val="00B050"/>
                </a:solidFill>
              </a:rPr>
              <a:t>N</a:t>
            </a:r>
            <a:r>
              <a:rPr lang="en-GB" sz="2400" dirty="0">
                <a:solidFill>
                  <a:srgbClr val="0070C0"/>
                </a:solidFill>
              </a:rPr>
              <a:t>B</a:t>
            </a:r>
            <a:r>
              <a:rPr lang="en-GB" sz="2400" dirty="0">
                <a:solidFill>
                  <a:srgbClr val="7030A0"/>
                </a:solidFill>
              </a:rPr>
              <a:t>O</a:t>
            </a:r>
            <a:r>
              <a:rPr lang="en-GB" sz="2400" dirty="0">
                <a:solidFill>
                  <a:schemeClr val="accent5">
                    <a:lumMod val="50000"/>
                  </a:schemeClr>
                </a:solidFill>
              </a:rPr>
              <a:t>W</a:t>
            </a:r>
          </a:p>
        </p:txBody>
      </p:sp>
    </p:spTree>
    <p:extLst>
      <p:ext uri="{BB962C8B-B14F-4D97-AF65-F5344CB8AC3E}">
        <p14:creationId xmlns:p14="http://schemas.microsoft.com/office/powerpoint/2010/main" val="3160600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Visible spectrum</a:t>
            </a:r>
          </a:p>
        </p:txBody>
      </p:sp>
      <p:pic>
        <p:nvPicPr>
          <p:cNvPr id="7" name="Picture 6"/>
          <p:cNvPicPr>
            <a:picLocks noChangeAspect="1"/>
          </p:cNvPicPr>
          <p:nvPr/>
        </p:nvPicPr>
        <p:blipFill>
          <a:blip r:embed="rId2"/>
          <a:stretch>
            <a:fillRect/>
          </a:stretch>
        </p:blipFill>
        <p:spPr>
          <a:xfrm>
            <a:off x="6157302" y="3332182"/>
            <a:ext cx="4356846" cy="3325995"/>
          </a:xfrm>
          <a:prstGeom prst="rect">
            <a:avLst/>
          </a:prstGeom>
        </p:spPr>
      </p:pic>
      <p:sp>
        <p:nvSpPr>
          <p:cNvPr id="6" name="Content Placeholder 2"/>
          <p:cNvSpPr txBox="1">
            <a:spLocks/>
          </p:cNvSpPr>
          <p:nvPr/>
        </p:nvSpPr>
        <p:spPr>
          <a:xfrm>
            <a:off x="2783632" y="980728"/>
            <a:ext cx="7730516" cy="2160240"/>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The visible spectrum is the light we can see.</a:t>
            </a:r>
          </a:p>
          <a:p>
            <a:pPr>
              <a:spcBef>
                <a:spcPct val="0"/>
              </a:spcBef>
            </a:pPr>
            <a:r>
              <a:rPr lang="en-GB" altLang="en-US" sz="2800" dirty="0">
                <a:solidFill>
                  <a:srgbClr val="FF0000"/>
                </a:solidFill>
                <a:latin typeface="Comic Sans MS" panose="030F0702030302020204" pitchFamily="66" charset="0"/>
              </a:rPr>
              <a:t>The visible spectrum is produced when light passes through a prism as some colours refract more than others. </a:t>
            </a:r>
          </a:p>
        </p:txBody>
      </p:sp>
      <p:sp>
        <p:nvSpPr>
          <p:cNvPr id="9" name="Content Placeholder 2"/>
          <p:cNvSpPr txBox="1">
            <a:spLocks/>
          </p:cNvSpPr>
          <p:nvPr/>
        </p:nvSpPr>
        <p:spPr>
          <a:xfrm>
            <a:off x="1812979" y="2738657"/>
            <a:ext cx="8673547" cy="660867"/>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The colours that make up the visible spectrum are:</a:t>
            </a:r>
          </a:p>
        </p:txBody>
      </p:sp>
      <p:pic>
        <p:nvPicPr>
          <p:cNvPr id="10" name="Picture 9"/>
          <p:cNvPicPr>
            <a:picLocks noChangeAspect="1"/>
          </p:cNvPicPr>
          <p:nvPr/>
        </p:nvPicPr>
        <p:blipFill>
          <a:blip r:embed="rId3"/>
          <a:stretch>
            <a:fillRect/>
          </a:stretch>
        </p:blipFill>
        <p:spPr>
          <a:xfrm>
            <a:off x="1958997" y="3332182"/>
            <a:ext cx="4190754" cy="3325995"/>
          </a:xfrm>
          <a:prstGeom prst="rect">
            <a:avLst/>
          </a:prstGeom>
        </p:spPr>
      </p:pic>
      <p:pic>
        <p:nvPicPr>
          <p:cNvPr id="11" name="Picture 20" descr="MC90039125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2978" y="1061839"/>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99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linds(horizontal)">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BAFB94-FF73-4547-8D9A-EEB68EDF6EF2}"/>
              </a:ext>
            </a:extLst>
          </p:cNvPr>
          <p:cNvSpPr txBox="1"/>
          <p:nvPr/>
        </p:nvSpPr>
        <p:spPr>
          <a:xfrm>
            <a:off x="979055" y="678933"/>
            <a:ext cx="6096000" cy="1200329"/>
          </a:xfrm>
          <a:prstGeom prst="rect">
            <a:avLst/>
          </a:prstGeom>
          <a:noFill/>
        </p:spPr>
        <p:txBody>
          <a:bodyPr wrap="square">
            <a:spAutoFit/>
          </a:bodyPr>
          <a:lstStyle/>
          <a:p>
            <a:pPr eaLnBrk="1" hangingPunct="1">
              <a:spcBef>
                <a:spcPct val="0"/>
              </a:spcBef>
              <a:buFontTx/>
              <a:buNone/>
            </a:pPr>
            <a:r>
              <a:rPr lang="en-GB" altLang="en-US" sz="1800" u="sng" dirty="0">
                <a:latin typeface="Comic Sans MS" panose="030F0702030302020204" pitchFamily="66" charset="0"/>
              </a:rPr>
              <a:t>Task 2 </a:t>
            </a:r>
            <a:r>
              <a:rPr lang="en-GB" altLang="en-US" sz="1800" dirty="0">
                <a:latin typeface="Comic Sans MS" panose="030F0702030302020204" pitchFamily="66" charset="0"/>
              </a:rPr>
              <a:t>: Using the first letters of the colours of the visible spectrum, make a mnemonic ( your teacher will explain) of the letters to remember the order of the colours easily</a:t>
            </a:r>
          </a:p>
        </p:txBody>
      </p:sp>
    </p:spTree>
    <p:extLst>
      <p:ext uri="{BB962C8B-B14F-4D97-AF65-F5344CB8AC3E}">
        <p14:creationId xmlns:p14="http://schemas.microsoft.com/office/powerpoint/2010/main" val="1412475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altLang="en-US" u="sng" dirty="0">
                <a:latin typeface="Comic Sans MS" panose="030F0702030302020204" pitchFamily="66" charset="0"/>
              </a:rPr>
              <a:t>Lesson 3</a:t>
            </a:r>
            <a:br>
              <a:rPr lang="en-GB" altLang="en-US" dirty="0">
                <a:latin typeface="Comic Sans MS" panose="030F0702030302020204" pitchFamily="66" charset="0"/>
              </a:rPr>
            </a:br>
            <a:r>
              <a:rPr lang="en-GB" altLang="en-US" dirty="0">
                <a:latin typeface="Comic Sans MS" panose="030F0702030302020204" pitchFamily="66" charset="0"/>
              </a:rPr>
              <a:t>We are learning to...</a:t>
            </a:r>
          </a:p>
        </p:txBody>
      </p:sp>
      <p:sp>
        <p:nvSpPr>
          <p:cNvPr id="3075" name="Rectangle 3">
            <a:extLst>
              <a:ext uri="{FF2B5EF4-FFF2-40B4-BE49-F238E27FC236}">
                <a16:creationId xmlns:a16="http://schemas.microsoft.com/office/drawing/2014/main" id="{D1AB9A12-AC95-43CD-B72A-4DCF83235123}"/>
              </a:ext>
            </a:extLst>
          </p:cNvPr>
          <p:cNvSpPr>
            <a:spLocks noGrp="1" noChangeArrowheads="1"/>
          </p:cNvSpPr>
          <p:nvPr>
            <p:ph type="body" idx="1"/>
          </p:nvPr>
        </p:nvSpPr>
        <p:spPr>
          <a:xfrm>
            <a:off x="1981200" y="1916832"/>
            <a:ext cx="8507288" cy="3888432"/>
          </a:xfrm>
        </p:spPr>
        <p:txBody>
          <a:bodyPr>
            <a:normAutofit/>
          </a:bodyPr>
          <a:lstStyle/>
          <a:p>
            <a:pPr>
              <a:spcAft>
                <a:spcPts val="1200"/>
              </a:spcAft>
              <a:defRPr/>
            </a:pPr>
            <a:r>
              <a:rPr lang="en-GB" altLang="en-US" dirty="0">
                <a:solidFill>
                  <a:srgbClr val="6600FF"/>
                </a:solidFill>
                <a:latin typeface="Comic Sans MS" pitchFamily="66" charset="0"/>
              </a:rPr>
              <a:t>Explain </a:t>
            </a:r>
            <a:r>
              <a:rPr lang="en-GB" altLang="en-US" dirty="0">
                <a:latin typeface="Comic Sans MS" pitchFamily="66" charset="0"/>
              </a:rPr>
              <a:t>how a visible spectrum is produced as light passes through a prism</a:t>
            </a:r>
          </a:p>
          <a:p>
            <a:pPr>
              <a:spcAft>
                <a:spcPts val="1200"/>
              </a:spcAft>
              <a:defRPr/>
            </a:pPr>
            <a:r>
              <a:rPr lang="en-GB" altLang="en-US" dirty="0">
                <a:solidFill>
                  <a:srgbClr val="6600FF"/>
                </a:solidFill>
                <a:latin typeface="Comic Sans MS" pitchFamily="66" charset="0"/>
              </a:rPr>
              <a:t>List </a:t>
            </a:r>
            <a:r>
              <a:rPr lang="en-GB" altLang="en-US" dirty="0">
                <a:latin typeface="Comic Sans MS" pitchFamily="66" charset="0"/>
              </a:rPr>
              <a:t>the order of the main colours that make up the visible spectrum</a:t>
            </a:r>
          </a:p>
        </p:txBody>
      </p:sp>
      <p:pic>
        <p:nvPicPr>
          <p:cNvPr id="4100" name="Picture 5" descr="MC9002821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593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altLang="en-US" u="sng" dirty="0">
                <a:latin typeface="Comic Sans MS" panose="030F0702030302020204" pitchFamily="66" charset="0"/>
              </a:rPr>
              <a:t>Lesson 4</a:t>
            </a:r>
            <a:br>
              <a:rPr lang="en-GB" altLang="en-US" dirty="0">
                <a:latin typeface="Comic Sans MS" panose="030F0702030302020204" pitchFamily="66" charset="0"/>
              </a:rPr>
            </a:br>
            <a:r>
              <a:rPr lang="en-GB" altLang="en-US" dirty="0">
                <a:latin typeface="Comic Sans MS" panose="030F0702030302020204" pitchFamily="66" charset="0"/>
              </a:rPr>
              <a:t>We are learning to...</a:t>
            </a:r>
          </a:p>
        </p:txBody>
      </p:sp>
      <p:sp>
        <p:nvSpPr>
          <p:cNvPr id="3075" name="Rectangle 3">
            <a:extLst>
              <a:ext uri="{FF2B5EF4-FFF2-40B4-BE49-F238E27FC236}">
                <a16:creationId xmlns:a16="http://schemas.microsoft.com/office/drawing/2014/main" id="{D1AB9A12-AC95-43CD-B72A-4DCF83235123}"/>
              </a:ext>
            </a:extLst>
          </p:cNvPr>
          <p:cNvSpPr>
            <a:spLocks noGrp="1" noChangeArrowheads="1"/>
          </p:cNvSpPr>
          <p:nvPr>
            <p:ph type="body" idx="1"/>
          </p:nvPr>
        </p:nvSpPr>
        <p:spPr>
          <a:xfrm>
            <a:off x="1981200" y="1916832"/>
            <a:ext cx="8686800" cy="4464496"/>
          </a:xfrm>
        </p:spPr>
        <p:txBody>
          <a:bodyPr>
            <a:normAutofit/>
          </a:bodyPr>
          <a:lstStyle/>
          <a:p>
            <a:pPr>
              <a:spcAft>
                <a:spcPts val="1200"/>
              </a:spcAft>
              <a:defRPr/>
            </a:pPr>
            <a:r>
              <a:rPr lang="en-GB" altLang="en-US" dirty="0">
                <a:solidFill>
                  <a:srgbClr val="6600FF"/>
                </a:solidFill>
                <a:latin typeface="Comic Sans MS" pitchFamily="66" charset="0"/>
              </a:rPr>
              <a:t>Describe </a:t>
            </a:r>
            <a:r>
              <a:rPr lang="en-GB" altLang="en-US" dirty="0">
                <a:latin typeface="Comic Sans MS" pitchFamily="66" charset="0"/>
              </a:rPr>
              <a:t>what the electro-magnetic spectrum (EMS) is</a:t>
            </a:r>
          </a:p>
          <a:p>
            <a:pPr>
              <a:spcAft>
                <a:spcPts val="1200"/>
              </a:spcAft>
              <a:defRPr/>
            </a:pPr>
            <a:r>
              <a:rPr lang="en-GB" altLang="en-US" dirty="0">
                <a:solidFill>
                  <a:srgbClr val="6600FF"/>
                </a:solidFill>
                <a:latin typeface="Comic Sans MS" pitchFamily="66" charset="0"/>
              </a:rPr>
              <a:t>Give examples </a:t>
            </a:r>
            <a:r>
              <a:rPr lang="en-GB" altLang="en-US" dirty="0">
                <a:latin typeface="Comic Sans MS" pitchFamily="66" charset="0"/>
              </a:rPr>
              <a:t>of types of waves (and their uses) in the EMS</a:t>
            </a:r>
          </a:p>
          <a:p>
            <a:pPr>
              <a:spcAft>
                <a:spcPts val="1200"/>
              </a:spcAft>
              <a:defRPr/>
            </a:pPr>
            <a:r>
              <a:rPr lang="en-GB" altLang="en-US" dirty="0">
                <a:solidFill>
                  <a:srgbClr val="6600FF"/>
                </a:solidFill>
                <a:latin typeface="Comic Sans MS" pitchFamily="66" charset="0"/>
              </a:rPr>
              <a:t>Use the internet </a:t>
            </a:r>
            <a:r>
              <a:rPr lang="en-GB" altLang="en-US" dirty="0">
                <a:latin typeface="Comic Sans MS" pitchFamily="66" charset="0"/>
              </a:rPr>
              <a:t>to search for information</a:t>
            </a:r>
          </a:p>
          <a:p>
            <a:pPr>
              <a:spcAft>
                <a:spcPts val="1200"/>
              </a:spcAft>
              <a:defRPr/>
            </a:pPr>
            <a:r>
              <a:rPr lang="en-GB" altLang="en-US" dirty="0">
                <a:solidFill>
                  <a:srgbClr val="6600FF"/>
                </a:solidFill>
                <a:latin typeface="Comic Sans MS" pitchFamily="66" charset="0"/>
              </a:rPr>
              <a:t>Work as a team </a:t>
            </a:r>
            <a:r>
              <a:rPr lang="en-GB" altLang="en-US" dirty="0">
                <a:latin typeface="Comic Sans MS" pitchFamily="66" charset="0"/>
              </a:rPr>
              <a:t>to produce a research poster</a:t>
            </a:r>
          </a:p>
        </p:txBody>
      </p:sp>
      <p:pic>
        <p:nvPicPr>
          <p:cNvPr id="4100" name="Picture 5" descr="MC9002821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841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linds(horizontal)">
                                      <p:cBhvr>
                                        <p:cTn id="22" dur="5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Electro-Magnetic Spectrum (EMS)</a:t>
            </a:r>
          </a:p>
        </p:txBody>
      </p:sp>
      <p:sp>
        <p:nvSpPr>
          <p:cNvPr id="3" name="Content Placeholder 2"/>
          <p:cNvSpPr>
            <a:spLocks noGrp="1"/>
          </p:cNvSpPr>
          <p:nvPr>
            <p:ph idx="1"/>
          </p:nvPr>
        </p:nvSpPr>
        <p:spPr>
          <a:xfrm>
            <a:off x="2252316" y="1179612"/>
            <a:ext cx="8012236" cy="1673324"/>
          </a:xfrm>
        </p:spPr>
        <p:txBody>
          <a:bodyPr>
            <a:normAutofit/>
          </a:bodyPr>
          <a:lstStyle/>
          <a:p>
            <a:pPr marL="0" indent="0">
              <a:buNone/>
            </a:pPr>
            <a:r>
              <a:rPr lang="en-GB" dirty="0">
                <a:latin typeface="Comic Sans MS" pitchFamily="66" charset="0"/>
              </a:rPr>
              <a:t>Visible light is one member of a family of waves known as the electro-magnetic spectrum (or EMS for short).</a:t>
            </a:r>
          </a:p>
        </p:txBody>
      </p:sp>
      <p:sp>
        <p:nvSpPr>
          <p:cNvPr id="10" name="Content Placeholder 2"/>
          <p:cNvSpPr txBox="1">
            <a:spLocks/>
          </p:cNvSpPr>
          <p:nvPr/>
        </p:nvSpPr>
        <p:spPr>
          <a:xfrm>
            <a:off x="2252316" y="2913280"/>
            <a:ext cx="8012236" cy="16733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All the waves move at the same speed (the speed of light = 300,000,000 metres per second!).</a:t>
            </a:r>
          </a:p>
        </p:txBody>
      </p:sp>
      <p:sp>
        <p:nvSpPr>
          <p:cNvPr id="11" name="Content Placeholder 2"/>
          <p:cNvSpPr txBox="1">
            <a:spLocks/>
          </p:cNvSpPr>
          <p:nvPr/>
        </p:nvSpPr>
        <p:spPr>
          <a:xfrm>
            <a:off x="2282741" y="4725144"/>
            <a:ext cx="8012236" cy="16733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The other waves are not visible, but all behave the same way as light e.g. they can be reflected and refracted.</a:t>
            </a:r>
          </a:p>
        </p:txBody>
      </p:sp>
    </p:spTree>
    <p:extLst>
      <p:ext uri="{BB962C8B-B14F-4D97-AF65-F5344CB8AC3E}">
        <p14:creationId xmlns:p14="http://schemas.microsoft.com/office/powerpoint/2010/main" val="11521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GB" dirty="0"/>
              <a:t>Careers Link!</a:t>
            </a:r>
            <a:br>
              <a:rPr lang="en-GB" dirty="0"/>
            </a:br>
            <a:r>
              <a:rPr lang="en-GB" dirty="0"/>
              <a:t>Waves is a </a:t>
            </a:r>
            <a:r>
              <a:rPr lang="en-GB"/>
              <a:t>Physics Topic</a:t>
            </a:r>
            <a:endParaRPr lang="en-GB" dirty="0"/>
          </a:p>
        </p:txBody>
      </p:sp>
      <p:sp>
        <p:nvSpPr>
          <p:cNvPr id="3" name="Content Placeholder 2"/>
          <p:cNvSpPr>
            <a:spLocks noGrp="1"/>
          </p:cNvSpPr>
          <p:nvPr>
            <p:ph idx="1"/>
          </p:nvPr>
        </p:nvSpPr>
        <p:spPr>
          <a:xfrm>
            <a:off x="2711624" y="1628801"/>
            <a:ext cx="1810544" cy="676671"/>
          </a:xfrm>
        </p:spPr>
        <p:txBody>
          <a:bodyPr/>
          <a:lstStyle/>
          <a:p>
            <a:pPr marL="0" indent="0">
              <a:buNone/>
            </a:pPr>
            <a:r>
              <a:rPr lang="en-GB" dirty="0"/>
              <a:t>optician</a:t>
            </a:r>
          </a:p>
        </p:txBody>
      </p:sp>
      <p:pic>
        <p:nvPicPr>
          <p:cNvPr id="4" name="Picture 3"/>
          <p:cNvPicPr>
            <a:picLocks noChangeAspect="1"/>
          </p:cNvPicPr>
          <p:nvPr/>
        </p:nvPicPr>
        <p:blipFill>
          <a:blip r:embed="rId2"/>
          <a:stretch>
            <a:fillRect/>
          </a:stretch>
        </p:blipFill>
        <p:spPr>
          <a:xfrm>
            <a:off x="1631504" y="2204865"/>
            <a:ext cx="3271350" cy="1838895"/>
          </a:xfrm>
          <a:prstGeom prst="rect">
            <a:avLst/>
          </a:prstGeom>
        </p:spPr>
      </p:pic>
      <p:pic>
        <p:nvPicPr>
          <p:cNvPr id="5" name="Picture 4"/>
          <p:cNvPicPr>
            <a:picLocks noChangeAspect="1"/>
          </p:cNvPicPr>
          <p:nvPr/>
        </p:nvPicPr>
        <p:blipFill>
          <a:blip r:embed="rId3"/>
          <a:stretch>
            <a:fillRect/>
          </a:stretch>
        </p:blipFill>
        <p:spPr>
          <a:xfrm>
            <a:off x="5046791" y="1707021"/>
            <a:ext cx="2018621" cy="1073907"/>
          </a:xfrm>
          <a:prstGeom prst="rect">
            <a:avLst/>
          </a:prstGeom>
        </p:spPr>
      </p:pic>
      <p:sp>
        <p:nvSpPr>
          <p:cNvPr id="6" name="Content Placeholder 2"/>
          <p:cNvSpPr txBox="1">
            <a:spLocks/>
          </p:cNvSpPr>
          <p:nvPr/>
        </p:nvSpPr>
        <p:spPr>
          <a:xfrm>
            <a:off x="3997582" y="4709884"/>
            <a:ext cx="2098418" cy="89964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t>Sound engineer</a:t>
            </a:r>
          </a:p>
        </p:txBody>
      </p:sp>
      <p:pic>
        <p:nvPicPr>
          <p:cNvPr id="7" name="Picture 6"/>
          <p:cNvPicPr>
            <a:picLocks noChangeAspect="1"/>
          </p:cNvPicPr>
          <p:nvPr/>
        </p:nvPicPr>
        <p:blipFill>
          <a:blip r:embed="rId4"/>
          <a:stretch>
            <a:fillRect/>
          </a:stretch>
        </p:blipFill>
        <p:spPr>
          <a:xfrm>
            <a:off x="1662132" y="4221089"/>
            <a:ext cx="2258612" cy="1353953"/>
          </a:xfrm>
          <a:prstGeom prst="rect">
            <a:avLst/>
          </a:prstGeom>
        </p:spPr>
      </p:pic>
      <p:pic>
        <p:nvPicPr>
          <p:cNvPr id="8" name="Picture 7"/>
          <p:cNvPicPr>
            <a:picLocks noChangeAspect="1"/>
          </p:cNvPicPr>
          <p:nvPr/>
        </p:nvPicPr>
        <p:blipFill>
          <a:blip r:embed="rId5"/>
          <a:stretch>
            <a:fillRect/>
          </a:stretch>
        </p:blipFill>
        <p:spPr>
          <a:xfrm>
            <a:off x="1620145" y="5667236"/>
            <a:ext cx="2674640" cy="1190765"/>
          </a:xfrm>
          <a:prstGeom prst="rect">
            <a:avLst/>
          </a:prstGeom>
        </p:spPr>
      </p:pic>
      <p:pic>
        <p:nvPicPr>
          <p:cNvPr id="9" name="Picture 8"/>
          <p:cNvPicPr>
            <a:picLocks noChangeAspect="1"/>
          </p:cNvPicPr>
          <p:nvPr/>
        </p:nvPicPr>
        <p:blipFill>
          <a:blip r:embed="rId6"/>
          <a:stretch>
            <a:fillRect/>
          </a:stretch>
        </p:blipFill>
        <p:spPr>
          <a:xfrm>
            <a:off x="7824192" y="1628800"/>
            <a:ext cx="2596336" cy="1733054"/>
          </a:xfrm>
          <a:prstGeom prst="rect">
            <a:avLst/>
          </a:prstGeom>
        </p:spPr>
      </p:pic>
      <p:sp>
        <p:nvSpPr>
          <p:cNvPr id="10" name="Content Placeholder 2"/>
          <p:cNvSpPr txBox="1">
            <a:spLocks/>
          </p:cNvSpPr>
          <p:nvPr/>
        </p:nvSpPr>
        <p:spPr>
          <a:xfrm>
            <a:off x="7680176" y="3361854"/>
            <a:ext cx="3744416" cy="539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t>Light technician</a:t>
            </a:r>
          </a:p>
        </p:txBody>
      </p:sp>
      <p:pic>
        <p:nvPicPr>
          <p:cNvPr id="11" name="Picture 10"/>
          <p:cNvPicPr>
            <a:picLocks noChangeAspect="1"/>
          </p:cNvPicPr>
          <p:nvPr/>
        </p:nvPicPr>
        <p:blipFill>
          <a:blip r:embed="rId7"/>
          <a:stretch>
            <a:fillRect/>
          </a:stretch>
        </p:blipFill>
        <p:spPr>
          <a:xfrm>
            <a:off x="8003397" y="4388902"/>
            <a:ext cx="2551638" cy="1173167"/>
          </a:xfrm>
          <a:prstGeom prst="rect">
            <a:avLst/>
          </a:prstGeom>
        </p:spPr>
      </p:pic>
      <p:sp>
        <p:nvSpPr>
          <p:cNvPr id="12" name="Content Placeholder 2"/>
          <p:cNvSpPr txBox="1">
            <a:spLocks/>
          </p:cNvSpPr>
          <p:nvPr/>
        </p:nvSpPr>
        <p:spPr>
          <a:xfrm>
            <a:off x="7957443" y="5667236"/>
            <a:ext cx="2597593" cy="1182601"/>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t>Health physics,</a:t>
            </a:r>
          </a:p>
          <a:p>
            <a:pPr marL="0" indent="0">
              <a:buNone/>
            </a:pPr>
            <a:r>
              <a:rPr lang="en-GB" dirty="0"/>
              <a:t>radiographer</a:t>
            </a:r>
          </a:p>
        </p:txBody>
      </p:sp>
      <p:pic>
        <p:nvPicPr>
          <p:cNvPr id="13" name="Picture 12"/>
          <p:cNvPicPr>
            <a:picLocks noChangeAspect="1"/>
          </p:cNvPicPr>
          <p:nvPr/>
        </p:nvPicPr>
        <p:blipFill>
          <a:blip r:embed="rId8"/>
          <a:stretch>
            <a:fillRect/>
          </a:stretch>
        </p:blipFill>
        <p:spPr>
          <a:xfrm>
            <a:off x="5736632" y="5306070"/>
            <a:ext cx="2212692" cy="1472446"/>
          </a:xfrm>
          <a:prstGeom prst="rect">
            <a:avLst/>
          </a:prstGeom>
        </p:spPr>
      </p:pic>
      <p:pic>
        <p:nvPicPr>
          <p:cNvPr id="14" name="Picture 13"/>
          <p:cNvPicPr>
            <a:picLocks noChangeAspect="1"/>
          </p:cNvPicPr>
          <p:nvPr/>
        </p:nvPicPr>
        <p:blipFill>
          <a:blip r:embed="rId9"/>
          <a:stretch>
            <a:fillRect/>
          </a:stretch>
        </p:blipFill>
        <p:spPr>
          <a:xfrm>
            <a:off x="5215860" y="3070309"/>
            <a:ext cx="2454023" cy="1081588"/>
          </a:xfrm>
          <a:prstGeom prst="rect">
            <a:avLst/>
          </a:prstGeom>
        </p:spPr>
      </p:pic>
    </p:spTree>
    <p:extLst>
      <p:ext uri="{BB962C8B-B14F-4D97-AF65-F5344CB8AC3E}">
        <p14:creationId xmlns:p14="http://schemas.microsoft.com/office/powerpoint/2010/main" val="1635045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hecalculatorsite.com/images/articles/20160901-speed-of-light-distan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406"/>
            <a:ext cx="8964488" cy="683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36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31504" y="476672"/>
            <a:ext cx="8924270" cy="5832648"/>
          </a:xfrm>
        </p:spPr>
      </p:pic>
    </p:spTree>
    <p:extLst>
      <p:ext uri="{BB962C8B-B14F-4D97-AF65-F5344CB8AC3E}">
        <p14:creationId xmlns:p14="http://schemas.microsoft.com/office/powerpoint/2010/main" val="3404625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867880" y="1266411"/>
            <a:ext cx="4032448" cy="1512168"/>
            <a:chOff x="179512" y="548680"/>
            <a:chExt cx="4032448" cy="1512168"/>
          </a:xfrm>
        </p:grpSpPr>
        <p:sp>
          <p:nvSpPr>
            <p:cNvPr id="14" name="Plaque 13"/>
            <p:cNvSpPr/>
            <p:nvPr/>
          </p:nvSpPr>
          <p:spPr>
            <a:xfrm>
              <a:off x="179512" y="548680"/>
              <a:ext cx="4032448" cy="1512168"/>
            </a:xfrm>
            <a:prstGeom prst="plaque">
              <a:avLst>
                <a:gd name="adj" fmla="val 36508"/>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a:spLocks noChangeArrowheads="1"/>
            </p:cNvSpPr>
            <p:nvPr/>
          </p:nvSpPr>
          <p:spPr bwMode="auto">
            <a:xfrm>
              <a:off x="251520" y="980728"/>
              <a:ext cx="3935693" cy="646331"/>
            </a:xfrm>
            <a:prstGeom prst="rect">
              <a:avLst/>
            </a:prstGeom>
            <a:noFill/>
            <a:ln w="9525">
              <a:noFill/>
              <a:miter lim="800000"/>
              <a:headEnd/>
              <a:tailEnd/>
            </a:ln>
          </p:spPr>
          <p:txBody>
            <a:bodyPr wrap="none">
              <a:spAutoFit/>
            </a:bodyPr>
            <a:lstStyle/>
            <a:p>
              <a:r>
                <a:rPr lang="en-GB" sz="3600" dirty="0">
                  <a:solidFill>
                    <a:schemeClr val="accent2"/>
                  </a:solidFill>
                  <a:latin typeface="Comic Sans MS" pitchFamily="66" charset="0"/>
                </a:rPr>
                <a:t>Radio &amp; TV waves</a:t>
              </a:r>
              <a:endParaRPr lang="en-GB" sz="4000" dirty="0">
                <a:solidFill>
                  <a:schemeClr val="accent2"/>
                </a:solidFill>
                <a:latin typeface="Comic Sans MS" pitchFamily="66" charset="0"/>
              </a:endParaRPr>
            </a:p>
          </p:txBody>
        </p:sp>
      </p:grpSp>
      <p:grpSp>
        <p:nvGrpSpPr>
          <p:cNvPr id="18" name="Group 17"/>
          <p:cNvGrpSpPr/>
          <p:nvPr/>
        </p:nvGrpSpPr>
        <p:grpSpPr>
          <a:xfrm>
            <a:off x="2351584" y="4737814"/>
            <a:ext cx="3168352" cy="1944216"/>
            <a:chOff x="5652120" y="476672"/>
            <a:chExt cx="3168352" cy="1944216"/>
          </a:xfrm>
        </p:grpSpPr>
        <p:sp>
          <p:nvSpPr>
            <p:cNvPr id="13" name="Cloud 12"/>
            <p:cNvSpPr/>
            <p:nvPr/>
          </p:nvSpPr>
          <p:spPr>
            <a:xfrm>
              <a:off x="5652120" y="476672"/>
              <a:ext cx="3168352" cy="1944216"/>
            </a:xfrm>
            <a:prstGeom prst="cloud">
              <a:avLst/>
            </a:prstGeom>
            <a:solidFill>
              <a:schemeClr val="bg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a:spLocks noChangeArrowheads="1"/>
            </p:cNvSpPr>
            <p:nvPr/>
          </p:nvSpPr>
          <p:spPr bwMode="auto">
            <a:xfrm>
              <a:off x="5868144" y="968058"/>
              <a:ext cx="2676525" cy="646113"/>
            </a:xfrm>
            <a:prstGeom prst="rect">
              <a:avLst/>
            </a:prstGeom>
            <a:noFill/>
            <a:ln w="9525">
              <a:noFill/>
              <a:miter lim="800000"/>
              <a:headEnd/>
              <a:tailEnd/>
            </a:ln>
          </p:spPr>
          <p:txBody>
            <a:bodyPr wrap="none">
              <a:spAutoFit/>
            </a:bodyPr>
            <a:lstStyle/>
            <a:p>
              <a:r>
                <a:rPr lang="en-GB" sz="3600" dirty="0">
                  <a:solidFill>
                    <a:srgbClr val="002060"/>
                  </a:solidFill>
                  <a:latin typeface="Comic Sans MS" pitchFamily="66" charset="0"/>
                </a:rPr>
                <a:t>Microwaves</a:t>
              </a:r>
              <a:endParaRPr lang="en-GB" sz="4000" dirty="0">
                <a:solidFill>
                  <a:srgbClr val="002060"/>
                </a:solidFill>
                <a:latin typeface="Comic Sans MS" pitchFamily="66" charset="0"/>
              </a:endParaRPr>
            </a:p>
          </p:txBody>
        </p:sp>
      </p:grpSp>
      <p:grpSp>
        <p:nvGrpSpPr>
          <p:cNvPr id="20" name="Group 19"/>
          <p:cNvGrpSpPr/>
          <p:nvPr/>
        </p:nvGrpSpPr>
        <p:grpSpPr>
          <a:xfrm>
            <a:off x="2047900" y="3073423"/>
            <a:ext cx="3672408" cy="1440160"/>
            <a:chOff x="510952" y="3336843"/>
            <a:chExt cx="3672408" cy="1440160"/>
          </a:xfrm>
        </p:grpSpPr>
        <p:sp>
          <p:nvSpPr>
            <p:cNvPr id="15" name="Flowchart: Punched Tape 14"/>
            <p:cNvSpPr/>
            <p:nvPr/>
          </p:nvSpPr>
          <p:spPr>
            <a:xfrm>
              <a:off x="510952" y="3336843"/>
              <a:ext cx="3672408" cy="1440160"/>
            </a:xfrm>
            <a:prstGeom prst="flowChartPunchedTape">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a:spLocks noChangeArrowheads="1"/>
            </p:cNvSpPr>
            <p:nvPr/>
          </p:nvSpPr>
          <p:spPr bwMode="auto">
            <a:xfrm>
              <a:off x="594556" y="3662538"/>
              <a:ext cx="3505200" cy="646113"/>
            </a:xfrm>
            <a:prstGeom prst="rect">
              <a:avLst/>
            </a:prstGeom>
            <a:noFill/>
            <a:ln w="9525">
              <a:noFill/>
              <a:miter lim="800000"/>
              <a:headEnd/>
              <a:tailEnd/>
            </a:ln>
          </p:spPr>
          <p:txBody>
            <a:bodyPr wrap="none">
              <a:spAutoFit/>
            </a:bodyPr>
            <a:lstStyle/>
            <a:p>
              <a:r>
                <a:rPr lang="en-GB" sz="3600" dirty="0">
                  <a:solidFill>
                    <a:srgbClr val="FF0000"/>
                  </a:solidFill>
                  <a:latin typeface="Comic Sans MS" pitchFamily="66" charset="0"/>
                </a:rPr>
                <a:t>Infrared waves</a:t>
              </a:r>
              <a:endParaRPr lang="en-GB" sz="4000" dirty="0">
                <a:solidFill>
                  <a:srgbClr val="FF0000"/>
                </a:solidFill>
                <a:latin typeface="Comic Sans MS" pitchFamily="66" charset="0"/>
              </a:endParaRPr>
            </a:p>
          </p:txBody>
        </p:sp>
      </p:grpSp>
      <p:grpSp>
        <p:nvGrpSpPr>
          <p:cNvPr id="10" name="Group 9"/>
          <p:cNvGrpSpPr/>
          <p:nvPr/>
        </p:nvGrpSpPr>
        <p:grpSpPr>
          <a:xfrm>
            <a:off x="6864362" y="1266411"/>
            <a:ext cx="2783757" cy="1661662"/>
            <a:chOff x="5118540" y="537463"/>
            <a:chExt cx="2376264" cy="1296144"/>
          </a:xfrm>
          <a:solidFill>
            <a:schemeClr val="accent2">
              <a:lumMod val="40000"/>
              <a:lumOff val="60000"/>
            </a:schemeClr>
          </a:solidFill>
        </p:grpSpPr>
        <p:sp>
          <p:nvSpPr>
            <p:cNvPr id="9" name="Oval 8"/>
            <p:cNvSpPr/>
            <p:nvPr/>
          </p:nvSpPr>
          <p:spPr>
            <a:xfrm>
              <a:off x="5118540" y="537463"/>
              <a:ext cx="2376264" cy="1296144"/>
            </a:xfrm>
            <a:prstGeom prst="ellips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a:spLocks noChangeArrowheads="1"/>
            </p:cNvSpPr>
            <p:nvPr/>
          </p:nvSpPr>
          <p:spPr bwMode="auto">
            <a:xfrm>
              <a:off x="5622611" y="848221"/>
              <a:ext cx="1393256" cy="504157"/>
            </a:xfrm>
            <a:prstGeom prst="rect">
              <a:avLst/>
            </a:prstGeom>
            <a:grpFill/>
            <a:ln w="9525">
              <a:noFill/>
              <a:miter lim="800000"/>
              <a:headEnd/>
              <a:tailEnd/>
            </a:ln>
          </p:spPr>
          <p:txBody>
            <a:bodyPr wrap="none">
              <a:spAutoFit/>
            </a:bodyPr>
            <a:lstStyle/>
            <a:p>
              <a:r>
                <a:rPr lang="en-GB" sz="3600" dirty="0">
                  <a:solidFill>
                    <a:srgbClr val="000000"/>
                  </a:solidFill>
                  <a:latin typeface="Comic Sans MS" pitchFamily="66" charset="0"/>
                </a:rPr>
                <a:t>X-rays</a:t>
              </a:r>
              <a:endParaRPr lang="en-GB" sz="4000" dirty="0">
                <a:solidFill>
                  <a:srgbClr val="000000"/>
                </a:solidFill>
                <a:latin typeface="Comic Sans MS" pitchFamily="66" charset="0"/>
              </a:endParaRPr>
            </a:p>
          </p:txBody>
        </p:sp>
      </p:grpSp>
      <p:grpSp>
        <p:nvGrpSpPr>
          <p:cNvPr id="19" name="Group 18"/>
          <p:cNvGrpSpPr/>
          <p:nvPr/>
        </p:nvGrpSpPr>
        <p:grpSpPr>
          <a:xfrm>
            <a:off x="5987988" y="3086270"/>
            <a:ext cx="4536504" cy="1440160"/>
            <a:chOff x="4547580" y="3336843"/>
            <a:chExt cx="4536504" cy="1440160"/>
          </a:xfrm>
        </p:grpSpPr>
        <p:sp>
          <p:nvSpPr>
            <p:cNvPr id="16" name="Left-Right Arrow 15"/>
            <p:cNvSpPr/>
            <p:nvPr/>
          </p:nvSpPr>
          <p:spPr>
            <a:xfrm>
              <a:off x="4547580" y="3336843"/>
              <a:ext cx="4536504" cy="1440160"/>
            </a:xfrm>
            <a:prstGeom prst="leftRightArrow">
              <a:avLst/>
            </a:prstGeom>
            <a:solidFill>
              <a:srgbClr val="F2688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a:spLocks noChangeArrowheads="1"/>
            </p:cNvSpPr>
            <p:nvPr/>
          </p:nvSpPr>
          <p:spPr bwMode="auto">
            <a:xfrm>
              <a:off x="5015497" y="3686131"/>
              <a:ext cx="3911600" cy="646113"/>
            </a:xfrm>
            <a:prstGeom prst="rect">
              <a:avLst/>
            </a:prstGeom>
            <a:noFill/>
            <a:ln w="9525">
              <a:noFill/>
              <a:miter lim="800000"/>
              <a:headEnd/>
              <a:tailEnd/>
            </a:ln>
          </p:spPr>
          <p:txBody>
            <a:bodyPr wrap="none">
              <a:spAutoFit/>
            </a:bodyPr>
            <a:lstStyle/>
            <a:p>
              <a:r>
                <a:rPr lang="en-GB" sz="3600" dirty="0">
                  <a:solidFill>
                    <a:srgbClr val="7030A0"/>
                  </a:solidFill>
                  <a:latin typeface="Comic Sans MS" pitchFamily="66" charset="0"/>
                </a:rPr>
                <a:t>Ultraviolet waves</a:t>
              </a:r>
              <a:endParaRPr lang="en-GB" sz="4000" dirty="0">
                <a:solidFill>
                  <a:srgbClr val="7030A0"/>
                </a:solidFill>
                <a:latin typeface="Comic Sans MS" pitchFamily="66" charset="0"/>
              </a:endParaRPr>
            </a:p>
          </p:txBody>
        </p:sp>
      </p:grpSp>
      <p:grpSp>
        <p:nvGrpSpPr>
          <p:cNvPr id="12" name="Group 11"/>
          <p:cNvGrpSpPr/>
          <p:nvPr/>
        </p:nvGrpSpPr>
        <p:grpSpPr>
          <a:xfrm>
            <a:off x="7032104" y="4525484"/>
            <a:ext cx="2664296" cy="2183289"/>
            <a:chOff x="4572000" y="4293096"/>
            <a:chExt cx="2880320" cy="2304256"/>
          </a:xfrm>
        </p:grpSpPr>
        <p:sp>
          <p:nvSpPr>
            <p:cNvPr id="11" name="Isosceles Triangle 10"/>
            <p:cNvSpPr/>
            <p:nvPr/>
          </p:nvSpPr>
          <p:spPr>
            <a:xfrm>
              <a:off x="4572000" y="4293096"/>
              <a:ext cx="2880320" cy="2304256"/>
            </a:xfrm>
            <a:prstGeom prst="triangle">
              <a:avLst/>
            </a:prstGeom>
            <a:solidFill>
              <a:schemeClr val="accent3">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a:spLocks noChangeArrowheads="1"/>
            </p:cNvSpPr>
            <p:nvPr/>
          </p:nvSpPr>
          <p:spPr bwMode="auto">
            <a:xfrm>
              <a:off x="5120098" y="5301208"/>
              <a:ext cx="1974206" cy="1266834"/>
            </a:xfrm>
            <a:prstGeom prst="rect">
              <a:avLst/>
            </a:prstGeom>
            <a:noFill/>
            <a:ln w="9525">
              <a:noFill/>
              <a:miter lim="800000"/>
              <a:headEnd/>
              <a:tailEnd/>
            </a:ln>
          </p:spPr>
          <p:txBody>
            <a:bodyPr wrap="none">
              <a:spAutoFit/>
            </a:bodyPr>
            <a:lstStyle/>
            <a:p>
              <a:pPr algn="ctr"/>
              <a:r>
                <a:rPr lang="en-GB" sz="3600" dirty="0">
                  <a:latin typeface="Comic Sans MS" pitchFamily="66" charset="0"/>
                </a:rPr>
                <a:t>Gamma </a:t>
              </a:r>
              <a:br>
                <a:rPr lang="en-GB" sz="3600" dirty="0">
                  <a:latin typeface="Comic Sans MS" pitchFamily="66" charset="0"/>
                </a:rPr>
              </a:br>
              <a:r>
                <a:rPr lang="en-GB" sz="3600" dirty="0">
                  <a:latin typeface="Comic Sans MS" pitchFamily="66" charset="0"/>
                </a:rPr>
                <a:t>rays</a:t>
              </a:r>
              <a:endParaRPr lang="en-GB" sz="4000" dirty="0">
                <a:latin typeface="Comic Sans MS" pitchFamily="66" charset="0"/>
              </a:endParaRPr>
            </a:p>
          </p:txBody>
        </p:sp>
      </p:grpSp>
      <p:sp>
        <p:nvSpPr>
          <p:cNvPr id="21"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Electro-Magnetic Spectrum (EMS)</a:t>
            </a:r>
          </a:p>
        </p:txBody>
      </p:sp>
    </p:spTree>
    <p:extLst>
      <p:ext uri="{BB962C8B-B14F-4D97-AF65-F5344CB8AC3E}">
        <p14:creationId xmlns:p14="http://schemas.microsoft.com/office/powerpoint/2010/main" val="131979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524001" y="333376"/>
            <a:ext cx="8964613" cy="784225"/>
          </a:xfrm>
          <a:prstGeom prst="rect">
            <a:avLst/>
          </a:prstGeom>
          <a:noFill/>
          <a:ln w="9525">
            <a:noFill/>
            <a:miter lim="800000"/>
            <a:headEnd/>
            <a:tailEnd/>
          </a:ln>
        </p:spPr>
        <p:txBody>
          <a:bodyPr>
            <a:spAutoFit/>
          </a:bodyPr>
          <a:lstStyle/>
          <a:p>
            <a:pPr>
              <a:spcBef>
                <a:spcPct val="50000"/>
              </a:spcBef>
            </a:pPr>
            <a:endParaRPr lang="en-GB" dirty="0">
              <a:solidFill>
                <a:srgbClr val="002060"/>
              </a:solidFill>
            </a:endParaRPr>
          </a:p>
          <a:p>
            <a:pPr>
              <a:spcBef>
                <a:spcPct val="50000"/>
              </a:spcBef>
            </a:pPr>
            <a:r>
              <a:rPr lang="en-GB" dirty="0">
                <a:solidFill>
                  <a:srgbClr val="002060"/>
                </a:solidFill>
                <a:latin typeface="Comic Sans MS" pitchFamily="66" charset="0"/>
              </a:rPr>
              <a:t>Gamma     X-Rays    Ultraviolet   Visible Light   Infrared    Microwaves   TV/Radio</a:t>
            </a:r>
          </a:p>
        </p:txBody>
      </p:sp>
      <p:sp>
        <p:nvSpPr>
          <p:cNvPr id="9219" name="Text Box 3"/>
          <p:cNvSpPr txBox="1">
            <a:spLocks noChangeArrowheads="1"/>
          </p:cNvSpPr>
          <p:nvPr/>
        </p:nvSpPr>
        <p:spPr bwMode="auto">
          <a:xfrm>
            <a:off x="1524001" y="2135188"/>
            <a:ext cx="2195513" cy="862012"/>
          </a:xfrm>
          <a:prstGeom prst="rect">
            <a:avLst/>
          </a:prstGeom>
          <a:noFill/>
          <a:ln w="9525">
            <a:noFill/>
            <a:miter lim="800000"/>
            <a:headEnd/>
            <a:tailEnd/>
          </a:ln>
        </p:spPr>
        <p:txBody>
          <a:bodyPr>
            <a:spAutoFit/>
          </a:bodyPr>
          <a:lstStyle/>
          <a:p>
            <a:pPr>
              <a:spcBef>
                <a:spcPct val="50000"/>
              </a:spcBef>
            </a:pPr>
            <a:r>
              <a:rPr lang="en-GB" sz="2000" b="1" dirty="0">
                <a:solidFill>
                  <a:schemeClr val="accent2"/>
                </a:solidFill>
                <a:latin typeface="Comic Sans MS" pitchFamily="66" charset="0"/>
              </a:rPr>
              <a:t>short</a:t>
            </a:r>
            <a:r>
              <a:rPr lang="en-GB" sz="2000" b="1" dirty="0">
                <a:latin typeface="Comic Sans MS" pitchFamily="66" charset="0"/>
              </a:rPr>
              <a:t> </a:t>
            </a:r>
          </a:p>
          <a:p>
            <a:pPr>
              <a:spcBef>
                <a:spcPct val="50000"/>
              </a:spcBef>
            </a:pPr>
            <a:r>
              <a:rPr lang="en-GB" sz="2000" b="1" dirty="0">
                <a:solidFill>
                  <a:srgbClr val="002060"/>
                </a:solidFill>
                <a:latin typeface="Comic Sans MS" pitchFamily="66" charset="0"/>
                <a:sym typeface="Symbol" pitchFamily="18" charset="2"/>
              </a:rPr>
              <a:t>waves</a:t>
            </a:r>
            <a:endParaRPr lang="en-GB" sz="2000" dirty="0">
              <a:solidFill>
                <a:srgbClr val="002060"/>
              </a:solidFill>
              <a:latin typeface="Comic Sans MS" pitchFamily="66" charset="0"/>
            </a:endParaRPr>
          </a:p>
        </p:txBody>
      </p:sp>
      <p:sp>
        <p:nvSpPr>
          <p:cNvPr id="9221" name="Text Box 5"/>
          <p:cNvSpPr txBox="1">
            <a:spLocks noChangeArrowheads="1"/>
          </p:cNvSpPr>
          <p:nvPr/>
        </p:nvSpPr>
        <p:spPr bwMode="auto">
          <a:xfrm>
            <a:off x="9336089" y="2206626"/>
            <a:ext cx="954087" cy="862013"/>
          </a:xfrm>
          <a:prstGeom prst="rect">
            <a:avLst/>
          </a:prstGeom>
          <a:noFill/>
          <a:ln w="9525">
            <a:noFill/>
            <a:miter lim="800000"/>
            <a:headEnd/>
            <a:tailEnd/>
          </a:ln>
        </p:spPr>
        <p:txBody>
          <a:bodyPr>
            <a:spAutoFit/>
          </a:bodyPr>
          <a:lstStyle/>
          <a:p>
            <a:pPr>
              <a:spcBef>
                <a:spcPct val="50000"/>
              </a:spcBef>
            </a:pPr>
            <a:r>
              <a:rPr lang="en-GB" sz="2000" b="1" dirty="0">
                <a:solidFill>
                  <a:schemeClr val="accent2"/>
                </a:solidFill>
                <a:latin typeface="Comic Sans MS" pitchFamily="66" charset="0"/>
              </a:rPr>
              <a:t>long </a:t>
            </a:r>
          </a:p>
          <a:p>
            <a:pPr>
              <a:spcBef>
                <a:spcPct val="50000"/>
              </a:spcBef>
            </a:pPr>
            <a:r>
              <a:rPr lang="en-GB" sz="2000" b="1" dirty="0">
                <a:solidFill>
                  <a:srgbClr val="002060"/>
                </a:solidFill>
                <a:latin typeface="Comic Sans MS" pitchFamily="66" charset="0"/>
                <a:sym typeface="Symbol" pitchFamily="18" charset="2"/>
              </a:rPr>
              <a:t>waves</a:t>
            </a:r>
            <a:endParaRPr lang="en-GB" sz="2000" b="1" dirty="0">
              <a:solidFill>
                <a:srgbClr val="002060"/>
              </a:solidFill>
              <a:latin typeface="Comic Sans MS" pitchFamily="66" charset="0"/>
            </a:endParaRPr>
          </a:p>
        </p:txBody>
      </p:sp>
      <p:sp>
        <p:nvSpPr>
          <p:cNvPr id="23561" name="Text Box 9"/>
          <p:cNvSpPr txBox="1">
            <a:spLocks noChangeArrowheads="1"/>
          </p:cNvSpPr>
          <p:nvPr/>
        </p:nvSpPr>
        <p:spPr bwMode="auto">
          <a:xfrm>
            <a:off x="4583114" y="2060576"/>
            <a:ext cx="1146468" cy="461665"/>
          </a:xfrm>
          <a:prstGeom prst="rect">
            <a:avLst/>
          </a:prstGeom>
          <a:noFill/>
          <a:ln w="9525">
            <a:noFill/>
            <a:miter lim="800000"/>
            <a:headEnd/>
            <a:tailEnd/>
          </a:ln>
        </p:spPr>
        <p:txBody>
          <a:bodyPr wrap="none">
            <a:spAutoFit/>
          </a:bodyPr>
          <a:lstStyle/>
          <a:p>
            <a:r>
              <a:rPr lang="en-GB" sz="2400" dirty="0">
                <a:solidFill>
                  <a:srgbClr val="6600CC"/>
                </a:solidFill>
                <a:latin typeface="Comic Sans MS" pitchFamily="66" charset="0"/>
              </a:rPr>
              <a:t>Violet</a:t>
            </a:r>
            <a:r>
              <a:rPr lang="en-GB" sz="2000" dirty="0">
                <a:solidFill>
                  <a:srgbClr val="6600CC"/>
                </a:solidFill>
              </a:rPr>
              <a:t>  </a:t>
            </a:r>
            <a:endParaRPr lang="en-US" sz="2000" dirty="0">
              <a:solidFill>
                <a:srgbClr val="FF3300"/>
              </a:solidFill>
            </a:endParaRPr>
          </a:p>
        </p:txBody>
      </p:sp>
      <p:sp>
        <p:nvSpPr>
          <p:cNvPr id="23562" name="Line 10"/>
          <p:cNvSpPr>
            <a:spLocks noChangeShapeType="1"/>
          </p:cNvSpPr>
          <p:nvPr/>
        </p:nvSpPr>
        <p:spPr bwMode="auto">
          <a:xfrm flipV="1">
            <a:off x="5016500" y="1196975"/>
            <a:ext cx="0" cy="457200"/>
          </a:xfrm>
          <a:prstGeom prst="line">
            <a:avLst/>
          </a:prstGeom>
          <a:noFill/>
          <a:ln w="38100">
            <a:solidFill>
              <a:srgbClr val="6600CC"/>
            </a:solidFill>
            <a:round/>
            <a:headEnd/>
            <a:tailEnd type="triangle" w="med" len="med"/>
          </a:ln>
        </p:spPr>
        <p:txBody>
          <a:bodyPr/>
          <a:lstStyle/>
          <a:p>
            <a:endParaRPr lang="en-GB"/>
          </a:p>
        </p:txBody>
      </p:sp>
      <p:sp>
        <p:nvSpPr>
          <p:cNvPr id="23563" name="Line 12"/>
          <p:cNvSpPr>
            <a:spLocks noChangeShapeType="1"/>
          </p:cNvSpPr>
          <p:nvPr/>
        </p:nvSpPr>
        <p:spPr bwMode="auto">
          <a:xfrm flipV="1">
            <a:off x="6527800" y="1171575"/>
            <a:ext cx="0" cy="457200"/>
          </a:xfrm>
          <a:prstGeom prst="line">
            <a:avLst/>
          </a:prstGeom>
          <a:noFill/>
          <a:ln w="38100">
            <a:solidFill>
              <a:srgbClr val="FF3300"/>
            </a:solidFill>
            <a:round/>
            <a:headEnd/>
            <a:tailEnd type="triangle" w="med" len="med"/>
          </a:ln>
        </p:spPr>
        <p:txBody>
          <a:bodyPr/>
          <a:lstStyle/>
          <a:p>
            <a:endParaRPr lang="en-GB"/>
          </a:p>
        </p:txBody>
      </p:sp>
      <p:sp>
        <p:nvSpPr>
          <p:cNvPr id="9238" name="Line 22"/>
          <p:cNvSpPr>
            <a:spLocks noChangeShapeType="1"/>
          </p:cNvSpPr>
          <p:nvPr/>
        </p:nvSpPr>
        <p:spPr bwMode="auto">
          <a:xfrm flipH="1">
            <a:off x="2495550" y="3284538"/>
            <a:ext cx="6553200" cy="0"/>
          </a:xfrm>
          <a:prstGeom prst="line">
            <a:avLst/>
          </a:prstGeom>
          <a:noFill/>
          <a:ln w="76200">
            <a:solidFill>
              <a:srgbClr val="002060"/>
            </a:solidFill>
            <a:round/>
            <a:headEnd type="triangle" w="med" len="med"/>
            <a:tailEnd/>
          </a:ln>
        </p:spPr>
        <p:txBody>
          <a:bodyPr wrap="none" anchor="ctr"/>
          <a:lstStyle/>
          <a:p>
            <a:endParaRPr lang="en-GB"/>
          </a:p>
        </p:txBody>
      </p:sp>
      <p:sp>
        <p:nvSpPr>
          <p:cNvPr id="22" name="Text Box 9"/>
          <p:cNvSpPr txBox="1">
            <a:spLocks noChangeArrowheads="1"/>
          </p:cNvSpPr>
          <p:nvPr/>
        </p:nvSpPr>
        <p:spPr bwMode="auto">
          <a:xfrm>
            <a:off x="6167438" y="2060576"/>
            <a:ext cx="661784" cy="461665"/>
          </a:xfrm>
          <a:prstGeom prst="rect">
            <a:avLst/>
          </a:prstGeom>
          <a:noFill/>
          <a:ln w="9525">
            <a:noFill/>
            <a:miter lim="800000"/>
            <a:headEnd/>
            <a:tailEnd/>
          </a:ln>
        </p:spPr>
        <p:txBody>
          <a:bodyPr wrap="none">
            <a:spAutoFit/>
          </a:bodyPr>
          <a:lstStyle/>
          <a:p>
            <a:r>
              <a:rPr lang="en-GB" sz="2400">
                <a:solidFill>
                  <a:srgbClr val="FF3300"/>
                </a:solidFill>
              </a:rPr>
              <a:t>Red</a:t>
            </a:r>
            <a:endParaRPr lang="en-US" sz="2400">
              <a:solidFill>
                <a:srgbClr val="FF3300"/>
              </a:solidFill>
            </a:endParaRPr>
          </a:p>
        </p:txBody>
      </p:sp>
      <p:sp>
        <p:nvSpPr>
          <p:cNvPr id="23" name="Arc 6"/>
          <p:cNvSpPr>
            <a:spLocks/>
          </p:cNvSpPr>
          <p:nvPr/>
        </p:nvSpPr>
        <p:spPr bwMode="auto">
          <a:xfrm rot="10833522" flipV="1">
            <a:off x="1851025" y="4079875"/>
            <a:ext cx="719138" cy="647700"/>
          </a:xfrm>
          <a:custGeom>
            <a:avLst/>
            <a:gdLst>
              <a:gd name="T0" fmla="*/ 0 w 43191"/>
              <a:gd name="T1" fmla="*/ 2147483647 h 21600"/>
              <a:gd name="T2" fmla="*/ 2147483647 w 43191"/>
              <a:gd name="T3" fmla="*/ 2147483647 h 21600"/>
              <a:gd name="T4" fmla="*/ 2147483647 w 43191"/>
              <a:gd name="T5" fmla="*/ 2147483647 h 21600"/>
              <a:gd name="T6" fmla="*/ 0 60000 65536"/>
              <a:gd name="T7" fmla="*/ 0 60000 65536"/>
              <a:gd name="T8" fmla="*/ 0 60000 65536"/>
              <a:gd name="T9" fmla="*/ 0 w 43191"/>
              <a:gd name="T10" fmla="*/ 0 h 21600"/>
              <a:gd name="T11" fmla="*/ 43191 w 43191"/>
              <a:gd name="T12" fmla="*/ 21600 h 21600"/>
            </a:gdLst>
            <a:ahLst/>
            <a:cxnLst>
              <a:cxn ang="T6">
                <a:pos x="T0" y="T1"/>
              </a:cxn>
              <a:cxn ang="T7">
                <a:pos x="T2" y="T3"/>
              </a:cxn>
              <a:cxn ang="T8">
                <a:pos x="T4" y="T5"/>
              </a:cxn>
            </a:cxnLst>
            <a:rect l="T9" t="T10" r="T11" b="T12"/>
            <a:pathLst>
              <a:path w="43191" h="21600" fill="none" extrusionOk="0">
                <a:moveTo>
                  <a:pt x="0" y="20963"/>
                </a:moveTo>
                <a:cubicBezTo>
                  <a:pt x="344" y="9286"/>
                  <a:pt x="9909" y="-1"/>
                  <a:pt x="21591" y="0"/>
                </a:cubicBezTo>
                <a:cubicBezTo>
                  <a:pt x="33520" y="0"/>
                  <a:pt x="43191" y="9670"/>
                  <a:pt x="43191" y="21600"/>
                </a:cubicBezTo>
              </a:path>
              <a:path w="43191" h="21600" stroke="0" extrusionOk="0">
                <a:moveTo>
                  <a:pt x="0" y="20963"/>
                </a:moveTo>
                <a:cubicBezTo>
                  <a:pt x="344" y="9286"/>
                  <a:pt x="9909" y="-1"/>
                  <a:pt x="21591" y="0"/>
                </a:cubicBezTo>
                <a:cubicBezTo>
                  <a:pt x="33520" y="0"/>
                  <a:pt x="43191" y="9670"/>
                  <a:pt x="43191" y="21600"/>
                </a:cubicBezTo>
                <a:lnTo>
                  <a:pt x="21591" y="21600"/>
                </a:lnTo>
                <a:close/>
              </a:path>
            </a:pathLst>
          </a:custGeom>
          <a:noFill/>
          <a:ln w="28575">
            <a:solidFill>
              <a:srgbClr val="002060"/>
            </a:solidFill>
            <a:round/>
            <a:headEnd/>
            <a:tailEnd/>
          </a:ln>
        </p:spPr>
        <p:txBody>
          <a:bodyPr wrap="none" anchor="ctr"/>
          <a:lstStyle/>
          <a:p>
            <a:endParaRPr lang="en-GB"/>
          </a:p>
        </p:txBody>
      </p:sp>
      <p:sp>
        <p:nvSpPr>
          <p:cNvPr id="24" name="Arc 6"/>
          <p:cNvSpPr>
            <a:spLocks/>
          </p:cNvSpPr>
          <p:nvPr/>
        </p:nvSpPr>
        <p:spPr bwMode="auto">
          <a:xfrm flipV="1">
            <a:off x="2566989" y="4652963"/>
            <a:ext cx="719137" cy="647700"/>
          </a:xfrm>
          <a:custGeom>
            <a:avLst/>
            <a:gdLst>
              <a:gd name="T0" fmla="*/ 0 w 43191"/>
              <a:gd name="T1" fmla="*/ 2147483647 h 21600"/>
              <a:gd name="T2" fmla="*/ 2147483647 w 43191"/>
              <a:gd name="T3" fmla="*/ 2147483647 h 21600"/>
              <a:gd name="T4" fmla="*/ 2147483647 w 43191"/>
              <a:gd name="T5" fmla="*/ 2147483647 h 21600"/>
              <a:gd name="T6" fmla="*/ 0 60000 65536"/>
              <a:gd name="T7" fmla="*/ 0 60000 65536"/>
              <a:gd name="T8" fmla="*/ 0 60000 65536"/>
              <a:gd name="T9" fmla="*/ 0 w 43191"/>
              <a:gd name="T10" fmla="*/ 0 h 21600"/>
              <a:gd name="T11" fmla="*/ 43191 w 43191"/>
              <a:gd name="T12" fmla="*/ 21600 h 21600"/>
            </a:gdLst>
            <a:ahLst/>
            <a:cxnLst>
              <a:cxn ang="T6">
                <a:pos x="T0" y="T1"/>
              </a:cxn>
              <a:cxn ang="T7">
                <a:pos x="T2" y="T3"/>
              </a:cxn>
              <a:cxn ang="T8">
                <a:pos x="T4" y="T5"/>
              </a:cxn>
            </a:cxnLst>
            <a:rect l="T9" t="T10" r="T11" b="T12"/>
            <a:pathLst>
              <a:path w="43191" h="21600" fill="none" extrusionOk="0">
                <a:moveTo>
                  <a:pt x="0" y="20963"/>
                </a:moveTo>
                <a:cubicBezTo>
                  <a:pt x="344" y="9286"/>
                  <a:pt x="9909" y="-1"/>
                  <a:pt x="21591" y="0"/>
                </a:cubicBezTo>
                <a:cubicBezTo>
                  <a:pt x="33520" y="0"/>
                  <a:pt x="43191" y="9670"/>
                  <a:pt x="43191" y="21600"/>
                </a:cubicBezTo>
              </a:path>
              <a:path w="43191" h="21600" stroke="0" extrusionOk="0">
                <a:moveTo>
                  <a:pt x="0" y="20963"/>
                </a:moveTo>
                <a:cubicBezTo>
                  <a:pt x="344" y="9286"/>
                  <a:pt x="9909" y="-1"/>
                  <a:pt x="21591" y="0"/>
                </a:cubicBezTo>
                <a:cubicBezTo>
                  <a:pt x="33520" y="0"/>
                  <a:pt x="43191" y="9670"/>
                  <a:pt x="43191" y="21600"/>
                </a:cubicBezTo>
                <a:lnTo>
                  <a:pt x="21591" y="21600"/>
                </a:lnTo>
                <a:close/>
              </a:path>
            </a:pathLst>
          </a:custGeom>
          <a:noFill/>
          <a:ln w="28575">
            <a:solidFill>
              <a:srgbClr val="002060"/>
            </a:solidFill>
            <a:round/>
            <a:headEnd/>
            <a:tailEnd/>
          </a:ln>
        </p:spPr>
        <p:txBody>
          <a:bodyPr wrap="none" anchor="ctr"/>
          <a:lstStyle/>
          <a:p>
            <a:endParaRPr lang="en-GB"/>
          </a:p>
        </p:txBody>
      </p:sp>
      <p:sp>
        <p:nvSpPr>
          <p:cNvPr id="25" name="Arc 6"/>
          <p:cNvSpPr>
            <a:spLocks/>
          </p:cNvSpPr>
          <p:nvPr/>
        </p:nvSpPr>
        <p:spPr bwMode="auto">
          <a:xfrm rot="10833522" flipV="1">
            <a:off x="6170613" y="4230688"/>
            <a:ext cx="1941512" cy="647700"/>
          </a:xfrm>
          <a:custGeom>
            <a:avLst/>
            <a:gdLst>
              <a:gd name="T0" fmla="*/ 0 w 43191"/>
              <a:gd name="T1" fmla="*/ 2147483647 h 21600"/>
              <a:gd name="T2" fmla="*/ 2147483647 w 43191"/>
              <a:gd name="T3" fmla="*/ 2147483647 h 21600"/>
              <a:gd name="T4" fmla="*/ 2147483647 w 43191"/>
              <a:gd name="T5" fmla="*/ 2147483647 h 21600"/>
              <a:gd name="T6" fmla="*/ 0 60000 65536"/>
              <a:gd name="T7" fmla="*/ 0 60000 65536"/>
              <a:gd name="T8" fmla="*/ 0 60000 65536"/>
              <a:gd name="T9" fmla="*/ 0 w 43191"/>
              <a:gd name="T10" fmla="*/ 0 h 21600"/>
              <a:gd name="T11" fmla="*/ 43191 w 43191"/>
              <a:gd name="T12" fmla="*/ 21600 h 21600"/>
            </a:gdLst>
            <a:ahLst/>
            <a:cxnLst>
              <a:cxn ang="T6">
                <a:pos x="T0" y="T1"/>
              </a:cxn>
              <a:cxn ang="T7">
                <a:pos x="T2" y="T3"/>
              </a:cxn>
              <a:cxn ang="T8">
                <a:pos x="T4" y="T5"/>
              </a:cxn>
            </a:cxnLst>
            <a:rect l="T9" t="T10" r="T11" b="T12"/>
            <a:pathLst>
              <a:path w="43191" h="21600" fill="none" extrusionOk="0">
                <a:moveTo>
                  <a:pt x="0" y="20963"/>
                </a:moveTo>
                <a:cubicBezTo>
                  <a:pt x="344" y="9286"/>
                  <a:pt x="9909" y="-1"/>
                  <a:pt x="21591" y="0"/>
                </a:cubicBezTo>
                <a:cubicBezTo>
                  <a:pt x="33520" y="0"/>
                  <a:pt x="43191" y="9670"/>
                  <a:pt x="43191" y="21600"/>
                </a:cubicBezTo>
              </a:path>
              <a:path w="43191" h="21600" stroke="0" extrusionOk="0">
                <a:moveTo>
                  <a:pt x="0" y="20963"/>
                </a:moveTo>
                <a:cubicBezTo>
                  <a:pt x="344" y="9286"/>
                  <a:pt x="9909" y="-1"/>
                  <a:pt x="21591" y="0"/>
                </a:cubicBezTo>
                <a:cubicBezTo>
                  <a:pt x="33520" y="0"/>
                  <a:pt x="43191" y="9670"/>
                  <a:pt x="43191" y="21600"/>
                </a:cubicBezTo>
                <a:lnTo>
                  <a:pt x="21591" y="21600"/>
                </a:lnTo>
                <a:close/>
              </a:path>
            </a:pathLst>
          </a:custGeom>
          <a:noFill/>
          <a:ln w="28575">
            <a:solidFill>
              <a:srgbClr val="002060"/>
            </a:solidFill>
            <a:round/>
            <a:headEnd/>
            <a:tailEnd/>
          </a:ln>
        </p:spPr>
        <p:txBody>
          <a:bodyPr wrap="none" anchor="ctr"/>
          <a:lstStyle/>
          <a:p>
            <a:endParaRPr lang="en-GB"/>
          </a:p>
        </p:txBody>
      </p:sp>
      <p:sp>
        <p:nvSpPr>
          <p:cNvPr id="26" name="Arc 6"/>
          <p:cNvSpPr>
            <a:spLocks/>
          </p:cNvSpPr>
          <p:nvPr/>
        </p:nvSpPr>
        <p:spPr bwMode="auto">
          <a:xfrm flipV="1">
            <a:off x="8112126" y="4797425"/>
            <a:ext cx="1939925" cy="630238"/>
          </a:xfrm>
          <a:custGeom>
            <a:avLst/>
            <a:gdLst>
              <a:gd name="T0" fmla="*/ 0 w 43191"/>
              <a:gd name="T1" fmla="*/ 2147483647 h 21600"/>
              <a:gd name="T2" fmla="*/ 2147483647 w 43191"/>
              <a:gd name="T3" fmla="*/ 2147483647 h 21600"/>
              <a:gd name="T4" fmla="*/ 2147483647 w 43191"/>
              <a:gd name="T5" fmla="*/ 2147483647 h 21600"/>
              <a:gd name="T6" fmla="*/ 0 60000 65536"/>
              <a:gd name="T7" fmla="*/ 0 60000 65536"/>
              <a:gd name="T8" fmla="*/ 0 60000 65536"/>
              <a:gd name="T9" fmla="*/ 0 w 43191"/>
              <a:gd name="T10" fmla="*/ 0 h 21600"/>
              <a:gd name="T11" fmla="*/ 43191 w 43191"/>
              <a:gd name="T12" fmla="*/ 21600 h 21600"/>
            </a:gdLst>
            <a:ahLst/>
            <a:cxnLst>
              <a:cxn ang="T6">
                <a:pos x="T0" y="T1"/>
              </a:cxn>
              <a:cxn ang="T7">
                <a:pos x="T2" y="T3"/>
              </a:cxn>
              <a:cxn ang="T8">
                <a:pos x="T4" y="T5"/>
              </a:cxn>
            </a:cxnLst>
            <a:rect l="T9" t="T10" r="T11" b="T12"/>
            <a:pathLst>
              <a:path w="43191" h="21600" fill="none" extrusionOk="0">
                <a:moveTo>
                  <a:pt x="0" y="20963"/>
                </a:moveTo>
                <a:cubicBezTo>
                  <a:pt x="344" y="9286"/>
                  <a:pt x="9909" y="-1"/>
                  <a:pt x="21591" y="0"/>
                </a:cubicBezTo>
                <a:cubicBezTo>
                  <a:pt x="33520" y="0"/>
                  <a:pt x="43191" y="9670"/>
                  <a:pt x="43191" y="21600"/>
                </a:cubicBezTo>
              </a:path>
              <a:path w="43191" h="21600" stroke="0" extrusionOk="0">
                <a:moveTo>
                  <a:pt x="0" y="20963"/>
                </a:moveTo>
                <a:cubicBezTo>
                  <a:pt x="344" y="9286"/>
                  <a:pt x="9909" y="-1"/>
                  <a:pt x="21591" y="0"/>
                </a:cubicBezTo>
                <a:cubicBezTo>
                  <a:pt x="33520" y="0"/>
                  <a:pt x="43191" y="9670"/>
                  <a:pt x="43191" y="21600"/>
                </a:cubicBezTo>
                <a:lnTo>
                  <a:pt x="21591" y="21600"/>
                </a:lnTo>
                <a:close/>
              </a:path>
            </a:pathLst>
          </a:custGeom>
          <a:noFill/>
          <a:ln w="28575">
            <a:solidFill>
              <a:srgbClr val="002060"/>
            </a:solidFill>
            <a:round/>
            <a:headEnd/>
            <a:tailEnd/>
          </a:ln>
        </p:spPr>
        <p:txBody>
          <a:bodyPr wrap="none" anchor="ctr"/>
          <a:lstStyle/>
          <a:p>
            <a:endParaRPr lang="en-GB"/>
          </a:p>
        </p:txBody>
      </p:sp>
    </p:spTree>
    <p:extLst>
      <p:ext uri="{BB962C8B-B14F-4D97-AF65-F5344CB8AC3E}">
        <p14:creationId xmlns:p14="http://schemas.microsoft.com/office/powerpoint/2010/main" val="255490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5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5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utoUpdateAnimBg="0"/>
      <p:bldP spid="9219" grpId="0" autoUpdateAnimBg="0"/>
      <p:bldP spid="9221" grpId="0" autoUpdateAnimBg="0"/>
      <p:bldP spid="23561" grpId="0"/>
      <p:bldP spid="23562" grpId="0" animBg="1"/>
      <p:bldP spid="23563" grpId="0" animBg="1"/>
      <p:bldP spid="9238" grpId="0" animBg="1"/>
      <p:bldP spid="22" grpId="0"/>
      <p:bldP spid="23" grpId="0" animBg="1"/>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783632" y="980728"/>
            <a:ext cx="7730516" cy="1512168"/>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The electro-magnetic spectrum (EMS) is a family of waves that can all move at the speed of light.</a:t>
            </a:r>
          </a:p>
        </p:txBody>
      </p:sp>
      <p:sp>
        <p:nvSpPr>
          <p:cNvPr id="11"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Electro-Magnetic Spectrum (EMS)</a:t>
            </a:r>
          </a:p>
        </p:txBody>
      </p:sp>
      <p:sp>
        <p:nvSpPr>
          <p:cNvPr id="12" name="Content Placeholder 2"/>
          <p:cNvSpPr txBox="1">
            <a:spLocks/>
          </p:cNvSpPr>
          <p:nvPr/>
        </p:nvSpPr>
        <p:spPr>
          <a:xfrm>
            <a:off x="2783632" y="2473626"/>
            <a:ext cx="7730516" cy="1512168"/>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As well as visible light, there are 6 other types of waves in the EMS:</a:t>
            </a:r>
          </a:p>
        </p:txBody>
      </p:sp>
      <p:sp>
        <p:nvSpPr>
          <p:cNvPr id="13" name="Text Box 13">
            <a:extLst>
              <a:ext uri="{FF2B5EF4-FFF2-40B4-BE49-F238E27FC236}">
                <a16:creationId xmlns:a16="http://schemas.microsoft.com/office/drawing/2014/main" id="{119D4869-7481-4E41-97B0-1CD0B15F04E7}"/>
              </a:ext>
            </a:extLst>
          </p:cNvPr>
          <p:cNvSpPr txBox="1">
            <a:spLocks noChangeArrowheads="1"/>
          </p:cNvSpPr>
          <p:nvPr/>
        </p:nvSpPr>
        <p:spPr bwMode="auto">
          <a:xfrm>
            <a:off x="2034952" y="3577424"/>
            <a:ext cx="79208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u="sng" dirty="0">
                <a:latin typeface="Comic Sans MS" panose="030F0702030302020204" pitchFamily="66" charset="0"/>
              </a:rPr>
              <a:t>Task</a:t>
            </a:r>
            <a:r>
              <a:rPr lang="en-GB" altLang="en-US" sz="2800" dirty="0">
                <a:latin typeface="Comic Sans MS" panose="030F0702030302020204" pitchFamily="66" charset="0"/>
              </a:rPr>
              <a:t>:</a:t>
            </a:r>
          </a:p>
          <a:p>
            <a:pPr eaLnBrk="1" hangingPunct="1">
              <a:spcBef>
                <a:spcPct val="0"/>
              </a:spcBef>
              <a:buFontTx/>
              <a:buNone/>
            </a:pPr>
            <a:r>
              <a:rPr lang="en-GB" altLang="en-US" sz="2800" dirty="0">
                <a:latin typeface="Comic Sans MS" panose="030F0702030302020204" pitchFamily="66" charset="0"/>
              </a:rPr>
              <a:t>Collect the EMS waves diagram and complete. </a:t>
            </a:r>
          </a:p>
        </p:txBody>
      </p:sp>
      <p:pic>
        <p:nvPicPr>
          <p:cNvPr id="7" name="Picture 20" descr="MC9003912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7860" y="1113792"/>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34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linds(horizont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908721"/>
            <a:ext cx="5769768" cy="585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9536" y="2878678"/>
            <a:ext cx="1589700" cy="646331"/>
          </a:xfrm>
          <a:prstGeom prst="rect">
            <a:avLst/>
          </a:prstGeom>
          <a:noFill/>
        </p:spPr>
        <p:txBody>
          <a:bodyPr wrap="square" rtlCol="0">
            <a:spAutoFit/>
          </a:bodyPr>
          <a:lstStyle/>
          <a:p>
            <a:pPr algn="ctr"/>
            <a:r>
              <a:rPr lang="en-GB" dirty="0">
                <a:solidFill>
                  <a:srgbClr val="FF0000"/>
                </a:solidFill>
                <a:latin typeface="Comic Sans MS" panose="030F0702030302020204" pitchFamily="66" charset="0"/>
              </a:rPr>
              <a:t>Ultra violet rays</a:t>
            </a:r>
          </a:p>
        </p:txBody>
      </p:sp>
      <p:sp>
        <p:nvSpPr>
          <p:cNvPr id="3" name="TextBox 2"/>
          <p:cNvSpPr txBox="1"/>
          <p:nvPr/>
        </p:nvSpPr>
        <p:spPr>
          <a:xfrm>
            <a:off x="2001555" y="3603403"/>
            <a:ext cx="1460656" cy="369332"/>
          </a:xfrm>
          <a:prstGeom prst="rect">
            <a:avLst/>
          </a:prstGeom>
          <a:noFill/>
        </p:spPr>
        <p:txBody>
          <a:bodyPr wrap="none" rtlCol="0">
            <a:spAutoFit/>
          </a:bodyPr>
          <a:lstStyle/>
          <a:p>
            <a:r>
              <a:rPr lang="en-GB" dirty="0">
                <a:solidFill>
                  <a:srgbClr val="FF0000"/>
                </a:solidFill>
                <a:latin typeface="Comic Sans MS" panose="030F0702030302020204" pitchFamily="66" charset="0"/>
              </a:rPr>
              <a:t>Visible light</a:t>
            </a:r>
          </a:p>
        </p:txBody>
      </p:sp>
      <p:sp>
        <p:nvSpPr>
          <p:cNvPr id="4" name="TextBox 3"/>
          <p:cNvSpPr txBox="1"/>
          <p:nvPr/>
        </p:nvSpPr>
        <p:spPr>
          <a:xfrm>
            <a:off x="1997547" y="4199600"/>
            <a:ext cx="1468672" cy="369332"/>
          </a:xfrm>
          <a:prstGeom prst="rect">
            <a:avLst/>
          </a:prstGeom>
          <a:noFill/>
        </p:spPr>
        <p:txBody>
          <a:bodyPr wrap="none" rtlCol="0">
            <a:spAutoFit/>
          </a:bodyPr>
          <a:lstStyle/>
          <a:p>
            <a:r>
              <a:rPr lang="en-GB" dirty="0">
                <a:solidFill>
                  <a:srgbClr val="FF0000"/>
                </a:solidFill>
                <a:latin typeface="Comic Sans MS" panose="030F0702030302020204" pitchFamily="66" charset="0"/>
              </a:rPr>
              <a:t>Gamma rays</a:t>
            </a:r>
          </a:p>
        </p:txBody>
      </p:sp>
      <p:sp>
        <p:nvSpPr>
          <p:cNvPr id="5" name="TextBox 4"/>
          <p:cNvSpPr txBox="1"/>
          <p:nvPr/>
        </p:nvSpPr>
        <p:spPr>
          <a:xfrm>
            <a:off x="1952166" y="4712513"/>
            <a:ext cx="1557071" cy="646331"/>
          </a:xfrm>
          <a:prstGeom prst="rect">
            <a:avLst/>
          </a:prstGeom>
          <a:noFill/>
        </p:spPr>
        <p:txBody>
          <a:bodyPr wrap="square" rtlCol="0">
            <a:spAutoFit/>
          </a:bodyPr>
          <a:lstStyle/>
          <a:p>
            <a:pPr algn="ctr"/>
            <a:r>
              <a:rPr lang="en-GB" dirty="0">
                <a:solidFill>
                  <a:srgbClr val="FF0000"/>
                </a:solidFill>
                <a:latin typeface="Comic Sans MS" panose="030F0702030302020204" pitchFamily="66" charset="0"/>
              </a:rPr>
              <a:t>Infra-red rays</a:t>
            </a:r>
          </a:p>
        </p:txBody>
      </p:sp>
      <p:sp>
        <p:nvSpPr>
          <p:cNvPr id="6" name="TextBox 5"/>
          <p:cNvSpPr txBox="1"/>
          <p:nvPr/>
        </p:nvSpPr>
        <p:spPr>
          <a:xfrm>
            <a:off x="2259775" y="5506818"/>
            <a:ext cx="909223" cy="369332"/>
          </a:xfrm>
          <a:prstGeom prst="rect">
            <a:avLst/>
          </a:prstGeom>
          <a:noFill/>
        </p:spPr>
        <p:txBody>
          <a:bodyPr wrap="none" rtlCol="0">
            <a:spAutoFit/>
          </a:bodyPr>
          <a:lstStyle/>
          <a:p>
            <a:r>
              <a:rPr lang="en-GB" dirty="0">
                <a:solidFill>
                  <a:srgbClr val="FF0000"/>
                </a:solidFill>
                <a:latin typeface="Comic Sans MS" panose="030F0702030302020204" pitchFamily="66" charset="0"/>
              </a:rPr>
              <a:t>X-rays</a:t>
            </a:r>
          </a:p>
        </p:txBody>
      </p:sp>
      <p:sp>
        <p:nvSpPr>
          <p:cNvPr id="7" name="TextBox 6"/>
          <p:cNvSpPr txBox="1"/>
          <p:nvPr/>
        </p:nvSpPr>
        <p:spPr>
          <a:xfrm>
            <a:off x="1995143" y="6156012"/>
            <a:ext cx="1467068" cy="369332"/>
          </a:xfrm>
          <a:prstGeom prst="rect">
            <a:avLst/>
          </a:prstGeom>
          <a:noFill/>
        </p:spPr>
        <p:txBody>
          <a:bodyPr wrap="none" rtlCol="0">
            <a:spAutoFit/>
          </a:bodyPr>
          <a:lstStyle/>
          <a:p>
            <a:r>
              <a:rPr lang="en-GB" dirty="0">
                <a:solidFill>
                  <a:srgbClr val="FF0000"/>
                </a:solidFill>
                <a:latin typeface="Comic Sans MS" panose="030F0702030302020204" pitchFamily="66" charset="0"/>
              </a:rPr>
              <a:t>Radio waves</a:t>
            </a:r>
          </a:p>
        </p:txBody>
      </p:sp>
      <p:sp>
        <p:nvSpPr>
          <p:cNvPr id="10"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Electro-Magnetic Spectrum (EMS)</a:t>
            </a:r>
          </a:p>
        </p:txBody>
      </p:sp>
      <p:sp>
        <p:nvSpPr>
          <p:cNvPr id="11" name="Text Box 13">
            <a:extLst>
              <a:ext uri="{FF2B5EF4-FFF2-40B4-BE49-F238E27FC236}">
                <a16:creationId xmlns:a16="http://schemas.microsoft.com/office/drawing/2014/main" id="{119D4869-7481-4E41-97B0-1CD0B15F04E7}"/>
              </a:ext>
            </a:extLst>
          </p:cNvPr>
          <p:cNvSpPr txBox="1">
            <a:spLocks noChangeArrowheads="1"/>
          </p:cNvSpPr>
          <p:nvPr/>
        </p:nvSpPr>
        <p:spPr bwMode="auto">
          <a:xfrm>
            <a:off x="7617296" y="1787522"/>
            <a:ext cx="276267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800" u="sng" dirty="0">
                <a:latin typeface="Comic Sans MS" panose="030F0702030302020204" pitchFamily="66" charset="0"/>
              </a:rPr>
              <a:t>Task</a:t>
            </a:r>
            <a:r>
              <a:rPr lang="en-GB" altLang="en-US" sz="2800" dirty="0">
                <a:latin typeface="Comic Sans MS" panose="030F0702030302020204" pitchFamily="66" charset="0"/>
              </a:rPr>
              <a:t>:</a:t>
            </a:r>
          </a:p>
          <a:p>
            <a:pPr algn="ctr" eaLnBrk="1" hangingPunct="1">
              <a:spcBef>
                <a:spcPct val="0"/>
              </a:spcBef>
              <a:buFontTx/>
              <a:buNone/>
            </a:pPr>
            <a:r>
              <a:rPr lang="en-GB" altLang="en-US" sz="2800" dirty="0">
                <a:latin typeface="Comic Sans MS" panose="030F0702030302020204" pitchFamily="66" charset="0"/>
              </a:rPr>
              <a:t>Add “</a:t>
            </a:r>
            <a:r>
              <a:rPr lang="en-GB" altLang="en-US" sz="2800" dirty="0">
                <a:solidFill>
                  <a:srgbClr val="FF0000"/>
                </a:solidFill>
                <a:latin typeface="Comic Sans MS" panose="030F0702030302020204" pitchFamily="66" charset="0"/>
              </a:rPr>
              <a:t>microwaves</a:t>
            </a:r>
            <a:r>
              <a:rPr lang="en-GB" altLang="en-US" sz="2800" dirty="0">
                <a:latin typeface="Comic Sans MS" panose="030F0702030302020204" pitchFamily="66" charset="0"/>
              </a:rPr>
              <a:t>” to your table with a suitable description e.g. “</a:t>
            </a:r>
            <a:r>
              <a:rPr lang="en-GB" altLang="en-US" sz="2800" dirty="0">
                <a:solidFill>
                  <a:srgbClr val="FF0000"/>
                </a:solidFill>
                <a:latin typeface="Comic Sans MS" panose="030F0702030302020204" pitchFamily="66" charset="0"/>
              </a:rPr>
              <a:t>Used for cooking and in mobile phone communication</a:t>
            </a:r>
            <a:r>
              <a:rPr lang="en-GB" altLang="en-US" sz="2800" dirty="0">
                <a:latin typeface="Comic Sans MS" panose="030F0702030302020204" pitchFamily="66" charset="0"/>
              </a:rPr>
              <a:t>”</a:t>
            </a:r>
          </a:p>
        </p:txBody>
      </p:sp>
      <p:pic>
        <p:nvPicPr>
          <p:cNvPr id="12" name="Picture 6" descr="j043756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7939" y="912580"/>
            <a:ext cx="10445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8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Electro-Magnetic Spectrum (EMS)</a:t>
            </a:r>
          </a:p>
        </p:txBody>
      </p:sp>
      <p:sp>
        <p:nvSpPr>
          <p:cNvPr id="6" name="Text Box 13">
            <a:extLst>
              <a:ext uri="{FF2B5EF4-FFF2-40B4-BE49-F238E27FC236}">
                <a16:creationId xmlns:a16="http://schemas.microsoft.com/office/drawing/2014/main" id="{119D4869-7481-4E41-97B0-1CD0B15F04E7}"/>
              </a:ext>
            </a:extLst>
          </p:cNvPr>
          <p:cNvSpPr txBox="1">
            <a:spLocks noChangeArrowheads="1"/>
          </p:cNvSpPr>
          <p:nvPr/>
        </p:nvSpPr>
        <p:spPr bwMode="auto">
          <a:xfrm>
            <a:off x="2034952" y="1151723"/>
            <a:ext cx="86330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u="sng" dirty="0">
                <a:latin typeface="Comic Sans MS" panose="030F0702030302020204" pitchFamily="66" charset="0"/>
              </a:rPr>
              <a:t>Task</a:t>
            </a:r>
            <a:r>
              <a:rPr lang="en-GB" altLang="en-US" sz="2800" dirty="0">
                <a:latin typeface="Comic Sans MS" panose="030F0702030302020204" pitchFamily="66" charset="0"/>
              </a:rPr>
              <a:t>:</a:t>
            </a:r>
          </a:p>
          <a:p>
            <a:pPr eaLnBrk="1" hangingPunct="1">
              <a:spcBef>
                <a:spcPct val="0"/>
              </a:spcBef>
              <a:buFontTx/>
              <a:buNone/>
            </a:pPr>
            <a:r>
              <a:rPr lang="en-GB" altLang="en-US" sz="2800" dirty="0">
                <a:latin typeface="Comic Sans MS" panose="030F0702030302020204" pitchFamily="66" charset="0"/>
              </a:rPr>
              <a:t>Working as </a:t>
            </a:r>
            <a:r>
              <a:rPr lang="en-GB" altLang="en-US" sz="2800" u="sng" dirty="0">
                <a:latin typeface="Comic Sans MS" panose="030F0702030302020204" pitchFamily="66" charset="0"/>
              </a:rPr>
              <a:t>part of a group</a:t>
            </a:r>
            <a:r>
              <a:rPr lang="en-GB" altLang="en-US" sz="2800" dirty="0">
                <a:latin typeface="Comic Sans MS" panose="030F0702030302020204" pitchFamily="66" charset="0"/>
              </a:rPr>
              <a:t>, you will now do an internet research task on one wave from the EMS.</a:t>
            </a:r>
          </a:p>
        </p:txBody>
      </p:sp>
      <p:sp>
        <p:nvSpPr>
          <p:cNvPr id="8" name="Text Box 13">
            <a:extLst>
              <a:ext uri="{FF2B5EF4-FFF2-40B4-BE49-F238E27FC236}">
                <a16:creationId xmlns:a16="http://schemas.microsoft.com/office/drawing/2014/main" id="{119D4869-7481-4E41-97B0-1CD0B15F04E7}"/>
              </a:ext>
            </a:extLst>
          </p:cNvPr>
          <p:cNvSpPr txBox="1">
            <a:spLocks noChangeArrowheads="1"/>
          </p:cNvSpPr>
          <p:nvPr/>
        </p:nvSpPr>
        <p:spPr bwMode="auto">
          <a:xfrm>
            <a:off x="2034952" y="2636913"/>
            <a:ext cx="79208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omic Sans MS" panose="030F0702030302020204" pitchFamily="66" charset="0"/>
              </a:rPr>
              <a:t>Once you have researched </a:t>
            </a:r>
            <a:r>
              <a:rPr lang="en-GB" altLang="en-US" sz="2800" dirty="0">
                <a:solidFill>
                  <a:srgbClr val="7030A0"/>
                </a:solidFill>
                <a:latin typeface="Comic Sans MS" panose="030F0702030302020204" pitchFamily="66" charset="0"/>
              </a:rPr>
              <a:t>the wave, its wavelength, its uses and some interesting facts</a:t>
            </a:r>
            <a:r>
              <a:rPr lang="en-GB" altLang="en-US" sz="2800" dirty="0">
                <a:latin typeface="Comic Sans MS" panose="030F0702030302020204" pitchFamily="66" charset="0"/>
              </a:rPr>
              <a:t>, make a </a:t>
            </a:r>
            <a:r>
              <a:rPr lang="en-GB" altLang="en-US" sz="2800" u="sng" dirty="0">
                <a:latin typeface="Comic Sans MS" panose="030F0702030302020204" pitchFamily="66" charset="0"/>
              </a:rPr>
              <a:t>colourful, informative poster</a:t>
            </a:r>
            <a:r>
              <a:rPr lang="en-GB" altLang="en-US" sz="2800" dirty="0">
                <a:latin typeface="Comic Sans MS" panose="030F0702030302020204" pitchFamily="66" charset="0"/>
              </a:rPr>
              <a:t> to teach the rest of the class about your part of the EMS.</a:t>
            </a:r>
          </a:p>
        </p:txBody>
      </p:sp>
      <p:sp>
        <p:nvSpPr>
          <p:cNvPr id="9" name="Text Box 13">
            <a:extLst>
              <a:ext uri="{FF2B5EF4-FFF2-40B4-BE49-F238E27FC236}">
                <a16:creationId xmlns:a16="http://schemas.microsoft.com/office/drawing/2014/main" id="{119D4869-7481-4E41-97B0-1CD0B15F04E7}"/>
              </a:ext>
            </a:extLst>
          </p:cNvPr>
          <p:cNvSpPr txBox="1">
            <a:spLocks noChangeArrowheads="1"/>
          </p:cNvSpPr>
          <p:nvPr/>
        </p:nvSpPr>
        <p:spPr bwMode="auto">
          <a:xfrm>
            <a:off x="1991545" y="5045023"/>
            <a:ext cx="60274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dirty="0">
                <a:latin typeface="Comic Sans MS" panose="030F0702030302020204" pitchFamily="66" charset="0"/>
              </a:rPr>
              <a:t>We will then </a:t>
            </a:r>
            <a:r>
              <a:rPr lang="en-GB" altLang="en-US" sz="2800" u="sng" dirty="0">
                <a:latin typeface="Comic Sans MS" panose="030F0702030302020204" pitchFamily="66" charset="0"/>
              </a:rPr>
              <a:t>peer assess</a:t>
            </a:r>
            <a:r>
              <a:rPr lang="en-GB" altLang="en-US" sz="2800" dirty="0">
                <a:latin typeface="Comic Sans MS" panose="030F0702030302020204" pitchFamily="66" charset="0"/>
              </a:rPr>
              <a:t> each others posters.</a:t>
            </a:r>
          </a:p>
        </p:txBody>
      </p:sp>
      <p:pic>
        <p:nvPicPr>
          <p:cNvPr id="12" name="Picture 11" descr="MC900089004[1]"/>
          <p:cNvPicPr/>
          <p:nvPr/>
        </p:nvPicPr>
        <p:blipFill>
          <a:blip r:embed="rId2" cstate="print"/>
          <a:srcRect/>
          <a:stretch>
            <a:fillRect/>
          </a:stretch>
        </p:blipFill>
        <p:spPr bwMode="auto">
          <a:xfrm>
            <a:off x="8019007" y="5013176"/>
            <a:ext cx="2218568" cy="1296144"/>
          </a:xfrm>
          <a:prstGeom prst="rect">
            <a:avLst/>
          </a:prstGeom>
          <a:noFill/>
        </p:spPr>
      </p:pic>
      <p:pic>
        <p:nvPicPr>
          <p:cNvPr id="7" name="Picture 16" descr="j043799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4825" y="878795"/>
            <a:ext cx="825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4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2243572" y="179638"/>
            <a:ext cx="4032448" cy="1512168"/>
            <a:chOff x="179512" y="548680"/>
            <a:chExt cx="4032448" cy="1512168"/>
          </a:xfrm>
        </p:grpSpPr>
        <p:sp>
          <p:nvSpPr>
            <p:cNvPr id="14" name="Plaque 13"/>
            <p:cNvSpPr/>
            <p:nvPr/>
          </p:nvSpPr>
          <p:spPr>
            <a:xfrm>
              <a:off x="179512" y="548680"/>
              <a:ext cx="4032448" cy="1512168"/>
            </a:xfrm>
            <a:prstGeom prst="plaque">
              <a:avLst>
                <a:gd name="adj" fmla="val 36508"/>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a:spLocks noChangeArrowheads="1"/>
            </p:cNvSpPr>
            <p:nvPr/>
          </p:nvSpPr>
          <p:spPr bwMode="auto">
            <a:xfrm>
              <a:off x="251520" y="980728"/>
              <a:ext cx="3935693" cy="646331"/>
            </a:xfrm>
            <a:prstGeom prst="rect">
              <a:avLst/>
            </a:prstGeom>
            <a:noFill/>
            <a:ln w="9525">
              <a:noFill/>
              <a:miter lim="800000"/>
              <a:headEnd/>
              <a:tailEnd/>
            </a:ln>
          </p:spPr>
          <p:txBody>
            <a:bodyPr wrap="none">
              <a:spAutoFit/>
            </a:bodyPr>
            <a:lstStyle/>
            <a:p>
              <a:r>
                <a:rPr lang="en-GB" sz="3600" dirty="0">
                  <a:solidFill>
                    <a:schemeClr val="accent2"/>
                  </a:solidFill>
                  <a:latin typeface="Comic Sans MS" pitchFamily="66" charset="0"/>
                </a:rPr>
                <a:t>Radio &amp; TV waves</a:t>
              </a:r>
              <a:endParaRPr lang="en-GB" sz="4000" dirty="0">
                <a:solidFill>
                  <a:schemeClr val="accent2"/>
                </a:solidFill>
                <a:latin typeface="Comic Sans MS" pitchFamily="66" charset="0"/>
              </a:endParaRPr>
            </a:p>
          </p:txBody>
        </p:sp>
      </p:grpSp>
      <p:grpSp>
        <p:nvGrpSpPr>
          <p:cNvPr id="10" name="Group 17"/>
          <p:cNvGrpSpPr/>
          <p:nvPr/>
        </p:nvGrpSpPr>
        <p:grpSpPr>
          <a:xfrm>
            <a:off x="7176120" y="0"/>
            <a:ext cx="3168352" cy="1944216"/>
            <a:chOff x="5652120" y="476672"/>
            <a:chExt cx="3168352" cy="1944216"/>
          </a:xfrm>
        </p:grpSpPr>
        <p:sp>
          <p:nvSpPr>
            <p:cNvPr id="13" name="Cloud 12"/>
            <p:cNvSpPr/>
            <p:nvPr/>
          </p:nvSpPr>
          <p:spPr>
            <a:xfrm>
              <a:off x="5652120" y="476672"/>
              <a:ext cx="3168352" cy="1944216"/>
            </a:xfrm>
            <a:prstGeom prst="cloud">
              <a:avLst/>
            </a:prstGeom>
            <a:solidFill>
              <a:schemeClr val="bg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a:spLocks noChangeArrowheads="1"/>
            </p:cNvSpPr>
            <p:nvPr/>
          </p:nvSpPr>
          <p:spPr bwMode="auto">
            <a:xfrm>
              <a:off x="5868144" y="1054695"/>
              <a:ext cx="2676525" cy="646113"/>
            </a:xfrm>
            <a:prstGeom prst="rect">
              <a:avLst/>
            </a:prstGeom>
            <a:noFill/>
            <a:ln w="9525">
              <a:noFill/>
              <a:miter lim="800000"/>
              <a:headEnd/>
              <a:tailEnd/>
            </a:ln>
          </p:spPr>
          <p:txBody>
            <a:bodyPr wrap="none">
              <a:spAutoFit/>
            </a:bodyPr>
            <a:lstStyle/>
            <a:p>
              <a:r>
                <a:rPr lang="en-GB" sz="3600" dirty="0">
                  <a:solidFill>
                    <a:srgbClr val="002060"/>
                  </a:solidFill>
                  <a:latin typeface="Comic Sans MS" pitchFamily="66" charset="0"/>
                </a:rPr>
                <a:t>Microwaves</a:t>
              </a:r>
              <a:endParaRPr lang="en-GB" sz="4000" dirty="0">
                <a:solidFill>
                  <a:srgbClr val="002060"/>
                </a:solidFill>
                <a:latin typeface="Comic Sans MS" pitchFamily="66" charset="0"/>
              </a:endParaRPr>
            </a:p>
          </p:txBody>
        </p:sp>
      </p:grpSp>
      <p:grpSp>
        <p:nvGrpSpPr>
          <p:cNvPr id="12" name="Group 19"/>
          <p:cNvGrpSpPr/>
          <p:nvPr/>
        </p:nvGrpSpPr>
        <p:grpSpPr>
          <a:xfrm>
            <a:off x="1703512" y="1844824"/>
            <a:ext cx="3672408" cy="1440160"/>
            <a:chOff x="323528" y="2708920"/>
            <a:chExt cx="3672408" cy="1440160"/>
          </a:xfrm>
        </p:grpSpPr>
        <p:sp>
          <p:nvSpPr>
            <p:cNvPr id="15" name="Flowchart: Punched Tape 14"/>
            <p:cNvSpPr/>
            <p:nvPr/>
          </p:nvSpPr>
          <p:spPr>
            <a:xfrm>
              <a:off x="323528" y="2708920"/>
              <a:ext cx="3672408" cy="1440160"/>
            </a:xfrm>
            <a:prstGeom prst="flowChartPunchedTape">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a:spLocks noChangeArrowheads="1"/>
            </p:cNvSpPr>
            <p:nvPr/>
          </p:nvSpPr>
          <p:spPr bwMode="auto">
            <a:xfrm>
              <a:off x="468313" y="3142927"/>
              <a:ext cx="3505200" cy="646113"/>
            </a:xfrm>
            <a:prstGeom prst="rect">
              <a:avLst/>
            </a:prstGeom>
            <a:noFill/>
            <a:ln w="9525">
              <a:noFill/>
              <a:miter lim="800000"/>
              <a:headEnd/>
              <a:tailEnd/>
            </a:ln>
          </p:spPr>
          <p:txBody>
            <a:bodyPr wrap="none">
              <a:spAutoFit/>
            </a:bodyPr>
            <a:lstStyle/>
            <a:p>
              <a:r>
                <a:rPr lang="en-GB" sz="3600" dirty="0">
                  <a:solidFill>
                    <a:srgbClr val="FF0000"/>
                  </a:solidFill>
                  <a:latin typeface="Comic Sans MS" pitchFamily="66" charset="0"/>
                </a:rPr>
                <a:t>Infrared waves</a:t>
              </a:r>
              <a:endParaRPr lang="en-GB" sz="4000" dirty="0">
                <a:solidFill>
                  <a:srgbClr val="FF0000"/>
                </a:solidFill>
                <a:latin typeface="Comic Sans MS" pitchFamily="66" charset="0"/>
              </a:endParaRPr>
            </a:p>
          </p:txBody>
        </p:sp>
      </p:grpSp>
      <p:grpSp>
        <p:nvGrpSpPr>
          <p:cNvPr id="17" name="Group 9"/>
          <p:cNvGrpSpPr/>
          <p:nvPr/>
        </p:nvGrpSpPr>
        <p:grpSpPr>
          <a:xfrm>
            <a:off x="2783632" y="3356992"/>
            <a:ext cx="2376264" cy="1296144"/>
            <a:chOff x="683568" y="4365104"/>
            <a:chExt cx="2376264" cy="1296144"/>
          </a:xfrm>
          <a:solidFill>
            <a:schemeClr val="accent2">
              <a:lumMod val="40000"/>
              <a:lumOff val="60000"/>
            </a:schemeClr>
          </a:solidFill>
        </p:grpSpPr>
        <p:sp>
          <p:nvSpPr>
            <p:cNvPr id="9" name="Oval 8"/>
            <p:cNvSpPr/>
            <p:nvPr/>
          </p:nvSpPr>
          <p:spPr>
            <a:xfrm>
              <a:off x="683568" y="4365104"/>
              <a:ext cx="2376264" cy="1296144"/>
            </a:xfrm>
            <a:prstGeom prst="ellips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a:spLocks noChangeArrowheads="1"/>
            </p:cNvSpPr>
            <p:nvPr/>
          </p:nvSpPr>
          <p:spPr bwMode="auto">
            <a:xfrm>
              <a:off x="1066255" y="4725144"/>
              <a:ext cx="1633537" cy="646113"/>
            </a:xfrm>
            <a:prstGeom prst="rect">
              <a:avLst/>
            </a:prstGeom>
            <a:grpFill/>
            <a:ln w="9525">
              <a:noFill/>
              <a:miter lim="800000"/>
              <a:headEnd/>
              <a:tailEnd/>
            </a:ln>
          </p:spPr>
          <p:txBody>
            <a:bodyPr wrap="none">
              <a:spAutoFit/>
            </a:bodyPr>
            <a:lstStyle/>
            <a:p>
              <a:r>
                <a:rPr lang="en-GB" sz="3600" dirty="0">
                  <a:solidFill>
                    <a:srgbClr val="000000"/>
                  </a:solidFill>
                  <a:latin typeface="Comic Sans MS" pitchFamily="66" charset="0"/>
                </a:rPr>
                <a:t>X-rays</a:t>
              </a:r>
              <a:endParaRPr lang="en-GB" sz="4000" dirty="0">
                <a:solidFill>
                  <a:srgbClr val="000000"/>
                </a:solidFill>
                <a:latin typeface="Comic Sans MS" pitchFamily="66" charset="0"/>
              </a:endParaRPr>
            </a:p>
          </p:txBody>
        </p:sp>
      </p:grpSp>
      <p:grpSp>
        <p:nvGrpSpPr>
          <p:cNvPr id="18" name="Group 18"/>
          <p:cNvGrpSpPr/>
          <p:nvPr/>
        </p:nvGrpSpPr>
        <p:grpSpPr>
          <a:xfrm>
            <a:off x="6131496" y="2420888"/>
            <a:ext cx="4536504" cy="1440160"/>
            <a:chOff x="4499992" y="2636912"/>
            <a:chExt cx="4536504" cy="1440160"/>
          </a:xfrm>
        </p:grpSpPr>
        <p:sp>
          <p:nvSpPr>
            <p:cNvPr id="16" name="Left-Right Arrow 15"/>
            <p:cNvSpPr/>
            <p:nvPr/>
          </p:nvSpPr>
          <p:spPr>
            <a:xfrm>
              <a:off x="4499992" y="2636912"/>
              <a:ext cx="4536504" cy="1440160"/>
            </a:xfrm>
            <a:prstGeom prst="leftRightArrow">
              <a:avLst/>
            </a:prstGeom>
            <a:solidFill>
              <a:srgbClr val="F2688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a:spLocks noChangeArrowheads="1"/>
            </p:cNvSpPr>
            <p:nvPr/>
          </p:nvSpPr>
          <p:spPr bwMode="auto">
            <a:xfrm>
              <a:off x="4860032" y="2996952"/>
              <a:ext cx="3911600" cy="646113"/>
            </a:xfrm>
            <a:prstGeom prst="rect">
              <a:avLst/>
            </a:prstGeom>
            <a:noFill/>
            <a:ln w="9525">
              <a:noFill/>
              <a:miter lim="800000"/>
              <a:headEnd/>
              <a:tailEnd/>
            </a:ln>
          </p:spPr>
          <p:txBody>
            <a:bodyPr wrap="none">
              <a:spAutoFit/>
            </a:bodyPr>
            <a:lstStyle/>
            <a:p>
              <a:r>
                <a:rPr lang="en-GB" sz="3600" dirty="0">
                  <a:solidFill>
                    <a:srgbClr val="7030A0"/>
                  </a:solidFill>
                  <a:latin typeface="Comic Sans MS" pitchFamily="66" charset="0"/>
                </a:rPr>
                <a:t>Ultraviolet waves</a:t>
              </a:r>
              <a:endParaRPr lang="en-GB" sz="4000" dirty="0">
                <a:solidFill>
                  <a:srgbClr val="7030A0"/>
                </a:solidFill>
                <a:latin typeface="Comic Sans MS" pitchFamily="66" charset="0"/>
              </a:endParaRPr>
            </a:p>
          </p:txBody>
        </p:sp>
      </p:grpSp>
      <p:grpSp>
        <p:nvGrpSpPr>
          <p:cNvPr id="19" name="Group 11"/>
          <p:cNvGrpSpPr/>
          <p:nvPr/>
        </p:nvGrpSpPr>
        <p:grpSpPr>
          <a:xfrm>
            <a:off x="6960096" y="4365104"/>
            <a:ext cx="2880320" cy="2304256"/>
            <a:chOff x="4572000" y="4293096"/>
            <a:chExt cx="2880320" cy="2304256"/>
          </a:xfrm>
        </p:grpSpPr>
        <p:sp>
          <p:nvSpPr>
            <p:cNvPr id="11" name="Isosceles Triangle 10"/>
            <p:cNvSpPr/>
            <p:nvPr/>
          </p:nvSpPr>
          <p:spPr>
            <a:xfrm>
              <a:off x="4572000" y="4293096"/>
              <a:ext cx="2880320" cy="2304256"/>
            </a:xfrm>
            <a:prstGeom prst="triangle">
              <a:avLst/>
            </a:prstGeom>
            <a:solidFill>
              <a:schemeClr val="accent3">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a:spLocks noChangeArrowheads="1"/>
            </p:cNvSpPr>
            <p:nvPr/>
          </p:nvSpPr>
          <p:spPr bwMode="auto">
            <a:xfrm>
              <a:off x="5194131" y="5301208"/>
              <a:ext cx="1826141" cy="1200329"/>
            </a:xfrm>
            <a:prstGeom prst="rect">
              <a:avLst/>
            </a:prstGeom>
            <a:noFill/>
            <a:ln w="9525">
              <a:noFill/>
              <a:miter lim="800000"/>
              <a:headEnd/>
              <a:tailEnd/>
            </a:ln>
          </p:spPr>
          <p:txBody>
            <a:bodyPr wrap="none">
              <a:spAutoFit/>
            </a:bodyPr>
            <a:lstStyle/>
            <a:p>
              <a:pPr algn="ctr"/>
              <a:r>
                <a:rPr lang="en-GB" sz="3600" dirty="0">
                  <a:latin typeface="Comic Sans MS" pitchFamily="66" charset="0"/>
                </a:rPr>
                <a:t>Gamma </a:t>
              </a:r>
              <a:br>
                <a:rPr lang="en-GB" sz="3600" dirty="0">
                  <a:latin typeface="Comic Sans MS" pitchFamily="66" charset="0"/>
                </a:rPr>
              </a:br>
              <a:r>
                <a:rPr lang="en-GB" sz="3600" dirty="0">
                  <a:latin typeface="Comic Sans MS" pitchFamily="66" charset="0"/>
                </a:rPr>
                <a:t>rays</a:t>
              </a:r>
              <a:endParaRPr lang="en-GB" sz="4000" dirty="0">
                <a:latin typeface="Comic Sans MS" pitchFamily="66" charset="0"/>
              </a:endParaRPr>
            </a:p>
          </p:txBody>
        </p:sp>
      </p:grpSp>
      <p:grpSp>
        <p:nvGrpSpPr>
          <p:cNvPr id="22" name="Group 21"/>
          <p:cNvGrpSpPr/>
          <p:nvPr/>
        </p:nvGrpSpPr>
        <p:grpSpPr>
          <a:xfrm>
            <a:off x="1775520" y="5013177"/>
            <a:ext cx="4392488" cy="1440160"/>
            <a:chOff x="539552" y="5301207"/>
            <a:chExt cx="4104456" cy="1152129"/>
          </a:xfrm>
        </p:grpSpPr>
        <p:pic>
          <p:nvPicPr>
            <p:cNvPr id="180226" name="Picture 2" descr="http://www.school-for-champions.com/science/images/em_spectrum-visible.jpg"/>
            <p:cNvPicPr>
              <a:picLocks noChangeAspect="1" noChangeArrowheads="1"/>
            </p:cNvPicPr>
            <p:nvPr/>
          </p:nvPicPr>
          <p:blipFill>
            <a:blip r:embed="rId3" cstate="print"/>
            <a:srcRect r="69413"/>
            <a:stretch>
              <a:fillRect/>
            </a:stretch>
          </p:blipFill>
          <p:spPr bwMode="auto">
            <a:xfrm rot="16200000">
              <a:off x="2100771" y="3956012"/>
              <a:ext cx="1119609" cy="3810000"/>
            </a:xfrm>
            <a:prstGeom prst="rect">
              <a:avLst/>
            </a:prstGeom>
            <a:noFill/>
          </p:spPr>
        </p:pic>
        <p:sp>
          <p:nvSpPr>
            <p:cNvPr id="20" name="Rectangle 19"/>
            <p:cNvSpPr/>
            <p:nvPr/>
          </p:nvSpPr>
          <p:spPr>
            <a:xfrm>
              <a:off x="539552" y="5373216"/>
              <a:ext cx="4104456"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rgbClr val="FFFFFF"/>
                  </a:solidFill>
                </a:rPr>
                <a:t>Visible Light</a:t>
              </a:r>
            </a:p>
          </p:txBody>
        </p:sp>
      </p:grpSp>
    </p:spTree>
    <p:extLst>
      <p:ext uri="{BB962C8B-B14F-4D97-AF65-F5344CB8AC3E}">
        <p14:creationId xmlns:p14="http://schemas.microsoft.com/office/powerpoint/2010/main" val="374491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152" t="27157" r="681" b="13479"/>
          <a:stretch/>
        </p:blipFill>
        <p:spPr bwMode="auto">
          <a:xfrm>
            <a:off x="-61404" y="1685983"/>
            <a:ext cx="5904582" cy="2686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7000" y="-8549"/>
            <a:ext cx="10515600" cy="1325563"/>
          </a:xfrm>
        </p:spPr>
        <p:txBody>
          <a:bodyPr/>
          <a:lstStyle/>
          <a:p>
            <a:r>
              <a:rPr lang="en-GB" sz="3600" dirty="0">
                <a:solidFill>
                  <a:schemeClr val="accent2"/>
                </a:solidFill>
                <a:latin typeface="Comic Sans MS" pitchFamily="66" charset="0"/>
              </a:rPr>
              <a:t>Peer Assessment</a:t>
            </a:r>
          </a:p>
        </p:txBody>
      </p:sp>
      <p:pic>
        <p:nvPicPr>
          <p:cNvPr id="5" name="Picture 4" descr="MC900089004[1]"/>
          <p:cNvPicPr/>
          <p:nvPr/>
        </p:nvPicPr>
        <p:blipFill>
          <a:blip r:embed="rId3" cstate="print"/>
          <a:srcRect/>
          <a:stretch>
            <a:fillRect/>
          </a:stretch>
        </p:blipFill>
        <p:spPr bwMode="auto">
          <a:xfrm>
            <a:off x="3968577" y="154166"/>
            <a:ext cx="1714512" cy="1000132"/>
          </a:xfrm>
          <a:prstGeom prst="rect">
            <a:avLst/>
          </a:prstGeom>
          <a:noFill/>
        </p:spPr>
      </p:pic>
      <p:pic>
        <p:nvPicPr>
          <p:cNvPr id="21507" name="Picture 3"/>
          <p:cNvPicPr>
            <a:picLocks noChangeAspect="1" noChangeArrowheads="1"/>
          </p:cNvPicPr>
          <p:nvPr/>
        </p:nvPicPr>
        <p:blipFill>
          <a:blip r:embed="rId4" cstate="print"/>
          <a:srcRect/>
          <a:stretch>
            <a:fillRect/>
          </a:stretch>
        </p:blipFill>
        <p:spPr bwMode="auto">
          <a:xfrm>
            <a:off x="5921974" y="1644071"/>
            <a:ext cx="6693723" cy="2686370"/>
          </a:xfrm>
          <a:prstGeom prst="rect">
            <a:avLst/>
          </a:prstGeom>
          <a:noFill/>
          <a:ln w="9525">
            <a:noFill/>
            <a:miter lim="800000"/>
            <a:headEnd/>
            <a:tailEnd/>
          </a:ln>
          <a:effectLst>
            <a:prstShdw prst="shdw18" dist="17961" dir="13500000">
              <a:schemeClr val="accent1">
                <a:gamma/>
                <a:shade val="60000"/>
                <a:invGamma/>
              </a:schemeClr>
            </a:prstShdw>
          </a:effectLst>
        </p:spPr>
      </p:pic>
      <p:pic>
        <p:nvPicPr>
          <p:cNvPr id="21508" name="Picture 4"/>
          <p:cNvPicPr>
            <a:picLocks noChangeAspect="1" noChangeArrowheads="1"/>
          </p:cNvPicPr>
          <p:nvPr/>
        </p:nvPicPr>
        <p:blipFill>
          <a:blip r:embed="rId5" cstate="print"/>
          <a:srcRect/>
          <a:stretch>
            <a:fillRect/>
          </a:stretch>
        </p:blipFill>
        <p:spPr bwMode="auto">
          <a:xfrm>
            <a:off x="2351009" y="4786298"/>
            <a:ext cx="8603318" cy="2071702"/>
          </a:xfrm>
          <a:prstGeom prst="rect">
            <a:avLst/>
          </a:prstGeom>
          <a:noFill/>
          <a:ln w="9525">
            <a:noFill/>
            <a:miter lim="800000"/>
            <a:headEnd/>
            <a:tailEnd/>
          </a:ln>
          <a:effectLst>
            <a:prstShdw prst="shdw18" dist="17961" dir="13500000">
              <a:schemeClr val="accent1">
                <a:gamma/>
                <a:shade val="60000"/>
                <a:invGamma/>
              </a:schemeClr>
            </a:prstShdw>
          </a:effectLst>
        </p:spPr>
      </p:pic>
      <p:sp>
        <p:nvSpPr>
          <p:cNvPr id="8" name="Title 1"/>
          <p:cNvSpPr txBox="1">
            <a:spLocks/>
          </p:cNvSpPr>
          <p:nvPr/>
        </p:nvSpPr>
        <p:spPr bwMode="auto">
          <a:xfrm>
            <a:off x="5792664" y="386428"/>
            <a:ext cx="7230608" cy="7678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r>
              <a:rPr lang="en-GB" sz="2800" kern="0" dirty="0">
                <a:solidFill>
                  <a:schemeClr val="accent2"/>
                </a:solidFill>
                <a:latin typeface="Comic Sans MS" pitchFamily="66" charset="0"/>
                <a:ea typeface="+mj-ea"/>
                <a:cs typeface="+mj-cs"/>
              </a:rPr>
              <a:t>There are 3 sections to the peer assessment form:</a:t>
            </a:r>
          </a:p>
        </p:txBody>
      </p:sp>
    </p:spTree>
    <p:extLst>
      <p:ext uri="{BB962C8B-B14F-4D97-AF65-F5344CB8AC3E}">
        <p14:creationId xmlns:p14="http://schemas.microsoft.com/office/powerpoint/2010/main" val="1372543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34B9BA42-02B5-42D6-BF6C-59103469EB5E}"/>
              </a:ext>
            </a:extLst>
          </p:cNvPr>
          <p:cNvSpPr>
            <a:spLocks noGrp="1"/>
          </p:cNvSpPr>
          <p:nvPr>
            <p:ph type="title"/>
          </p:nvPr>
        </p:nvSpPr>
        <p:spPr>
          <a:xfrm>
            <a:off x="836590" y="-425004"/>
            <a:ext cx="10671220" cy="3464417"/>
          </a:xfrm>
        </p:spPr>
        <p:txBody>
          <a:bodyPr>
            <a:normAutofit/>
          </a:bodyPr>
          <a:lstStyle/>
          <a:p>
            <a:r>
              <a:rPr lang="en-GB" altLang="en-US" b="1" dirty="0">
                <a:latin typeface="Comic Sans MS" panose="030F0702030302020204" pitchFamily="66" charset="0"/>
              </a:rPr>
              <a:t>Summary of EM spectrum</a:t>
            </a:r>
            <a:br>
              <a:rPr lang="en-GB" altLang="en-US" dirty="0">
                <a:latin typeface="Comic Sans MS" panose="030F0702030302020204" pitchFamily="66" charset="0"/>
              </a:rPr>
            </a:br>
            <a:br>
              <a:rPr lang="en-GB" altLang="en-US" dirty="0">
                <a:latin typeface="Comic Sans MS" panose="030F0702030302020204" pitchFamily="66" charset="0"/>
              </a:rPr>
            </a:br>
            <a:r>
              <a:rPr lang="en-GB" altLang="en-US" dirty="0">
                <a:latin typeface="Comic Sans MS" panose="030F0702030302020204" pitchFamily="66" charset="0"/>
              </a:rPr>
              <a:t>Radio</a:t>
            </a:r>
          </a:p>
        </p:txBody>
      </p:sp>
      <p:sp>
        <p:nvSpPr>
          <p:cNvPr id="5125" name="Rectangle 5">
            <a:extLst>
              <a:ext uri="{FF2B5EF4-FFF2-40B4-BE49-F238E27FC236}">
                <a16:creationId xmlns:a16="http://schemas.microsoft.com/office/drawing/2014/main" id="{16F31981-E00F-E1A5-5C8C-89241C1C3FD9}"/>
              </a:ext>
            </a:extLst>
          </p:cNvPr>
          <p:cNvSpPr>
            <a:spLocks noGrp="1"/>
          </p:cNvSpPr>
          <p:nvPr>
            <p:ph type="body" sz="half" idx="4294967295"/>
          </p:nvPr>
        </p:nvSpPr>
        <p:spPr>
          <a:xfrm>
            <a:off x="1981200" y="1600201"/>
            <a:ext cx="4038600" cy="4525963"/>
          </a:xfrm>
        </p:spPr>
        <p:txBody>
          <a:bodyPr>
            <a:normAutofit/>
          </a:bodyPr>
          <a:lstStyle/>
          <a:p>
            <a:pPr>
              <a:buFont typeface="Arial" panose="020B0604020202020204" pitchFamily="34" charset="0"/>
              <a:buNone/>
            </a:pPr>
            <a:endParaRPr lang="en-GB" altLang="en-US" dirty="0"/>
          </a:p>
          <a:p>
            <a:pPr marL="0" indent="0">
              <a:buNone/>
            </a:pPr>
            <a:endParaRPr lang="en-GB" altLang="en-US" dirty="0">
              <a:latin typeface="Comic Sans MS" panose="030F0702030302020204" pitchFamily="66" charset="0"/>
            </a:endParaRPr>
          </a:p>
          <a:p>
            <a:r>
              <a:rPr lang="en-GB" altLang="en-US" dirty="0">
                <a:latin typeface="Comic Sans MS" panose="030F0702030302020204" pitchFamily="66" charset="0"/>
              </a:rPr>
              <a:t>Carries;</a:t>
            </a:r>
          </a:p>
          <a:p>
            <a:pPr lvl="1"/>
            <a:endParaRPr lang="en-GB" altLang="en-US" dirty="0">
              <a:latin typeface="Comic Sans MS" panose="030F0702030302020204" pitchFamily="66" charset="0"/>
            </a:endParaRPr>
          </a:p>
          <a:p>
            <a:pPr lvl="1">
              <a:buFont typeface="Arial" panose="020B0604020202020204" pitchFamily="34" charset="0"/>
              <a:buNone/>
            </a:pPr>
            <a:r>
              <a:rPr lang="en-GB" altLang="en-US" dirty="0">
                <a:latin typeface="Comic Sans MS" panose="030F0702030302020204" pitchFamily="66" charset="0"/>
              </a:rPr>
              <a:t>Information (Internet)</a:t>
            </a:r>
          </a:p>
          <a:p>
            <a:pPr lvl="1">
              <a:buFont typeface="Arial" panose="020B0604020202020204" pitchFamily="34" charset="0"/>
              <a:buNone/>
            </a:pPr>
            <a:r>
              <a:rPr lang="en-GB" altLang="en-US" dirty="0">
                <a:latin typeface="Comic Sans MS" panose="030F0702030302020204" pitchFamily="66" charset="0"/>
              </a:rPr>
              <a:t>News</a:t>
            </a:r>
          </a:p>
          <a:p>
            <a:pPr lvl="1">
              <a:buFont typeface="Arial" panose="020B0604020202020204" pitchFamily="34" charset="0"/>
              <a:buNone/>
            </a:pPr>
            <a:r>
              <a:rPr lang="en-GB" altLang="en-US" dirty="0">
                <a:latin typeface="Comic Sans MS" panose="030F0702030302020204" pitchFamily="66" charset="0"/>
              </a:rPr>
              <a:t>Music</a:t>
            </a:r>
          </a:p>
        </p:txBody>
      </p:sp>
      <p:pic>
        <p:nvPicPr>
          <p:cNvPr id="5127" name="Picture 7">
            <a:extLst>
              <a:ext uri="{FF2B5EF4-FFF2-40B4-BE49-F238E27FC236}">
                <a16:creationId xmlns:a16="http://schemas.microsoft.com/office/drawing/2014/main" id="{88267FD3-99B3-E2F9-4FBB-221508772D7C}"/>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72200" y="2454276"/>
            <a:ext cx="4038600" cy="281781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altLang="en-US" u="sng" dirty="0">
                <a:latin typeface="Comic Sans MS" panose="030F0702030302020204" pitchFamily="66" charset="0"/>
              </a:rPr>
              <a:t>Lesson 1</a:t>
            </a:r>
            <a:br>
              <a:rPr lang="en-GB" altLang="en-US" dirty="0">
                <a:latin typeface="Comic Sans MS" panose="030F0702030302020204" pitchFamily="66" charset="0"/>
              </a:rPr>
            </a:br>
            <a:r>
              <a:rPr lang="en-GB" altLang="en-US" dirty="0">
                <a:latin typeface="Comic Sans MS" panose="030F0702030302020204" pitchFamily="66" charset="0"/>
              </a:rPr>
              <a:t>We are learning to...</a:t>
            </a:r>
          </a:p>
        </p:txBody>
      </p:sp>
      <p:sp>
        <p:nvSpPr>
          <p:cNvPr id="3075" name="Rectangle 3">
            <a:extLst>
              <a:ext uri="{FF2B5EF4-FFF2-40B4-BE49-F238E27FC236}">
                <a16:creationId xmlns:a16="http://schemas.microsoft.com/office/drawing/2014/main" id="{D1AB9A12-AC95-43CD-B72A-4DCF83235123}"/>
              </a:ext>
            </a:extLst>
          </p:cNvPr>
          <p:cNvSpPr>
            <a:spLocks noGrp="1" noChangeArrowheads="1"/>
          </p:cNvSpPr>
          <p:nvPr>
            <p:ph type="body" idx="1"/>
          </p:nvPr>
        </p:nvSpPr>
        <p:spPr>
          <a:xfrm>
            <a:off x="1981200" y="1916832"/>
            <a:ext cx="8507288" cy="3888432"/>
          </a:xfrm>
        </p:spPr>
        <p:txBody>
          <a:bodyPr>
            <a:normAutofit/>
          </a:bodyPr>
          <a:lstStyle/>
          <a:p>
            <a:pPr>
              <a:spcAft>
                <a:spcPts val="1200"/>
              </a:spcAft>
              <a:defRPr/>
            </a:pPr>
            <a:r>
              <a:rPr lang="en-GB" altLang="en-US" dirty="0">
                <a:solidFill>
                  <a:srgbClr val="6600FF"/>
                </a:solidFill>
                <a:latin typeface="Comic Sans MS" pitchFamily="66" charset="0"/>
              </a:rPr>
              <a:t>State </a:t>
            </a:r>
            <a:r>
              <a:rPr lang="en-GB" altLang="en-US" dirty="0">
                <a:latin typeface="Comic Sans MS" pitchFamily="66" charset="0"/>
              </a:rPr>
              <a:t>what refraction is</a:t>
            </a:r>
          </a:p>
          <a:p>
            <a:pPr>
              <a:spcAft>
                <a:spcPts val="1200"/>
              </a:spcAft>
              <a:defRPr/>
            </a:pPr>
            <a:r>
              <a:rPr lang="en-GB" altLang="en-US" dirty="0">
                <a:solidFill>
                  <a:srgbClr val="6600FF"/>
                </a:solidFill>
                <a:latin typeface="Comic Sans MS" pitchFamily="66" charset="0"/>
              </a:rPr>
              <a:t>List </a:t>
            </a:r>
            <a:r>
              <a:rPr lang="en-GB" altLang="en-US" dirty="0">
                <a:latin typeface="Comic Sans MS" pitchFamily="66" charset="0"/>
              </a:rPr>
              <a:t>some everyday situations that use refraction</a:t>
            </a:r>
          </a:p>
        </p:txBody>
      </p:sp>
      <p:pic>
        <p:nvPicPr>
          <p:cNvPr id="4100" name="Picture 5" descr="MC9002821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580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D86E2F7C-2363-523A-3585-295A596322F7}"/>
              </a:ext>
            </a:extLst>
          </p:cNvPr>
          <p:cNvSpPr>
            <a:spLocks noGrp="1"/>
          </p:cNvSpPr>
          <p:nvPr>
            <p:ph type="title"/>
          </p:nvPr>
        </p:nvSpPr>
        <p:spPr/>
        <p:txBody>
          <a:bodyPr/>
          <a:lstStyle/>
          <a:p>
            <a:r>
              <a:rPr lang="en-GB" altLang="en-US"/>
              <a:t>Microwave</a:t>
            </a:r>
          </a:p>
        </p:txBody>
      </p:sp>
      <p:sp>
        <p:nvSpPr>
          <p:cNvPr id="24582" name="Rectangle 6">
            <a:extLst>
              <a:ext uri="{FF2B5EF4-FFF2-40B4-BE49-F238E27FC236}">
                <a16:creationId xmlns:a16="http://schemas.microsoft.com/office/drawing/2014/main" id="{E4754EBB-32BD-DAAF-1FE1-814360A40E57}"/>
              </a:ext>
            </a:extLst>
          </p:cNvPr>
          <p:cNvSpPr>
            <a:spLocks noGrp="1"/>
          </p:cNvSpPr>
          <p:nvPr>
            <p:ph type="body" sz="half" idx="2"/>
          </p:nvPr>
        </p:nvSpPr>
        <p:spPr/>
        <p:txBody>
          <a:bodyPr/>
          <a:lstStyle/>
          <a:p>
            <a:r>
              <a:rPr lang="en-GB" altLang="en-US"/>
              <a:t>Used for</a:t>
            </a:r>
          </a:p>
          <a:p>
            <a:endParaRPr lang="en-GB" altLang="en-US"/>
          </a:p>
          <a:p>
            <a:pPr lvl="1"/>
            <a:r>
              <a:rPr lang="en-GB" altLang="en-US"/>
              <a:t>Cooking</a:t>
            </a:r>
          </a:p>
          <a:p>
            <a:pPr lvl="1"/>
            <a:r>
              <a:rPr lang="en-GB" altLang="en-US"/>
              <a:t>Mobile Phones</a:t>
            </a:r>
          </a:p>
          <a:p>
            <a:pPr lvl="1"/>
            <a:r>
              <a:rPr lang="en-GB" altLang="en-US"/>
              <a:t>Radar</a:t>
            </a:r>
          </a:p>
          <a:p>
            <a:pPr lvl="1"/>
            <a:r>
              <a:rPr lang="en-GB" altLang="en-US"/>
              <a:t>Satellite communication</a:t>
            </a:r>
          </a:p>
        </p:txBody>
      </p:sp>
      <p:pic>
        <p:nvPicPr>
          <p:cNvPr id="24583" name="Picture 7">
            <a:extLst>
              <a:ext uri="{FF2B5EF4-FFF2-40B4-BE49-F238E27FC236}">
                <a16:creationId xmlns:a16="http://schemas.microsoft.com/office/drawing/2014/main" id="{D27FFE96-3425-E230-8743-FA8F9D85EA0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2351089"/>
            <a:ext cx="4038600" cy="3024187"/>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96B7395-81E0-F521-B5D2-C7F87F335DBA}"/>
              </a:ext>
            </a:extLst>
          </p:cNvPr>
          <p:cNvSpPr>
            <a:spLocks noGrp="1"/>
          </p:cNvSpPr>
          <p:nvPr>
            <p:ph type="title"/>
          </p:nvPr>
        </p:nvSpPr>
        <p:spPr/>
        <p:txBody>
          <a:bodyPr/>
          <a:lstStyle/>
          <a:p>
            <a:r>
              <a:rPr lang="en-GB" altLang="en-US"/>
              <a:t>Infrared</a:t>
            </a:r>
          </a:p>
        </p:txBody>
      </p:sp>
      <p:sp>
        <p:nvSpPr>
          <p:cNvPr id="27654" name="Rectangle 6">
            <a:extLst>
              <a:ext uri="{FF2B5EF4-FFF2-40B4-BE49-F238E27FC236}">
                <a16:creationId xmlns:a16="http://schemas.microsoft.com/office/drawing/2014/main" id="{28CAD2CF-B6F4-49AD-5ECF-0D2A0FE4A9AA}"/>
              </a:ext>
            </a:extLst>
          </p:cNvPr>
          <p:cNvSpPr>
            <a:spLocks noGrp="1"/>
          </p:cNvSpPr>
          <p:nvPr>
            <p:ph type="body" sz="half" idx="1"/>
          </p:nvPr>
        </p:nvSpPr>
        <p:spPr/>
        <p:txBody>
          <a:bodyPr/>
          <a:lstStyle/>
          <a:p>
            <a:r>
              <a:rPr lang="en-GB" altLang="en-US"/>
              <a:t>Used for</a:t>
            </a:r>
          </a:p>
          <a:p>
            <a:endParaRPr lang="en-GB" altLang="en-US"/>
          </a:p>
          <a:p>
            <a:pPr lvl="1"/>
            <a:r>
              <a:rPr lang="en-GB" altLang="en-US"/>
              <a:t>Thermal scan</a:t>
            </a:r>
          </a:p>
          <a:p>
            <a:pPr lvl="1"/>
            <a:r>
              <a:rPr lang="en-GB" altLang="en-US"/>
              <a:t>Search &amp; Rescue</a:t>
            </a:r>
          </a:p>
          <a:p>
            <a:pPr lvl="1"/>
            <a:r>
              <a:rPr lang="en-GB" altLang="en-US"/>
              <a:t>Night vision</a:t>
            </a:r>
          </a:p>
          <a:p>
            <a:pPr lvl="1"/>
            <a:r>
              <a:rPr lang="en-GB" altLang="en-US"/>
              <a:t>Physiotherapy</a:t>
            </a:r>
          </a:p>
        </p:txBody>
      </p:sp>
      <p:pic>
        <p:nvPicPr>
          <p:cNvPr id="27656" name="Picture 8">
            <a:extLst>
              <a:ext uri="{FF2B5EF4-FFF2-40B4-BE49-F238E27FC236}">
                <a16:creationId xmlns:a16="http://schemas.microsoft.com/office/drawing/2014/main" id="{C15EAEC7-E378-32D4-99AD-B0C92F7CC4B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674938"/>
            <a:ext cx="4038600" cy="23749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B6E133A-863A-686B-A091-39EB06050989}"/>
              </a:ext>
            </a:extLst>
          </p:cNvPr>
          <p:cNvSpPr>
            <a:spLocks noGrp="1"/>
          </p:cNvSpPr>
          <p:nvPr>
            <p:ph type="title"/>
          </p:nvPr>
        </p:nvSpPr>
        <p:spPr/>
        <p:txBody>
          <a:bodyPr/>
          <a:lstStyle/>
          <a:p>
            <a:r>
              <a:rPr lang="en-GB" altLang="en-US"/>
              <a:t>Visible light</a:t>
            </a:r>
          </a:p>
        </p:txBody>
      </p:sp>
      <p:sp>
        <p:nvSpPr>
          <p:cNvPr id="31749" name="Rectangle 5">
            <a:extLst>
              <a:ext uri="{FF2B5EF4-FFF2-40B4-BE49-F238E27FC236}">
                <a16:creationId xmlns:a16="http://schemas.microsoft.com/office/drawing/2014/main" id="{BEA3D694-0657-BACC-E5E3-5182323E9741}"/>
              </a:ext>
            </a:extLst>
          </p:cNvPr>
          <p:cNvSpPr>
            <a:spLocks noGrp="1"/>
          </p:cNvSpPr>
          <p:nvPr>
            <p:ph type="body" sz="half" idx="2"/>
          </p:nvPr>
        </p:nvSpPr>
        <p:spPr/>
        <p:txBody>
          <a:bodyPr/>
          <a:lstStyle/>
          <a:p>
            <a:r>
              <a:rPr lang="en-GB" altLang="en-US"/>
              <a:t>Used to</a:t>
            </a:r>
          </a:p>
          <a:p>
            <a:endParaRPr lang="en-GB" altLang="en-US"/>
          </a:p>
          <a:p>
            <a:pPr lvl="1"/>
            <a:r>
              <a:rPr lang="en-GB" altLang="en-US"/>
              <a:t>See</a:t>
            </a:r>
          </a:p>
          <a:p>
            <a:pPr lvl="1"/>
            <a:r>
              <a:rPr lang="en-GB" altLang="en-US"/>
              <a:t>Take photographs</a:t>
            </a:r>
          </a:p>
          <a:p>
            <a:pPr lvl="1"/>
            <a:r>
              <a:rPr lang="en-GB" altLang="en-US"/>
              <a:t>Power solar cells</a:t>
            </a:r>
          </a:p>
        </p:txBody>
      </p:sp>
      <p:pic>
        <p:nvPicPr>
          <p:cNvPr id="31750" name="Picture 6">
            <a:extLst>
              <a:ext uri="{FF2B5EF4-FFF2-40B4-BE49-F238E27FC236}">
                <a16:creationId xmlns:a16="http://schemas.microsoft.com/office/drawing/2014/main" id="{D45095D0-E20B-0065-8943-09CEE5EB21E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2603501"/>
            <a:ext cx="4038600" cy="251936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E206930-33B8-81AC-3C92-6AB40CF3F961}"/>
              </a:ext>
            </a:extLst>
          </p:cNvPr>
          <p:cNvSpPr>
            <a:spLocks noGrp="1"/>
          </p:cNvSpPr>
          <p:nvPr>
            <p:ph type="title"/>
          </p:nvPr>
        </p:nvSpPr>
        <p:spPr/>
        <p:txBody>
          <a:bodyPr/>
          <a:lstStyle/>
          <a:p>
            <a:r>
              <a:rPr lang="en-GB" altLang="en-US"/>
              <a:t>Ultraviolet</a:t>
            </a:r>
          </a:p>
        </p:txBody>
      </p:sp>
      <p:sp>
        <p:nvSpPr>
          <p:cNvPr id="34820" name="Rectangle 4">
            <a:extLst>
              <a:ext uri="{FF2B5EF4-FFF2-40B4-BE49-F238E27FC236}">
                <a16:creationId xmlns:a16="http://schemas.microsoft.com/office/drawing/2014/main" id="{AB79D26F-95BE-E6CF-5A0E-334DB76C7998}"/>
              </a:ext>
            </a:extLst>
          </p:cNvPr>
          <p:cNvSpPr>
            <a:spLocks noGrp="1"/>
          </p:cNvSpPr>
          <p:nvPr>
            <p:ph type="body" sz="half" idx="1"/>
          </p:nvPr>
        </p:nvSpPr>
        <p:spPr/>
        <p:txBody>
          <a:bodyPr/>
          <a:lstStyle/>
          <a:p>
            <a:r>
              <a:rPr lang="en-GB" altLang="en-US" dirty="0"/>
              <a:t>Used for</a:t>
            </a:r>
          </a:p>
          <a:p>
            <a:endParaRPr lang="en-GB" altLang="en-US" dirty="0"/>
          </a:p>
          <a:p>
            <a:pPr lvl="1"/>
            <a:r>
              <a:rPr lang="en-GB" altLang="en-US" dirty="0"/>
              <a:t>Getting a suntan (or SUNBURN)</a:t>
            </a:r>
          </a:p>
          <a:p>
            <a:pPr lvl="1"/>
            <a:r>
              <a:rPr lang="en-GB" altLang="en-US" dirty="0"/>
              <a:t>Security marking</a:t>
            </a:r>
          </a:p>
          <a:p>
            <a:pPr lvl="1"/>
            <a:r>
              <a:rPr lang="en-GB" altLang="en-US" dirty="0"/>
              <a:t>Coatings in fluorescent lights</a:t>
            </a:r>
          </a:p>
        </p:txBody>
      </p:sp>
      <p:pic>
        <p:nvPicPr>
          <p:cNvPr id="34822" name="Picture 6">
            <a:extLst>
              <a:ext uri="{FF2B5EF4-FFF2-40B4-BE49-F238E27FC236}">
                <a16:creationId xmlns:a16="http://schemas.microsoft.com/office/drawing/2014/main" id="{2922A0A5-2563-7EAE-304E-9EE0D05E807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73264"/>
            <a:ext cx="4038600" cy="3779837"/>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EACBBBA-7A26-1942-5080-28924F554340}"/>
              </a:ext>
            </a:extLst>
          </p:cNvPr>
          <p:cNvSpPr>
            <a:spLocks noGrp="1"/>
          </p:cNvSpPr>
          <p:nvPr>
            <p:ph type="title"/>
          </p:nvPr>
        </p:nvSpPr>
        <p:spPr/>
        <p:txBody>
          <a:bodyPr/>
          <a:lstStyle/>
          <a:p>
            <a:r>
              <a:rPr lang="en-GB" altLang="en-US"/>
              <a:t>X-rays</a:t>
            </a:r>
          </a:p>
        </p:txBody>
      </p:sp>
      <p:sp>
        <p:nvSpPr>
          <p:cNvPr id="37892" name="Rectangle 4">
            <a:extLst>
              <a:ext uri="{FF2B5EF4-FFF2-40B4-BE49-F238E27FC236}">
                <a16:creationId xmlns:a16="http://schemas.microsoft.com/office/drawing/2014/main" id="{2C5E6A1A-EF54-D47B-4595-46BA25510A9C}"/>
              </a:ext>
            </a:extLst>
          </p:cNvPr>
          <p:cNvSpPr>
            <a:spLocks noGrp="1"/>
          </p:cNvSpPr>
          <p:nvPr>
            <p:ph type="body" sz="half" idx="1"/>
          </p:nvPr>
        </p:nvSpPr>
        <p:spPr/>
        <p:txBody>
          <a:bodyPr/>
          <a:lstStyle/>
          <a:p>
            <a:r>
              <a:rPr lang="en-GB" altLang="en-US" dirty="0"/>
              <a:t>Used for</a:t>
            </a:r>
          </a:p>
          <a:p>
            <a:endParaRPr lang="en-GB" altLang="en-US" dirty="0"/>
          </a:p>
          <a:p>
            <a:pPr lvl="1"/>
            <a:r>
              <a:rPr lang="en-GB" altLang="en-US" dirty="0"/>
              <a:t>Seeing inside the body</a:t>
            </a:r>
          </a:p>
          <a:p>
            <a:pPr lvl="1"/>
            <a:r>
              <a:rPr lang="en-GB" altLang="en-US" dirty="0"/>
              <a:t>Airport security</a:t>
            </a:r>
          </a:p>
          <a:p>
            <a:pPr lvl="1"/>
            <a:r>
              <a:rPr lang="en-GB" altLang="en-US" dirty="0"/>
              <a:t>Killing cancer cells</a:t>
            </a:r>
          </a:p>
          <a:p>
            <a:pPr lvl="1"/>
            <a:endParaRPr lang="en-GB" altLang="en-US" dirty="0"/>
          </a:p>
        </p:txBody>
      </p:sp>
      <p:pic>
        <p:nvPicPr>
          <p:cNvPr id="37894" name="Picture 6">
            <a:extLst>
              <a:ext uri="{FF2B5EF4-FFF2-40B4-BE49-F238E27FC236}">
                <a16:creationId xmlns:a16="http://schemas.microsoft.com/office/drawing/2014/main" id="{CA25841F-616B-4063-B74B-62838F400A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19800" y="2260600"/>
            <a:ext cx="4419600" cy="315595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F7F8229-9A22-51F8-C6D5-90FDB341982F}"/>
              </a:ext>
            </a:extLst>
          </p:cNvPr>
          <p:cNvSpPr>
            <a:spLocks noGrp="1"/>
          </p:cNvSpPr>
          <p:nvPr>
            <p:ph type="title"/>
          </p:nvPr>
        </p:nvSpPr>
        <p:spPr/>
        <p:txBody>
          <a:bodyPr/>
          <a:lstStyle/>
          <a:p>
            <a:r>
              <a:rPr lang="en-GB" altLang="en-US"/>
              <a:t>Gamma rays</a:t>
            </a:r>
          </a:p>
        </p:txBody>
      </p:sp>
      <p:sp>
        <p:nvSpPr>
          <p:cNvPr id="40967" name="Rectangle 7">
            <a:extLst>
              <a:ext uri="{FF2B5EF4-FFF2-40B4-BE49-F238E27FC236}">
                <a16:creationId xmlns:a16="http://schemas.microsoft.com/office/drawing/2014/main" id="{B6DF0FD9-A7C6-1BDA-C712-2347D4A4667F}"/>
              </a:ext>
            </a:extLst>
          </p:cNvPr>
          <p:cNvSpPr>
            <a:spLocks noGrp="1"/>
          </p:cNvSpPr>
          <p:nvPr>
            <p:ph type="body" sz="half" idx="2"/>
          </p:nvPr>
        </p:nvSpPr>
        <p:spPr/>
        <p:txBody>
          <a:bodyPr/>
          <a:lstStyle/>
          <a:p>
            <a:r>
              <a:rPr lang="en-GB" altLang="en-US"/>
              <a:t>Used to</a:t>
            </a:r>
          </a:p>
          <a:p>
            <a:endParaRPr lang="en-GB" altLang="en-US"/>
          </a:p>
          <a:p>
            <a:pPr lvl="1"/>
            <a:r>
              <a:rPr lang="en-GB" altLang="en-US"/>
              <a:t>See inside the body</a:t>
            </a:r>
          </a:p>
          <a:p>
            <a:pPr lvl="1"/>
            <a:r>
              <a:rPr lang="en-GB" altLang="en-US"/>
              <a:t>Kill cancer cells</a:t>
            </a:r>
          </a:p>
          <a:p>
            <a:pPr lvl="1"/>
            <a:r>
              <a:rPr lang="en-GB" altLang="en-US"/>
              <a:t>Sterilise medical equipment</a:t>
            </a:r>
          </a:p>
          <a:p>
            <a:pPr lvl="1"/>
            <a:r>
              <a:rPr lang="en-GB" altLang="en-US"/>
              <a:t>Look into deep space</a:t>
            </a:r>
          </a:p>
        </p:txBody>
      </p:sp>
      <p:pic>
        <p:nvPicPr>
          <p:cNvPr id="40968" name="Picture 8">
            <a:extLst>
              <a:ext uri="{FF2B5EF4-FFF2-40B4-BE49-F238E27FC236}">
                <a16:creationId xmlns:a16="http://schemas.microsoft.com/office/drawing/2014/main" id="{7303773D-A0DF-2FB6-F84B-BC0024275B7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2070101"/>
            <a:ext cx="4038600" cy="35861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245C-CEF8-426A-9EFC-FC6B3EE9DFAE}"/>
              </a:ext>
            </a:extLst>
          </p:cNvPr>
          <p:cNvSpPr>
            <a:spLocks noGrp="1"/>
          </p:cNvSpPr>
          <p:nvPr>
            <p:ph type="ctrTitle"/>
          </p:nvPr>
        </p:nvSpPr>
        <p:spPr>
          <a:xfrm>
            <a:off x="463639" y="1122363"/>
            <a:ext cx="11539471" cy="2387600"/>
          </a:xfrm>
        </p:spPr>
        <p:txBody>
          <a:bodyPr/>
          <a:lstStyle/>
          <a:p>
            <a:r>
              <a:rPr lang="en-GB" dirty="0">
                <a:hlinkClick r:id="rId2"/>
              </a:rPr>
              <a:t>The EM spectrum song ( 2minutes)</a:t>
            </a:r>
            <a:endParaRPr lang="en-GB" dirty="0"/>
          </a:p>
        </p:txBody>
      </p:sp>
      <p:sp>
        <p:nvSpPr>
          <p:cNvPr id="3" name="Subtitle 2">
            <a:extLst>
              <a:ext uri="{FF2B5EF4-FFF2-40B4-BE49-F238E27FC236}">
                <a16:creationId xmlns:a16="http://schemas.microsoft.com/office/drawing/2014/main" id="{C7440B7F-02CD-4E18-80C4-C7D1FC532AA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596075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GB" altLang="en-US" u="sng" dirty="0">
                <a:latin typeface="Comic Sans MS" panose="030F0702030302020204" pitchFamily="66" charset="0"/>
              </a:rPr>
              <a:t>Lesson 4</a:t>
            </a:r>
            <a:br>
              <a:rPr lang="en-GB" altLang="en-US" dirty="0">
                <a:latin typeface="Comic Sans MS" panose="030F0702030302020204" pitchFamily="66" charset="0"/>
              </a:rPr>
            </a:br>
            <a:r>
              <a:rPr lang="en-GB" altLang="en-US" dirty="0">
                <a:latin typeface="Comic Sans MS" panose="030F0702030302020204" pitchFamily="66" charset="0"/>
              </a:rPr>
              <a:t>We are learning to...</a:t>
            </a:r>
          </a:p>
        </p:txBody>
      </p:sp>
      <p:sp>
        <p:nvSpPr>
          <p:cNvPr id="3075" name="Rectangle 3">
            <a:extLst>
              <a:ext uri="{FF2B5EF4-FFF2-40B4-BE49-F238E27FC236}">
                <a16:creationId xmlns:a16="http://schemas.microsoft.com/office/drawing/2014/main" id="{D1AB9A12-AC95-43CD-B72A-4DCF83235123}"/>
              </a:ext>
            </a:extLst>
          </p:cNvPr>
          <p:cNvSpPr>
            <a:spLocks noGrp="1" noChangeArrowheads="1"/>
          </p:cNvSpPr>
          <p:nvPr>
            <p:ph type="body" idx="1"/>
          </p:nvPr>
        </p:nvSpPr>
        <p:spPr>
          <a:xfrm>
            <a:off x="1981200" y="1916832"/>
            <a:ext cx="8686800" cy="4464496"/>
          </a:xfrm>
        </p:spPr>
        <p:txBody>
          <a:bodyPr>
            <a:normAutofit/>
          </a:bodyPr>
          <a:lstStyle/>
          <a:p>
            <a:pPr>
              <a:spcAft>
                <a:spcPts val="1200"/>
              </a:spcAft>
              <a:defRPr/>
            </a:pPr>
            <a:r>
              <a:rPr lang="en-GB" altLang="en-US" dirty="0">
                <a:solidFill>
                  <a:srgbClr val="6600FF"/>
                </a:solidFill>
                <a:latin typeface="Comic Sans MS" pitchFamily="66" charset="0"/>
              </a:rPr>
              <a:t>Describe </a:t>
            </a:r>
            <a:r>
              <a:rPr lang="en-GB" altLang="en-US" dirty="0">
                <a:latin typeface="Comic Sans MS" pitchFamily="66" charset="0"/>
              </a:rPr>
              <a:t>what the electro-magnetic spectrum (EMS) is</a:t>
            </a:r>
          </a:p>
          <a:p>
            <a:pPr>
              <a:spcAft>
                <a:spcPts val="1200"/>
              </a:spcAft>
              <a:defRPr/>
            </a:pPr>
            <a:r>
              <a:rPr lang="en-GB" altLang="en-US" dirty="0">
                <a:solidFill>
                  <a:srgbClr val="6600FF"/>
                </a:solidFill>
                <a:latin typeface="Comic Sans MS" pitchFamily="66" charset="0"/>
              </a:rPr>
              <a:t>Give examples </a:t>
            </a:r>
            <a:r>
              <a:rPr lang="en-GB" altLang="en-US" dirty="0">
                <a:latin typeface="Comic Sans MS" pitchFamily="66" charset="0"/>
              </a:rPr>
              <a:t>of types of waves (and their uses) in the EMS</a:t>
            </a:r>
          </a:p>
          <a:p>
            <a:pPr>
              <a:spcAft>
                <a:spcPts val="1200"/>
              </a:spcAft>
              <a:defRPr/>
            </a:pPr>
            <a:r>
              <a:rPr lang="en-GB" altLang="en-US" dirty="0">
                <a:solidFill>
                  <a:srgbClr val="6600FF"/>
                </a:solidFill>
                <a:latin typeface="Comic Sans MS" pitchFamily="66" charset="0"/>
              </a:rPr>
              <a:t>Use the internet </a:t>
            </a:r>
            <a:r>
              <a:rPr lang="en-GB" altLang="en-US" dirty="0">
                <a:latin typeface="Comic Sans MS" pitchFamily="66" charset="0"/>
              </a:rPr>
              <a:t>to search for information</a:t>
            </a:r>
          </a:p>
          <a:p>
            <a:pPr>
              <a:spcAft>
                <a:spcPts val="1200"/>
              </a:spcAft>
              <a:defRPr/>
            </a:pPr>
            <a:r>
              <a:rPr lang="en-GB" altLang="en-US" dirty="0">
                <a:solidFill>
                  <a:srgbClr val="6600FF"/>
                </a:solidFill>
                <a:latin typeface="Comic Sans MS" pitchFamily="66" charset="0"/>
              </a:rPr>
              <a:t>Work as a team </a:t>
            </a:r>
            <a:r>
              <a:rPr lang="en-GB" altLang="en-US" dirty="0">
                <a:latin typeface="Comic Sans MS" pitchFamily="66" charset="0"/>
              </a:rPr>
              <a:t>to produce a research poster</a:t>
            </a:r>
          </a:p>
        </p:txBody>
      </p:sp>
      <p:pic>
        <p:nvPicPr>
          <p:cNvPr id="4100" name="Picture 5" descr="MC90028217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391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linds(horizontal)">
                                      <p:cBhvr>
                                        <p:cTn id="22" dur="5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F9E3D5-D447-4DEC-AE6C-41D6BE348EFF}"/>
              </a:ext>
            </a:extLst>
          </p:cNvPr>
          <p:cNvSpPr txBox="1"/>
          <p:nvPr/>
        </p:nvSpPr>
        <p:spPr>
          <a:xfrm>
            <a:off x="905164" y="765969"/>
            <a:ext cx="8885381" cy="6647974"/>
          </a:xfrm>
          <a:prstGeom prst="rect">
            <a:avLst/>
          </a:prstGeom>
          <a:noFill/>
        </p:spPr>
        <p:txBody>
          <a:bodyPr wrap="square">
            <a:spAutoFit/>
          </a:bodyPr>
          <a:lstStyle/>
          <a:p>
            <a:r>
              <a:rPr lang="en-GB" altLang="en-US" sz="4400" u="sng" dirty="0">
                <a:latin typeface="Comic Sans MS" panose="030F0702030302020204" pitchFamily="66" charset="0"/>
              </a:rPr>
              <a:t>Lesson 5</a:t>
            </a:r>
            <a:br>
              <a:rPr lang="en-GB" altLang="en-US" sz="4400" dirty="0">
                <a:latin typeface="Comic Sans MS" panose="030F0702030302020204" pitchFamily="66" charset="0"/>
              </a:rPr>
            </a:br>
            <a:r>
              <a:rPr lang="en-GB" altLang="en-US" sz="4400" dirty="0">
                <a:latin typeface="Comic Sans MS" panose="030F0702030302020204" pitchFamily="66" charset="0"/>
              </a:rPr>
              <a:t>We are learning to...</a:t>
            </a:r>
          </a:p>
          <a:p>
            <a:pPr>
              <a:spcAft>
                <a:spcPts val="1200"/>
              </a:spcAft>
              <a:defRPr/>
            </a:pPr>
            <a:endParaRPr lang="en-GB" altLang="en-US" sz="4400" dirty="0">
              <a:latin typeface="Comic Sans MS" panose="030F0702030302020204" pitchFamily="66" charset="0"/>
            </a:endParaRPr>
          </a:p>
          <a:p>
            <a:pPr>
              <a:spcAft>
                <a:spcPts val="1200"/>
              </a:spcAft>
              <a:defRPr/>
            </a:pPr>
            <a:r>
              <a:rPr lang="en-GB" altLang="en-US" sz="2000" dirty="0">
                <a:solidFill>
                  <a:srgbClr val="6600FF"/>
                </a:solidFill>
                <a:latin typeface="Comic Sans MS" pitchFamily="66" charset="0"/>
              </a:rPr>
              <a:t>Describe </a:t>
            </a:r>
            <a:r>
              <a:rPr lang="en-GB" altLang="en-US" sz="2000" dirty="0">
                <a:latin typeface="Comic Sans MS" pitchFamily="66" charset="0"/>
              </a:rPr>
              <a:t>what coloured filters do</a:t>
            </a:r>
          </a:p>
          <a:p>
            <a:pPr>
              <a:spcAft>
                <a:spcPts val="1200"/>
              </a:spcAft>
              <a:defRPr/>
            </a:pPr>
            <a:endParaRPr lang="en-GB" altLang="en-US" sz="2000" dirty="0">
              <a:latin typeface="Comic Sans MS" pitchFamily="66" charset="0"/>
            </a:endParaRPr>
          </a:p>
          <a:p>
            <a:pPr>
              <a:spcAft>
                <a:spcPts val="1200"/>
              </a:spcAft>
              <a:defRPr/>
            </a:pPr>
            <a:r>
              <a:rPr lang="en-GB" altLang="en-US" sz="2000" dirty="0">
                <a:solidFill>
                  <a:srgbClr val="6600FF"/>
                </a:solidFill>
                <a:latin typeface="Comic Sans MS" pitchFamily="66" charset="0"/>
              </a:rPr>
              <a:t>Give examples </a:t>
            </a:r>
            <a:r>
              <a:rPr lang="en-GB" altLang="en-US" sz="2000" dirty="0">
                <a:latin typeface="Comic Sans MS" pitchFamily="66" charset="0"/>
              </a:rPr>
              <a:t>of common uses of filters</a:t>
            </a:r>
          </a:p>
          <a:p>
            <a:pPr>
              <a:spcAft>
                <a:spcPts val="1200"/>
              </a:spcAft>
              <a:defRPr/>
            </a:pPr>
            <a:endParaRPr lang="en-GB" altLang="en-US" sz="2000" dirty="0">
              <a:latin typeface="Comic Sans MS" pitchFamily="66" charset="0"/>
            </a:endParaRPr>
          </a:p>
          <a:p>
            <a:pPr>
              <a:spcAft>
                <a:spcPts val="1200"/>
              </a:spcAft>
              <a:defRPr/>
            </a:pPr>
            <a:r>
              <a:rPr lang="en-GB" altLang="en-US" sz="2000" dirty="0">
                <a:solidFill>
                  <a:srgbClr val="6600FF"/>
                </a:solidFill>
                <a:latin typeface="Comic Sans MS" pitchFamily="66" charset="0"/>
              </a:rPr>
              <a:t>Explain </a:t>
            </a:r>
            <a:r>
              <a:rPr lang="en-GB" altLang="en-US" sz="2000" dirty="0">
                <a:latin typeface="Comic Sans MS" pitchFamily="66" charset="0"/>
              </a:rPr>
              <a:t>the effects of using of different filters</a:t>
            </a: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endParaRPr lang="en-GB" sz="4400" dirty="0"/>
          </a:p>
        </p:txBody>
      </p:sp>
      <p:pic>
        <p:nvPicPr>
          <p:cNvPr id="4" name="Picture 5" descr="MC900282178[1]">
            <a:extLst>
              <a:ext uri="{FF2B5EF4-FFF2-40B4-BE49-F238E27FC236}">
                <a16:creationId xmlns:a16="http://schemas.microsoft.com/office/drawing/2014/main" id="{8DF4BF08-1E89-404D-AAB0-40ED7C3ED3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351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29F8A4-6E0D-4832-A6D1-208700FEC7CF}"/>
              </a:ext>
            </a:extLst>
          </p:cNvPr>
          <p:cNvSpPr txBox="1"/>
          <p:nvPr/>
        </p:nvSpPr>
        <p:spPr>
          <a:xfrm>
            <a:off x="855095" y="527437"/>
            <a:ext cx="9314839" cy="5262979"/>
          </a:xfrm>
          <a:prstGeom prst="rect">
            <a:avLst/>
          </a:prstGeom>
          <a:noFill/>
        </p:spPr>
        <p:txBody>
          <a:bodyPr wrap="square">
            <a:spAutoFit/>
          </a:bodyPr>
          <a:lstStyle/>
          <a:p>
            <a:pPr marR="0" algn="l"/>
            <a:r>
              <a:rPr lang="en-GB" sz="2400" b="1" i="0" u="sng" strike="noStrike" baseline="0" dirty="0">
                <a:solidFill>
                  <a:srgbClr val="000000"/>
                </a:solidFill>
                <a:latin typeface="Comic Sans MS" panose="030F0702030302020204" pitchFamily="66" charset="0"/>
              </a:rPr>
              <a:t>Coloured filters </a:t>
            </a:r>
          </a:p>
          <a:p>
            <a:pPr marR="0" algn="l"/>
            <a:endParaRPr lang="en-GB" sz="2400" b="1" u="sng" dirty="0">
              <a:solidFill>
                <a:srgbClr val="000000"/>
              </a:solidFill>
              <a:latin typeface="Comic Sans MS" panose="030F0702030302020204" pitchFamily="66" charset="0"/>
            </a:endParaRPr>
          </a:p>
          <a:p>
            <a:pPr marR="0" algn="l"/>
            <a:r>
              <a:rPr lang="en-GB" b="0" i="0" u="none" strike="noStrike" baseline="0" dirty="0">
                <a:solidFill>
                  <a:srgbClr val="000000"/>
                </a:solidFill>
                <a:latin typeface="Comic Sans MS" panose="030F0702030302020204" pitchFamily="66" charset="0"/>
              </a:rPr>
              <a:t>Filters are used to stop certain things passing through, like sand or insoluble parts of coffee. They can also be used to change the appearance of things.</a:t>
            </a:r>
          </a:p>
          <a:p>
            <a:pPr marR="0" algn="l"/>
            <a:endParaRPr lang="en-GB" dirty="0">
              <a:solidFill>
                <a:srgbClr val="000000"/>
              </a:solidFill>
              <a:latin typeface="Comic Sans MS" panose="030F0702030302020204" pitchFamily="66" charset="0"/>
            </a:endParaRPr>
          </a:p>
          <a:p>
            <a:pPr marR="0" algn="l"/>
            <a:endParaRPr lang="en-GB" b="0" i="0" u="none" strike="noStrike" baseline="0" dirty="0">
              <a:solidFill>
                <a:srgbClr val="000000"/>
              </a:solidFill>
              <a:latin typeface="Comic Sans MS" panose="030F0702030302020204" pitchFamily="66" charset="0"/>
            </a:endParaRPr>
          </a:p>
          <a:p>
            <a:pPr marR="0" algn="l"/>
            <a:r>
              <a:rPr lang="en-GB" dirty="0">
                <a:solidFill>
                  <a:srgbClr val="000000"/>
                </a:solidFill>
                <a:latin typeface="Comic Sans MS" panose="030F0702030302020204" pitchFamily="66" charset="0"/>
              </a:rPr>
              <a:t>From this</a:t>
            </a:r>
            <a:endParaRPr lang="en-GB" b="0" i="0" u="none" strike="noStrike" baseline="0" dirty="0">
              <a:solidFill>
                <a:srgbClr val="000000"/>
              </a:solidFill>
              <a:latin typeface="Comic Sans MS" panose="030F0702030302020204" pitchFamily="66" charset="0"/>
            </a:endParaRPr>
          </a:p>
          <a:p>
            <a:pPr marR="0" algn="l"/>
            <a:r>
              <a:rPr lang="en-GB" dirty="0">
                <a:solidFill>
                  <a:srgbClr val="000000"/>
                </a:solidFill>
                <a:latin typeface="Comic Sans MS" panose="030F0702030302020204" pitchFamily="66" charset="0"/>
              </a:rPr>
              <a:t>                                          to this</a:t>
            </a:r>
            <a:endParaRPr lang="en-GB" b="0" i="0" u="none" strike="noStrike" baseline="0" dirty="0">
              <a:solidFill>
                <a:srgbClr val="000000"/>
              </a:solidFill>
              <a:latin typeface="Comic Sans MS" panose="030F0702030302020204" pitchFamily="66" charset="0"/>
            </a:endParaRPr>
          </a:p>
          <a:p>
            <a:pPr marR="0" algn="l"/>
            <a:endParaRPr lang="en-GB" dirty="0">
              <a:solidFill>
                <a:srgbClr val="000000"/>
              </a:solidFill>
              <a:latin typeface="Comic Sans MS" panose="030F0702030302020204" pitchFamily="66" charset="0"/>
            </a:endParaRPr>
          </a:p>
          <a:p>
            <a:pPr marR="0" algn="l"/>
            <a:endParaRPr lang="en-GB" b="0" i="0" u="none" strike="noStrike" baseline="0" dirty="0">
              <a:solidFill>
                <a:srgbClr val="000000"/>
              </a:solidFill>
              <a:latin typeface="Comic Sans MS" panose="030F0702030302020204" pitchFamily="66" charset="0"/>
            </a:endParaRPr>
          </a:p>
          <a:p>
            <a:pPr marR="0" algn="l"/>
            <a:endParaRPr lang="en-GB" dirty="0">
              <a:solidFill>
                <a:srgbClr val="000000"/>
              </a:solidFill>
              <a:latin typeface="Comic Sans MS" panose="030F0702030302020204" pitchFamily="66" charset="0"/>
            </a:endParaRPr>
          </a:p>
          <a:p>
            <a:pPr marR="0" algn="l"/>
            <a:endParaRPr lang="en-GB" b="0" i="0" u="none" strike="noStrike" baseline="0" dirty="0">
              <a:solidFill>
                <a:srgbClr val="000000"/>
              </a:solidFill>
              <a:latin typeface="Comic Sans MS" panose="030F0702030302020204" pitchFamily="66" charset="0"/>
            </a:endParaRPr>
          </a:p>
          <a:p>
            <a:pPr marR="0" algn="l"/>
            <a:endParaRPr lang="en-GB" dirty="0">
              <a:solidFill>
                <a:srgbClr val="000000"/>
              </a:solidFill>
              <a:latin typeface="Comic Sans MS" panose="030F0702030302020204" pitchFamily="66" charset="0"/>
            </a:endParaRPr>
          </a:p>
          <a:p>
            <a:pPr marR="0" algn="l"/>
            <a:endParaRPr lang="en-GB" b="0" i="0" u="none" strike="noStrike" baseline="0" dirty="0">
              <a:solidFill>
                <a:srgbClr val="000000"/>
              </a:solidFill>
              <a:latin typeface="Comic Sans MS" panose="030F0702030302020204" pitchFamily="66" charset="0"/>
            </a:endParaRPr>
          </a:p>
          <a:p>
            <a:pPr marR="0" algn="l"/>
            <a:r>
              <a:rPr lang="en-GB" sz="1800" b="0" i="0" u="none" strike="noStrike" baseline="0" dirty="0">
                <a:solidFill>
                  <a:srgbClr val="000000"/>
                </a:solidFill>
                <a:latin typeface="Comic Sans MS" panose="030F0702030302020204" pitchFamily="66" charset="0"/>
              </a:rPr>
              <a:t>But they also have practical uses</a:t>
            </a:r>
          </a:p>
          <a:p>
            <a:pPr marR="0" algn="l"/>
            <a:endParaRPr lang="en-GB" sz="1800" b="0" i="0" u="none" strike="noStrike" baseline="0" dirty="0">
              <a:solidFill>
                <a:srgbClr val="000000"/>
              </a:solidFill>
              <a:latin typeface="Comic Sans MS" panose="030F0702030302020204" pitchFamily="66" charset="0"/>
            </a:endParaRPr>
          </a:p>
          <a:p>
            <a:pPr marR="0" algn="l"/>
            <a:r>
              <a:rPr lang="en-GB" sz="1800" b="0" i="0" u="none" strike="noStrike" baseline="0" dirty="0">
                <a:solidFill>
                  <a:srgbClr val="000000"/>
                </a:solidFill>
                <a:latin typeface="Comic Sans MS" panose="030F0702030302020204" pitchFamily="66" charset="0"/>
              </a:rPr>
              <a:t>Filters can be used to make coloured light from white light bulbs, for example in traffic lights, car brake lights, and in theatres. </a:t>
            </a:r>
          </a:p>
        </p:txBody>
      </p:sp>
      <p:pic>
        <p:nvPicPr>
          <p:cNvPr id="1026" name="Picture 2" descr="Filter Mona Lisa from user: ethosmedialab aka MARKETING AGENCY - LOLFilter">
            <a:extLst>
              <a:ext uri="{FF2B5EF4-FFF2-40B4-BE49-F238E27FC236}">
                <a16:creationId xmlns:a16="http://schemas.microsoft.com/office/drawing/2014/main" id="{6D28C412-F8E4-4285-A172-9DA1AA7A2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065" y="2432851"/>
            <a:ext cx="1627910" cy="16279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ter Mona lisa from user: feliperubiomorais aka Felipe Rubio Morais -  LOLFilter">
            <a:extLst>
              <a:ext uri="{FF2B5EF4-FFF2-40B4-BE49-F238E27FC236}">
                <a16:creationId xmlns:a16="http://schemas.microsoft.com/office/drawing/2014/main" id="{BE4B18C8-049B-49A4-A43F-24BEFE83B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591" y="2153953"/>
            <a:ext cx="1544017" cy="19068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j0434411[1]">
            <a:extLst>
              <a:ext uri="{FF2B5EF4-FFF2-40B4-BE49-F238E27FC236}">
                <a16:creationId xmlns:a16="http://schemas.microsoft.com/office/drawing/2014/main" id="{4F1C276B-5609-4A0D-BC76-B56E1688711D}"/>
              </a:ext>
            </a:extLst>
          </p:cNvPr>
          <p:cNvPicPr>
            <a:picLocks noChangeAspect="1" noChangeArrowheads="1"/>
          </p:cNvPicPr>
          <p:nvPr/>
        </p:nvPicPr>
        <p:blipFill>
          <a:blip r:embed="rId4" cstate="print"/>
          <a:srcRect/>
          <a:stretch>
            <a:fillRect/>
          </a:stretch>
        </p:blipFill>
        <p:spPr bwMode="auto">
          <a:xfrm>
            <a:off x="10418049" y="278186"/>
            <a:ext cx="833438" cy="936625"/>
          </a:xfrm>
          <a:prstGeom prst="rect">
            <a:avLst/>
          </a:prstGeom>
          <a:noFill/>
          <a:ln w="9525">
            <a:noFill/>
            <a:miter lim="800000"/>
            <a:headEnd/>
            <a:tailEnd/>
          </a:ln>
        </p:spPr>
      </p:pic>
    </p:spTree>
    <p:extLst>
      <p:ext uri="{BB962C8B-B14F-4D97-AF65-F5344CB8AC3E}">
        <p14:creationId xmlns:p14="http://schemas.microsoft.com/office/powerpoint/2010/main" val="17788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Waves</a:t>
            </a:r>
          </a:p>
        </p:txBody>
      </p:sp>
      <p:sp>
        <p:nvSpPr>
          <p:cNvPr id="3" name="Content Placeholder 2"/>
          <p:cNvSpPr>
            <a:spLocks noGrp="1"/>
          </p:cNvSpPr>
          <p:nvPr>
            <p:ph idx="1"/>
          </p:nvPr>
        </p:nvSpPr>
        <p:spPr>
          <a:xfrm>
            <a:off x="2252316" y="1179612"/>
            <a:ext cx="4186808" cy="676672"/>
          </a:xfrm>
        </p:spPr>
        <p:txBody>
          <a:bodyPr>
            <a:normAutofit/>
          </a:bodyPr>
          <a:lstStyle/>
          <a:p>
            <a:pPr marL="177800" indent="-177800"/>
            <a:r>
              <a:rPr lang="en-GB" dirty="0">
                <a:latin typeface="Comic Sans MS" pitchFamily="66" charset="0"/>
              </a:rPr>
              <a:t>  What is a wave?</a:t>
            </a:r>
          </a:p>
        </p:txBody>
      </p:sp>
      <p:sp>
        <p:nvSpPr>
          <p:cNvPr id="4" name="Content Placeholder 2"/>
          <p:cNvSpPr txBox="1">
            <a:spLocks/>
          </p:cNvSpPr>
          <p:nvPr/>
        </p:nvSpPr>
        <p:spPr>
          <a:xfrm>
            <a:off x="2685965" y="1835448"/>
            <a:ext cx="7499163" cy="1767036"/>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A wave is a vibration that carries energy e.g. sunlight.</a:t>
            </a:r>
          </a:p>
        </p:txBody>
      </p:sp>
      <p:pic>
        <p:nvPicPr>
          <p:cNvPr id="14" name="Picture 9" descr="j0434411[1]"/>
          <p:cNvPicPr>
            <a:picLocks noChangeAspect="1" noChangeArrowheads="1"/>
          </p:cNvPicPr>
          <p:nvPr/>
        </p:nvPicPr>
        <p:blipFill>
          <a:blip r:embed="rId2" cstate="print"/>
          <a:srcRect/>
          <a:stretch>
            <a:fillRect/>
          </a:stretch>
        </p:blipFill>
        <p:spPr bwMode="auto">
          <a:xfrm>
            <a:off x="9351689" y="242988"/>
            <a:ext cx="833438" cy="936625"/>
          </a:xfrm>
          <a:prstGeom prst="rect">
            <a:avLst/>
          </a:prstGeom>
          <a:noFill/>
          <a:ln w="9525">
            <a:noFill/>
            <a:miter lim="800000"/>
            <a:headEnd/>
            <a:tailEnd/>
          </a:ln>
        </p:spPr>
      </p:pic>
      <p:pic>
        <p:nvPicPr>
          <p:cNvPr id="6146" name="Picture 2" descr="http://www.jjvernon.com/tpb1/Resources/peoplewav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554" y="4657682"/>
            <a:ext cx="8279686" cy="20116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800486" y="2550417"/>
            <a:ext cx="1772117" cy="1772117"/>
          </a:xfrm>
          <a:prstGeom prst="rect">
            <a:avLst/>
          </a:prstGeom>
        </p:spPr>
      </p:pic>
      <p:pic>
        <p:nvPicPr>
          <p:cNvPr id="6154" name="Picture 10" descr="http://www.minionshop.co.uk/images/productBigZoom/DE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1514" y="2533562"/>
            <a:ext cx="1788972" cy="1788972"/>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p:cNvSpPr txBox="1">
            <a:spLocks/>
          </p:cNvSpPr>
          <p:nvPr/>
        </p:nvSpPr>
        <p:spPr>
          <a:xfrm>
            <a:off x="1999397" y="3095665"/>
            <a:ext cx="5211836" cy="6933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Not these kinds of wave!</a:t>
            </a:r>
          </a:p>
        </p:txBody>
      </p:sp>
      <p:sp>
        <p:nvSpPr>
          <p:cNvPr id="23" name="Content Placeholder 2"/>
          <p:cNvSpPr txBox="1">
            <a:spLocks/>
          </p:cNvSpPr>
          <p:nvPr/>
        </p:nvSpPr>
        <p:spPr>
          <a:xfrm>
            <a:off x="3647728" y="4657680"/>
            <a:ext cx="5211836" cy="6933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More like a Mexican wave!</a:t>
            </a:r>
          </a:p>
        </p:txBody>
      </p:sp>
      <p:pic>
        <p:nvPicPr>
          <p:cNvPr id="12" name="Picture 11" descr="movie_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1646" y="3620307"/>
            <a:ext cx="1006584" cy="10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hlinkClick r:id="rId7" action="ppaction://hlinkfile"/>
          </p:cNvPr>
          <p:cNvSpPr txBox="1">
            <a:spLocks/>
          </p:cNvSpPr>
          <p:nvPr/>
        </p:nvSpPr>
        <p:spPr>
          <a:xfrm>
            <a:off x="3264183" y="3878023"/>
            <a:ext cx="5410944" cy="5400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dirty="0">
                <a:solidFill>
                  <a:schemeClr val="tx2"/>
                </a:solidFill>
                <a:latin typeface="Comic Sans MS" panose="030F0702030302020204" pitchFamily="66" charset="0"/>
              </a:rPr>
              <a:t>Waves (3min 48sec)</a:t>
            </a:r>
          </a:p>
        </p:txBody>
      </p:sp>
      <p:pic>
        <p:nvPicPr>
          <p:cNvPr id="15" name="Picture 20" descr="MC90039125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15090" y="1938456"/>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4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6154"/>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22" grpId="0" build="p"/>
      <p:bldP spid="23" grpId="0" build="p"/>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42ECB9-50E7-46AD-BE05-5AAFCE1CCB54}"/>
              </a:ext>
            </a:extLst>
          </p:cNvPr>
          <p:cNvSpPr txBox="1"/>
          <p:nvPr/>
        </p:nvSpPr>
        <p:spPr>
          <a:xfrm>
            <a:off x="805152" y="1003658"/>
            <a:ext cx="8848801" cy="4801314"/>
          </a:xfrm>
          <a:prstGeom prst="rect">
            <a:avLst/>
          </a:prstGeom>
          <a:noFill/>
        </p:spPr>
        <p:txBody>
          <a:bodyPr wrap="square">
            <a:spAutoFit/>
          </a:bodyPr>
          <a:lstStyle/>
          <a:p>
            <a:endParaRPr lang="en-GB" dirty="0">
              <a:solidFill>
                <a:srgbClr val="000000"/>
              </a:solidFill>
              <a:latin typeface="Comic Sans MS" panose="030F0702030302020204" pitchFamily="66" charset="0"/>
            </a:endParaRPr>
          </a:p>
          <a:p>
            <a:pPr eaLnBrk="1" hangingPunct="1">
              <a:spcBef>
                <a:spcPct val="0"/>
              </a:spcBef>
              <a:buFontTx/>
              <a:buNone/>
            </a:pPr>
            <a:r>
              <a:rPr lang="en-GB" dirty="0">
                <a:solidFill>
                  <a:srgbClr val="000000"/>
                </a:solidFill>
                <a:latin typeface="Comic Sans MS" panose="030F0702030302020204" pitchFamily="66" charset="0"/>
              </a:rPr>
              <a:t> </a:t>
            </a:r>
            <a:r>
              <a:rPr lang="en-GB" altLang="en-US" sz="1800" u="sng" dirty="0">
                <a:latin typeface="Comic Sans MS" panose="030F0702030302020204" pitchFamily="66" charset="0"/>
              </a:rPr>
              <a:t>Task</a:t>
            </a:r>
            <a:r>
              <a:rPr lang="en-GB" altLang="en-US" sz="1800" dirty="0">
                <a:latin typeface="Comic Sans MS" panose="030F0702030302020204" pitchFamily="66" charset="0"/>
              </a:rPr>
              <a:t>:</a:t>
            </a:r>
          </a:p>
          <a:p>
            <a:pPr marL="285750" indent="-285750" eaLnBrk="1" hangingPunct="1">
              <a:spcBef>
                <a:spcPct val="0"/>
              </a:spcBef>
              <a:buFontTx/>
              <a:buChar char="-"/>
            </a:pPr>
            <a:r>
              <a:rPr lang="en-GB" altLang="en-US" sz="1800" dirty="0">
                <a:latin typeface="Comic Sans MS" panose="030F0702030302020204" pitchFamily="66" charset="0"/>
              </a:rPr>
              <a:t>Collect a ray box, power pack and paper.</a:t>
            </a:r>
          </a:p>
          <a:p>
            <a:pPr marL="285750" indent="-285750" eaLnBrk="1" hangingPunct="1">
              <a:spcBef>
                <a:spcPct val="0"/>
              </a:spcBef>
              <a:buFontTx/>
              <a:buChar char="-"/>
            </a:pPr>
            <a:r>
              <a:rPr lang="en-GB" altLang="en-US" dirty="0">
                <a:latin typeface="Comic Sans MS" panose="030F0702030302020204" pitchFamily="66" charset="0"/>
              </a:rPr>
              <a:t>Connect your ray box to power pack</a:t>
            </a:r>
          </a:p>
          <a:p>
            <a:pPr marL="285750" indent="-285750" eaLnBrk="1" hangingPunct="1">
              <a:spcBef>
                <a:spcPct val="0"/>
              </a:spcBef>
              <a:buFontTx/>
              <a:buChar char="-"/>
            </a:pPr>
            <a:endParaRPr lang="en-GB" altLang="en-US" dirty="0">
              <a:latin typeface="Comic Sans MS" panose="030F0702030302020204" pitchFamily="66" charset="0"/>
            </a:endParaRPr>
          </a:p>
          <a:p>
            <a:pPr marL="285750" indent="-285750" eaLnBrk="1" hangingPunct="1">
              <a:spcBef>
                <a:spcPct val="0"/>
              </a:spcBef>
              <a:buFontTx/>
              <a:buChar char="-"/>
            </a:pPr>
            <a:r>
              <a:rPr lang="en-GB" altLang="en-US" sz="1800" dirty="0">
                <a:latin typeface="Comic Sans MS" panose="030F0702030302020204" pitchFamily="66" charset="0"/>
              </a:rPr>
              <a:t>Shine light through different coloured filter onto paper </a:t>
            </a:r>
          </a:p>
          <a:p>
            <a:pPr marL="285750" indent="-285750" eaLnBrk="1" hangingPunct="1">
              <a:spcBef>
                <a:spcPct val="0"/>
              </a:spcBef>
              <a:buFontTx/>
              <a:buChar char="-"/>
            </a:pPr>
            <a:endParaRPr lang="en-GB" altLang="en-US" dirty="0">
              <a:latin typeface="Comic Sans MS" panose="030F0702030302020204" pitchFamily="66" charset="0"/>
            </a:endParaRPr>
          </a:p>
          <a:p>
            <a:pPr marL="285750" indent="-285750" eaLnBrk="1" hangingPunct="1">
              <a:spcBef>
                <a:spcPct val="0"/>
              </a:spcBef>
              <a:buFontTx/>
              <a:buChar char="-"/>
            </a:pPr>
            <a:r>
              <a:rPr lang="en-GB" altLang="en-US" sz="1800" dirty="0">
                <a:latin typeface="Comic Sans MS" panose="030F0702030302020204" pitchFamily="66" charset="0"/>
              </a:rPr>
              <a:t>Attach 2 filters, what do we see?</a:t>
            </a:r>
          </a:p>
          <a:p>
            <a:pPr marL="285750" indent="-285750" eaLnBrk="1" hangingPunct="1">
              <a:spcBef>
                <a:spcPct val="0"/>
              </a:spcBef>
              <a:buFontTx/>
              <a:buChar char="-"/>
            </a:pPr>
            <a:endParaRPr lang="en-GB" altLang="en-US" dirty="0">
              <a:latin typeface="Comic Sans MS" panose="030F0702030302020204" pitchFamily="66" charset="0"/>
            </a:endParaRPr>
          </a:p>
          <a:p>
            <a:pPr eaLnBrk="1" hangingPunct="1">
              <a:spcBef>
                <a:spcPct val="0"/>
              </a:spcBef>
            </a:pPr>
            <a:r>
              <a:rPr lang="en-GB" altLang="en-US" dirty="0">
                <a:latin typeface="Comic Sans MS" panose="030F0702030302020204" pitchFamily="66" charset="0"/>
              </a:rPr>
              <a:t>Now collect some coloured card</a:t>
            </a:r>
          </a:p>
          <a:p>
            <a:pPr eaLnBrk="1" hangingPunct="1">
              <a:spcBef>
                <a:spcPct val="0"/>
              </a:spcBef>
            </a:pPr>
            <a:endParaRPr lang="en-GB" altLang="en-US" dirty="0">
              <a:latin typeface="Comic Sans MS" panose="030F0702030302020204" pitchFamily="66" charset="0"/>
            </a:endParaRPr>
          </a:p>
          <a:p>
            <a:pPr eaLnBrk="1" hangingPunct="1">
              <a:spcBef>
                <a:spcPct val="0"/>
              </a:spcBef>
            </a:pPr>
            <a:r>
              <a:rPr lang="en-GB" altLang="en-US" sz="1800" dirty="0">
                <a:latin typeface="Comic Sans MS" panose="030F0702030302020204" pitchFamily="66" charset="0"/>
              </a:rPr>
              <a:t>-   Shine different coloured light onto different coloured card, what do we see?</a:t>
            </a:r>
          </a:p>
          <a:p>
            <a:pPr marL="285750" indent="-285750" eaLnBrk="1" hangingPunct="1">
              <a:spcBef>
                <a:spcPct val="0"/>
              </a:spcBef>
              <a:buFontTx/>
              <a:buChar char="-"/>
            </a:pPr>
            <a:endParaRPr lang="en-GB" altLang="en-US" sz="1800" dirty="0">
              <a:latin typeface="Comic Sans MS" panose="030F0702030302020204" pitchFamily="66" charset="0"/>
            </a:endParaRPr>
          </a:p>
          <a:p>
            <a:pPr eaLnBrk="1" hangingPunct="1">
              <a:spcBef>
                <a:spcPct val="0"/>
              </a:spcBef>
              <a:buFontTx/>
              <a:buNone/>
            </a:pPr>
            <a:endParaRPr lang="en-GB" altLang="en-US" dirty="0">
              <a:latin typeface="Comic Sans MS" panose="030F0702030302020204" pitchFamily="66" charset="0"/>
            </a:endParaRPr>
          </a:p>
          <a:p>
            <a:pPr eaLnBrk="1" hangingPunct="1">
              <a:spcBef>
                <a:spcPct val="0"/>
              </a:spcBef>
              <a:buFontTx/>
              <a:buNone/>
            </a:pPr>
            <a:endParaRPr lang="en-GB" altLang="en-US" sz="1800" dirty="0">
              <a:latin typeface="Comic Sans MS" panose="030F0702030302020204" pitchFamily="66" charset="0"/>
            </a:endParaRPr>
          </a:p>
          <a:p>
            <a:r>
              <a:rPr lang="en-GB" dirty="0">
                <a:solidFill>
                  <a:srgbClr val="000000"/>
                </a:solidFill>
                <a:latin typeface="Comic Sans MS" panose="030F0702030302020204" pitchFamily="66" charset="0"/>
              </a:rPr>
              <a:t>    </a:t>
            </a:r>
            <a:endParaRPr lang="en-GB" sz="1800" b="0" i="0" u="none" strike="noStrike" baseline="0" dirty="0">
              <a:solidFill>
                <a:srgbClr val="000000"/>
              </a:solidFill>
              <a:latin typeface="Comic Sans MS" panose="030F0702030302020204" pitchFamily="66" charset="0"/>
            </a:endParaRPr>
          </a:p>
          <a:p>
            <a:r>
              <a:rPr lang="en-GB" sz="1800" b="0" i="0" u="none" strike="noStrike" baseline="0" dirty="0">
                <a:solidFill>
                  <a:srgbClr val="000000"/>
                </a:solidFill>
                <a:latin typeface="Comic Sans MS" panose="030F0702030302020204" pitchFamily="66" charset="0"/>
              </a:rPr>
              <a:t> </a:t>
            </a:r>
            <a:endParaRPr lang="en-GB" dirty="0"/>
          </a:p>
        </p:txBody>
      </p:sp>
    </p:spTree>
    <p:extLst>
      <p:ext uri="{BB962C8B-B14F-4D97-AF65-F5344CB8AC3E}">
        <p14:creationId xmlns:p14="http://schemas.microsoft.com/office/powerpoint/2010/main" val="264691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BD884-3913-4924-85DD-1CB0346CE4CA}"/>
              </a:ext>
            </a:extLst>
          </p:cNvPr>
          <p:cNvSpPr txBox="1"/>
          <p:nvPr/>
        </p:nvSpPr>
        <p:spPr>
          <a:xfrm>
            <a:off x="1059677" y="1295888"/>
            <a:ext cx="7249053" cy="3416320"/>
          </a:xfrm>
          <a:prstGeom prst="rect">
            <a:avLst/>
          </a:prstGeom>
          <a:noFill/>
        </p:spPr>
        <p:txBody>
          <a:bodyPr wrap="square">
            <a:spAutoFit/>
          </a:bodyPr>
          <a:lstStyle/>
          <a:p>
            <a:r>
              <a:rPr lang="en-GB" dirty="0">
                <a:solidFill>
                  <a:srgbClr val="000000"/>
                </a:solidFill>
                <a:latin typeface="Comic Sans MS" panose="030F0702030302020204" pitchFamily="66" charset="0"/>
              </a:rPr>
              <a:t>A</a:t>
            </a:r>
            <a:r>
              <a:rPr lang="en-GB" sz="1800" b="0" i="0" u="none" strike="noStrike" baseline="0" dirty="0">
                <a:solidFill>
                  <a:srgbClr val="000000"/>
                </a:solidFill>
                <a:latin typeface="Comic Sans MS" panose="030F0702030302020204" pitchFamily="66" charset="0"/>
              </a:rPr>
              <a:t> red filter only lets red light through, and absorbs (stops) other colours.</a:t>
            </a:r>
          </a:p>
          <a:p>
            <a:endParaRPr lang="en-GB" dirty="0">
              <a:solidFill>
                <a:srgbClr val="000000"/>
              </a:solidFill>
              <a:latin typeface="Comic Sans MS" panose="030F0702030302020204" pitchFamily="66" charset="0"/>
            </a:endParaRPr>
          </a:p>
          <a:p>
            <a:r>
              <a:rPr lang="en-GB" dirty="0">
                <a:solidFill>
                  <a:srgbClr val="000000"/>
                </a:solidFill>
                <a:latin typeface="Comic Sans MS" panose="030F0702030302020204" pitchFamily="66" charset="0"/>
              </a:rPr>
              <a:t>A blue filter only lets blue light through, and absorbs (stops) other colours.</a:t>
            </a:r>
          </a:p>
          <a:p>
            <a:endParaRPr lang="en-GB" dirty="0">
              <a:solidFill>
                <a:srgbClr val="000000"/>
              </a:solidFill>
              <a:latin typeface="Comic Sans MS" panose="030F0702030302020204" pitchFamily="66" charset="0"/>
            </a:endParaRPr>
          </a:p>
          <a:p>
            <a:r>
              <a:rPr lang="en-GB" dirty="0">
                <a:solidFill>
                  <a:srgbClr val="000000"/>
                </a:solidFill>
                <a:latin typeface="Comic Sans MS" panose="030F0702030302020204" pitchFamily="66" charset="0"/>
              </a:rPr>
              <a:t>So, 2 filters should stop all light</a:t>
            </a:r>
          </a:p>
          <a:p>
            <a:endParaRPr lang="en-GB" dirty="0">
              <a:solidFill>
                <a:srgbClr val="000000"/>
              </a:solidFill>
              <a:latin typeface="Comic Sans MS" panose="030F0702030302020204" pitchFamily="66" charset="0"/>
            </a:endParaRPr>
          </a:p>
          <a:p>
            <a:r>
              <a:rPr lang="en-GB" dirty="0">
                <a:solidFill>
                  <a:srgbClr val="000000"/>
                </a:solidFill>
                <a:latin typeface="Comic Sans MS" panose="030F0702030302020204" pitchFamily="66" charset="0"/>
              </a:rPr>
              <a:t>Different colours of light can make different colours of card appear to change colour</a:t>
            </a:r>
          </a:p>
          <a:p>
            <a:r>
              <a:rPr lang="en-GB" dirty="0">
                <a:solidFill>
                  <a:srgbClr val="000000"/>
                </a:solidFill>
                <a:latin typeface="Comic Sans MS" panose="030F0702030302020204" pitchFamily="66" charset="0"/>
              </a:rPr>
              <a:t>               ( don’t worry if you don’t understand why the </a:t>
            </a:r>
          </a:p>
          <a:p>
            <a:r>
              <a:rPr lang="en-GB" dirty="0">
                <a:solidFill>
                  <a:srgbClr val="000000"/>
                </a:solidFill>
                <a:latin typeface="Comic Sans MS" panose="030F0702030302020204" pitchFamily="66" charset="0"/>
              </a:rPr>
              <a:t>                    colours change, the next lesson should help this) </a:t>
            </a:r>
            <a:endParaRPr lang="en-GB" sz="1800" b="0" i="0" u="none" strike="noStrike" baseline="0" dirty="0">
              <a:solidFill>
                <a:srgbClr val="000000"/>
              </a:solidFill>
              <a:latin typeface="Comic Sans MS" panose="030F0702030302020204" pitchFamily="66" charset="0"/>
            </a:endParaRPr>
          </a:p>
        </p:txBody>
      </p:sp>
      <p:pic>
        <p:nvPicPr>
          <p:cNvPr id="4" name="Picture 9" descr="j0434411[1]">
            <a:extLst>
              <a:ext uri="{FF2B5EF4-FFF2-40B4-BE49-F238E27FC236}">
                <a16:creationId xmlns:a16="http://schemas.microsoft.com/office/drawing/2014/main" id="{BBFD0402-0AAD-4D8B-B0CE-6D1BAFD935F7}"/>
              </a:ext>
            </a:extLst>
          </p:cNvPr>
          <p:cNvPicPr>
            <a:picLocks noChangeAspect="1" noChangeArrowheads="1"/>
          </p:cNvPicPr>
          <p:nvPr/>
        </p:nvPicPr>
        <p:blipFill>
          <a:blip r:embed="rId2" cstate="print"/>
          <a:srcRect/>
          <a:stretch>
            <a:fillRect/>
          </a:stretch>
        </p:blipFill>
        <p:spPr bwMode="auto">
          <a:xfrm>
            <a:off x="10418049" y="278186"/>
            <a:ext cx="833438" cy="936625"/>
          </a:xfrm>
          <a:prstGeom prst="rect">
            <a:avLst/>
          </a:prstGeom>
          <a:noFill/>
          <a:ln w="9525">
            <a:noFill/>
            <a:miter lim="800000"/>
            <a:headEnd/>
            <a:tailEnd/>
          </a:ln>
        </p:spPr>
      </p:pic>
    </p:spTree>
    <p:extLst>
      <p:ext uri="{BB962C8B-B14F-4D97-AF65-F5344CB8AC3E}">
        <p14:creationId xmlns:p14="http://schemas.microsoft.com/office/powerpoint/2010/main" val="33637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77DF20-51AC-4686-A280-08F3354D5C3A}"/>
              </a:ext>
            </a:extLst>
          </p:cNvPr>
          <p:cNvSpPr txBox="1"/>
          <p:nvPr/>
        </p:nvSpPr>
        <p:spPr>
          <a:xfrm>
            <a:off x="735722" y="527045"/>
            <a:ext cx="10315574" cy="3508653"/>
          </a:xfrm>
          <a:prstGeom prst="rect">
            <a:avLst/>
          </a:prstGeom>
          <a:noFill/>
        </p:spPr>
        <p:txBody>
          <a:bodyPr wrap="square">
            <a:spAutoFit/>
          </a:bodyPr>
          <a:lstStyle/>
          <a:p>
            <a:pPr marR="0" algn="l"/>
            <a:r>
              <a:rPr lang="en-GB" sz="2400" b="1" i="0" u="sng" strike="noStrike" baseline="0" dirty="0">
                <a:solidFill>
                  <a:srgbClr val="000000"/>
                </a:solidFill>
                <a:latin typeface="Comic Sans MS" panose="030F0702030302020204" pitchFamily="66" charset="0"/>
              </a:rPr>
              <a:t>Looking at things using coloured light </a:t>
            </a:r>
            <a:endParaRPr lang="en-GB" sz="2400" b="0" i="0" u="none" strike="noStrike" baseline="0" dirty="0">
              <a:solidFill>
                <a:srgbClr val="000000"/>
              </a:solidFill>
              <a:latin typeface="Comic Sans MS" panose="030F0702030302020204" pitchFamily="66" charset="0"/>
            </a:endParaRPr>
          </a:p>
          <a:p>
            <a:pPr marR="0" algn="l"/>
            <a:r>
              <a:rPr lang="en-GB" sz="1800" b="0" i="0" u="none" strike="noStrike" baseline="0" dirty="0">
                <a:solidFill>
                  <a:srgbClr val="000000"/>
                </a:solidFill>
                <a:latin typeface="Comic Sans MS" panose="030F0702030302020204" pitchFamily="66" charset="0"/>
              </a:rPr>
              <a:t>We normally see things in sunlight, which is white.</a:t>
            </a:r>
          </a:p>
          <a:p>
            <a:pPr marR="0" algn="l"/>
            <a:endParaRPr lang="en-GB" dirty="0">
              <a:solidFill>
                <a:srgbClr val="000000"/>
              </a:solidFill>
              <a:latin typeface="Comic Sans MS" panose="030F0702030302020204" pitchFamily="66" charset="0"/>
            </a:endParaRPr>
          </a:p>
          <a:p>
            <a:pPr marR="0" algn="l"/>
            <a:r>
              <a:rPr lang="en-GB" sz="1800" b="0" i="0" u="none" strike="noStrike" baseline="0" dirty="0">
                <a:solidFill>
                  <a:srgbClr val="000000"/>
                </a:solidFill>
                <a:latin typeface="Comic Sans MS" panose="030F0702030302020204" pitchFamily="66" charset="0"/>
              </a:rPr>
              <a:t> If we look at things in coloured light, they look different. A blue object reflects blue light, and absorbs the other colours.</a:t>
            </a:r>
          </a:p>
          <a:p>
            <a:pPr marR="0" algn="l"/>
            <a:endParaRPr lang="en-GB" dirty="0">
              <a:solidFill>
                <a:srgbClr val="000000"/>
              </a:solidFill>
              <a:latin typeface="Comic Sans MS" panose="030F0702030302020204" pitchFamily="66" charset="0"/>
            </a:endParaRPr>
          </a:p>
          <a:p>
            <a:pPr marR="0" algn="l"/>
            <a:r>
              <a:rPr lang="en-GB" sz="1800" b="0" i="0" u="none" strike="noStrike" baseline="0" dirty="0">
                <a:solidFill>
                  <a:srgbClr val="000000"/>
                </a:solidFill>
                <a:latin typeface="Comic Sans MS" panose="030F0702030302020204" pitchFamily="66" charset="0"/>
              </a:rPr>
              <a:t>When we see it in white light, it looks blue. </a:t>
            </a:r>
          </a:p>
          <a:p>
            <a:pPr marR="0" algn="l"/>
            <a:endParaRPr lang="en-GB" dirty="0">
              <a:solidFill>
                <a:srgbClr val="000000"/>
              </a:solidFill>
              <a:latin typeface="Comic Sans MS" panose="030F0702030302020204" pitchFamily="66" charset="0"/>
            </a:endParaRPr>
          </a:p>
          <a:p>
            <a:pPr marR="0" algn="l"/>
            <a:r>
              <a:rPr lang="en-GB" sz="1800" b="0" i="0" u="none" strike="noStrike" baseline="0" dirty="0">
                <a:solidFill>
                  <a:srgbClr val="000000"/>
                </a:solidFill>
                <a:latin typeface="Comic Sans MS" panose="030F0702030302020204" pitchFamily="66" charset="0"/>
              </a:rPr>
              <a:t>But if you shine red light on it, the red is absorbed.</a:t>
            </a:r>
          </a:p>
          <a:p>
            <a:pPr marR="0" algn="l"/>
            <a:endParaRPr lang="en-GB" dirty="0">
              <a:solidFill>
                <a:srgbClr val="000000"/>
              </a:solidFill>
              <a:latin typeface="Comic Sans MS" panose="030F0702030302020204" pitchFamily="66" charset="0"/>
            </a:endParaRPr>
          </a:p>
          <a:p>
            <a:pPr marR="0" algn="l"/>
            <a:r>
              <a:rPr lang="en-GB" sz="1800" b="0" i="0" u="none" strike="noStrike" baseline="0" dirty="0">
                <a:solidFill>
                  <a:srgbClr val="000000"/>
                </a:solidFill>
                <a:latin typeface="Comic Sans MS" panose="030F0702030302020204" pitchFamily="66" charset="0"/>
              </a:rPr>
              <a:t> No light is reflected to your eyes, and so the blue object appears to be black. </a:t>
            </a:r>
          </a:p>
          <a:p>
            <a:r>
              <a:rPr lang="en-GB" sz="1800" b="0" i="0" u="none" strike="noStrike" baseline="0" dirty="0">
                <a:latin typeface="Comic Sans MS" panose="030F0702030302020204" pitchFamily="66" charset="0"/>
              </a:rPr>
              <a:t> </a:t>
            </a:r>
            <a:endParaRPr lang="en-GB" dirty="0"/>
          </a:p>
        </p:txBody>
      </p:sp>
      <p:pic>
        <p:nvPicPr>
          <p:cNvPr id="4" name="Picture 9" descr="j0434411[1]">
            <a:extLst>
              <a:ext uri="{FF2B5EF4-FFF2-40B4-BE49-F238E27FC236}">
                <a16:creationId xmlns:a16="http://schemas.microsoft.com/office/drawing/2014/main" id="{C81561D1-F057-4198-9449-698A821E80A3}"/>
              </a:ext>
            </a:extLst>
          </p:cNvPr>
          <p:cNvPicPr>
            <a:picLocks noChangeAspect="1" noChangeArrowheads="1"/>
          </p:cNvPicPr>
          <p:nvPr/>
        </p:nvPicPr>
        <p:blipFill>
          <a:blip r:embed="rId2" cstate="print"/>
          <a:srcRect/>
          <a:stretch>
            <a:fillRect/>
          </a:stretch>
        </p:blipFill>
        <p:spPr bwMode="auto">
          <a:xfrm>
            <a:off x="10785694" y="249905"/>
            <a:ext cx="833438" cy="936625"/>
          </a:xfrm>
          <a:prstGeom prst="rect">
            <a:avLst/>
          </a:prstGeom>
          <a:noFill/>
          <a:ln w="9525">
            <a:noFill/>
            <a:miter lim="800000"/>
            <a:headEnd/>
            <a:tailEnd/>
          </a:ln>
        </p:spPr>
      </p:pic>
    </p:spTree>
    <p:extLst>
      <p:ext uri="{BB962C8B-B14F-4D97-AF65-F5344CB8AC3E}">
        <p14:creationId xmlns:p14="http://schemas.microsoft.com/office/powerpoint/2010/main" val="274537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983BD-5237-49D2-8CAB-5D15C1D3EA2F}"/>
              </a:ext>
            </a:extLst>
          </p:cNvPr>
          <p:cNvSpPr>
            <a:spLocks noGrp="1"/>
          </p:cNvSpPr>
          <p:nvPr>
            <p:ph type="title"/>
          </p:nvPr>
        </p:nvSpPr>
        <p:spPr/>
        <p:txBody>
          <a:bodyPr/>
          <a:lstStyle/>
          <a:p>
            <a:r>
              <a:rPr lang="en-GB" dirty="0"/>
              <a:t>Some images with filters:</a:t>
            </a:r>
          </a:p>
        </p:txBody>
      </p:sp>
      <p:pic>
        <p:nvPicPr>
          <p:cNvPr id="2050" name="Picture 2" descr="Pimp your pics with the Nik Bi-Colour filter - Life after Photoshop">
            <a:extLst>
              <a:ext uri="{FF2B5EF4-FFF2-40B4-BE49-F238E27FC236}">
                <a16:creationId xmlns:a16="http://schemas.microsoft.com/office/drawing/2014/main" id="{AC295A9B-2D33-41B4-A3A7-C4008DD1C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1590675"/>
            <a:ext cx="5508250" cy="2076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laroid Color Filter Set with 3 Special Effect Magnetic Filters for  Polaroid Snap #PolaroidCamera | Polaroid snap, Instant print camera, Color  filter">
            <a:extLst>
              <a:ext uri="{FF2B5EF4-FFF2-40B4-BE49-F238E27FC236}">
                <a16:creationId xmlns:a16="http://schemas.microsoft.com/office/drawing/2014/main" id="{EB040295-4E48-4E8C-ABA9-1B9717A5A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320" y="1027906"/>
            <a:ext cx="3045251" cy="3045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lor Grading - Social Filters in Visual Effects - UE Marketplace">
            <a:extLst>
              <a:ext uri="{FF2B5EF4-FFF2-40B4-BE49-F238E27FC236}">
                <a16:creationId xmlns:a16="http://schemas.microsoft.com/office/drawing/2014/main" id="{7AE0518E-856E-4BE0-A571-353773AC9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36804"/>
            <a:ext cx="3707771" cy="20763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OK! - Color Grading Pack in Visual Effects - UE Marketplace">
            <a:extLst>
              <a:ext uri="{FF2B5EF4-FFF2-40B4-BE49-F238E27FC236}">
                <a16:creationId xmlns:a16="http://schemas.microsoft.com/office/drawing/2014/main" id="{B8E1E8C4-D26F-4E8D-90E5-5FE47DF3F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001" y="4582940"/>
            <a:ext cx="3520018" cy="197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514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64060-1901-4475-BDCC-52B102076CCB}"/>
              </a:ext>
            </a:extLst>
          </p:cNvPr>
          <p:cNvSpPr txBox="1"/>
          <p:nvPr/>
        </p:nvSpPr>
        <p:spPr>
          <a:xfrm>
            <a:off x="671119" y="5402924"/>
            <a:ext cx="7379409" cy="461665"/>
          </a:xfrm>
          <a:prstGeom prst="rect">
            <a:avLst/>
          </a:prstGeom>
          <a:noFill/>
        </p:spPr>
        <p:txBody>
          <a:bodyPr wrap="square">
            <a:spAutoFit/>
          </a:bodyPr>
          <a:lstStyle/>
          <a:p>
            <a:r>
              <a:rPr lang="en-GB" sz="2400" dirty="0">
                <a:hlinkClick r:id="rId2"/>
              </a:rPr>
              <a:t>How we see - Single colour with filters ANIMATION</a:t>
            </a:r>
            <a:endParaRPr lang="en-GB" sz="2400" dirty="0"/>
          </a:p>
        </p:txBody>
      </p:sp>
      <p:sp>
        <p:nvSpPr>
          <p:cNvPr id="5" name="TextBox 4">
            <a:extLst>
              <a:ext uri="{FF2B5EF4-FFF2-40B4-BE49-F238E27FC236}">
                <a16:creationId xmlns:a16="http://schemas.microsoft.com/office/drawing/2014/main" id="{73303152-6DB4-4E68-8ADD-5F58E938DE74}"/>
              </a:ext>
            </a:extLst>
          </p:cNvPr>
          <p:cNvSpPr txBox="1"/>
          <p:nvPr/>
        </p:nvSpPr>
        <p:spPr>
          <a:xfrm>
            <a:off x="671119" y="5956642"/>
            <a:ext cx="9260499" cy="369332"/>
          </a:xfrm>
          <a:prstGeom prst="rect">
            <a:avLst/>
          </a:prstGeom>
          <a:noFill/>
        </p:spPr>
        <p:txBody>
          <a:bodyPr wrap="square">
            <a:spAutoFit/>
          </a:bodyPr>
          <a:lstStyle/>
          <a:p>
            <a:r>
              <a:rPr lang="en-GB" dirty="0">
                <a:solidFill>
                  <a:srgbClr val="000000"/>
                </a:solidFill>
                <a:latin typeface="Comic Sans MS" panose="030F0702030302020204" pitchFamily="66" charset="0"/>
              </a:rPr>
              <a:t>Choose  </a:t>
            </a:r>
            <a:r>
              <a:rPr lang="en-GB" b="1" dirty="0">
                <a:solidFill>
                  <a:srgbClr val="000000"/>
                </a:solidFill>
                <a:latin typeface="Comic Sans MS" panose="030F0702030302020204" pitchFamily="66" charset="0"/>
              </a:rPr>
              <a:t>Single Bulb </a:t>
            </a:r>
            <a:r>
              <a:rPr lang="en-GB" dirty="0">
                <a:solidFill>
                  <a:srgbClr val="000000"/>
                </a:solidFill>
                <a:latin typeface="Comic Sans MS" panose="030F0702030302020204" pitchFamily="66" charset="0"/>
              </a:rPr>
              <a:t>(then pick a colour or white) to see the effects of filters</a:t>
            </a:r>
            <a:endParaRPr lang="en-GB" dirty="0"/>
          </a:p>
        </p:txBody>
      </p:sp>
      <p:pic>
        <p:nvPicPr>
          <p:cNvPr id="4" name="Picture 3" descr="A picture containing text, display, screenshot, vector graphics&#10;&#10;Description automatically generated">
            <a:extLst>
              <a:ext uri="{FF2B5EF4-FFF2-40B4-BE49-F238E27FC236}">
                <a16:creationId xmlns:a16="http://schemas.microsoft.com/office/drawing/2014/main" id="{B6A9A986-F502-584C-6951-F4676DD37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25" y="1557985"/>
            <a:ext cx="4124831" cy="3102947"/>
          </a:xfrm>
          <a:prstGeom prst="rect">
            <a:avLst/>
          </a:prstGeom>
        </p:spPr>
      </p:pic>
      <p:sp>
        <p:nvSpPr>
          <p:cNvPr id="7" name="TextBox 6">
            <a:extLst>
              <a:ext uri="{FF2B5EF4-FFF2-40B4-BE49-F238E27FC236}">
                <a16:creationId xmlns:a16="http://schemas.microsoft.com/office/drawing/2014/main" id="{5C25B165-45F2-8F5C-3F7F-FC1B9FB081E6}"/>
              </a:ext>
            </a:extLst>
          </p:cNvPr>
          <p:cNvSpPr txBox="1"/>
          <p:nvPr/>
        </p:nvSpPr>
        <p:spPr>
          <a:xfrm>
            <a:off x="604007" y="716692"/>
            <a:ext cx="6094602" cy="646331"/>
          </a:xfrm>
          <a:prstGeom prst="rect">
            <a:avLst/>
          </a:prstGeom>
          <a:noFill/>
        </p:spPr>
        <p:txBody>
          <a:bodyPr wrap="square">
            <a:spAutoFit/>
          </a:bodyPr>
          <a:lstStyle/>
          <a:p>
            <a:r>
              <a:rPr lang="en-GB" b="1" u="sng" dirty="0">
                <a:solidFill>
                  <a:srgbClr val="000000"/>
                </a:solidFill>
                <a:latin typeface="Comic Sans MS" panose="030F0702030302020204" pitchFamily="66" charset="0"/>
              </a:rPr>
              <a:t>Pupil Task </a:t>
            </a:r>
            <a:r>
              <a:rPr lang="en-GB" b="1" dirty="0">
                <a:solidFill>
                  <a:srgbClr val="000000"/>
                </a:solidFill>
                <a:latin typeface="Comic Sans MS" panose="030F0702030302020204" pitchFamily="66" charset="0"/>
              </a:rPr>
              <a:t>: Observe the following images through different filters </a:t>
            </a:r>
            <a:endParaRPr lang="en-GB" dirty="0"/>
          </a:p>
        </p:txBody>
      </p:sp>
      <p:pic>
        <p:nvPicPr>
          <p:cNvPr id="9" name="Picture 8" descr="Icon&#10;&#10;Description automatically generated">
            <a:extLst>
              <a:ext uri="{FF2B5EF4-FFF2-40B4-BE49-F238E27FC236}">
                <a16:creationId xmlns:a16="http://schemas.microsoft.com/office/drawing/2014/main" id="{BCDC21F8-E3BB-0710-FB4B-766B3CBC4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55076"/>
            <a:ext cx="4328720" cy="3205856"/>
          </a:xfrm>
          <a:prstGeom prst="rect">
            <a:avLst/>
          </a:prstGeom>
        </p:spPr>
      </p:pic>
      <p:sp>
        <p:nvSpPr>
          <p:cNvPr id="11" name="TextBox 10">
            <a:extLst>
              <a:ext uri="{FF2B5EF4-FFF2-40B4-BE49-F238E27FC236}">
                <a16:creationId xmlns:a16="http://schemas.microsoft.com/office/drawing/2014/main" id="{FF9B5C3C-32B9-09EA-CEA8-6C077E062473}"/>
              </a:ext>
            </a:extLst>
          </p:cNvPr>
          <p:cNvSpPr txBox="1"/>
          <p:nvPr/>
        </p:nvSpPr>
        <p:spPr>
          <a:xfrm>
            <a:off x="671119" y="4941539"/>
            <a:ext cx="6094602" cy="369332"/>
          </a:xfrm>
          <a:prstGeom prst="rect">
            <a:avLst/>
          </a:prstGeom>
          <a:noFill/>
        </p:spPr>
        <p:txBody>
          <a:bodyPr wrap="square">
            <a:spAutoFit/>
          </a:bodyPr>
          <a:lstStyle/>
          <a:p>
            <a:r>
              <a:rPr lang="en-GB" b="1" u="sng" dirty="0">
                <a:solidFill>
                  <a:srgbClr val="000000"/>
                </a:solidFill>
                <a:latin typeface="Comic Sans MS" panose="030F0702030302020204" pitchFamily="66" charset="0"/>
              </a:rPr>
              <a:t>Teacher demo : </a:t>
            </a:r>
            <a:endParaRPr lang="en-GB" dirty="0"/>
          </a:p>
        </p:txBody>
      </p:sp>
    </p:spTree>
    <p:extLst>
      <p:ext uri="{BB962C8B-B14F-4D97-AF65-F5344CB8AC3E}">
        <p14:creationId xmlns:p14="http://schemas.microsoft.com/office/powerpoint/2010/main" val="105312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MC900391250[1]">
            <a:extLst>
              <a:ext uri="{FF2B5EF4-FFF2-40B4-BE49-F238E27FC236}">
                <a16:creationId xmlns:a16="http://schemas.microsoft.com/office/drawing/2014/main" id="{732C81D6-91BA-44AE-AE12-A6DF5619BD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5998" y="733910"/>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7BF921D-757D-4DB9-96DB-EB083CC2D838}"/>
              </a:ext>
            </a:extLst>
          </p:cNvPr>
          <p:cNvSpPr txBox="1"/>
          <p:nvPr/>
        </p:nvSpPr>
        <p:spPr>
          <a:xfrm>
            <a:off x="615462" y="1479174"/>
            <a:ext cx="9346223" cy="4524315"/>
          </a:xfrm>
          <a:prstGeom prst="rect">
            <a:avLst/>
          </a:prstGeom>
          <a:noFill/>
        </p:spPr>
        <p:txBody>
          <a:bodyPr wrap="square">
            <a:spAutoFit/>
          </a:bodyPr>
          <a:lstStyle/>
          <a:p>
            <a:pPr marR="0" algn="l"/>
            <a:r>
              <a:rPr lang="en-GB" sz="2400" b="0" i="0" u="none" strike="noStrike" baseline="0" dirty="0">
                <a:solidFill>
                  <a:srgbClr val="FF0000"/>
                </a:solidFill>
                <a:latin typeface="Comic Sans MS" panose="030F0702030302020204" pitchFamily="66" charset="0"/>
              </a:rPr>
              <a:t>A filter is a coloured object that lets only certain colours of light pass through it. </a:t>
            </a:r>
          </a:p>
          <a:p>
            <a:pPr marR="0" algn="l"/>
            <a:endParaRPr lang="en-GB" sz="2400" b="0" i="0" u="none" strike="noStrike" baseline="0" dirty="0">
              <a:solidFill>
                <a:srgbClr val="FF0000"/>
              </a:solidFill>
              <a:latin typeface="Comic Sans MS" panose="030F0702030302020204" pitchFamily="66" charset="0"/>
            </a:endParaRPr>
          </a:p>
          <a:p>
            <a:pPr marR="0" algn="l"/>
            <a:r>
              <a:rPr lang="en-GB" sz="2400" b="0" i="0" u="none" strike="noStrike" baseline="0" dirty="0">
                <a:solidFill>
                  <a:srgbClr val="FF0000"/>
                </a:solidFill>
                <a:latin typeface="Comic Sans MS" panose="030F0702030302020204" pitchFamily="66" charset="0"/>
              </a:rPr>
              <a:t>For example, a red filter only lets red light through, and absorbs (stops) other colours. </a:t>
            </a:r>
          </a:p>
          <a:p>
            <a:pPr marR="0" algn="l"/>
            <a:endParaRPr lang="en-GB" sz="2400" b="0" i="0" u="none" strike="noStrike" baseline="0" dirty="0">
              <a:solidFill>
                <a:srgbClr val="FF0000"/>
              </a:solidFill>
              <a:latin typeface="Comic Sans MS" panose="030F0702030302020204" pitchFamily="66" charset="0"/>
            </a:endParaRPr>
          </a:p>
          <a:p>
            <a:pPr marR="0" algn="l"/>
            <a:r>
              <a:rPr lang="en-GB" sz="2400" b="0" i="0" u="none" strike="noStrike" baseline="0" dirty="0">
                <a:solidFill>
                  <a:srgbClr val="FF0000"/>
                </a:solidFill>
                <a:latin typeface="Comic Sans MS" panose="030F0702030302020204" pitchFamily="66" charset="0"/>
              </a:rPr>
              <a:t>Filters can be used to make coloured light from white light bulbs, for example in traffic lights, car brake lights, </a:t>
            </a:r>
            <a:r>
              <a:rPr lang="en-GB" sz="2400" b="0" i="0" u="none" strike="noStrike" baseline="0">
                <a:solidFill>
                  <a:srgbClr val="FF0000"/>
                </a:solidFill>
                <a:latin typeface="Comic Sans MS" panose="030F0702030302020204" pitchFamily="66" charset="0"/>
              </a:rPr>
              <a:t>car indictors </a:t>
            </a:r>
            <a:r>
              <a:rPr lang="en-GB" sz="2400" b="0" i="0" u="none" strike="noStrike" baseline="0" dirty="0">
                <a:solidFill>
                  <a:srgbClr val="FF0000"/>
                </a:solidFill>
                <a:latin typeface="Comic Sans MS" panose="030F0702030302020204" pitchFamily="66" charset="0"/>
              </a:rPr>
              <a:t>and in theatres. </a:t>
            </a:r>
          </a:p>
          <a:p>
            <a:pPr marR="0" algn="l"/>
            <a:endParaRPr lang="en-GB" sz="2400" dirty="0">
              <a:solidFill>
                <a:srgbClr val="FF0000"/>
              </a:solidFill>
              <a:latin typeface="Comic Sans MS" panose="030F0702030302020204" pitchFamily="66" charset="0"/>
            </a:endParaRPr>
          </a:p>
          <a:p>
            <a:pPr marR="0" algn="l"/>
            <a:r>
              <a:rPr lang="en-GB" sz="2400" dirty="0">
                <a:solidFill>
                  <a:srgbClr val="FF0000"/>
                </a:solidFill>
                <a:latin typeface="Comic Sans MS" panose="030F0702030302020204" pitchFamily="66" charset="0"/>
              </a:rPr>
              <a:t>Filters can also be used in special effects to give different colour surfaces different appearances under different lights.</a:t>
            </a:r>
            <a:endParaRPr lang="en-GB" sz="2400" b="0" i="0" u="none" strike="noStrike" baseline="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1250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F9E3D5-D447-4DEC-AE6C-41D6BE348EFF}"/>
              </a:ext>
            </a:extLst>
          </p:cNvPr>
          <p:cNvSpPr txBox="1"/>
          <p:nvPr/>
        </p:nvSpPr>
        <p:spPr>
          <a:xfrm>
            <a:off x="905164" y="765969"/>
            <a:ext cx="8885381" cy="6647974"/>
          </a:xfrm>
          <a:prstGeom prst="rect">
            <a:avLst/>
          </a:prstGeom>
          <a:noFill/>
        </p:spPr>
        <p:txBody>
          <a:bodyPr wrap="square">
            <a:spAutoFit/>
          </a:bodyPr>
          <a:lstStyle/>
          <a:p>
            <a:r>
              <a:rPr lang="en-GB" altLang="en-US" sz="4400" u="sng" dirty="0">
                <a:latin typeface="Comic Sans MS" panose="030F0702030302020204" pitchFamily="66" charset="0"/>
              </a:rPr>
              <a:t>Lesson 5</a:t>
            </a:r>
            <a:br>
              <a:rPr lang="en-GB" altLang="en-US" sz="4400" dirty="0">
                <a:latin typeface="Comic Sans MS" panose="030F0702030302020204" pitchFamily="66" charset="0"/>
              </a:rPr>
            </a:br>
            <a:r>
              <a:rPr lang="en-GB" altLang="en-US" sz="4400" dirty="0">
                <a:latin typeface="Comic Sans MS" panose="030F0702030302020204" pitchFamily="66" charset="0"/>
              </a:rPr>
              <a:t>We are learning to...</a:t>
            </a:r>
          </a:p>
          <a:p>
            <a:pPr>
              <a:spcAft>
                <a:spcPts val="1200"/>
              </a:spcAft>
              <a:defRPr/>
            </a:pPr>
            <a:endParaRPr lang="en-GB" altLang="en-US" sz="4400" dirty="0">
              <a:latin typeface="Comic Sans MS" panose="030F0702030302020204" pitchFamily="66" charset="0"/>
            </a:endParaRPr>
          </a:p>
          <a:p>
            <a:pPr>
              <a:spcAft>
                <a:spcPts val="1200"/>
              </a:spcAft>
              <a:defRPr/>
            </a:pPr>
            <a:r>
              <a:rPr lang="en-GB" altLang="en-US" sz="2000" dirty="0">
                <a:solidFill>
                  <a:srgbClr val="6600FF"/>
                </a:solidFill>
                <a:latin typeface="Comic Sans MS" pitchFamily="66" charset="0"/>
              </a:rPr>
              <a:t>Describe </a:t>
            </a:r>
            <a:r>
              <a:rPr lang="en-GB" altLang="en-US" sz="2000" dirty="0">
                <a:latin typeface="Comic Sans MS" pitchFamily="66" charset="0"/>
              </a:rPr>
              <a:t>what coloured filters do</a:t>
            </a:r>
          </a:p>
          <a:p>
            <a:pPr>
              <a:spcAft>
                <a:spcPts val="1200"/>
              </a:spcAft>
              <a:defRPr/>
            </a:pPr>
            <a:endParaRPr lang="en-GB" altLang="en-US" sz="2000" dirty="0">
              <a:latin typeface="Comic Sans MS" pitchFamily="66" charset="0"/>
            </a:endParaRPr>
          </a:p>
          <a:p>
            <a:pPr>
              <a:spcAft>
                <a:spcPts val="1200"/>
              </a:spcAft>
              <a:defRPr/>
            </a:pPr>
            <a:r>
              <a:rPr lang="en-GB" altLang="en-US" sz="2000" dirty="0">
                <a:solidFill>
                  <a:srgbClr val="6600FF"/>
                </a:solidFill>
                <a:latin typeface="Comic Sans MS" pitchFamily="66" charset="0"/>
              </a:rPr>
              <a:t>Give examples </a:t>
            </a:r>
            <a:r>
              <a:rPr lang="en-GB" altLang="en-US" sz="2000" dirty="0">
                <a:latin typeface="Comic Sans MS" pitchFamily="66" charset="0"/>
              </a:rPr>
              <a:t>of common uses of filters</a:t>
            </a:r>
          </a:p>
          <a:p>
            <a:pPr>
              <a:spcAft>
                <a:spcPts val="1200"/>
              </a:spcAft>
              <a:defRPr/>
            </a:pPr>
            <a:endParaRPr lang="en-GB" altLang="en-US" sz="2000" dirty="0">
              <a:latin typeface="Comic Sans MS" pitchFamily="66" charset="0"/>
            </a:endParaRPr>
          </a:p>
          <a:p>
            <a:pPr>
              <a:spcAft>
                <a:spcPts val="1200"/>
              </a:spcAft>
              <a:defRPr/>
            </a:pPr>
            <a:r>
              <a:rPr lang="en-GB" altLang="en-US" sz="2000" dirty="0">
                <a:solidFill>
                  <a:srgbClr val="6600FF"/>
                </a:solidFill>
                <a:latin typeface="Comic Sans MS" pitchFamily="66" charset="0"/>
              </a:rPr>
              <a:t>Explain </a:t>
            </a:r>
            <a:r>
              <a:rPr lang="en-GB" altLang="en-US" sz="2000" dirty="0">
                <a:latin typeface="Comic Sans MS" pitchFamily="66" charset="0"/>
              </a:rPr>
              <a:t>the effects of using of different filters</a:t>
            </a: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endParaRPr lang="en-GB" sz="4400" dirty="0"/>
          </a:p>
        </p:txBody>
      </p:sp>
      <p:pic>
        <p:nvPicPr>
          <p:cNvPr id="4" name="Picture 5" descr="MC900282178[1]">
            <a:extLst>
              <a:ext uri="{FF2B5EF4-FFF2-40B4-BE49-F238E27FC236}">
                <a16:creationId xmlns:a16="http://schemas.microsoft.com/office/drawing/2014/main" id="{8DF4BF08-1E89-404D-AAB0-40ED7C3ED3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418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F9E3D5-D447-4DEC-AE6C-41D6BE348EFF}"/>
              </a:ext>
            </a:extLst>
          </p:cNvPr>
          <p:cNvSpPr txBox="1"/>
          <p:nvPr/>
        </p:nvSpPr>
        <p:spPr>
          <a:xfrm>
            <a:off x="905164" y="765969"/>
            <a:ext cx="8885381" cy="6186309"/>
          </a:xfrm>
          <a:prstGeom prst="rect">
            <a:avLst/>
          </a:prstGeom>
          <a:noFill/>
        </p:spPr>
        <p:txBody>
          <a:bodyPr wrap="square">
            <a:spAutoFit/>
          </a:bodyPr>
          <a:lstStyle/>
          <a:p>
            <a:r>
              <a:rPr lang="en-GB" altLang="en-US" sz="4400" u="sng" dirty="0">
                <a:latin typeface="Comic Sans MS" panose="030F0702030302020204" pitchFamily="66" charset="0"/>
              </a:rPr>
              <a:t>Lesson 6</a:t>
            </a:r>
            <a:br>
              <a:rPr lang="en-GB" altLang="en-US" sz="4400" dirty="0">
                <a:latin typeface="Comic Sans MS" panose="030F0702030302020204" pitchFamily="66" charset="0"/>
              </a:rPr>
            </a:br>
            <a:r>
              <a:rPr lang="en-GB" altLang="en-US" sz="4400" dirty="0">
                <a:latin typeface="Comic Sans MS" panose="030F0702030302020204" pitchFamily="66" charset="0"/>
              </a:rPr>
              <a:t>We are learning to...</a:t>
            </a:r>
          </a:p>
          <a:p>
            <a:pPr>
              <a:spcAft>
                <a:spcPts val="1200"/>
              </a:spcAft>
              <a:defRPr/>
            </a:pPr>
            <a:endParaRPr lang="en-GB" altLang="en-US" sz="4400" dirty="0">
              <a:latin typeface="Comic Sans MS" panose="030F0702030302020204" pitchFamily="66" charset="0"/>
            </a:endParaRPr>
          </a:p>
          <a:p>
            <a:pPr>
              <a:spcAft>
                <a:spcPts val="1200"/>
              </a:spcAft>
              <a:defRPr/>
            </a:pPr>
            <a:r>
              <a:rPr lang="en-GB" altLang="en-US" sz="2000" dirty="0">
                <a:solidFill>
                  <a:srgbClr val="6600FF"/>
                </a:solidFill>
                <a:latin typeface="Comic Sans MS" pitchFamily="66" charset="0"/>
              </a:rPr>
              <a:t>State</a:t>
            </a:r>
            <a:r>
              <a:rPr lang="en-GB" altLang="en-US" sz="2000" dirty="0">
                <a:latin typeface="Comic Sans MS" pitchFamily="66" charset="0"/>
              </a:rPr>
              <a:t> the 3 primary colours of light</a:t>
            </a: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pPr>
              <a:spcAft>
                <a:spcPts val="1200"/>
              </a:spcAft>
              <a:defRPr/>
            </a:pPr>
            <a:r>
              <a:rPr lang="en-GB" altLang="en-US" sz="2000" dirty="0">
                <a:solidFill>
                  <a:srgbClr val="6600FF"/>
                </a:solidFill>
                <a:latin typeface="Comic Sans MS" pitchFamily="66" charset="0"/>
              </a:rPr>
              <a:t>Explain </a:t>
            </a:r>
            <a:r>
              <a:rPr lang="en-GB" altLang="en-US" sz="2000" dirty="0">
                <a:latin typeface="Comic Sans MS" pitchFamily="66" charset="0"/>
              </a:rPr>
              <a:t>how different colours can be produced from 3 primary colours </a:t>
            </a: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endParaRPr lang="en-GB" sz="4400" dirty="0"/>
          </a:p>
        </p:txBody>
      </p:sp>
      <p:pic>
        <p:nvPicPr>
          <p:cNvPr id="4" name="Picture 5" descr="MC900282178[1]">
            <a:extLst>
              <a:ext uri="{FF2B5EF4-FFF2-40B4-BE49-F238E27FC236}">
                <a16:creationId xmlns:a16="http://schemas.microsoft.com/office/drawing/2014/main" id="{8DF4BF08-1E89-404D-AAB0-40ED7C3ED3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330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GB Screen dots seamless pattern. Analog display television. Close Up  Texture Stock Vector | Adobe Stock">
            <a:extLst>
              <a:ext uri="{FF2B5EF4-FFF2-40B4-BE49-F238E27FC236}">
                <a16:creationId xmlns:a16="http://schemas.microsoft.com/office/drawing/2014/main" id="{8D5DC452-51BE-47AD-A6E4-53396671A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21" y="1298788"/>
            <a:ext cx="2390088" cy="1594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8FE451-FB6E-403F-946A-E9DB359A3104}"/>
              </a:ext>
            </a:extLst>
          </p:cNvPr>
          <p:cNvSpPr txBox="1"/>
          <p:nvPr/>
        </p:nvSpPr>
        <p:spPr>
          <a:xfrm>
            <a:off x="375872" y="3130034"/>
            <a:ext cx="6097464" cy="369332"/>
          </a:xfrm>
          <a:prstGeom prst="rect">
            <a:avLst/>
          </a:prstGeom>
          <a:noFill/>
        </p:spPr>
        <p:txBody>
          <a:bodyPr wrap="square">
            <a:spAutoFit/>
          </a:bodyPr>
          <a:lstStyle/>
          <a:p>
            <a:r>
              <a:rPr lang="en-GB" altLang="en-US" sz="1800" dirty="0">
                <a:latin typeface="Comic Sans MS" pitchFamily="66" charset="0"/>
              </a:rPr>
              <a:t>Close up image of old TV screen</a:t>
            </a:r>
          </a:p>
        </p:txBody>
      </p:sp>
      <p:pic>
        <p:nvPicPr>
          <p:cNvPr id="5" name="Picture 4">
            <a:extLst>
              <a:ext uri="{FF2B5EF4-FFF2-40B4-BE49-F238E27FC236}">
                <a16:creationId xmlns:a16="http://schemas.microsoft.com/office/drawing/2014/main" id="{47FCD61E-F74C-4186-8370-196637053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395" y="757174"/>
            <a:ext cx="1473486" cy="2095861"/>
          </a:xfrm>
          <a:prstGeom prst="rect">
            <a:avLst/>
          </a:prstGeom>
        </p:spPr>
      </p:pic>
      <p:sp>
        <p:nvSpPr>
          <p:cNvPr id="8" name="TextBox 7">
            <a:extLst>
              <a:ext uri="{FF2B5EF4-FFF2-40B4-BE49-F238E27FC236}">
                <a16:creationId xmlns:a16="http://schemas.microsoft.com/office/drawing/2014/main" id="{8D30DF25-88EA-49B5-8E26-9E59C3292CAA}"/>
              </a:ext>
            </a:extLst>
          </p:cNvPr>
          <p:cNvSpPr txBox="1"/>
          <p:nvPr/>
        </p:nvSpPr>
        <p:spPr>
          <a:xfrm>
            <a:off x="4440395" y="2945368"/>
            <a:ext cx="1809695" cy="1200329"/>
          </a:xfrm>
          <a:prstGeom prst="rect">
            <a:avLst/>
          </a:prstGeom>
          <a:noFill/>
        </p:spPr>
        <p:txBody>
          <a:bodyPr wrap="square">
            <a:spAutoFit/>
          </a:bodyPr>
          <a:lstStyle/>
          <a:p>
            <a:r>
              <a:rPr lang="en-GB" altLang="en-US" sz="1800" dirty="0">
                <a:latin typeface="Comic Sans MS" pitchFamily="66" charset="0"/>
              </a:rPr>
              <a:t>Close up image of modern LCD computer monitor</a:t>
            </a:r>
          </a:p>
        </p:txBody>
      </p:sp>
      <p:sp>
        <p:nvSpPr>
          <p:cNvPr id="11" name="TextBox 10">
            <a:extLst>
              <a:ext uri="{FF2B5EF4-FFF2-40B4-BE49-F238E27FC236}">
                <a16:creationId xmlns:a16="http://schemas.microsoft.com/office/drawing/2014/main" id="{436A4495-B53E-42D6-A43C-EE25554CDCE6}"/>
              </a:ext>
            </a:extLst>
          </p:cNvPr>
          <p:cNvSpPr txBox="1"/>
          <p:nvPr/>
        </p:nvSpPr>
        <p:spPr>
          <a:xfrm>
            <a:off x="574896" y="5847675"/>
            <a:ext cx="6094428" cy="369332"/>
          </a:xfrm>
          <a:prstGeom prst="rect">
            <a:avLst/>
          </a:prstGeom>
          <a:noFill/>
        </p:spPr>
        <p:txBody>
          <a:bodyPr wrap="square">
            <a:spAutoFit/>
          </a:bodyPr>
          <a:lstStyle/>
          <a:p>
            <a:r>
              <a:rPr lang="en-GB" altLang="en-US" sz="1800" dirty="0">
                <a:latin typeface="Comic Sans MS" pitchFamily="66" charset="0"/>
              </a:rPr>
              <a:t>Colours on </a:t>
            </a:r>
            <a:r>
              <a:rPr lang="en-GB" altLang="en-US" sz="1800" dirty="0" err="1">
                <a:latin typeface="Comic Sans MS" pitchFamily="66" charset="0"/>
              </a:rPr>
              <a:t>Mr.McGhee’s</a:t>
            </a:r>
            <a:r>
              <a:rPr lang="en-GB" altLang="en-US" sz="1800" dirty="0">
                <a:latin typeface="Comic Sans MS" pitchFamily="66" charset="0"/>
              </a:rPr>
              <a:t>  “Whiteboard”</a:t>
            </a:r>
          </a:p>
        </p:txBody>
      </p:sp>
      <p:pic>
        <p:nvPicPr>
          <p:cNvPr id="14" name="Picture 9" descr="j0434411[1]">
            <a:extLst>
              <a:ext uri="{FF2B5EF4-FFF2-40B4-BE49-F238E27FC236}">
                <a16:creationId xmlns:a16="http://schemas.microsoft.com/office/drawing/2014/main" id="{89A5D20C-3BFE-4A4E-9F3A-6CC33C6334A8}"/>
              </a:ext>
            </a:extLst>
          </p:cNvPr>
          <p:cNvPicPr>
            <a:picLocks noChangeAspect="1" noChangeArrowheads="1"/>
          </p:cNvPicPr>
          <p:nvPr/>
        </p:nvPicPr>
        <p:blipFill>
          <a:blip r:embed="rId4" cstate="print"/>
          <a:srcRect/>
          <a:stretch>
            <a:fillRect/>
          </a:stretch>
        </p:blipFill>
        <p:spPr bwMode="auto">
          <a:xfrm>
            <a:off x="115502" y="125105"/>
            <a:ext cx="833438" cy="936625"/>
          </a:xfrm>
          <a:prstGeom prst="rect">
            <a:avLst/>
          </a:prstGeom>
          <a:noFill/>
          <a:ln w="9525">
            <a:noFill/>
            <a:miter lim="800000"/>
            <a:headEnd/>
            <a:tailEnd/>
          </a:ln>
        </p:spPr>
      </p:pic>
      <p:pic>
        <p:nvPicPr>
          <p:cNvPr id="1028" name="Picture 4" descr="Image preview">
            <a:extLst>
              <a:ext uri="{FF2B5EF4-FFF2-40B4-BE49-F238E27FC236}">
                <a16:creationId xmlns:a16="http://schemas.microsoft.com/office/drawing/2014/main" id="{98DDB6BD-EEA8-4606-89E4-48858C750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4542B8D-1F44-4334-A23F-864D3311604F}"/>
              </a:ext>
            </a:extLst>
          </p:cNvPr>
          <p:cNvCxnSpPr/>
          <p:nvPr/>
        </p:nvCxnSpPr>
        <p:spPr>
          <a:xfrm flipV="1">
            <a:off x="5093041" y="3545532"/>
            <a:ext cx="2503073" cy="23747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6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DB7B8-657E-4B95-BBC5-B3BD6CA8D5B0}"/>
              </a:ext>
            </a:extLst>
          </p:cNvPr>
          <p:cNvSpPr txBox="1"/>
          <p:nvPr/>
        </p:nvSpPr>
        <p:spPr>
          <a:xfrm>
            <a:off x="1244845" y="832983"/>
            <a:ext cx="6097464" cy="4431983"/>
          </a:xfrm>
          <a:prstGeom prst="rect">
            <a:avLst/>
          </a:prstGeom>
          <a:noFill/>
        </p:spPr>
        <p:txBody>
          <a:bodyPr wrap="square">
            <a:spAutoFit/>
          </a:bodyPr>
          <a:lstStyle/>
          <a:p>
            <a:r>
              <a:rPr lang="en-GB" sz="2400" b="0" i="0" u="sng" strike="noStrike" baseline="0" dirty="0">
                <a:solidFill>
                  <a:srgbClr val="FF0000"/>
                </a:solidFill>
                <a:latin typeface="Comic Sans MS" panose="030F0702030302020204" pitchFamily="66" charset="0"/>
              </a:rPr>
              <a:t>Primary colours and colour mixing</a:t>
            </a:r>
          </a:p>
          <a:p>
            <a:endParaRPr lang="en-GB" dirty="0">
              <a:solidFill>
                <a:srgbClr val="FF0000"/>
              </a:solidFill>
              <a:latin typeface="Comic Sans MS" panose="030F0702030302020204" pitchFamily="66" charset="0"/>
            </a:endParaRPr>
          </a:p>
          <a:p>
            <a:r>
              <a:rPr lang="en-GB" sz="2400" b="0" i="0" u="none" strike="noStrike" baseline="0" dirty="0">
                <a:solidFill>
                  <a:srgbClr val="FF0000"/>
                </a:solidFill>
                <a:latin typeface="Comic Sans MS" panose="030F0702030302020204" pitchFamily="66" charset="0"/>
              </a:rPr>
              <a:t>The three primary colours of light are red, green and blue. (RGB)</a:t>
            </a:r>
          </a:p>
          <a:p>
            <a:endParaRPr lang="en-GB" sz="2400" dirty="0">
              <a:solidFill>
                <a:srgbClr val="FF0000"/>
              </a:solidFill>
              <a:latin typeface="Comic Sans MS" panose="030F0702030302020204" pitchFamily="66" charset="0"/>
            </a:endParaRPr>
          </a:p>
          <a:p>
            <a:r>
              <a:rPr lang="en-GB" sz="2400" b="0" i="0" u="none" strike="noStrike" baseline="0" dirty="0">
                <a:solidFill>
                  <a:srgbClr val="FF0000"/>
                </a:solidFill>
                <a:latin typeface="Comic Sans MS" panose="030F0702030302020204" pitchFamily="66" charset="0"/>
              </a:rPr>
              <a:t>These colours can be mixed to produce all other colours. (The primary colours of light are different from the primary colours of paints.) </a:t>
            </a:r>
          </a:p>
          <a:p>
            <a:endParaRPr lang="en-GB" sz="2400" dirty="0">
              <a:solidFill>
                <a:srgbClr val="FF0000"/>
              </a:solidFill>
              <a:latin typeface="Comic Sans MS" panose="030F0702030302020204" pitchFamily="66" charset="0"/>
            </a:endParaRPr>
          </a:p>
          <a:p>
            <a:r>
              <a:rPr lang="en-GB" sz="2400" dirty="0">
                <a:solidFill>
                  <a:srgbClr val="FF0000"/>
                </a:solidFill>
                <a:latin typeface="Comic Sans MS" panose="030F0702030302020204" pitchFamily="66" charset="0"/>
              </a:rPr>
              <a:t>All TV screens, projectors and mobile phones use this principle</a:t>
            </a:r>
            <a:endParaRPr lang="en-GB" sz="2400" dirty="0">
              <a:solidFill>
                <a:srgbClr val="FF0000"/>
              </a:solidFill>
            </a:endParaRPr>
          </a:p>
        </p:txBody>
      </p:sp>
      <p:pic>
        <p:nvPicPr>
          <p:cNvPr id="4" name="Picture 20" descr="MC900391250[1]">
            <a:extLst>
              <a:ext uri="{FF2B5EF4-FFF2-40B4-BE49-F238E27FC236}">
                <a16:creationId xmlns:a16="http://schemas.microsoft.com/office/drawing/2014/main" id="{495AFA74-6436-4435-80C1-C4EA1EED1B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2906" y="575648"/>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1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Light</a:t>
            </a:r>
          </a:p>
        </p:txBody>
      </p:sp>
      <p:sp>
        <p:nvSpPr>
          <p:cNvPr id="3" name="Content Placeholder 2"/>
          <p:cNvSpPr>
            <a:spLocks noGrp="1"/>
          </p:cNvSpPr>
          <p:nvPr>
            <p:ph idx="1"/>
          </p:nvPr>
        </p:nvSpPr>
        <p:spPr>
          <a:xfrm>
            <a:off x="2252316" y="1179612"/>
            <a:ext cx="8164164" cy="1169268"/>
          </a:xfrm>
        </p:spPr>
        <p:txBody>
          <a:bodyPr>
            <a:normAutofit/>
          </a:bodyPr>
          <a:lstStyle/>
          <a:p>
            <a:pPr marL="177800" indent="-177800"/>
            <a:r>
              <a:rPr lang="en-GB" dirty="0">
                <a:latin typeface="Comic Sans MS" pitchFamily="66" charset="0"/>
              </a:rPr>
              <a:t>What happens when a wave such as light shines on a mirror?</a:t>
            </a:r>
          </a:p>
        </p:txBody>
      </p:sp>
      <p:pic>
        <p:nvPicPr>
          <p:cNvPr id="14" name="Picture 9" descr="j0434411[1]"/>
          <p:cNvPicPr>
            <a:picLocks noChangeAspect="1" noChangeArrowheads="1"/>
          </p:cNvPicPr>
          <p:nvPr/>
        </p:nvPicPr>
        <p:blipFill>
          <a:blip r:embed="rId2" cstate="print"/>
          <a:srcRect/>
          <a:stretch>
            <a:fillRect/>
          </a:stretch>
        </p:blipFill>
        <p:spPr bwMode="auto">
          <a:xfrm>
            <a:off x="9351689" y="242988"/>
            <a:ext cx="833438" cy="936625"/>
          </a:xfrm>
          <a:prstGeom prst="rect">
            <a:avLst/>
          </a:prstGeom>
          <a:noFill/>
          <a:ln w="9525">
            <a:noFill/>
            <a:miter lim="800000"/>
            <a:headEnd/>
            <a:tailEnd/>
          </a:ln>
        </p:spPr>
      </p:pic>
      <p:pic>
        <p:nvPicPr>
          <p:cNvPr id="25604" name="Picture 4" descr="http://www.bbc.co.uk/bitesize/ks2/science/images/reflec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222" y="1916832"/>
            <a:ext cx="4133258" cy="1872208"/>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2252316" y="2237571"/>
            <a:ext cx="3771676" cy="20351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latin typeface="Comic Sans MS" pitchFamily="66" charset="0"/>
              </a:rPr>
              <a:t>The light reflects, which is known as </a:t>
            </a:r>
            <a:r>
              <a:rPr lang="en-GB" u="sng" dirty="0">
                <a:latin typeface="Comic Sans MS" pitchFamily="66" charset="0"/>
              </a:rPr>
              <a:t>reflection</a:t>
            </a:r>
            <a:r>
              <a:rPr lang="en-GB" dirty="0">
                <a:latin typeface="Comic Sans MS" pitchFamily="66" charset="0"/>
              </a:rPr>
              <a:t>.</a:t>
            </a:r>
          </a:p>
        </p:txBody>
      </p:sp>
      <p:sp>
        <p:nvSpPr>
          <p:cNvPr id="16" name="Content Placeholder 2"/>
          <p:cNvSpPr txBox="1">
            <a:spLocks/>
          </p:cNvSpPr>
          <p:nvPr/>
        </p:nvSpPr>
        <p:spPr>
          <a:xfrm>
            <a:off x="4755452" y="4149080"/>
            <a:ext cx="5651698" cy="24873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r>
              <a:rPr lang="en-GB" dirty="0">
                <a:latin typeface="Comic Sans MS" pitchFamily="66" charset="0"/>
              </a:rPr>
              <a:t>What happens when light shines on a see through (transparent) object like a prism or piece of glass?</a:t>
            </a:r>
          </a:p>
        </p:txBody>
      </p:sp>
      <p:pic>
        <p:nvPicPr>
          <p:cNvPr id="12" name="Picture 11"/>
          <p:cNvPicPr>
            <a:picLocks noChangeAspect="1"/>
          </p:cNvPicPr>
          <p:nvPr/>
        </p:nvPicPr>
        <p:blipFill>
          <a:blip r:embed="rId4"/>
          <a:stretch>
            <a:fillRect/>
          </a:stretch>
        </p:blipFill>
        <p:spPr>
          <a:xfrm>
            <a:off x="2390661" y="3989547"/>
            <a:ext cx="2187500" cy="2612132"/>
          </a:xfrm>
          <a:prstGeom prst="rect">
            <a:avLst/>
          </a:prstGeom>
        </p:spPr>
      </p:pic>
    </p:spTree>
    <p:extLst>
      <p:ext uri="{BB962C8B-B14F-4D97-AF65-F5344CB8AC3E}">
        <p14:creationId xmlns:p14="http://schemas.microsoft.com/office/powerpoint/2010/main" val="235927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P spid="1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2335C-EB0A-4F3B-B1F2-7F67C7866EE9}"/>
              </a:ext>
            </a:extLst>
          </p:cNvPr>
          <p:cNvSpPr txBox="1"/>
          <p:nvPr/>
        </p:nvSpPr>
        <p:spPr>
          <a:xfrm>
            <a:off x="824279" y="865974"/>
            <a:ext cx="6097464" cy="4524315"/>
          </a:xfrm>
          <a:prstGeom prst="rect">
            <a:avLst/>
          </a:prstGeom>
          <a:noFill/>
        </p:spPr>
        <p:txBody>
          <a:bodyPr wrap="square">
            <a:spAutoFit/>
          </a:bodyPr>
          <a:lstStyle/>
          <a:p>
            <a:pPr eaLnBrk="1" hangingPunct="1">
              <a:spcBef>
                <a:spcPct val="0"/>
              </a:spcBef>
              <a:buFontTx/>
              <a:buNone/>
            </a:pPr>
            <a:r>
              <a:rPr lang="en-GB" altLang="en-US" sz="1800" u="sng" dirty="0">
                <a:latin typeface="Comic Sans MS" panose="030F0702030302020204" pitchFamily="66" charset="0"/>
              </a:rPr>
              <a:t>Task</a:t>
            </a:r>
            <a:r>
              <a:rPr lang="en-GB" altLang="en-US" sz="1800" dirty="0">
                <a:latin typeface="Comic Sans MS" panose="030F0702030302020204" pitchFamily="66" charset="0"/>
              </a:rPr>
              <a:t>: In groups of 4</a:t>
            </a:r>
          </a:p>
          <a:p>
            <a:pPr eaLnBrk="1" hangingPunct="1">
              <a:spcBef>
                <a:spcPct val="0"/>
              </a:spcBef>
              <a:buFontTx/>
              <a:buNone/>
            </a:pPr>
            <a:endParaRPr lang="en-GB" altLang="en-US" sz="1800" dirty="0">
              <a:latin typeface="Comic Sans MS" panose="030F0702030302020204" pitchFamily="66" charset="0"/>
            </a:endParaRPr>
          </a:p>
          <a:p>
            <a:pPr marL="285750" indent="-285750" eaLnBrk="1" hangingPunct="1">
              <a:spcBef>
                <a:spcPct val="0"/>
              </a:spcBef>
              <a:buFontTx/>
              <a:buChar char="-"/>
            </a:pPr>
            <a:r>
              <a:rPr lang="en-GB" altLang="en-US" sz="1800" dirty="0">
                <a:latin typeface="Comic Sans MS" panose="030F0702030302020204" pitchFamily="66" charset="0"/>
              </a:rPr>
              <a:t>Collect 2 ray boxes, a power pack and paper.</a:t>
            </a:r>
          </a:p>
          <a:p>
            <a:pPr marL="285750" indent="-285750" eaLnBrk="1" hangingPunct="1">
              <a:spcBef>
                <a:spcPct val="0"/>
              </a:spcBef>
              <a:buFontTx/>
              <a:buChar char="-"/>
            </a:pPr>
            <a:r>
              <a:rPr lang="en-GB" altLang="en-US" dirty="0">
                <a:latin typeface="Comic Sans MS" panose="030F0702030302020204" pitchFamily="66" charset="0"/>
              </a:rPr>
              <a:t>Connect your ray boxes to power pack as before</a:t>
            </a:r>
          </a:p>
          <a:p>
            <a:pPr marL="285750" indent="-285750" eaLnBrk="1" hangingPunct="1">
              <a:spcBef>
                <a:spcPct val="0"/>
              </a:spcBef>
              <a:buFontTx/>
              <a:buChar char="-"/>
            </a:pPr>
            <a:endParaRPr lang="en-GB" altLang="en-US" dirty="0">
              <a:latin typeface="Comic Sans MS" panose="030F0702030302020204" pitchFamily="66" charset="0"/>
            </a:endParaRPr>
          </a:p>
          <a:p>
            <a:pPr marL="285750" indent="-285750" eaLnBrk="1" hangingPunct="1">
              <a:spcBef>
                <a:spcPct val="0"/>
              </a:spcBef>
              <a:buFontTx/>
              <a:buChar char="-"/>
            </a:pPr>
            <a:r>
              <a:rPr lang="en-GB" altLang="en-US" dirty="0">
                <a:latin typeface="Comic Sans MS" panose="030F0702030302020204" pitchFamily="66" charset="0"/>
              </a:rPr>
              <a:t>Now add 2 filters (any combination of red, green and blue) to each ray box and shine coloured light onto paper</a:t>
            </a:r>
          </a:p>
          <a:p>
            <a:pPr marL="285750" indent="-285750" eaLnBrk="1" hangingPunct="1">
              <a:spcBef>
                <a:spcPct val="0"/>
              </a:spcBef>
              <a:buFontTx/>
              <a:buChar char="-"/>
            </a:pPr>
            <a:endParaRPr lang="en-GB" altLang="en-US" dirty="0">
              <a:latin typeface="Comic Sans MS" panose="030F0702030302020204" pitchFamily="66" charset="0"/>
            </a:endParaRPr>
          </a:p>
          <a:p>
            <a:pPr marL="285750" indent="-285750" eaLnBrk="1" hangingPunct="1">
              <a:spcBef>
                <a:spcPct val="0"/>
              </a:spcBef>
              <a:buFontTx/>
              <a:buChar char="-"/>
            </a:pPr>
            <a:r>
              <a:rPr lang="en-GB" altLang="en-US" dirty="0">
                <a:latin typeface="Comic Sans MS" panose="030F0702030302020204" pitchFamily="66" charset="0"/>
              </a:rPr>
              <a:t>Observe colour produced when light mixes</a:t>
            </a:r>
          </a:p>
          <a:p>
            <a:pPr marL="285750" indent="-285750" eaLnBrk="1" hangingPunct="1">
              <a:spcBef>
                <a:spcPct val="0"/>
              </a:spcBef>
              <a:buFontTx/>
              <a:buChar char="-"/>
            </a:pPr>
            <a:endParaRPr lang="en-GB" altLang="en-US" dirty="0">
              <a:latin typeface="Comic Sans MS" panose="030F0702030302020204" pitchFamily="66" charset="0"/>
            </a:endParaRPr>
          </a:p>
          <a:p>
            <a:pPr marL="285750" indent="-285750" eaLnBrk="1" hangingPunct="1">
              <a:spcBef>
                <a:spcPct val="0"/>
              </a:spcBef>
              <a:buFontTx/>
              <a:buChar char="-"/>
            </a:pPr>
            <a:r>
              <a:rPr lang="en-GB" altLang="en-US" dirty="0">
                <a:latin typeface="Comic Sans MS" panose="030F0702030302020204" pitchFamily="66" charset="0"/>
              </a:rPr>
              <a:t>Repeat for other combinations</a:t>
            </a:r>
          </a:p>
          <a:p>
            <a:pPr marL="285750" indent="-285750" eaLnBrk="1" hangingPunct="1">
              <a:spcBef>
                <a:spcPct val="0"/>
              </a:spcBef>
              <a:buFontTx/>
              <a:buChar char="-"/>
            </a:pPr>
            <a:endParaRPr lang="en-GB" altLang="en-US" dirty="0">
              <a:latin typeface="Comic Sans MS" panose="030F0702030302020204" pitchFamily="66" charset="0"/>
            </a:endParaRPr>
          </a:p>
          <a:p>
            <a:pPr marL="285750" indent="-285750" eaLnBrk="1" hangingPunct="1">
              <a:spcBef>
                <a:spcPct val="0"/>
              </a:spcBef>
              <a:buFontTx/>
              <a:buChar char="-"/>
            </a:pPr>
            <a:r>
              <a:rPr lang="en-GB" altLang="en-US" dirty="0">
                <a:latin typeface="Comic Sans MS" panose="030F0702030302020204" pitchFamily="66" charset="0"/>
              </a:rPr>
              <a:t>Record results </a:t>
            </a:r>
          </a:p>
          <a:p>
            <a:pPr marL="285750" indent="-285750" eaLnBrk="1" hangingPunct="1">
              <a:spcBef>
                <a:spcPct val="0"/>
              </a:spcBef>
              <a:buFontTx/>
              <a:buChar char="-"/>
            </a:pPr>
            <a:endParaRPr lang="en-GB" altLang="en-US" dirty="0">
              <a:latin typeface="Comic Sans MS" panose="030F0702030302020204" pitchFamily="66" charset="0"/>
            </a:endParaRPr>
          </a:p>
          <a:p>
            <a:pPr marL="285750" indent="-285750" eaLnBrk="1" hangingPunct="1">
              <a:spcBef>
                <a:spcPct val="0"/>
              </a:spcBef>
              <a:buFontTx/>
              <a:buChar char="-"/>
            </a:pPr>
            <a:endParaRPr lang="en-GB" altLang="en-US" dirty="0">
              <a:latin typeface="Comic Sans MS" panose="030F0702030302020204" pitchFamily="66" charset="0"/>
            </a:endParaRPr>
          </a:p>
        </p:txBody>
      </p:sp>
    </p:spTree>
    <p:extLst>
      <p:ext uri="{BB962C8B-B14F-4D97-AF65-F5344CB8AC3E}">
        <p14:creationId xmlns:p14="http://schemas.microsoft.com/office/powerpoint/2010/main" val="1284465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3EE85-FCE7-4CFD-9C84-340703F5AE66}"/>
              </a:ext>
            </a:extLst>
          </p:cNvPr>
          <p:cNvPicPr>
            <a:picLocks noChangeAspect="1"/>
          </p:cNvPicPr>
          <p:nvPr/>
        </p:nvPicPr>
        <p:blipFill>
          <a:blip r:embed="rId2"/>
          <a:stretch>
            <a:fillRect/>
          </a:stretch>
        </p:blipFill>
        <p:spPr>
          <a:xfrm>
            <a:off x="6494478" y="769118"/>
            <a:ext cx="5251319" cy="4763697"/>
          </a:xfrm>
          <a:prstGeom prst="rect">
            <a:avLst/>
          </a:prstGeom>
        </p:spPr>
      </p:pic>
      <p:sp>
        <p:nvSpPr>
          <p:cNvPr id="5" name="TextBox 4">
            <a:extLst>
              <a:ext uri="{FF2B5EF4-FFF2-40B4-BE49-F238E27FC236}">
                <a16:creationId xmlns:a16="http://schemas.microsoft.com/office/drawing/2014/main" id="{3A2F6F4C-B23A-4BF2-AFE5-25046476F732}"/>
              </a:ext>
            </a:extLst>
          </p:cNvPr>
          <p:cNvSpPr txBox="1"/>
          <p:nvPr/>
        </p:nvSpPr>
        <p:spPr>
          <a:xfrm>
            <a:off x="446203" y="769118"/>
            <a:ext cx="6094428" cy="4801314"/>
          </a:xfrm>
          <a:prstGeom prst="rect">
            <a:avLst/>
          </a:prstGeom>
          <a:noFill/>
        </p:spPr>
        <p:txBody>
          <a:bodyPr wrap="square">
            <a:spAutoFit/>
          </a:bodyPr>
          <a:lstStyle/>
          <a:p>
            <a:r>
              <a:rPr lang="en-GB" sz="1800" b="0" i="0" u="sng" strike="noStrike" baseline="0" dirty="0">
                <a:solidFill>
                  <a:srgbClr val="FF0000"/>
                </a:solidFill>
                <a:latin typeface="Comic Sans MS" panose="030F0702030302020204" pitchFamily="66" charset="0"/>
              </a:rPr>
              <a:t>Conclusion:</a:t>
            </a:r>
          </a:p>
          <a:p>
            <a:endParaRPr lang="en-GB" dirty="0">
              <a:solidFill>
                <a:srgbClr val="FF0000"/>
              </a:solidFill>
              <a:latin typeface="Comic Sans MS" panose="030F0702030302020204" pitchFamily="66" charset="0"/>
            </a:endParaRPr>
          </a:p>
          <a:p>
            <a:r>
              <a:rPr lang="en-GB" sz="1800" b="0" i="0" u="none" strike="noStrike" baseline="0" dirty="0">
                <a:solidFill>
                  <a:srgbClr val="FF0000"/>
                </a:solidFill>
                <a:latin typeface="Comic Sans MS" panose="030F0702030302020204" pitchFamily="66" charset="0"/>
              </a:rPr>
              <a:t>The three RGB colours of light mix as follows</a:t>
            </a:r>
          </a:p>
          <a:p>
            <a:endParaRPr lang="en-GB" dirty="0">
              <a:solidFill>
                <a:srgbClr val="FF0000"/>
              </a:solidFill>
              <a:latin typeface="Comic Sans MS" panose="030F0702030302020204" pitchFamily="66" charset="0"/>
            </a:endParaRPr>
          </a:p>
          <a:p>
            <a:r>
              <a:rPr lang="en-GB" sz="1800" b="0" i="0" u="none" strike="noStrike" baseline="0" dirty="0">
                <a:solidFill>
                  <a:srgbClr val="FF0000"/>
                </a:solidFill>
                <a:latin typeface="Comic Sans MS" panose="030F0702030302020204" pitchFamily="66" charset="0"/>
              </a:rPr>
              <a:t>Red + Green = Yellow</a:t>
            </a:r>
          </a:p>
          <a:p>
            <a:endParaRPr lang="en-GB" sz="1800" b="0" i="0" u="none" strike="noStrike" baseline="0"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Red + Blue = Magenta</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Blue + Green = Cyan</a:t>
            </a: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Red + Blue + Green = White</a:t>
            </a: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a:p>
            <a:r>
              <a:rPr lang="en-GB" dirty="0">
                <a:solidFill>
                  <a:srgbClr val="FF0000"/>
                </a:solidFill>
                <a:latin typeface="Comic Sans MS" panose="030F0702030302020204" pitchFamily="66" charset="0"/>
              </a:rPr>
              <a:t>Other colours are produced by changing the brightness of each RGB.</a:t>
            </a:r>
          </a:p>
          <a:p>
            <a:pPr marL="285750" indent="-285750">
              <a:buFontTx/>
              <a:buChar char="-"/>
            </a:pPr>
            <a:endParaRPr lang="en-GB" sz="1800" b="0" i="0" u="none" strike="noStrike" baseline="0"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1DAF8618-4B9D-4F4D-89AF-D2F46133DC90}"/>
              </a:ext>
            </a:extLst>
          </p:cNvPr>
          <p:cNvSpPr txBox="1"/>
          <p:nvPr/>
        </p:nvSpPr>
        <p:spPr>
          <a:xfrm>
            <a:off x="446203" y="5765716"/>
            <a:ext cx="11807343" cy="923330"/>
          </a:xfrm>
          <a:prstGeom prst="rect">
            <a:avLst/>
          </a:prstGeom>
          <a:noFill/>
        </p:spPr>
        <p:txBody>
          <a:bodyPr wrap="square">
            <a:spAutoFit/>
          </a:bodyPr>
          <a:lstStyle/>
          <a:p>
            <a:r>
              <a:rPr lang="en-GB" dirty="0">
                <a:hlinkClick r:id="rId3"/>
              </a:rPr>
              <a:t>Colour mixing </a:t>
            </a:r>
            <a:r>
              <a:rPr lang="en-GB" dirty="0"/>
              <a:t>    ANIMATION choose RGB bulbs</a:t>
            </a:r>
          </a:p>
          <a:p>
            <a:endParaRPr lang="en-GB" dirty="0"/>
          </a:p>
          <a:p>
            <a:r>
              <a:rPr lang="en-GB" dirty="0"/>
              <a:t>also Pupil Share&gt; Physics&gt; Flash Learning&gt; Physics Animations&gt;                                &gt; Photons&gt; Colour monitor/TV screen  </a:t>
            </a:r>
          </a:p>
        </p:txBody>
      </p:sp>
      <p:pic>
        <p:nvPicPr>
          <p:cNvPr id="12" name="Picture 11" descr="Graphical user interface, text, application&#10;&#10;Description automatically generated">
            <a:extLst>
              <a:ext uri="{FF2B5EF4-FFF2-40B4-BE49-F238E27FC236}">
                <a16:creationId xmlns:a16="http://schemas.microsoft.com/office/drawing/2014/main" id="{E5BA7E0B-9D9F-4348-9F76-8B47482F8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478" y="5837152"/>
            <a:ext cx="1443899" cy="1084795"/>
          </a:xfrm>
          <a:prstGeom prst="rect">
            <a:avLst/>
          </a:prstGeom>
        </p:spPr>
      </p:pic>
    </p:spTree>
    <p:extLst>
      <p:ext uri="{BB962C8B-B14F-4D97-AF65-F5344CB8AC3E}">
        <p14:creationId xmlns:p14="http://schemas.microsoft.com/office/powerpoint/2010/main" val="4466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evice&#10;&#10;Description automatically generated">
            <a:extLst>
              <a:ext uri="{FF2B5EF4-FFF2-40B4-BE49-F238E27FC236}">
                <a16:creationId xmlns:a16="http://schemas.microsoft.com/office/drawing/2014/main" id="{43F7DABE-9EF9-43CC-A1F5-0188227E5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5" y="3837694"/>
            <a:ext cx="6087325" cy="2553679"/>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058A39B4-D4C9-4BFC-8438-475AB3D5C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59" y="0"/>
            <a:ext cx="6918079" cy="3715777"/>
          </a:xfrm>
          <a:prstGeom prst="rect">
            <a:avLst/>
          </a:prstGeom>
        </p:spPr>
      </p:pic>
      <p:pic>
        <p:nvPicPr>
          <p:cNvPr id="3078" name="Picture 6" descr="Light Website : Colors">
            <a:extLst>
              <a:ext uri="{FF2B5EF4-FFF2-40B4-BE49-F238E27FC236}">
                <a16:creationId xmlns:a16="http://schemas.microsoft.com/office/drawing/2014/main" id="{D980F24A-C788-4963-A0C2-A6011ACB8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826" y="3837693"/>
            <a:ext cx="5534566" cy="2553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679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4DEA4-96CE-4563-A27D-B1883D30A74A}"/>
              </a:ext>
            </a:extLst>
          </p:cNvPr>
          <p:cNvSpPr txBox="1"/>
          <p:nvPr/>
        </p:nvSpPr>
        <p:spPr>
          <a:xfrm>
            <a:off x="2714222" y="3244334"/>
            <a:ext cx="6098146" cy="369332"/>
          </a:xfrm>
          <a:prstGeom prst="rect">
            <a:avLst/>
          </a:prstGeom>
          <a:noFill/>
        </p:spPr>
        <p:txBody>
          <a:bodyPr wrap="square">
            <a:spAutoFit/>
          </a:bodyPr>
          <a:lstStyle/>
          <a:p>
            <a:r>
              <a:rPr lang="en-GB" dirty="0">
                <a:hlinkClick r:id="rId2"/>
              </a:rPr>
              <a:t>First colour photograph - James Clarke Maxwell ( 1minute)</a:t>
            </a:r>
            <a:endParaRPr lang="en-GB" dirty="0"/>
          </a:p>
        </p:txBody>
      </p:sp>
      <p:sp>
        <p:nvSpPr>
          <p:cNvPr id="5" name="TextBox 4">
            <a:extLst>
              <a:ext uri="{FF2B5EF4-FFF2-40B4-BE49-F238E27FC236}">
                <a16:creationId xmlns:a16="http://schemas.microsoft.com/office/drawing/2014/main" id="{C9539D9C-0EA0-4EAE-AA98-954A20CD0018}"/>
              </a:ext>
            </a:extLst>
          </p:cNvPr>
          <p:cNvSpPr txBox="1"/>
          <p:nvPr/>
        </p:nvSpPr>
        <p:spPr>
          <a:xfrm>
            <a:off x="2714222" y="3891497"/>
            <a:ext cx="6098146" cy="369332"/>
          </a:xfrm>
          <a:prstGeom prst="rect">
            <a:avLst/>
          </a:prstGeom>
          <a:noFill/>
        </p:spPr>
        <p:txBody>
          <a:bodyPr wrap="square">
            <a:spAutoFit/>
          </a:bodyPr>
          <a:lstStyle/>
          <a:p>
            <a:r>
              <a:rPr lang="en-GB" dirty="0">
                <a:hlinkClick r:id="rId3"/>
              </a:rPr>
              <a:t>Recreating first colour photograph (1 minute)</a:t>
            </a:r>
            <a:endParaRPr lang="en-GB" dirty="0"/>
          </a:p>
        </p:txBody>
      </p:sp>
      <p:pic>
        <p:nvPicPr>
          <p:cNvPr id="4" name="Picture 3">
            <a:extLst>
              <a:ext uri="{FF2B5EF4-FFF2-40B4-BE49-F238E27FC236}">
                <a16:creationId xmlns:a16="http://schemas.microsoft.com/office/drawing/2014/main" id="{B77DAAA0-192C-4D36-8D74-3C8372E90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66" y="2862967"/>
            <a:ext cx="1688008" cy="168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F9E3D5-D447-4DEC-AE6C-41D6BE348EFF}"/>
              </a:ext>
            </a:extLst>
          </p:cNvPr>
          <p:cNvSpPr txBox="1"/>
          <p:nvPr/>
        </p:nvSpPr>
        <p:spPr>
          <a:xfrm>
            <a:off x="905164" y="765969"/>
            <a:ext cx="8885381" cy="6186309"/>
          </a:xfrm>
          <a:prstGeom prst="rect">
            <a:avLst/>
          </a:prstGeom>
          <a:noFill/>
        </p:spPr>
        <p:txBody>
          <a:bodyPr wrap="square">
            <a:spAutoFit/>
          </a:bodyPr>
          <a:lstStyle/>
          <a:p>
            <a:r>
              <a:rPr lang="en-GB" altLang="en-US" sz="4400" u="sng" dirty="0">
                <a:latin typeface="Comic Sans MS" panose="030F0702030302020204" pitchFamily="66" charset="0"/>
              </a:rPr>
              <a:t>Lesson 6</a:t>
            </a:r>
            <a:br>
              <a:rPr lang="en-GB" altLang="en-US" sz="4400" dirty="0">
                <a:latin typeface="Comic Sans MS" panose="030F0702030302020204" pitchFamily="66" charset="0"/>
              </a:rPr>
            </a:br>
            <a:r>
              <a:rPr lang="en-GB" altLang="en-US" sz="4400" dirty="0">
                <a:latin typeface="Comic Sans MS" panose="030F0702030302020204" pitchFamily="66" charset="0"/>
              </a:rPr>
              <a:t>We are learning to...</a:t>
            </a:r>
          </a:p>
          <a:p>
            <a:pPr>
              <a:spcAft>
                <a:spcPts val="1200"/>
              </a:spcAft>
              <a:defRPr/>
            </a:pPr>
            <a:endParaRPr lang="en-GB" altLang="en-US" sz="4400" dirty="0">
              <a:latin typeface="Comic Sans MS" panose="030F0702030302020204" pitchFamily="66" charset="0"/>
            </a:endParaRPr>
          </a:p>
          <a:p>
            <a:pPr>
              <a:spcAft>
                <a:spcPts val="1200"/>
              </a:spcAft>
              <a:defRPr/>
            </a:pPr>
            <a:r>
              <a:rPr lang="en-GB" altLang="en-US" sz="2000" dirty="0">
                <a:solidFill>
                  <a:srgbClr val="6600FF"/>
                </a:solidFill>
                <a:latin typeface="Comic Sans MS" pitchFamily="66" charset="0"/>
              </a:rPr>
              <a:t>State</a:t>
            </a:r>
            <a:r>
              <a:rPr lang="en-GB" altLang="en-US" sz="2000" dirty="0">
                <a:latin typeface="Comic Sans MS" pitchFamily="66" charset="0"/>
              </a:rPr>
              <a:t> the 3 primary colours of light</a:t>
            </a: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pPr>
              <a:spcAft>
                <a:spcPts val="1200"/>
              </a:spcAft>
              <a:defRPr/>
            </a:pPr>
            <a:r>
              <a:rPr lang="en-GB" altLang="en-US" sz="2000" dirty="0">
                <a:solidFill>
                  <a:srgbClr val="6600FF"/>
                </a:solidFill>
                <a:latin typeface="Comic Sans MS" pitchFamily="66" charset="0"/>
              </a:rPr>
              <a:t>Explain </a:t>
            </a:r>
            <a:r>
              <a:rPr lang="en-GB" altLang="en-US" sz="2000" dirty="0">
                <a:latin typeface="Comic Sans MS" pitchFamily="66" charset="0"/>
              </a:rPr>
              <a:t>how different colours can be produced from 3 primary colours </a:t>
            </a: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pPr>
              <a:spcAft>
                <a:spcPts val="1200"/>
              </a:spcAft>
              <a:defRPr/>
            </a:pPr>
            <a:endParaRPr lang="en-GB" altLang="en-US" sz="2000" dirty="0">
              <a:latin typeface="Comic Sans MS" pitchFamily="66" charset="0"/>
            </a:endParaRPr>
          </a:p>
          <a:p>
            <a:endParaRPr lang="en-GB" sz="4400" dirty="0"/>
          </a:p>
        </p:txBody>
      </p:sp>
      <p:pic>
        <p:nvPicPr>
          <p:cNvPr id="4" name="Picture 5" descr="MC900282178[1]">
            <a:extLst>
              <a:ext uri="{FF2B5EF4-FFF2-40B4-BE49-F238E27FC236}">
                <a16:creationId xmlns:a16="http://schemas.microsoft.com/office/drawing/2014/main" id="{8DF4BF08-1E89-404D-AAB0-40ED7C3ED3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4775" y="155575"/>
            <a:ext cx="10604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39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Refraction</a:t>
            </a:r>
          </a:p>
        </p:txBody>
      </p:sp>
      <p:sp>
        <p:nvSpPr>
          <p:cNvPr id="3" name="Content Placeholder 2"/>
          <p:cNvSpPr>
            <a:spLocks noGrp="1"/>
          </p:cNvSpPr>
          <p:nvPr>
            <p:ph idx="1"/>
          </p:nvPr>
        </p:nvSpPr>
        <p:spPr>
          <a:xfrm>
            <a:off x="2252316" y="908720"/>
            <a:ext cx="8164164" cy="1889348"/>
          </a:xfrm>
        </p:spPr>
        <p:txBody>
          <a:bodyPr>
            <a:normAutofit/>
          </a:bodyPr>
          <a:lstStyle/>
          <a:p>
            <a:pPr marL="177800" indent="-177800"/>
            <a:r>
              <a:rPr lang="en-GB" dirty="0">
                <a:latin typeface="Comic Sans MS" pitchFamily="66" charset="0"/>
              </a:rPr>
              <a:t>The light actually </a:t>
            </a:r>
            <a:r>
              <a:rPr lang="en-GB" dirty="0">
                <a:solidFill>
                  <a:srgbClr val="7030A0"/>
                </a:solidFill>
                <a:latin typeface="Comic Sans MS" pitchFamily="66" charset="0"/>
              </a:rPr>
              <a:t>changes speed </a:t>
            </a:r>
            <a:r>
              <a:rPr lang="en-GB" dirty="0">
                <a:latin typeface="Comic Sans MS" pitchFamily="66" charset="0"/>
              </a:rPr>
              <a:t>by slowing down and </a:t>
            </a:r>
            <a:r>
              <a:rPr lang="en-GB" dirty="0">
                <a:solidFill>
                  <a:srgbClr val="7030A0"/>
                </a:solidFill>
                <a:latin typeface="Comic Sans MS" pitchFamily="66" charset="0"/>
              </a:rPr>
              <a:t>changes direction </a:t>
            </a:r>
            <a:r>
              <a:rPr lang="en-GB" dirty="0">
                <a:latin typeface="Comic Sans MS" pitchFamily="66" charset="0"/>
              </a:rPr>
              <a:t>inside the prism.</a:t>
            </a:r>
          </a:p>
        </p:txBody>
      </p:sp>
      <p:pic>
        <p:nvPicPr>
          <p:cNvPr id="9" name="Picture 8"/>
          <p:cNvPicPr>
            <a:picLocks noChangeAspect="1"/>
          </p:cNvPicPr>
          <p:nvPr/>
        </p:nvPicPr>
        <p:blipFill>
          <a:blip r:embed="rId2"/>
          <a:stretch>
            <a:fillRect/>
          </a:stretch>
        </p:blipFill>
        <p:spPr>
          <a:xfrm>
            <a:off x="5494978" y="3212976"/>
            <a:ext cx="4767140" cy="3168352"/>
          </a:xfrm>
          <a:prstGeom prst="rect">
            <a:avLst/>
          </a:prstGeom>
        </p:spPr>
      </p:pic>
      <p:sp>
        <p:nvSpPr>
          <p:cNvPr id="5" name="Content Placeholder 2"/>
          <p:cNvSpPr txBox="1">
            <a:spLocks/>
          </p:cNvSpPr>
          <p:nvPr/>
        </p:nvSpPr>
        <p:spPr>
          <a:xfrm>
            <a:off x="2252316" y="2492896"/>
            <a:ext cx="8164164" cy="116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r>
              <a:rPr lang="en-GB" dirty="0">
                <a:latin typeface="Comic Sans MS" pitchFamily="66" charset="0"/>
              </a:rPr>
              <a:t>The light refracts, which is known as </a:t>
            </a:r>
            <a:r>
              <a:rPr lang="en-GB" u="sng" dirty="0">
                <a:latin typeface="Comic Sans MS" pitchFamily="66" charset="0"/>
              </a:rPr>
              <a:t>refraction</a:t>
            </a:r>
            <a:r>
              <a:rPr lang="en-GB" dirty="0">
                <a:latin typeface="Comic Sans MS" pitchFamily="66" charset="0"/>
              </a:rPr>
              <a:t>.</a:t>
            </a:r>
          </a:p>
        </p:txBody>
      </p:sp>
      <p:sp>
        <p:nvSpPr>
          <p:cNvPr id="6" name="Content Placeholder 2"/>
          <p:cNvSpPr txBox="1">
            <a:spLocks/>
          </p:cNvSpPr>
          <p:nvPr/>
        </p:nvSpPr>
        <p:spPr>
          <a:xfrm>
            <a:off x="2252316" y="3656036"/>
            <a:ext cx="3242662" cy="288644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r>
              <a:rPr lang="en-GB" dirty="0">
                <a:latin typeface="Comic Sans MS" pitchFamily="66" charset="0"/>
              </a:rPr>
              <a:t>We do not say “the light bends”, as light always moves in a straight line.</a:t>
            </a:r>
          </a:p>
        </p:txBody>
      </p:sp>
    </p:spTree>
    <p:extLst>
      <p:ext uri="{BB962C8B-B14F-4D97-AF65-F5344CB8AC3E}">
        <p14:creationId xmlns:p14="http://schemas.microsoft.com/office/powerpoint/2010/main" val="6769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952" y="0"/>
            <a:ext cx="8229600" cy="1143000"/>
          </a:xfrm>
        </p:spPr>
        <p:txBody>
          <a:bodyPr>
            <a:normAutofit/>
          </a:bodyPr>
          <a:lstStyle/>
          <a:p>
            <a:r>
              <a:rPr lang="en-GB" sz="3600" b="1" dirty="0">
                <a:latin typeface="Comic Sans MS" pitchFamily="66" charset="0"/>
              </a:rPr>
              <a:t>Refraction</a:t>
            </a:r>
          </a:p>
        </p:txBody>
      </p:sp>
      <p:sp>
        <p:nvSpPr>
          <p:cNvPr id="8" name="Content Placeholder 2"/>
          <p:cNvSpPr txBox="1">
            <a:spLocks/>
          </p:cNvSpPr>
          <p:nvPr/>
        </p:nvSpPr>
        <p:spPr>
          <a:xfrm>
            <a:off x="2718552" y="1078062"/>
            <a:ext cx="7730516" cy="1767036"/>
          </a:xfrm>
          <a:prstGeom prst="rect">
            <a:avLst/>
          </a:prstGeom>
        </p:spPr>
        <p:txBody>
          <a:bodyPr vert="horz" lIns="91440" tIns="45720" rIns="91440" bIns="45720" rtlCol="0">
            <a:normAutofit/>
          </a:bodyPr>
          <a:lstStyle/>
          <a:p>
            <a:pPr>
              <a:spcBef>
                <a:spcPct val="0"/>
              </a:spcBef>
            </a:pPr>
            <a:r>
              <a:rPr lang="en-GB" altLang="en-US" sz="2800" dirty="0">
                <a:solidFill>
                  <a:srgbClr val="FF0000"/>
                </a:solidFill>
                <a:latin typeface="Comic Sans MS" panose="030F0702030302020204" pitchFamily="66" charset="0"/>
              </a:rPr>
              <a:t>Refraction is when light changes speed and direction as it moves into a different material.</a:t>
            </a:r>
          </a:p>
        </p:txBody>
      </p:sp>
      <p:sp>
        <p:nvSpPr>
          <p:cNvPr id="11" name="Content Placeholder 2"/>
          <p:cNvSpPr>
            <a:spLocks noGrp="1"/>
          </p:cNvSpPr>
          <p:nvPr>
            <p:ph idx="1"/>
          </p:nvPr>
        </p:nvSpPr>
        <p:spPr>
          <a:xfrm>
            <a:off x="2063553" y="2564904"/>
            <a:ext cx="8594045" cy="1942120"/>
          </a:xfrm>
        </p:spPr>
        <p:txBody>
          <a:bodyPr>
            <a:normAutofit/>
          </a:bodyPr>
          <a:lstStyle/>
          <a:p>
            <a:pPr marL="177800" indent="-177800"/>
            <a:r>
              <a:rPr lang="en-GB" dirty="0">
                <a:latin typeface="Comic Sans MS" pitchFamily="66" charset="0"/>
              </a:rPr>
              <a:t>The light refracts as the different material has a different density which alters the speed and direction of the wave.</a:t>
            </a:r>
          </a:p>
        </p:txBody>
      </p:sp>
      <p:sp>
        <p:nvSpPr>
          <p:cNvPr id="12" name="Content Placeholder 2"/>
          <p:cNvSpPr txBox="1">
            <a:spLocks/>
          </p:cNvSpPr>
          <p:nvPr/>
        </p:nvSpPr>
        <p:spPr>
          <a:xfrm>
            <a:off x="2063554" y="4198642"/>
            <a:ext cx="6793845" cy="22546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r>
              <a:rPr lang="en-GB" dirty="0">
                <a:latin typeface="Comic Sans MS" pitchFamily="66" charset="0"/>
              </a:rPr>
              <a:t>The same thing happens with other waves such as sound waves, which is why your voice       sounds higher in helium!</a:t>
            </a:r>
          </a:p>
        </p:txBody>
      </p:sp>
      <p:pic>
        <p:nvPicPr>
          <p:cNvPr id="13" name="Picture 12"/>
          <p:cNvPicPr>
            <a:picLocks noChangeAspect="1"/>
          </p:cNvPicPr>
          <p:nvPr/>
        </p:nvPicPr>
        <p:blipFill>
          <a:blip r:embed="rId2"/>
          <a:stretch>
            <a:fillRect/>
          </a:stretch>
        </p:blipFill>
        <p:spPr>
          <a:xfrm>
            <a:off x="7527028" y="5314377"/>
            <a:ext cx="2728392" cy="1534720"/>
          </a:xfrm>
          <a:prstGeom prst="rect">
            <a:avLst/>
          </a:prstGeom>
        </p:spPr>
      </p:pic>
      <p:pic>
        <p:nvPicPr>
          <p:cNvPr id="9" name="Picture 20" descr="MC90039125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973" y="1177871"/>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72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horizontal)">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P spid="1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2792</Words>
  <Application>Microsoft Office PowerPoint</Application>
  <PresentationFormat>Widescreen</PresentationFormat>
  <Paragraphs>427</Paragraphs>
  <Slides>74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Calibri Light</vt:lpstr>
      <vt:lpstr>Comic Sans MS</vt:lpstr>
      <vt:lpstr>Office Theme</vt:lpstr>
      <vt:lpstr>PowerPoint Presentation</vt:lpstr>
      <vt:lpstr>Light &amp; Waves</vt:lpstr>
      <vt:lpstr>PowerPoint Presentation</vt:lpstr>
      <vt:lpstr>Careers Link! Waves is a Physics Topic</vt:lpstr>
      <vt:lpstr>Lesson 1 We are learning to...</vt:lpstr>
      <vt:lpstr>Waves</vt:lpstr>
      <vt:lpstr>Light</vt:lpstr>
      <vt:lpstr>Refraction</vt:lpstr>
      <vt:lpstr>Refraction</vt:lpstr>
      <vt:lpstr>PowerPoint Presentation</vt:lpstr>
      <vt:lpstr>PowerPoint Presentation</vt:lpstr>
      <vt:lpstr>Refraction</vt:lpstr>
      <vt:lpstr>Lesson 1 You should be able to…</vt:lpstr>
      <vt:lpstr>Lesson 2 We are learning to...</vt:lpstr>
      <vt:lpstr>Lenses</vt:lpstr>
      <vt:lpstr>Lenses</vt:lpstr>
      <vt:lpstr>Lenses</vt:lpstr>
      <vt:lpstr>Lenses</vt:lpstr>
      <vt:lpstr>PowerPoint Presentation</vt:lpstr>
      <vt:lpstr>PowerPoint Presentation</vt:lpstr>
      <vt:lpstr>Lenses</vt:lpstr>
      <vt:lpstr>Lenses</vt:lpstr>
      <vt:lpstr>Lenses</vt:lpstr>
      <vt:lpstr>Lenses</vt:lpstr>
      <vt:lpstr>PowerPoint Presentation</vt:lpstr>
      <vt:lpstr>Lenses</vt:lpstr>
      <vt:lpstr>Lesson 2 We are learning to...</vt:lpstr>
      <vt:lpstr>Lesson 3 We are learning to...</vt:lpstr>
      <vt:lpstr>Visible spectrum</vt:lpstr>
      <vt:lpstr>Visible spectrum</vt:lpstr>
      <vt:lpstr>PowerPoint Presentation</vt:lpstr>
      <vt:lpstr>-Collect your colour spectrum diagram and stick in jotter</vt:lpstr>
      <vt:lpstr>Visible spectrum</vt:lpstr>
      <vt:lpstr>PowerPoint Presentation</vt:lpstr>
      <vt:lpstr>Visible spectrum</vt:lpstr>
      <vt:lpstr>PowerPoint Presentation</vt:lpstr>
      <vt:lpstr>Lesson 3 We are learning to...</vt:lpstr>
      <vt:lpstr>Lesson 4 We are learning to...</vt:lpstr>
      <vt:lpstr>Electro-Magnetic Spectrum (EMS)</vt:lpstr>
      <vt:lpstr>PowerPoint Presentation</vt:lpstr>
      <vt:lpstr>PowerPoint Presentation</vt:lpstr>
      <vt:lpstr>Electro-Magnetic Spectrum (EMS)</vt:lpstr>
      <vt:lpstr>PowerPoint Presentation</vt:lpstr>
      <vt:lpstr>Electro-Magnetic Spectrum (EMS)</vt:lpstr>
      <vt:lpstr>Electro-Magnetic Spectrum (EMS)</vt:lpstr>
      <vt:lpstr>Electro-Magnetic Spectrum (EMS)</vt:lpstr>
      <vt:lpstr>PowerPoint Presentation</vt:lpstr>
      <vt:lpstr>Peer Assessment</vt:lpstr>
      <vt:lpstr>Summary of EM spectrum  Radio</vt:lpstr>
      <vt:lpstr>Microwave</vt:lpstr>
      <vt:lpstr>Infrared</vt:lpstr>
      <vt:lpstr>Visible light</vt:lpstr>
      <vt:lpstr>Ultraviolet</vt:lpstr>
      <vt:lpstr>X-rays</vt:lpstr>
      <vt:lpstr>Gamma rays</vt:lpstr>
      <vt:lpstr>The EM spectrum song ( 2minutes)</vt:lpstr>
      <vt:lpstr>Lesson 4 We are learning to...</vt:lpstr>
      <vt:lpstr>PowerPoint Presentation</vt:lpstr>
      <vt:lpstr>PowerPoint Presentation</vt:lpstr>
      <vt:lpstr>PowerPoint Presentation</vt:lpstr>
      <vt:lpstr>PowerPoint Presentation</vt:lpstr>
      <vt:lpstr>PowerPoint Presentation</vt:lpstr>
      <vt:lpstr>Some images with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McGhee</dc:creator>
  <cp:lastModifiedBy>Brian McGhee</cp:lastModifiedBy>
  <cp:revision>9</cp:revision>
  <dcterms:created xsi:type="dcterms:W3CDTF">2022-06-13T12:32:23Z</dcterms:created>
  <dcterms:modified xsi:type="dcterms:W3CDTF">2022-06-23T15:12:24Z</dcterms:modified>
</cp:coreProperties>
</file>