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928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929" r:id="rId13"/>
    <p:sldId id="265" r:id="rId14"/>
    <p:sldId id="266" r:id="rId15"/>
    <p:sldId id="930" r:id="rId16"/>
    <p:sldId id="932" r:id="rId17"/>
    <p:sldId id="267" r:id="rId18"/>
    <p:sldId id="931" r:id="rId19"/>
    <p:sldId id="268" r:id="rId20"/>
    <p:sldId id="933" r:id="rId21"/>
    <p:sldId id="275" r:id="rId22"/>
    <p:sldId id="934" r:id="rId23"/>
    <p:sldId id="269" r:id="rId24"/>
    <p:sldId id="935" r:id="rId25"/>
    <p:sldId id="270" r:id="rId26"/>
    <p:sldId id="271" r:id="rId27"/>
    <p:sldId id="272" r:id="rId28"/>
    <p:sldId id="273" r:id="rId29"/>
    <p:sldId id="274" r:id="rId30"/>
    <p:sldId id="936" r:id="rId31"/>
    <p:sldId id="93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00"/>
    <a:srgbClr val="00CC66"/>
    <a:srgbClr val="99FF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4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wmf"/><Relationship Id="rId7" Type="http://schemas.openxmlformats.org/officeDocument/2006/relationships/image" Target="../media/image9.e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9FE57-F4B6-DB84-4102-58D61CFEC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862" y="2855871"/>
            <a:ext cx="10656276" cy="2677648"/>
          </a:xfrm>
        </p:spPr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S2 Science: Chemical Changes</a:t>
            </a:r>
            <a:br>
              <a:rPr lang="en-GB" b="1" dirty="0">
                <a:latin typeface="Comic Sans MS" panose="030F0702030302020204" pitchFamily="66" charset="0"/>
              </a:rPr>
            </a:br>
            <a:br>
              <a:rPr lang="en-GB" b="1" dirty="0">
                <a:latin typeface="Comic Sans MS" panose="030F0702030302020204" pitchFamily="66" charset="0"/>
              </a:rPr>
            </a:br>
            <a:r>
              <a:rPr lang="en-GB" b="1" dirty="0">
                <a:latin typeface="Comic Sans MS" panose="030F0702030302020204" pitchFamily="66" charset="0"/>
              </a:rPr>
              <a:t>The pH Scale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E990902-C6E8-AA64-12F5-12CF75DDF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5060008"/>
            <a:ext cx="28575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5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24C0D-E150-CE0E-128F-6CDB3CB573F5}"/>
              </a:ext>
            </a:extLst>
          </p:cNvPr>
          <p:cNvSpPr txBox="1"/>
          <p:nvPr/>
        </p:nvSpPr>
        <p:spPr>
          <a:xfrm>
            <a:off x="203200" y="203200"/>
            <a:ext cx="1188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Everyday Substances – Predicting pH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latin typeface="Comic Sans MS" panose="030F0702030302020204" pitchFamily="66" charset="0"/>
              </a:rPr>
              <a:t>ACTIVITY 1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In pairs, collect a copy of a pH scale and cut-outs of everyday substances.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Place each substance at the correct number on the pH scale.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This might take several attempts as, at this stage, you are likely to be guessing (creating a hypothesis). You will confirm this by experiment in the next lesson.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Check with your teacher how many you have correct.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7" descr="think.WMF">
            <a:extLst>
              <a:ext uri="{FF2B5EF4-FFF2-40B4-BE49-F238E27FC236}">
                <a16:creationId xmlns:a16="http://schemas.microsoft.com/office/drawing/2014/main" id="{E6DA512B-A2B8-226D-D782-5F7CFD206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51" y="203200"/>
            <a:ext cx="8096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9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9B8341-CC15-8392-7630-7E021D3391F6}"/>
              </a:ext>
            </a:extLst>
          </p:cNvPr>
          <p:cNvSpPr txBox="1"/>
          <p:nvPr/>
        </p:nvSpPr>
        <p:spPr>
          <a:xfrm>
            <a:off x="177800" y="25348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ACTIVITY 1 - 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9D7766-3DA2-ED10-326B-1DE854C1F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7" y="1260991"/>
            <a:ext cx="9382125" cy="534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819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4D50B0-C123-3A22-4EA2-C6408E572D12}"/>
              </a:ext>
            </a:extLst>
          </p:cNvPr>
          <p:cNvSpPr txBox="1"/>
          <p:nvPr/>
        </p:nvSpPr>
        <p:spPr>
          <a:xfrm>
            <a:off x="170576" y="171149"/>
            <a:ext cx="1025694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Lesson 2: Testing Everyday Substances  	Success Criteria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b="1" dirty="0">
                <a:latin typeface="Comic Sans MS" panose="030F0702030302020204" pitchFamily="66" charset="0"/>
              </a:rPr>
              <a:t>investigate and describe the pH of everyday substances.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b="1" dirty="0">
                <a:latin typeface="Comic Sans MS" panose="030F0702030302020204" pitchFamily="66" charset="0"/>
              </a:rPr>
              <a:t>write a report on the experiment.</a:t>
            </a:r>
          </a:p>
        </p:txBody>
      </p:sp>
    </p:spTree>
    <p:extLst>
      <p:ext uri="{BB962C8B-B14F-4D97-AF65-F5344CB8AC3E}">
        <p14:creationId xmlns:p14="http://schemas.microsoft.com/office/powerpoint/2010/main" val="2535617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E1330A-76AA-D593-29D4-A842FDA9313B}"/>
              </a:ext>
            </a:extLst>
          </p:cNvPr>
          <p:cNvSpPr txBox="1"/>
          <p:nvPr/>
        </p:nvSpPr>
        <p:spPr>
          <a:xfrm>
            <a:off x="114300" y="137467"/>
            <a:ext cx="118999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Experiment 1: Testing Everyday Substances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latin typeface="Comic Sans MS" panose="030F0702030302020204" pitchFamily="66" charset="0"/>
              </a:rPr>
              <a:t>Aim: 			</a:t>
            </a:r>
            <a:r>
              <a:rPr lang="en-GB" sz="2400" dirty="0">
                <a:latin typeface="Comic Sans MS" panose="030F0702030302020204" pitchFamily="66" charset="0"/>
              </a:rPr>
              <a:t>To find the pH values of everyday substances and to classify them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				 as acidic, alkaline or neutral.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latin typeface="Comic Sans MS" panose="030F0702030302020204" pitchFamily="66" charset="0"/>
              </a:rPr>
              <a:t>Procedure:	 </a:t>
            </a:r>
            <a:r>
              <a:rPr lang="en-GB" sz="2400" dirty="0">
                <a:latin typeface="Comic Sans MS" panose="030F0702030302020204" pitchFamily="66" charset="0"/>
              </a:rPr>
              <a:t>Follow the instructions as detailed on the experiment card.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latin typeface="Comic Sans MS" panose="030F0702030302020204" pitchFamily="66" charset="0"/>
              </a:rPr>
              <a:t>				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  </a:t>
            </a:r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DD294CB-83CB-065C-EBC5-31B32333E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4089400"/>
            <a:ext cx="48895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243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EBB491-9EB4-AF47-3F81-91DA4EDA5203}"/>
              </a:ext>
            </a:extLst>
          </p:cNvPr>
          <p:cNvSpPr txBox="1"/>
          <p:nvPr/>
        </p:nvSpPr>
        <p:spPr>
          <a:xfrm>
            <a:off x="330200" y="240784"/>
            <a:ext cx="11049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Raw Data (Results):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latin typeface="Comic Sans MS" panose="030F0702030302020204" pitchFamily="66" charset="0"/>
              </a:rPr>
              <a:t>Processed Data: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Complete the last column in the table to classify each substance as acidic, alkaline or neutral. </a:t>
            </a:r>
            <a:r>
              <a:rPr lang="en-GB" sz="2400" b="1" dirty="0">
                <a:latin typeface="Comic Sans MS" panose="030F0702030302020204" pitchFamily="66" charset="0"/>
              </a:rPr>
              <a:t> </a:t>
            </a:r>
            <a:endParaRPr lang="en-GB" sz="24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791BE09-6B3A-C0E8-9059-4CCCE2986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391184"/>
              </p:ext>
            </p:extLst>
          </p:nvPr>
        </p:nvGraphicFramePr>
        <p:xfrm>
          <a:off x="330200" y="999066"/>
          <a:ext cx="9423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850">
                  <a:extLst>
                    <a:ext uri="{9D8B030D-6E8A-4147-A177-3AD203B41FA5}">
                      <a16:colId xmlns:a16="http://schemas.microsoft.com/office/drawing/2014/main" val="1549001364"/>
                    </a:ext>
                  </a:extLst>
                </a:gridCol>
                <a:gridCol w="2355850">
                  <a:extLst>
                    <a:ext uri="{9D8B030D-6E8A-4147-A177-3AD203B41FA5}">
                      <a16:colId xmlns:a16="http://schemas.microsoft.com/office/drawing/2014/main" val="2572206272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1179358856"/>
                    </a:ext>
                  </a:extLst>
                </a:gridCol>
                <a:gridCol w="3365500">
                  <a:extLst>
                    <a:ext uri="{9D8B030D-6E8A-4147-A177-3AD203B41FA5}">
                      <a16:colId xmlns:a16="http://schemas.microsoft.com/office/drawing/2014/main" val="4018849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Substance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Colour of 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Acidic/Alkaline/Neutral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329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652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43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797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458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797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88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53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253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081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69FE13-7A69-51AB-F2CE-038AB951FC5B}"/>
              </a:ext>
            </a:extLst>
          </p:cNvPr>
          <p:cNvSpPr txBox="1"/>
          <p:nvPr/>
        </p:nvSpPr>
        <p:spPr>
          <a:xfrm>
            <a:off x="285226" y="142613"/>
            <a:ext cx="1171942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Experiment Report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Write a brief report on the experiment using the following headings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Title:</a:t>
            </a:r>
            <a:r>
              <a:rPr lang="en-GB" dirty="0">
                <a:latin typeface="Comic Sans MS" panose="030F0702030302020204" pitchFamily="66" charset="0"/>
              </a:rPr>
              <a:t>					Testing Everyday Substances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Aim:</a:t>
            </a:r>
            <a:r>
              <a:rPr lang="en-GB" dirty="0">
                <a:latin typeface="Comic Sans MS" panose="030F0702030302020204" pitchFamily="66" charset="0"/>
              </a:rPr>
              <a:t>					To use universal indicator to test the pH of everyday substances.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Summary of Procedure:</a:t>
            </a:r>
            <a:r>
              <a:rPr lang="en-GB" dirty="0">
                <a:latin typeface="Comic Sans MS" panose="030F0702030302020204" pitchFamily="66" charset="0"/>
              </a:rPr>
              <a:t>	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 brief sentence or diagram to describe how you carried out the experiment.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Raw Data:	</a:t>
            </a:r>
            <a:r>
              <a:rPr lang="en-GB" dirty="0">
                <a:latin typeface="Comic Sans MS" panose="030F0702030302020204" pitchFamily="66" charset="0"/>
              </a:rPr>
              <a:t>			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Your results table.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Processed data:	</a:t>
            </a:r>
            <a:r>
              <a:rPr lang="en-GB" dirty="0">
                <a:latin typeface="Comic Sans MS" panose="030F0702030302020204" pitchFamily="66" charset="0"/>
              </a:rPr>
              <a:t>		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Final Column of your Table</a:t>
            </a:r>
            <a:r>
              <a:rPr lang="en-GB" dirty="0">
                <a:latin typeface="Comic Sans MS" panose="030F0702030302020204" pitchFamily="66" charset="0"/>
              </a:rPr>
              <a:t>	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Conclusion:	</a:t>
            </a:r>
            <a:r>
              <a:rPr lang="en-GB" dirty="0">
                <a:latin typeface="Comic Sans MS" panose="030F0702030302020204" pitchFamily="66" charset="0"/>
              </a:rPr>
              <a:t>			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Identify substances as acids or bases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0" descr="MC900391250[1]">
            <a:extLst>
              <a:ext uri="{FF2B5EF4-FFF2-40B4-BE49-F238E27FC236}">
                <a16:creationId xmlns:a16="http://schemas.microsoft.com/office/drawing/2014/main" id="{CB27FFDA-F80B-CE74-A0D1-5C1009DA0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217" y="91106"/>
            <a:ext cx="6540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236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4D50B0-C123-3A22-4EA2-C6408E572D12}"/>
              </a:ext>
            </a:extLst>
          </p:cNvPr>
          <p:cNvSpPr txBox="1"/>
          <p:nvPr/>
        </p:nvSpPr>
        <p:spPr>
          <a:xfrm>
            <a:off x="170576" y="171149"/>
            <a:ext cx="1025694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Lesson 3: Natural Indicators 	Success Criteria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b="1" dirty="0">
                <a:latin typeface="Comic Sans MS" panose="030F0702030302020204" pitchFamily="66" charset="0"/>
              </a:rPr>
              <a:t>prepare red cabbage indicator and use it to describe the pH of 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  everyday substances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b="1" dirty="0">
                <a:latin typeface="Comic Sans MS" panose="030F0702030302020204" pitchFamily="66" charset="0"/>
              </a:rPr>
              <a:t>write a report on the experiment.</a:t>
            </a:r>
          </a:p>
        </p:txBody>
      </p:sp>
    </p:spTree>
    <p:extLst>
      <p:ext uri="{BB962C8B-B14F-4D97-AF65-F5344CB8AC3E}">
        <p14:creationId xmlns:p14="http://schemas.microsoft.com/office/powerpoint/2010/main" val="873100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BD0F49-28C0-E7CE-F387-7693CCEBA462}"/>
              </a:ext>
            </a:extLst>
          </p:cNvPr>
          <p:cNvSpPr txBox="1"/>
          <p:nvPr/>
        </p:nvSpPr>
        <p:spPr>
          <a:xfrm>
            <a:off x="291548" y="185530"/>
            <a:ext cx="117281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Natural Indicators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Nature has given us many plants that can be used to test the pH of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solutions. These include beetroot, blackberries, blueberries, geranium petals, onion, turmeric, rose petals, tea and </a:t>
            </a:r>
            <a:r>
              <a:rPr lang="en-GB" sz="2400" b="1" dirty="0">
                <a:latin typeface="Comic Sans MS" panose="030F0702030302020204" pitchFamily="66" charset="0"/>
              </a:rPr>
              <a:t>red cabbage </a:t>
            </a:r>
            <a:r>
              <a:rPr lang="en-GB" sz="2400" dirty="0">
                <a:latin typeface="Comic Sans MS" panose="030F0702030302020204" pitchFamily="66" charset="0"/>
              </a:rPr>
              <a:t>among a variety of others</a:t>
            </a:r>
            <a:r>
              <a:rPr lang="en-GB" sz="2400" b="1" dirty="0">
                <a:latin typeface="Comic Sans MS" panose="030F0702030302020204" pitchFamily="66" charset="0"/>
              </a:rPr>
              <a:t>.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Hydrangea Flower Colours in Different Soil pH	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416E672-3661-D2FA-EA55-2377F00E8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21" y="372989"/>
            <a:ext cx="1192697" cy="89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37E9D0E4-798D-60B3-685B-1F31FEB3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428" y="387375"/>
            <a:ext cx="940904" cy="77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731046B6-2118-2944-0C0D-855086FC8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468" y="345903"/>
            <a:ext cx="1351722" cy="89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2AAF1F-2E8B-C9A7-97DF-ADC56D05F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1074" y="345903"/>
            <a:ext cx="1245706" cy="770821"/>
          </a:xfrm>
          <a:prstGeom prst="rect">
            <a:avLst/>
          </a:prstGeom>
        </p:spPr>
      </p:pic>
      <p:pic>
        <p:nvPicPr>
          <p:cNvPr id="1026" name="Picture 2" descr="Espoma | Hydrangeas: True Blue or Tickled Pink?">
            <a:extLst>
              <a:ext uri="{FF2B5EF4-FFF2-40B4-BE49-F238E27FC236}">
                <a16:creationId xmlns:a16="http://schemas.microsoft.com/office/drawing/2014/main" id="{FB56E903-72E9-5C0A-BC4C-1DD744473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630" y="4359539"/>
            <a:ext cx="73056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58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73F3E1-E53B-FE1D-51C2-2CC80E7DF1C8}"/>
              </a:ext>
            </a:extLst>
          </p:cNvPr>
          <p:cNvSpPr txBox="1"/>
          <p:nvPr/>
        </p:nvSpPr>
        <p:spPr>
          <a:xfrm>
            <a:off x="330200" y="484485"/>
            <a:ext cx="9461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Red cabbage juice contains a natural pH indicator that changes colour depending on the acidity of the substance it is added to.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1564C-21A4-3DBB-9C89-C16D9E2A457A}"/>
              </a:ext>
            </a:extLst>
          </p:cNvPr>
          <p:cNvSpPr txBox="1"/>
          <p:nvPr/>
        </p:nvSpPr>
        <p:spPr>
          <a:xfrm>
            <a:off x="330200" y="3752334"/>
            <a:ext cx="1170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Comic Sans MS" panose="030F0702030302020204" pitchFamily="66" charset="0"/>
              </a:rPr>
              <a:t>Red Cabbage Indicator</a:t>
            </a:r>
            <a:endParaRPr lang="en-GB" dirty="0"/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86099964-1EC0-DCB1-2287-48EF76A0C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642262"/>
              </p:ext>
            </p:extLst>
          </p:nvPr>
        </p:nvGraphicFramePr>
        <p:xfrm>
          <a:off x="3777421" y="4121666"/>
          <a:ext cx="5035828" cy="258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914">
                  <a:extLst>
                    <a:ext uri="{9D8B030D-6E8A-4147-A177-3AD203B41FA5}">
                      <a16:colId xmlns:a16="http://schemas.microsoft.com/office/drawing/2014/main" val="2459787177"/>
                    </a:ext>
                  </a:extLst>
                </a:gridCol>
                <a:gridCol w="2517914">
                  <a:extLst>
                    <a:ext uri="{9D8B030D-6E8A-4147-A177-3AD203B41FA5}">
                      <a16:colId xmlns:a16="http://schemas.microsoft.com/office/drawing/2014/main" val="29984204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Colour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643979"/>
                  </a:ext>
                </a:extLst>
              </a:tr>
              <a:tr h="28298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813869"/>
                  </a:ext>
                </a:extLst>
              </a:tr>
              <a:tr h="29646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purple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807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violet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632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840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blue-green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498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green-yellow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55544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59F0B93-9C95-E5F6-D586-5DB2E2E90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392" y="1235968"/>
            <a:ext cx="2509216" cy="259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56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7783EF-4475-FB9F-6729-5AF6CB715F41}"/>
              </a:ext>
            </a:extLst>
          </p:cNvPr>
          <p:cNvSpPr txBox="1"/>
          <p:nvPr/>
        </p:nvSpPr>
        <p:spPr>
          <a:xfrm>
            <a:off x="225287" y="238539"/>
            <a:ext cx="111185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Experiment 2:	Red Cabbage Indicator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latin typeface="Comic Sans MS" panose="030F0702030302020204" pitchFamily="66" charset="0"/>
              </a:rPr>
              <a:t>Aim:	</a:t>
            </a:r>
            <a:r>
              <a:rPr lang="en-GB" sz="2400" dirty="0">
                <a:latin typeface="Comic Sans MS" panose="030F0702030302020204" pitchFamily="66" charset="0"/>
              </a:rPr>
              <a:t>To make an indicator from red cabbage and use it to determine 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		</a:t>
            </a:r>
            <a:r>
              <a:rPr lang="en-GB" sz="2400" dirty="0">
                <a:latin typeface="Comic Sans MS" panose="030F0702030302020204" pitchFamily="66" charset="0"/>
              </a:rPr>
              <a:t>the pH of everyday substances.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latin typeface="Comic Sans MS" panose="030F0702030302020204" pitchFamily="66" charset="0"/>
              </a:rPr>
              <a:t>Procedure: </a:t>
            </a:r>
            <a:r>
              <a:rPr lang="en-GB" sz="2400" dirty="0">
                <a:latin typeface="Comic Sans MS" panose="030F0702030302020204" pitchFamily="66" charset="0"/>
              </a:rPr>
              <a:t>Follow the instructions as detailed on the experiment card.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latin typeface="Comic Sans MS" panose="030F0702030302020204" pitchFamily="66" charset="0"/>
              </a:rPr>
              <a:t>Raw and Processed Data: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F61248-9AEE-7FC2-E1FE-445511CA7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68" y="3229791"/>
            <a:ext cx="9461812" cy="3389670"/>
          </a:xfrm>
          <a:prstGeom prst="rect">
            <a:avLst/>
          </a:prstGeom>
        </p:spPr>
      </p:pic>
      <p:pic>
        <p:nvPicPr>
          <p:cNvPr id="2" name="Picture 20" descr="MC900391250[1]">
            <a:extLst>
              <a:ext uri="{FF2B5EF4-FFF2-40B4-BE49-F238E27FC236}">
                <a16:creationId xmlns:a16="http://schemas.microsoft.com/office/drawing/2014/main" id="{19683883-8ED0-88D7-898B-3F1416E74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226" y="238539"/>
            <a:ext cx="6540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916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089C8-67CE-60DC-49F7-64853A33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77" y="592668"/>
            <a:ext cx="8761413" cy="706964"/>
          </a:xfrm>
        </p:spPr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The pH Scale:	Benchmarks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E055DD-C3EC-435B-835C-CB49BB1A42C3}"/>
              </a:ext>
            </a:extLst>
          </p:cNvPr>
          <p:cNvSpPr txBox="1"/>
          <p:nvPr/>
        </p:nvSpPr>
        <p:spPr>
          <a:xfrm>
            <a:off x="521677" y="2206869"/>
            <a:ext cx="11148646" cy="4749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Science Benchmark</a:t>
            </a:r>
          </a:p>
          <a:p>
            <a:r>
              <a:rPr lang="en-GB" dirty="0">
                <a:latin typeface="Comic Sans MS" panose="030F0702030302020204" pitchFamily="66" charset="0"/>
              </a:rPr>
              <a:t>Having taken part in practical activities to compare the properties of acids and bases, I have demonstrated ways of measuring and adjusting pH and can describe the significance of pH in everyday life. SCN 3-18a</a:t>
            </a:r>
            <a:endParaRPr lang="en-GB" sz="2400" dirty="0">
              <a:latin typeface="Comic Sans MS" panose="030F0702030302020204" pitchFamily="66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Literacy Benchmarks</a:t>
            </a:r>
            <a:endParaRPr lang="en-GB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make notes and organise them to develop my thinking, help retain and recall information, explore issues and create new texts, using my own words as appropriate. LIT 3-15a / LIT 4-15a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convey information, describe events, explain processes or concepts, and combine ideas in different ways. LIT 3-28a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Numeracy Benchmark</a:t>
            </a:r>
            <a:endParaRPr lang="en-GB" u="sng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display data in a clear way using a suitable scale, by choosing appropriately from an extended range of tables, charts, diagrams and graphs, making effective use of technology. MTH 2-21a / MTH 3-21a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Benchmarks Early Level All Curriculum Areas">
            <a:extLst>
              <a:ext uri="{FF2B5EF4-FFF2-40B4-BE49-F238E27FC236}">
                <a16:creationId xmlns:a16="http://schemas.microsoft.com/office/drawing/2014/main" id="{2C94A775-FF7A-1987-BEE2-7D31A3A6C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11742" y="6056242"/>
            <a:ext cx="1462088" cy="63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250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69FE13-7A69-51AB-F2CE-038AB951FC5B}"/>
              </a:ext>
            </a:extLst>
          </p:cNvPr>
          <p:cNvSpPr txBox="1"/>
          <p:nvPr/>
        </p:nvSpPr>
        <p:spPr>
          <a:xfrm>
            <a:off x="285226" y="142613"/>
            <a:ext cx="1171942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Experiment Report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Write a brief report on the experiment using the following headings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Title:	</a:t>
            </a:r>
            <a:r>
              <a:rPr lang="en-GB" dirty="0">
                <a:latin typeface="Comic Sans MS" panose="030F0702030302020204" pitchFamily="66" charset="0"/>
              </a:rPr>
              <a:t>				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Aim:</a:t>
            </a:r>
            <a:r>
              <a:rPr lang="en-GB" dirty="0">
                <a:latin typeface="Comic Sans MS" panose="030F0702030302020204" pitchFamily="66" charset="0"/>
              </a:rPr>
              <a:t>					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Summary of Procedure:	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								</a:t>
            </a:r>
          </a:p>
          <a:p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Raw Data:	</a:t>
            </a:r>
          </a:p>
          <a:p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			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Processed data:	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			</a:t>
            </a:r>
          </a:p>
          <a:p>
            <a:endParaRPr lang="en-GB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Conclusion:		</a:t>
            </a:r>
            <a:r>
              <a:rPr lang="en-GB" dirty="0">
                <a:latin typeface="Comic Sans MS" panose="030F0702030302020204" pitchFamily="66" charset="0"/>
              </a:rPr>
              <a:t>		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0" descr="MC900391250[1]">
            <a:extLst>
              <a:ext uri="{FF2B5EF4-FFF2-40B4-BE49-F238E27FC236}">
                <a16:creationId xmlns:a16="http://schemas.microsoft.com/office/drawing/2014/main" id="{CB27FFDA-F80B-CE74-A0D1-5C1009DA0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917" y="191734"/>
            <a:ext cx="6540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826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3DB418-0995-C278-5BCE-0B13FA3BBE28}"/>
              </a:ext>
            </a:extLst>
          </p:cNvPr>
          <p:cNvSpPr txBox="1"/>
          <p:nvPr/>
        </p:nvSpPr>
        <p:spPr>
          <a:xfrm>
            <a:off x="254000" y="228600"/>
            <a:ext cx="116967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DYW		Spotlight on a Career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latin typeface="Comic Sans MS" panose="030F0702030302020204" pitchFamily="66" charset="0"/>
              </a:rPr>
              <a:t>Textile Dyeing Technician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08000"/>
                </a:solidFill>
                <a:latin typeface="Comic Sans MS" panose="030F0702030302020204" pitchFamily="66" charset="0"/>
              </a:rPr>
              <a:t>Mixing chemicals from plants to create dyes for fabrics and textiles. Researching to create the right colour, temperature and dyeing method.</a:t>
            </a:r>
          </a:p>
          <a:p>
            <a:endParaRPr lang="en-GB" sz="24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Salary from £22,000 to £68,500 per year.</a:t>
            </a:r>
          </a:p>
          <a:p>
            <a:endParaRPr lang="en-GB" sz="2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Working 37 – 40 hours per week (possibly on a shift system).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4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Entry Requirements:	Degree/HNC/HND in subjects like chemistry, 	</a:t>
            </a:r>
          </a:p>
          <a:p>
            <a:pPr lvl="1"/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						chemical engineering, colour science, physics</a:t>
            </a:r>
          </a:p>
          <a:p>
            <a:pPr lvl="1"/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						OR a Modern Apprenticeship in Textile Manufacture</a:t>
            </a:r>
          </a:p>
          <a:p>
            <a:pPr lvl="1"/>
            <a:endParaRPr lang="en-GB" sz="2400" b="1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Skills required			taking initiative, planning and development, analysing</a:t>
            </a:r>
          </a:p>
          <a:p>
            <a:pPr lvl="3"/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					observation, working with numbers, problem solving…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University CIOs welcomed into the spotlight | Jisc">
            <a:extLst>
              <a:ext uri="{FF2B5EF4-FFF2-40B4-BE49-F238E27FC236}">
                <a16:creationId xmlns:a16="http://schemas.microsoft.com/office/drawing/2014/main" id="{C360765E-194D-DB52-C072-31E3C3CCC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22" y="111878"/>
            <a:ext cx="2681288" cy="150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693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4D50B0-C123-3A22-4EA2-C6408E572D12}"/>
              </a:ext>
            </a:extLst>
          </p:cNvPr>
          <p:cNvSpPr txBox="1"/>
          <p:nvPr/>
        </p:nvSpPr>
        <p:spPr>
          <a:xfrm>
            <a:off x="170576" y="171149"/>
            <a:ext cx="102569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Lesson 4: Investigating Indicators	Success Criteria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b="1" dirty="0">
                <a:latin typeface="Comic Sans MS" panose="030F0702030302020204" pitchFamily="66" charset="0"/>
              </a:rPr>
              <a:t>investigate and describe the colour changes of different indicators when added to acids and bases</a:t>
            </a:r>
          </a:p>
        </p:txBody>
      </p:sp>
    </p:spTree>
    <p:extLst>
      <p:ext uri="{BB962C8B-B14F-4D97-AF65-F5344CB8AC3E}">
        <p14:creationId xmlns:p14="http://schemas.microsoft.com/office/powerpoint/2010/main" val="963787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46A04-17AD-6707-C346-1129169C0703}"/>
              </a:ext>
            </a:extLst>
          </p:cNvPr>
          <p:cNvSpPr txBox="1"/>
          <p:nvPr/>
        </p:nvSpPr>
        <p:spPr>
          <a:xfrm>
            <a:off x="92765" y="225287"/>
            <a:ext cx="1209923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Investigating Indicators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pH Indicators are substances that change colour when they are added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to acidic or alkaline solutions. Universal indicator is commonly used but there are a number of other pH indicators including </a:t>
            </a:r>
            <a:r>
              <a:rPr lang="en-GB" sz="2400" b="1" dirty="0">
                <a:solidFill>
                  <a:srgbClr val="FF6600"/>
                </a:solidFill>
                <a:latin typeface="Comic Sans MS" panose="030F0702030302020204" pitchFamily="66" charset="0"/>
              </a:rPr>
              <a:t>methyl orange</a:t>
            </a:r>
            <a:r>
              <a:rPr lang="en-GB" sz="2400" b="1" dirty="0">
                <a:latin typeface="Comic Sans MS" panose="030F0702030302020204" pitchFamily="66" charset="0"/>
              </a:rPr>
              <a:t>, </a:t>
            </a: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phenolphthalein</a:t>
            </a:r>
            <a:r>
              <a:rPr lang="en-GB" sz="2400" b="1" dirty="0">
                <a:latin typeface="Comic Sans MS" panose="030F0702030302020204" pitchFamily="66" charset="0"/>
              </a:rPr>
              <a:t> </a:t>
            </a:r>
            <a:r>
              <a:rPr lang="en-GB" sz="2400" dirty="0">
                <a:latin typeface="Comic Sans MS" panose="030F0702030302020204" pitchFamily="66" charset="0"/>
              </a:rPr>
              <a:t>and</a:t>
            </a:r>
            <a:r>
              <a:rPr lang="en-GB" sz="2400" b="1" dirty="0">
                <a:latin typeface="Comic Sans MS" panose="030F0702030302020204" pitchFamily="66" charset="0"/>
              </a:rPr>
              <a:t> </a:t>
            </a:r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bromothymol blue</a:t>
            </a:r>
            <a:r>
              <a:rPr lang="en-GB" sz="2400" b="1" dirty="0">
                <a:latin typeface="Comic Sans MS" panose="030F0702030302020204" pitchFamily="66" charset="0"/>
              </a:rPr>
              <a:t>.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latin typeface="Comic Sans MS" panose="030F0702030302020204" pitchFamily="66" charset="0"/>
              </a:rPr>
              <a:t>Experiment 3:		Investigating Indicators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latin typeface="Comic Sans MS" panose="030F0702030302020204" pitchFamily="66" charset="0"/>
              </a:rPr>
              <a:t>Aim:			</a:t>
            </a:r>
            <a:r>
              <a:rPr lang="en-GB" sz="2400" dirty="0">
                <a:latin typeface="Comic Sans MS" panose="030F0702030302020204" pitchFamily="66" charset="0"/>
              </a:rPr>
              <a:t>To compare the colour changes of different indicators with acids and 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				</a:t>
            </a:r>
            <a:r>
              <a:rPr lang="en-GB" sz="2400" dirty="0">
                <a:latin typeface="Comic Sans MS" panose="030F0702030302020204" pitchFamily="66" charset="0"/>
              </a:rPr>
              <a:t>alkalis.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latin typeface="Comic Sans MS" panose="030F0702030302020204" pitchFamily="66" charset="0"/>
              </a:rPr>
              <a:t>Procedure:	 </a:t>
            </a:r>
            <a:r>
              <a:rPr lang="en-GB" sz="2400" dirty="0">
                <a:latin typeface="Comic Sans MS" panose="030F0702030302020204" pitchFamily="66" charset="0"/>
              </a:rPr>
              <a:t>Follow the instructions as detailed on the experiment card.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latin typeface="Comic Sans MS" panose="030F0702030302020204" pitchFamily="66" charset="0"/>
              </a:rPr>
              <a:t>Raw Data:	</a:t>
            </a:r>
            <a:r>
              <a:rPr lang="en-GB" sz="2400" dirty="0">
                <a:latin typeface="Comic Sans MS" panose="030F0702030302020204" pitchFamily="66" charset="0"/>
              </a:rPr>
              <a:t>Collect a copy of the </a:t>
            </a:r>
            <a:r>
              <a:rPr lang="en-GB" sz="2400">
                <a:latin typeface="Comic Sans MS" panose="030F0702030302020204" pitchFamily="66" charset="0"/>
              </a:rPr>
              <a:t>results card and </a:t>
            </a:r>
            <a:r>
              <a:rPr lang="en-GB" sz="2400" dirty="0">
                <a:latin typeface="Comic Sans MS" panose="030F0702030302020204" pitchFamily="66" charset="0"/>
              </a:rPr>
              <a:t>use coloured pencils to fill in 				</a:t>
            </a:r>
            <a:r>
              <a:rPr lang="en-GB" sz="2400">
                <a:latin typeface="Comic Sans MS" panose="030F0702030302020204" pitchFamily="66" charset="0"/>
              </a:rPr>
              <a:t>		the </a:t>
            </a:r>
            <a:r>
              <a:rPr lang="en-GB" sz="2400" dirty="0">
                <a:latin typeface="Comic Sans MS" panose="030F0702030302020204" pitchFamily="66" charset="0"/>
              </a:rPr>
              <a:t>colours.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				Glue this into your jotter.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0" descr="MC900391250[1]">
            <a:extLst>
              <a:ext uri="{FF2B5EF4-FFF2-40B4-BE49-F238E27FC236}">
                <a16:creationId xmlns:a16="http://schemas.microsoft.com/office/drawing/2014/main" id="{5B1784FD-4BBD-9FDD-2F2F-EF48B3D21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696" y="225287"/>
            <a:ext cx="6540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095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4D50B0-C123-3A22-4EA2-C6408E572D12}"/>
              </a:ext>
            </a:extLst>
          </p:cNvPr>
          <p:cNvSpPr txBox="1"/>
          <p:nvPr/>
        </p:nvSpPr>
        <p:spPr>
          <a:xfrm>
            <a:off x="170576" y="171149"/>
            <a:ext cx="1128482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Lessons 5 &amp; 6: Neutralisation 	Success Criteria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b="1" dirty="0">
                <a:latin typeface="Comic Sans MS" panose="030F0702030302020204" pitchFamily="66" charset="0"/>
              </a:rPr>
              <a:t>investigate and describe what happens to the pH when an acid is added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  to an alkali/base.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atin typeface="Comic Sans MS" panose="030F0702030302020204" pitchFamily="66" charset="0"/>
              </a:rPr>
              <a:t>complete word equations to name the salts formed in an acid/alkali neutralisation reaction.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298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AF9460-1432-8938-F3B3-206DCB2BADEF}"/>
              </a:ext>
            </a:extLst>
          </p:cNvPr>
          <p:cNvSpPr txBox="1"/>
          <p:nvPr/>
        </p:nvSpPr>
        <p:spPr>
          <a:xfrm>
            <a:off x="304798" y="172278"/>
            <a:ext cx="1170167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Acid-Base Reactions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A </a:t>
            </a:r>
            <a:r>
              <a:rPr lang="en-GB" sz="2400" b="1" dirty="0">
                <a:solidFill>
                  <a:srgbClr val="008000"/>
                </a:solidFill>
                <a:latin typeface="Comic Sans MS" panose="030F0702030302020204" pitchFamily="66" charset="0"/>
              </a:rPr>
              <a:t>neutralisation</a:t>
            </a:r>
            <a:r>
              <a:rPr lang="en-GB" sz="2400" dirty="0">
                <a:latin typeface="Comic Sans MS" panose="030F0702030302020204" pitchFamily="66" charset="0"/>
              </a:rPr>
              <a:t> reaction occurs when an acid reacts with a base (alkali).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During the neutralisation reaction, the pH of solution will move towards pH 7 (neutral).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latin typeface="Comic Sans MS" panose="030F0702030302020204" pitchFamily="66" charset="0"/>
              </a:rPr>
              <a:t>Experiment 4:	Acid/Alkali Neutralisation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latin typeface="Comic Sans MS" panose="030F0702030302020204" pitchFamily="66" charset="0"/>
              </a:rPr>
              <a:t>Aim:			</a:t>
            </a:r>
            <a:r>
              <a:rPr lang="en-GB" sz="2400" dirty="0">
                <a:latin typeface="Comic Sans MS" panose="030F0702030302020204" pitchFamily="66" charset="0"/>
              </a:rPr>
              <a:t>To investigate what happen to the pH when an alkali is added to an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				acid.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latin typeface="Comic Sans MS" panose="030F0702030302020204" pitchFamily="66" charset="0"/>
              </a:rPr>
              <a:t>Procedure: 	</a:t>
            </a:r>
            <a:r>
              <a:rPr lang="en-GB" sz="2400" dirty="0">
                <a:latin typeface="Comic Sans MS" panose="030F0702030302020204" pitchFamily="66" charset="0"/>
              </a:rPr>
              <a:t>Follow the instructions as detailed on the experiment card.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latin typeface="Comic Sans MS" panose="030F0702030302020204" pitchFamily="66" charset="0"/>
              </a:rPr>
              <a:t>Raw Data:	</a:t>
            </a:r>
            <a:r>
              <a:rPr lang="en-GB" sz="2400" dirty="0">
                <a:latin typeface="Comic Sans MS" panose="030F0702030302020204" pitchFamily="66" charset="0"/>
              </a:rPr>
              <a:t>Record your results in an appropriate format.</a:t>
            </a:r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0" descr="MC900391250[1]">
            <a:extLst>
              <a:ext uri="{FF2B5EF4-FFF2-40B4-BE49-F238E27FC236}">
                <a16:creationId xmlns:a16="http://schemas.microsoft.com/office/drawing/2014/main" id="{64571F8D-249E-0A42-9B49-894A5C9B5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627" y="2485161"/>
            <a:ext cx="6540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162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0349F5-5801-FA19-4E7D-A09F10673E6E}"/>
              </a:ext>
            </a:extLst>
          </p:cNvPr>
          <p:cNvSpPr txBox="1"/>
          <p:nvPr/>
        </p:nvSpPr>
        <p:spPr>
          <a:xfrm>
            <a:off x="265043" y="259282"/>
            <a:ext cx="1137036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Comic Sans MS" panose="030F0702030302020204" pitchFamily="66" charset="0"/>
              </a:rPr>
              <a:t>Conclusion (Copy and complete)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When an alkali is added to an acid, the pH of the acid ___________ towards pH 7.</a:t>
            </a:r>
          </a:p>
          <a:p>
            <a:endParaRPr lang="en-GB" sz="1800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The pH of the alkali ___________ towards pH 7.</a:t>
            </a:r>
          </a:p>
          <a:p>
            <a:endParaRPr lang="en-GB" sz="1800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sz="1800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sz="1800" dirty="0">
                <a:latin typeface="Comic Sans MS" panose="030F0702030302020204" pitchFamily="66" charset="0"/>
              </a:rPr>
              <a:t>When an acid and alkali react together in a neutralisation reaction, they form a SALT and WATER.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sz="1800" b="1" dirty="0">
                <a:latin typeface="Comic Sans MS" panose="030F0702030302020204" pitchFamily="66" charset="0"/>
              </a:rPr>
              <a:t>General Word Equation</a:t>
            </a:r>
          </a:p>
          <a:p>
            <a:endParaRPr lang="en-GB" sz="1800" dirty="0">
              <a:latin typeface="Comic Sans MS" panose="030F0702030302020204" pitchFamily="66" charset="0"/>
            </a:endParaRPr>
          </a:p>
          <a:p>
            <a:r>
              <a:rPr lang="en-GB" sz="1800" dirty="0">
                <a:latin typeface="Comic Sans MS" panose="030F0702030302020204" pitchFamily="66" charset="0"/>
              </a:rPr>
              <a:t>			</a:t>
            </a:r>
            <a:r>
              <a:rPr lang="en-GB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acid </a:t>
            </a:r>
            <a:r>
              <a:rPr lang="en-GB" sz="1800" dirty="0">
                <a:latin typeface="Comic Sans MS" panose="030F0702030302020204" pitchFamily="66" charset="0"/>
              </a:rPr>
              <a:t>    +     </a:t>
            </a:r>
            <a:r>
              <a:rPr lang="en-GB" sz="1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alkali</a:t>
            </a:r>
            <a:r>
              <a:rPr lang="en-GB" sz="1800" dirty="0">
                <a:latin typeface="Comic Sans MS" panose="030F0702030302020204" pitchFamily="66" charset="0"/>
              </a:rPr>
              <a:t>      						</a:t>
            </a:r>
            <a:r>
              <a:rPr lang="en-GB" sz="1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salt     +     water</a:t>
            </a:r>
          </a:p>
          <a:p>
            <a:r>
              <a:rPr lang="en-GB" b="1" dirty="0">
                <a:solidFill>
                  <a:srgbClr val="008000"/>
                </a:solidFill>
                <a:latin typeface="Comic Sans MS" panose="030F0702030302020204" pitchFamily="66" charset="0"/>
              </a:rPr>
              <a:t>				</a:t>
            </a:r>
            <a:r>
              <a:rPr lang="en-GB" b="1" dirty="0">
                <a:latin typeface="Comic Sans MS" panose="030F0702030302020204" pitchFamily="66" charset="0"/>
              </a:rPr>
              <a:t>REACTANTS</a:t>
            </a:r>
            <a:r>
              <a:rPr lang="en-GB" dirty="0">
                <a:latin typeface="Comic Sans MS" panose="030F0702030302020204" pitchFamily="66" charset="0"/>
              </a:rPr>
              <a:t>							</a:t>
            </a:r>
            <a:r>
              <a:rPr lang="en-GB" b="1" dirty="0">
                <a:latin typeface="Comic Sans MS" panose="030F0702030302020204" pitchFamily="66" charset="0"/>
              </a:rPr>
              <a:t>PRODUCTS</a:t>
            </a:r>
            <a:endParaRPr lang="en-GB" sz="18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r>
              <a:rPr lang="en-GB" sz="1800" b="1" dirty="0">
                <a:latin typeface="Comic Sans MS" panose="030F0702030302020204" pitchFamily="66" charset="0"/>
              </a:rPr>
              <a:t>Word Equation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   </a:t>
            </a:r>
            <a:r>
              <a:rPr lang="en-GB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hydrochloric acid     </a:t>
            </a:r>
            <a:r>
              <a:rPr lang="en-GB" sz="1800" b="1" dirty="0">
                <a:latin typeface="Comic Sans MS" panose="030F0702030302020204" pitchFamily="66" charset="0"/>
              </a:rPr>
              <a:t>+     </a:t>
            </a:r>
            <a:r>
              <a:rPr lang="en-GB" sz="1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sodium hydroxide</a:t>
            </a:r>
            <a:r>
              <a:rPr lang="en-GB" sz="1800" b="1" dirty="0">
                <a:latin typeface="Comic Sans MS" panose="030F0702030302020204" pitchFamily="66" charset="0"/>
              </a:rPr>
              <a:t>				</a:t>
            </a:r>
            <a:r>
              <a:rPr lang="en-GB" sz="1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sodium chloride     +     water</a:t>
            </a:r>
          </a:p>
          <a:p>
            <a:endParaRPr lang="en-GB" sz="1800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The type of salt formed depends on the acid and alkali used in the reaction</a:t>
            </a:r>
            <a:endParaRPr lang="en-GB" sz="18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1A4AD01-7973-D8DC-F40E-C2F3AE7F8C95}"/>
              </a:ext>
            </a:extLst>
          </p:cNvPr>
          <p:cNvCxnSpPr/>
          <p:nvPr/>
        </p:nvCxnSpPr>
        <p:spPr>
          <a:xfrm>
            <a:off x="4002157" y="4019194"/>
            <a:ext cx="209384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CD72D8F-1EAA-D59E-D723-2A534889D342}"/>
              </a:ext>
            </a:extLst>
          </p:cNvPr>
          <p:cNvCxnSpPr>
            <a:cxnSpLocks/>
          </p:cNvCxnSpPr>
          <p:nvPr/>
        </p:nvCxnSpPr>
        <p:spPr>
          <a:xfrm>
            <a:off x="5671930" y="5400261"/>
            <a:ext cx="14511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0" descr="MC900391250[1]">
            <a:extLst>
              <a:ext uri="{FF2B5EF4-FFF2-40B4-BE49-F238E27FC236}">
                <a16:creationId xmlns:a16="http://schemas.microsoft.com/office/drawing/2014/main" id="{16505568-2FF1-A3E8-6938-C66DC542A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496" y="259282"/>
            <a:ext cx="6540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96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D78ACC-C498-FA30-60B8-824269096542}"/>
              </a:ext>
            </a:extLst>
          </p:cNvPr>
          <p:cNvSpPr txBox="1"/>
          <p:nvPr/>
        </p:nvSpPr>
        <p:spPr>
          <a:xfrm>
            <a:off x="290983" y="416035"/>
            <a:ext cx="11052313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Naming Salts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Comic Sans MS" panose="030F0702030302020204" pitchFamily="66" charset="0"/>
              </a:rPr>
              <a:t>The salt formed depends on which acid and alkali have been used in the neutralisation reaction.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Comic Sans MS" panose="030F0702030302020204" pitchFamily="66" charset="0"/>
              </a:rPr>
              <a:t>The first part of the salt name comes from the first (metal) part of the alkali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Comic Sans MS" panose="030F0702030302020204" pitchFamily="66" charset="0"/>
              </a:rPr>
              <a:t>The second part of the salt name comes from the acid as shown below:</a:t>
            </a:r>
          </a:p>
          <a:p>
            <a:endParaRPr lang="en-GB" sz="18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83592D-10FB-A3C6-8722-5F8FF99AEB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523679"/>
              </p:ext>
            </p:extLst>
          </p:nvPr>
        </p:nvGraphicFramePr>
        <p:xfrm>
          <a:off x="1695150" y="4140677"/>
          <a:ext cx="8243980" cy="1850390"/>
        </p:xfrm>
        <a:graphic>
          <a:graphicData uri="http://schemas.openxmlformats.org/drawingml/2006/table">
            <a:tbl>
              <a:tblPr firstRow="1" firstCol="1" bandRow="1"/>
              <a:tblGrid>
                <a:gridCol w="4121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1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 of Acid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2400" b="1" baseline="30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GB" sz="24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part of the Salt 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hydrochloric acid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chloride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nitric acid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nitrate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sulfuric acid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sulfate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ethanoic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ethanoate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109968"/>
                  </a:ext>
                </a:extLst>
              </a:tr>
            </a:tbl>
          </a:graphicData>
        </a:graphic>
      </p:graphicFrame>
      <p:pic>
        <p:nvPicPr>
          <p:cNvPr id="2" name="Picture 20" descr="MC900391250[1]">
            <a:extLst>
              <a:ext uri="{FF2B5EF4-FFF2-40B4-BE49-F238E27FC236}">
                <a16:creationId xmlns:a16="http://schemas.microsoft.com/office/drawing/2014/main" id="{E5418356-032A-9E7E-4581-EC4C3DE25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898" y="192246"/>
            <a:ext cx="6540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581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6269CD-3B9B-4039-E108-82A2E78551D1}"/>
              </a:ext>
            </a:extLst>
          </p:cNvPr>
          <p:cNvSpPr txBox="1"/>
          <p:nvPr/>
        </p:nvSpPr>
        <p:spPr>
          <a:xfrm>
            <a:off x="119268" y="159025"/>
            <a:ext cx="120727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Activity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Complete the following word equations as shown in the example below;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  hydrochloric acid     </a:t>
            </a:r>
            <a:r>
              <a:rPr lang="en-GB" b="1" dirty="0">
                <a:latin typeface="Comic Sans MS" panose="030F0702030302020204" pitchFamily="66" charset="0"/>
              </a:rPr>
              <a:t>+     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sodium hydroxide</a:t>
            </a:r>
            <a:r>
              <a:rPr lang="en-GB" b="1" dirty="0">
                <a:latin typeface="Comic Sans MS" panose="030F0702030302020204" pitchFamily="66" charset="0"/>
              </a:rPr>
              <a:t>				</a:t>
            </a:r>
            <a:r>
              <a:rPr lang="en-GB" b="1" dirty="0">
                <a:solidFill>
                  <a:srgbClr val="008000"/>
                </a:solidFill>
                <a:latin typeface="Comic Sans MS" panose="030F0702030302020204" pitchFamily="66" charset="0"/>
              </a:rPr>
              <a:t>sodium chloride     +     water</a:t>
            </a:r>
          </a:p>
          <a:p>
            <a:endParaRPr lang="en-GB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1.nitric acid     +     potassium hydroxide 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2.sulfuric acid    +    calcium hydroxide 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3.hydrochloric acid     +     lithium hydroxide </a:t>
            </a:r>
          </a:p>
          <a:p>
            <a:endParaRPr lang="en-GB" sz="2400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3F35F9F-D13B-29FB-054B-E9CD2D49C4A4}"/>
              </a:ext>
            </a:extLst>
          </p:cNvPr>
          <p:cNvCxnSpPr>
            <a:cxnSpLocks/>
          </p:cNvCxnSpPr>
          <p:nvPr/>
        </p:nvCxnSpPr>
        <p:spPr>
          <a:xfrm>
            <a:off x="5494130" y="1806161"/>
            <a:ext cx="14511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77754C-3BB3-FABB-153E-99247CE1E629}"/>
              </a:ext>
            </a:extLst>
          </p:cNvPr>
          <p:cNvCxnSpPr>
            <a:cxnSpLocks/>
          </p:cNvCxnSpPr>
          <p:nvPr/>
        </p:nvCxnSpPr>
        <p:spPr>
          <a:xfrm>
            <a:off x="5370443" y="2911061"/>
            <a:ext cx="14511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62D4E9B-63B4-3332-8C8A-42647CC58AA5}"/>
              </a:ext>
            </a:extLst>
          </p:cNvPr>
          <p:cNvCxnSpPr>
            <a:cxnSpLocks/>
          </p:cNvCxnSpPr>
          <p:nvPr/>
        </p:nvCxnSpPr>
        <p:spPr>
          <a:xfrm>
            <a:off x="5370443" y="3736561"/>
            <a:ext cx="14511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2F6C21E-6A11-E9AD-E6AE-C45004E721B6}"/>
              </a:ext>
            </a:extLst>
          </p:cNvPr>
          <p:cNvCxnSpPr>
            <a:cxnSpLocks/>
          </p:cNvCxnSpPr>
          <p:nvPr/>
        </p:nvCxnSpPr>
        <p:spPr>
          <a:xfrm>
            <a:off x="5494130" y="4574761"/>
            <a:ext cx="14511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0" descr="MC900391250[1]">
            <a:extLst>
              <a:ext uri="{FF2B5EF4-FFF2-40B4-BE49-F238E27FC236}">
                <a16:creationId xmlns:a16="http://schemas.microsoft.com/office/drawing/2014/main" id="{07D96ED2-9F4E-1A69-4E76-C48B9E803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365" y="159025"/>
            <a:ext cx="6540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81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6269CD-3B9B-4039-E108-82A2E78551D1}"/>
              </a:ext>
            </a:extLst>
          </p:cNvPr>
          <p:cNvSpPr txBox="1"/>
          <p:nvPr/>
        </p:nvSpPr>
        <p:spPr>
          <a:xfrm>
            <a:off x="119268" y="159025"/>
            <a:ext cx="120727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Activity </a:t>
            </a:r>
            <a:r>
              <a:rPr lang="en-GB" sz="2400" b="1" dirty="0">
                <a:solidFill>
                  <a:srgbClr val="008000"/>
                </a:solidFill>
                <a:latin typeface="Comic Sans MS" panose="030F0702030302020204" pitchFamily="66" charset="0"/>
              </a:rPr>
              <a:t>Answers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Complete the following word equations as shown in the example below;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  hydrochloric acid     </a:t>
            </a:r>
            <a:r>
              <a:rPr lang="en-GB" b="1" dirty="0">
                <a:latin typeface="Comic Sans MS" panose="030F0702030302020204" pitchFamily="66" charset="0"/>
              </a:rPr>
              <a:t>+     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sodium hydroxide</a:t>
            </a:r>
            <a:r>
              <a:rPr lang="en-GB" b="1" dirty="0">
                <a:latin typeface="Comic Sans MS" panose="030F0702030302020204" pitchFamily="66" charset="0"/>
              </a:rPr>
              <a:t>				</a:t>
            </a:r>
            <a:r>
              <a:rPr lang="en-GB" b="1" dirty="0">
                <a:solidFill>
                  <a:srgbClr val="008000"/>
                </a:solidFill>
                <a:latin typeface="Comic Sans MS" panose="030F0702030302020204" pitchFamily="66" charset="0"/>
              </a:rPr>
              <a:t>sodium chloride     +     water</a:t>
            </a:r>
          </a:p>
          <a:p>
            <a:endParaRPr lang="en-GB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1.nitric acid     +     potassium hydroxide 					</a:t>
            </a:r>
            <a:r>
              <a:rPr lang="en-GB" b="1" dirty="0">
                <a:solidFill>
                  <a:srgbClr val="008000"/>
                </a:solidFill>
                <a:latin typeface="Comic Sans MS" panose="030F0702030302020204" pitchFamily="66" charset="0"/>
              </a:rPr>
              <a:t>potassium nitrate     +     water</a:t>
            </a:r>
            <a:endParaRPr lang="en-GB" b="1" dirty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2.sulfuric acid    +    calcium hydroxide 					</a:t>
            </a:r>
            <a:r>
              <a:rPr lang="en-GB" b="1" dirty="0">
                <a:solidFill>
                  <a:srgbClr val="008000"/>
                </a:solidFill>
                <a:latin typeface="Comic Sans MS" panose="030F0702030302020204" pitchFamily="66" charset="0"/>
              </a:rPr>
              <a:t>calcium sulfate     +     water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3.hydrochloric acid     +     lithium hydroxide 				</a:t>
            </a:r>
            <a:r>
              <a:rPr lang="en-GB" b="1" dirty="0">
                <a:solidFill>
                  <a:srgbClr val="008000"/>
                </a:solidFill>
                <a:latin typeface="Comic Sans MS" panose="030F0702030302020204" pitchFamily="66" charset="0"/>
              </a:rPr>
              <a:t>lithium chloride     +     water</a:t>
            </a:r>
          </a:p>
          <a:p>
            <a:endParaRPr lang="en-GB" sz="2400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3F35F9F-D13B-29FB-054B-E9CD2D49C4A4}"/>
              </a:ext>
            </a:extLst>
          </p:cNvPr>
          <p:cNvCxnSpPr>
            <a:cxnSpLocks/>
          </p:cNvCxnSpPr>
          <p:nvPr/>
        </p:nvCxnSpPr>
        <p:spPr>
          <a:xfrm>
            <a:off x="5494130" y="1806161"/>
            <a:ext cx="14511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77754C-3BB3-FABB-153E-99247CE1E629}"/>
              </a:ext>
            </a:extLst>
          </p:cNvPr>
          <p:cNvCxnSpPr>
            <a:cxnSpLocks/>
          </p:cNvCxnSpPr>
          <p:nvPr/>
        </p:nvCxnSpPr>
        <p:spPr>
          <a:xfrm>
            <a:off x="5370443" y="2911061"/>
            <a:ext cx="14511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62D4E9B-63B4-3332-8C8A-42647CC58AA5}"/>
              </a:ext>
            </a:extLst>
          </p:cNvPr>
          <p:cNvCxnSpPr>
            <a:cxnSpLocks/>
          </p:cNvCxnSpPr>
          <p:nvPr/>
        </p:nvCxnSpPr>
        <p:spPr>
          <a:xfrm>
            <a:off x="5370443" y="3736561"/>
            <a:ext cx="14511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2F6C21E-6A11-E9AD-E6AE-C45004E721B6}"/>
              </a:ext>
            </a:extLst>
          </p:cNvPr>
          <p:cNvCxnSpPr>
            <a:cxnSpLocks/>
          </p:cNvCxnSpPr>
          <p:nvPr/>
        </p:nvCxnSpPr>
        <p:spPr>
          <a:xfrm>
            <a:off x="5494130" y="4574761"/>
            <a:ext cx="14511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246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409FDC95-84FC-48DF-B16C-7CAA3C1AC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-30163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3200" u="sng"/>
              <a:t>Powerpoint Icons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92BA4BFF-9F4E-43BA-8461-49D3A4E46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1" y="931864"/>
            <a:ext cx="6831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All the Powerpoints used in the course have the same icons so you know what to expect. The icons used are:</a:t>
            </a:r>
          </a:p>
        </p:txBody>
      </p:sp>
      <p:pic>
        <p:nvPicPr>
          <p:cNvPr id="4" name="Picture 20" descr="MC900391250[1]">
            <a:extLst>
              <a:ext uri="{FF2B5EF4-FFF2-40B4-BE49-F238E27FC236}">
                <a16:creationId xmlns:a16="http://schemas.microsoft.com/office/drawing/2014/main" id="{B79047D0-392D-4380-973A-EF89A1058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17" y="1847851"/>
            <a:ext cx="6540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724A2C37-A06E-4EF3-935C-9368D629F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013" y="1973263"/>
            <a:ext cx="207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 note to copy</a:t>
            </a:r>
          </a:p>
        </p:txBody>
      </p:sp>
      <p:pic>
        <p:nvPicPr>
          <p:cNvPr id="6" name="Picture 7" descr="think.WMF">
            <a:extLst>
              <a:ext uri="{FF2B5EF4-FFF2-40B4-BE49-F238E27FC236}">
                <a16:creationId xmlns:a16="http://schemas.microsoft.com/office/drawing/2014/main" id="{FEAF1DBD-6B3F-4F1F-93A3-F2ECDE07B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1" y="2917825"/>
            <a:ext cx="8096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9BBADC45-BA20-407F-BE5F-D06FCA9AC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013" y="3405188"/>
            <a:ext cx="2868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Question/Think point</a:t>
            </a:r>
          </a:p>
        </p:txBody>
      </p:sp>
      <p:pic>
        <p:nvPicPr>
          <p:cNvPr id="8" name="Picture 16" descr="j0437990[1]">
            <a:extLst>
              <a:ext uri="{FF2B5EF4-FFF2-40B4-BE49-F238E27FC236}">
                <a16:creationId xmlns:a16="http://schemas.microsoft.com/office/drawing/2014/main" id="{65C16EE0-7B43-4CE2-ADE6-5CCF399D3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68850"/>
            <a:ext cx="825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8D88790F-B9AB-4CBF-B452-1D4B4D044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9" y="4962525"/>
            <a:ext cx="1806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Literacy</a:t>
            </a:r>
          </a:p>
        </p:txBody>
      </p:sp>
      <p:pic>
        <p:nvPicPr>
          <p:cNvPr id="10" name="Picture 8" descr="j0290709[1]">
            <a:extLst>
              <a:ext uri="{FF2B5EF4-FFF2-40B4-BE49-F238E27FC236}">
                <a16:creationId xmlns:a16="http://schemas.microsoft.com/office/drawing/2014/main" id="{F35A72E7-5806-4BB9-84BF-39468CA5C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87538"/>
            <a:ext cx="914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5FAEFD81-288F-4868-AB26-E9266CAA0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76" y="1973263"/>
            <a:ext cx="2068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Numeracy</a:t>
            </a:r>
          </a:p>
        </p:txBody>
      </p:sp>
      <p:pic>
        <p:nvPicPr>
          <p:cNvPr id="12" name="Picture 6" descr="j0437561[1]">
            <a:extLst>
              <a:ext uri="{FF2B5EF4-FFF2-40B4-BE49-F238E27FC236}">
                <a16:creationId xmlns:a16="http://schemas.microsoft.com/office/drawing/2014/main" id="{B771245A-9518-4C8E-B4D1-8F3E840A5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4" y="3282950"/>
            <a:ext cx="10445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2FF01CE7-DD1D-4585-9579-D23AC47DF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75" y="3355975"/>
            <a:ext cx="290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Health and Wellbeing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19449532-2BF1-4721-A194-AED540B00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6014" y="4535489"/>
            <a:ext cx="71437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5">
            <a:extLst>
              <a:ext uri="{FF2B5EF4-FFF2-40B4-BE49-F238E27FC236}">
                <a16:creationId xmlns:a16="http://schemas.microsoft.com/office/drawing/2014/main" id="{823B3AD8-C1F2-429E-9C23-41046C84E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75" y="4899025"/>
            <a:ext cx="290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Citizenship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A2E6AC7E-3098-4E76-A7E3-970A84FE6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5733257"/>
            <a:ext cx="8953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5">
            <a:extLst>
              <a:ext uri="{FF2B5EF4-FFF2-40B4-BE49-F238E27FC236}">
                <a16:creationId xmlns:a16="http://schemas.microsoft.com/office/drawing/2014/main" id="{882C1C64-F7CC-4306-998B-32B5616A3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444" y="5968009"/>
            <a:ext cx="290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Videoclip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4D50B0-C123-3A22-4EA2-C6408E572D12}"/>
              </a:ext>
            </a:extLst>
          </p:cNvPr>
          <p:cNvSpPr txBox="1"/>
          <p:nvPr/>
        </p:nvSpPr>
        <p:spPr>
          <a:xfrm>
            <a:off x="170576" y="171149"/>
            <a:ext cx="1128482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Lessons 7: pH in Everyday Life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atin typeface="Comic Sans MS" panose="030F0702030302020204" pitchFamily="66" charset="0"/>
              </a:rPr>
              <a:t>research information on the significance of pH in everyday life.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b="1" dirty="0">
                <a:latin typeface="Comic Sans MS" panose="030F0702030302020204" pitchFamily="66" charset="0"/>
              </a:rPr>
              <a:t>produce a presentation to display the information.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b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826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4D50B0-C123-3A22-4EA2-C6408E572D12}"/>
              </a:ext>
            </a:extLst>
          </p:cNvPr>
          <p:cNvSpPr txBox="1"/>
          <p:nvPr/>
        </p:nvSpPr>
        <p:spPr>
          <a:xfrm>
            <a:off x="170576" y="171149"/>
            <a:ext cx="11284824" cy="877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Lessons 7: pH in Everyday Life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C00000"/>
                </a:solidFill>
                <a:latin typeface="Comic Sans MS" panose="030F0702030302020204" pitchFamily="66" charset="0"/>
              </a:rPr>
              <a:t>	RESEARCH</a:t>
            </a:r>
          </a:p>
          <a:p>
            <a:endParaRPr lang="en-GB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Choose ONE of the following topics to research</a:t>
            </a:r>
          </a:p>
          <a:p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C00000"/>
                </a:solidFill>
                <a:latin typeface="Comic Sans MS" panose="030F0702030302020204" pitchFamily="66" charset="0"/>
              </a:rPr>
              <a:t>the effect of acids on human health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						OR</a:t>
            </a:r>
          </a:p>
          <a:p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C00000"/>
                </a:solidFill>
                <a:latin typeface="Comic Sans MS" panose="030F0702030302020204" pitchFamily="66" charset="0"/>
              </a:rPr>
              <a:t>the effect of acids on the environment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1"/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PRESENTATION</a:t>
            </a:r>
          </a:p>
          <a:p>
            <a:pPr lvl="1"/>
            <a:endParaRPr lang="en-GB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GB" b="1" dirty="0">
                <a:latin typeface="Comic Sans MS" panose="030F0702030302020204" pitchFamily="66" charset="0"/>
              </a:rPr>
              <a:t>Present the information in one of the following ways</a:t>
            </a:r>
          </a:p>
          <a:p>
            <a:pPr lvl="1"/>
            <a:endParaRPr lang="en-GB" b="1" dirty="0">
              <a:latin typeface="Comic Sans MS" panose="030F0702030302020204" pitchFamily="66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b="1" dirty="0">
                <a:latin typeface="Comic Sans MS" panose="030F0702030302020204" pitchFamily="66" charset="0"/>
              </a:rPr>
              <a:t>PowerPoint Presentation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b="1" dirty="0">
                <a:latin typeface="Comic Sans MS" panose="030F0702030302020204" pitchFamily="66" charset="0"/>
              </a:rPr>
              <a:t>Poster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b="1" dirty="0">
                <a:latin typeface="Comic Sans MS" panose="030F0702030302020204" pitchFamily="66" charset="0"/>
              </a:rPr>
              <a:t>Leaflet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b="1" dirty="0">
                <a:latin typeface="Comic Sans MS" panose="030F0702030302020204" pitchFamily="66" charset="0"/>
              </a:rPr>
              <a:t>Video Clip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b="1" dirty="0">
                <a:latin typeface="Comic Sans MS" panose="030F0702030302020204" pitchFamily="66" charset="0"/>
              </a:rPr>
              <a:t>Podcast</a:t>
            </a:r>
          </a:p>
          <a:p>
            <a:pPr lvl="1"/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b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6" descr="j0437561[1]">
            <a:extLst>
              <a:ext uri="{FF2B5EF4-FFF2-40B4-BE49-F238E27FC236}">
                <a16:creationId xmlns:a16="http://schemas.microsoft.com/office/drawing/2014/main" id="{005F12CA-AC43-D7FA-D62F-030BC6819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005" y="278493"/>
            <a:ext cx="10445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CC5D6CD-D6DD-F6A4-47FD-F34797FDC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0114" y="171149"/>
            <a:ext cx="71437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95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8737D8-4153-30BF-DDED-D0C356935B89}"/>
              </a:ext>
            </a:extLst>
          </p:cNvPr>
          <p:cNvSpPr txBox="1"/>
          <p:nvPr/>
        </p:nvSpPr>
        <p:spPr>
          <a:xfrm>
            <a:off x="139700" y="152400"/>
            <a:ext cx="118745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Lesson 1: Indicators and the pH Scale   	Success Criteria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atin typeface="Comic Sans MS" panose="030F0702030302020204" pitchFamily="66" charset="0"/>
              </a:rPr>
              <a:t>describe the colour changes of universal indicator when added to acids and bases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400" b="1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atin typeface="Comic Sans MS" panose="030F0702030302020204" pitchFamily="66" charset="0"/>
              </a:rPr>
              <a:t>identify substances as acidic (pH of less than 7), alkaline/basic (pH of greater than 7) or neutral (pH equal to 7)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7195CF56-0068-932F-F1DE-2AA1CE1E7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360" y="5026152"/>
            <a:ext cx="3291840" cy="167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4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092940-81D3-0126-A018-1D8436C3FA8F}"/>
              </a:ext>
            </a:extLst>
          </p:cNvPr>
          <p:cNvSpPr txBox="1"/>
          <p:nvPr/>
        </p:nvSpPr>
        <p:spPr>
          <a:xfrm>
            <a:off x="175846" y="298938"/>
            <a:ext cx="1201615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anose="030F0702030302020204" pitchFamily="66" charset="0"/>
              </a:rPr>
              <a:t>Indicators and the pH Scale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Acids and bases (alkalis) can be found all around us, in our school lab and in our homes. Can you name any acids or alkalis? 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Laboratory Acids											Household Acids</a:t>
            </a:r>
          </a:p>
          <a:p>
            <a:endParaRPr lang="en-GB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GB" sz="2400" b="1" dirty="0">
                <a:latin typeface="Comic Sans MS" panose="030F0702030302020204" pitchFamily="66" charset="0"/>
              </a:rPr>
              <a:t>hydrochloric acid											vinegar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latin typeface="Comic Sans MS" panose="030F0702030302020204" pitchFamily="66" charset="0"/>
              </a:rPr>
              <a:t>sulfuric acid 												lemon juice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latin typeface="Comic Sans MS" panose="030F0702030302020204" pitchFamily="66" charset="0"/>
              </a:rPr>
              <a:t>nitric acid													cola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839E8-91AF-1BDA-BC11-734FAEE32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781" y="3100516"/>
            <a:ext cx="3645041" cy="29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393F3B-489A-938E-A94A-FF92EA84E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607" y="4526645"/>
            <a:ext cx="1756511" cy="78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oke cans 24 pack for sale  Delivered anywhere in UK">
            <a:extLst>
              <a:ext uri="{FF2B5EF4-FFF2-40B4-BE49-F238E27FC236}">
                <a16:creationId xmlns:a16="http://schemas.microsoft.com/office/drawing/2014/main" id="{708EFD86-256F-38FF-04C9-E39AA0621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457" y="5147097"/>
            <a:ext cx="688217" cy="121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A239B4CD-6E34-036F-ADF6-0250884E3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42" y="3100516"/>
            <a:ext cx="1499530" cy="139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hink.WMF">
            <a:extLst>
              <a:ext uri="{FF2B5EF4-FFF2-40B4-BE49-F238E27FC236}">
                <a16:creationId xmlns:a16="http://schemas.microsoft.com/office/drawing/2014/main" id="{466481AD-4A66-9DE9-B3C3-0770D775C1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861" y="0"/>
            <a:ext cx="8096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22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6F9DA8-1CEB-DAA9-73A2-E16F9AED3BD9}"/>
              </a:ext>
            </a:extLst>
          </p:cNvPr>
          <p:cNvSpPr txBox="1"/>
          <p:nvPr/>
        </p:nvSpPr>
        <p:spPr>
          <a:xfrm>
            <a:off x="232228" y="232229"/>
            <a:ext cx="119597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Laboratory alkalis									Household alkalis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latin typeface="Comic Sans MS" panose="030F0702030302020204" pitchFamily="66" charset="0"/>
              </a:rPr>
              <a:t>sodium hydroxide							    	baking soda		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latin typeface="Comic Sans MS" panose="030F0702030302020204" pitchFamily="66" charset="0"/>
              </a:rPr>
              <a:t>potassium hydroxide								bleach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latin typeface="Comic Sans MS" panose="030F0702030302020204" pitchFamily="66" charset="0"/>
              </a:rPr>
              <a:t>limewater											indigestion remedies				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2976E-6CDA-D604-CD94-5CFB6F3DE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313" y="1346726"/>
            <a:ext cx="1558109" cy="1556657"/>
          </a:xfrm>
          <a:prstGeom prst="rect">
            <a:avLst/>
          </a:prstGeom>
        </p:spPr>
      </p:pic>
      <p:pic>
        <p:nvPicPr>
          <p:cNvPr id="5" name="Picture 12" descr="CHEMISTRY : How to Make Limewater">
            <a:extLst>
              <a:ext uri="{FF2B5EF4-FFF2-40B4-BE49-F238E27FC236}">
                <a16:creationId xmlns:a16="http://schemas.microsoft.com/office/drawing/2014/main" id="{9332014A-FC89-9152-C611-3AED3DA49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824" y="3131463"/>
            <a:ext cx="1357086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Arm &amp; Hammer 1110 Pure Baking Soda 454 g : Amazon.co.uk: Grocery">
            <a:extLst>
              <a:ext uri="{FF2B5EF4-FFF2-40B4-BE49-F238E27FC236}">
                <a16:creationId xmlns:a16="http://schemas.microsoft.com/office/drawing/2014/main" id="{75262FF3-F164-62C1-6083-BB7D2DDEE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507" y="788081"/>
            <a:ext cx="1122589" cy="151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Domestos bleach original 750ml">
            <a:extLst>
              <a:ext uri="{FF2B5EF4-FFF2-40B4-BE49-F238E27FC236}">
                <a16:creationId xmlns:a16="http://schemas.microsoft.com/office/drawing/2014/main" id="{67FDBADC-EC80-2FDC-916F-7AE790DBE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096" y="1662567"/>
            <a:ext cx="1876790" cy="176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Rennie Peppermint 24 Chewable Tablets">
            <a:extLst>
              <a:ext uri="{FF2B5EF4-FFF2-40B4-BE49-F238E27FC236}">
                <a16:creationId xmlns:a16="http://schemas.microsoft.com/office/drawing/2014/main" id="{82F3973B-DCFD-4F47-18DC-C2B5B8508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296" y="3550110"/>
            <a:ext cx="2002971" cy="12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69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B0C661-19BD-4145-E092-3B62264D4901}"/>
              </a:ext>
            </a:extLst>
          </p:cNvPr>
          <p:cNvSpPr txBox="1"/>
          <p:nvPr/>
        </p:nvSpPr>
        <p:spPr>
          <a:xfrm>
            <a:off x="188686" y="91106"/>
            <a:ext cx="120033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U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GB" sz="2800" b="1" dirty="0">
                <a:solidFill>
                  <a:srgbClr val="FF9900"/>
                </a:solidFill>
                <a:latin typeface="Comic Sans MS" panose="030F0702030302020204" pitchFamily="66" charset="0"/>
              </a:rPr>
              <a:t>i</a:t>
            </a:r>
            <a:r>
              <a:rPr lang="en-GB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v</a:t>
            </a:r>
            <a:r>
              <a:rPr lang="en-GB" sz="2800" b="1" dirty="0">
                <a:solidFill>
                  <a:srgbClr val="99FF33"/>
                </a:solidFill>
                <a:latin typeface="Comic Sans MS" panose="030F0702030302020204" pitchFamily="66" charset="0"/>
              </a:rPr>
              <a:t>e</a:t>
            </a:r>
            <a:r>
              <a:rPr lang="en-GB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r</a:t>
            </a:r>
            <a:r>
              <a:rPr lang="en-GB" sz="2800" b="1" dirty="0">
                <a:solidFill>
                  <a:srgbClr val="00CC66"/>
                </a:solidFill>
                <a:latin typeface="Comic Sans MS" panose="030F0702030302020204" pitchFamily="66" charset="0"/>
              </a:rPr>
              <a:t>s</a:t>
            </a:r>
            <a:r>
              <a:rPr lang="en-GB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</a:t>
            </a:r>
            <a:r>
              <a:rPr lang="en-GB" sz="2800" b="1" dirty="0">
                <a:latin typeface="Comic Sans MS" panose="030F0702030302020204" pitchFamily="66" charset="0"/>
              </a:rPr>
              <a:t> </a:t>
            </a:r>
            <a:r>
              <a:rPr lang="en-GB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I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GB" sz="2800" b="1" dirty="0">
                <a:solidFill>
                  <a:srgbClr val="FF9900"/>
                </a:solidFill>
                <a:latin typeface="Comic Sans MS" panose="030F0702030302020204" pitchFamily="66" charset="0"/>
              </a:rPr>
              <a:t>d</a:t>
            </a:r>
            <a:r>
              <a:rPr lang="en-GB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</a:t>
            </a:r>
            <a:r>
              <a:rPr lang="en-GB" sz="2800" b="1" dirty="0">
                <a:solidFill>
                  <a:srgbClr val="99FF33"/>
                </a:solidFill>
                <a:latin typeface="Comic Sans MS" panose="030F0702030302020204" pitchFamily="66" charset="0"/>
              </a:rPr>
              <a:t>c</a:t>
            </a:r>
            <a:r>
              <a:rPr lang="en-GB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a</a:t>
            </a:r>
            <a:r>
              <a:rPr lang="en-GB" sz="2800" b="1" dirty="0">
                <a:solidFill>
                  <a:srgbClr val="00CC66"/>
                </a:solidFill>
                <a:latin typeface="Comic Sans MS" panose="030F0702030302020204" pitchFamily="66" charset="0"/>
              </a:rPr>
              <a:t>t</a:t>
            </a:r>
            <a:r>
              <a:rPr lang="en-GB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</a:t>
            </a:r>
          </a:p>
          <a:p>
            <a:endParaRPr lang="en-GB" sz="28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Indicators, such as </a:t>
            </a:r>
            <a:r>
              <a:rPr lang="en-GB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u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GB" sz="2400" b="1" dirty="0">
                <a:solidFill>
                  <a:srgbClr val="FF9900"/>
                </a:solidFill>
                <a:latin typeface="Comic Sans MS" panose="030F0702030302020204" pitchFamily="66" charset="0"/>
              </a:rPr>
              <a:t>i</a:t>
            </a:r>
            <a:r>
              <a:rPr lang="en-GB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v</a:t>
            </a:r>
            <a:r>
              <a:rPr lang="en-GB" sz="2400" b="1" dirty="0">
                <a:solidFill>
                  <a:srgbClr val="99FF33"/>
                </a:solidFill>
                <a:latin typeface="Comic Sans MS" panose="030F0702030302020204" pitchFamily="66" charset="0"/>
              </a:rPr>
              <a:t>e</a:t>
            </a:r>
            <a:r>
              <a:rPr lang="en-GB" sz="2400" b="1" dirty="0">
                <a:solidFill>
                  <a:srgbClr val="008000"/>
                </a:solidFill>
                <a:latin typeface="Comic Sans MS" panose="030F0702030302020204" pitchFamily="66" charset="0"/>
              </a:rPr>
              <a:t>r</a:t>
            </a:r>
            <a:r>
              <a:rPr lang="en-GB" sz="2400" b="1" dirty="0">
                <a:solidFill>
                  <a:srgbClr val="00CC66"/>
                </a:solidFill>
                <a:latin typeface="Comic Sans MS" panose="030F0702030302020204" pitchFamily="66" charset="0"/>
              </a:rPr>
              <a:t>s</a:t>
            </a:r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</a:t>
            </a:r>
            <a:r>
              <a:rPr lang="en-GB" sz="2400" b="1" dirty="0">
                <a:latin typeface="Comic Sans MS" panose="030F0702030302020204" pitchFamily="66" charset="0"/>
              </a:rPr>
              <a:t> </a:t>
            </a:r>
            <a:r>
              <a:rPr lang="en-GB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i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GB" sz="2400" b="1" dirty="0">
                <a:solidFill>
                  <a:srgbClr val="FF9900"/>
                </a:solidFill>
                <a:latin typeface="Comic Sans MS" panose="030F0702030302020204" pitchFamily="66" charset="0"/>
              </a:rPr>
              <a:t>d</a:t>
            </a:r>
            <a:r>
              <a:rPr lang="en-GB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</a:t>
            </a:r>
            <a:r>
              <a:rPr lang="en-GB" sz="2400" b="1" dirty="0">
                <a:solidFill>
                  <a:srgbClr val="99FF33"/>
                </a:solidFill>
                <a:latin typeface="Comic Sans MS" panose="030F0702030302020204" pitchFamily="66" charset="0"/>
              </a:rPr>
              <a:t>c</a:t>
            </a:r>
            <a:r>
              <a:rPr lang="en-GB" sz="2400" b="1" dirty="0">
                <a:solidFill>
                  <a:srgbClr val="008000"/>
                </a:solidFill>
                <a:latin typeface="Comic Sans MS" panose="030F0702030302020204" pitchFamily="66" charset="0"/>
              </a:rPr>
              <a:t>a</a:t>
            </a:r>
            <a:r>
              <a:rPr lang="en-GB" sz="2400" b="1" dirty="0">
                <a:solidFill>
                  <a:srgbClr val="00CC66"/>
                </a:solidFill>
                <a:latin typeface="Comic Sans MS" panose="030F0702030302020204" pitchFamily="66" charset="0"/>
              </a:rPr>
              <a:t>t</a:t>
            </a:r>
            <a:r>
              <a:rPr lang="en-GB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GB" sz="2400" b="1" dirty="0">
                <a:latin typeface="Comic Sans MS" panose="030F0702030302020204" pitchFamily="66" charset="0"/>
              </a:rPr>
              <a:t>, </a:t>
            </a:r>
            <a:r>
              <a:rPr lang="en-GB" sz="2400" dirty="0">
                <a:latin typeface="Comic Sans MS" panose="030F0702030302020204" pitchFamily="66" charset="0"/>
              </a:rPr>
              <a:t>are chemicals which produce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different colours when placed in acids and alkalis/bases.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Universal indicator is a mixture of different indicator chemicals.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Universal indicator colours can be matched to a number on the </a:t>
            </a:r>
            <a:r>
              <a:rPr lang="en-GB" sz="2400" b="1" dirty="0">
                <a:latin typeface="Comic Sans MS" panose="030F0702030302020204" pitchFamily="66" charset="0"/>
              </a:rPr>
              <a:t>pH scale.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As it can change through a range of different colours, it can also be used to show the </a:t>
            </a:r>
            <a:r>
              <a:rPr lang="en-GB" sz="2400" b="1" dirty="0">
                <a:latin typeface="Comic Sans MS" panose="030F0702030302020204" pitchFamily="66" charset="0"/>
              </a:rPr>
              <a:t>strength </a:t>
            </a:r>
            <a:r>
              <a:rPr lang="en-GB" sz="2400" dirty="0">
                <a:latin typeface="Comic Sans MS" panose="030F0702030302020204" pitchFamily="66" charset="0"/>
              </a:rPr>
              <a:t>of an acid  or alkali.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0" descr="MC900391250[1]">
            <a:extLst>
              <a:ext uri="{FF2B5EF4-FFF2-40B4-BE49-F238E27FC236}">
                <a16:creationId xmlns:a16="http://schemas.microsoft.com/office/drawing/2014/main" id="{A9D20B5A-0450-18F4-05F5-AB1C2F197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217" y="91106"/>
            <a:ext cx="6540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47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F1BBE3-564E-F419-363F-4BFF8EDCF9CD}"/>
              </a:ext>
            </a:extLst>
          </p:cNvPr>
          <p:cNvSpPr txBox="1"/>
          <p:nvPr/>
        </p:nvSpPr>
        <p:spPr>
          <a:xfrm>
            <a:off x="127000" y="114300"/>
            <a:ext cx="12065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The pH Scale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The pH scale is used to determine how acidic or alkaline a substance is.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The range of the pH scale is from </a:t>
            </a:r>
            <a:r>
              <a:rPr lang="en-GB" sz="2400" b="1" i="1" dirty="0">
                <a:latin typeface="Comic Sans MS" panose="030F0702030302020204" pitchFamily="66" charset="0"/>
              </a:rPr>
              <a:t>below 0 to above 14 </a:t>
            </a:r>
            <a:r>
              <a:rPr lang="en-GB" sz="2400" dirty="0">
                <a:latin typeface="Comic Sans MS" panose="030F0702030302020204" pitchFamily="66" charset="0"/>
              </a:rPr>
              <a:t>but between 0-14 is where the pH of most substances occur.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91BC37-B8E6-309B-F655-AC77A0E28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909" y="2376457"/>
            <a:ext cx="8142262" cy="340238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1DB5E7-11D3-234C-039E-E6D482216CEF}"/>
              </a:ext>
            </a:extLst>
          </p:cNvPr>
          <p:cNvCxnSpPr/>
          <p:nvPr/>
        </p:nvCxnSpPr>
        <p:spPr>
          <a:xfrm flipH="1">
            <a:off x="1790700" y="5994400"/>
            <a:ext cx="35179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1BFAFC-1F45-09F7-0805-2E81C55DDF98}"/>
              </a:ext>
            </a:extLst>
          </p:cNvPr>
          <p:cNvCxnSpPr/>
          <p:nvPr/>
        </p:nvCxnSpPr>
        <p:spPr>
          <a:xfrm>
            <a:off x="6533871" y="5994400"/>
            <a:ext cx="3289300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85F4D45-09E0-52F3-1C86-9DB9C86F3576}"/>
              </a:ext>
            </a:extLst>
          </p:cNvPr>
          <p:cNvSpPr txBox="1"/>
          <p:nvPr/>
        </p:nvSpPr>
        <p:spPr>
          <a:xfrm>
            <a:off x="1790700" y="6171859"/>
            <a:ext cx="351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acids getting stronger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FD8ADD-B9F6-AFC5-965B-8707826A7CB8}"/>
              </a:ext>
            </a:extLst>
          </p:cNvPr>
          <p:cNvSpPr txBox="1"/>
          <p:nvPr/>
        </p:nvSpPr>
        <p:spPr>
          <a:xfrm>
            <a:off x="7175500" y="6209958"/>
            <a:ext cx="351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alkalis getting stronger</a:t>
            </a:r>
          </a:p>
        </p:txBody>
      </p:sp>
      <p:pic>
        <p:nvPicPr>
          <p:cNvPr id="8" name="Picture 20" descr="MC900391250[1]">
            <a:extLst>
              <a:ext uri="{FF2B5EF4-FFF2-40B4-BE49-F238E27FC236}">
                <a16:creationId xmlns:a16="http://schemas.microsoft.com/office/drawing/2014/main" id="{1E9DB2EA-3F45-CA38-0A99-493B47BBD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146" y="114300"/>
            <a:ext cx="6540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557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C1B09A-01A7-D945-8848-98044DBEDB78}"/>
              </a:ext>
            </a:extLst>
          </p:cNvPr>
          <p:cNvSpPr txBox="1"/>
          <p:nvPr/>
        </p:nvSpPr>
        <p:spPr>
          <a:xfrm>
            <a:off x="209550" y="1384300"/>
            <a:ext cx="11772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Collect a copy of a pH scale diagram and stick it into your jotter.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Copy and complete the note below under the diagram.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latin typeface="Comic Sans MS" panose="030F0702030302020204" pitchFamily="66" charset="0"/>
              </a:rPr>
              <a:t>Acids have a pH of ______ than 7. Alkalis/bases have a pH of _____ 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than 7 and neutral substances have a pH ________ to 7.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0" descr="MC900391250[1]">
            <a:extLst>
              <a:ext uri="{FF2B5EF4-FFF2-40B4-BE49-F238E27FC236}">
                <a16:creationId xmlns:a16="http://schemas.microsoft.com/office/drawing/2014/main" id="{06F1F838-1834-A98F-F8BD-5FF29E61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617" y="260351"/>
            <a:ext cx="6540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j0290709[1]">
            <a:extLst>
              <a:ext uri="{FF2B5EF4-FFF2-40B4-BE49-F238E27FC236}">
                <a16:creationId xmlns:a16="http://schemas.microsoft.com/office/drawing/2014/main" id="{DE68DA93-A81F-C638-7C1C-5516E069C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3182938"/>
            <a:ext cx="914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j0290709[1]">
            <a:extLst>
              <a:ext uri="{FF2B5EF4-FFF2-40B4-BE49-F238E27FC236}">
                <a16:creationId xmlns:a16="http://schemas.microsoft.com/office/drawing/2014/main" id="{91FED196-2188-8E7C-67E8-CFC104431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217489"/>
            <a:ext cx="914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70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{167490E5-0DB4-45AC-B605-C66E977459AA}tf02900722</Template>
  <TotalTime>1048</TotalTime>
  <Words>1908</Words>
  <Application>Microsoft Office PowerPoint</Application>
  <PresentationFormat>Widescreen</PresentationFormat>
  <Paragraphs>389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Century Gothic</vt:lpstr>
      <vt:lpstr>Comic Sans MS</vt:lpstr>
      <vt:lpstr>Wingdings</vt:lpstr>
      <vt:lpstr>Wingdings 3</vt:lpstr>
      <vt:lpstr>Ion Boardroom</vt:lpstr>
      <vt:lpstr>S2 Science: Chemical Changes  The pH Scale</vt:lpstr>
      <vt:lpstr>The pH Scale: Benchmarks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S2 Science: Chemical Changes  pH Scale</dc:title>
  <dc:creator>Miss McGinley</dc:creator>
  <cp:lastModifiedBy>Mr Reddick</cp:lastModifiedBy>
  <cp:revision>61</cp:revision>
  <dcterms:created xsi:type="dcterms:W3CDTF">2022-08-07T11:25:57Z</dcterms:created>
  <dcterms:modified xsi:type="dcterms:W3CDTF">2022-10-11T13:08:34Z</dcterms:modified>
</cp:coreProperties>
</file>