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13"/>
  </p:notesMasterIdLst>
  <p:sldIdLst>
    <p:sldId id="256" r:id="rId3"/>
    <p:sldId id="257" r:id="rId4"/>
    <p:sldId id="259" r:id="rId5"/>
    <p:sldId id="479" r:id="rId6"/>
    <p:sldId id="260" r:id="rId7"/>
    <p:sldId id="258" r:id="rId8"/>
    <p:sldId id="396" r:id="rId9"/>
    <p:sldId id="589" r:id="rId10"/>
    <p:sldId id="590" r:id="rId11"/>
    <p:sldId id="58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5558" autoAdjust="0"/>
  </p:normalViewPr>
  <p:slideViewPr>
    <p:cSldViewPr snapToGrid="0">
      <p:cViewPr varScale="1">
        <p:scale>
          <a:sx n="68" d="100"/>
          <a:sy n="68" d="100"/>
        </p:scale>
        <p:origin x="2880"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8FCDC-4D24-427C-B250-0D08A168087F}"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GB"/>
        </a:p>
      </dgm:t>
    </dgm:pt>
    <dgm:pt modelId="{30EDC3F9-AC4D-43FD-9135-9D37F48DF50E}">
      <dgm:prSet phldrT="[Text]"/>
      <dgm:spPr/>
      <dgm:t>
        <a:bodyPr/>
        <a:lstStyle/>
        <a:p>
          <a:r>
            <a:rPr lang="en-GB" dirty="0"/>
            <a:t>Modifications</a:t>
          </a:r>
        </a:p>
        <a:p>
          <a:r>
            <a:rPr lang="en-GB" dirty="0"/>
            <a:t>2021-22</a:t>
          </a:r>
        </a:p>
      </dgm:t>
    </dgm:pt>
    <dgm:pt modelId="{FAC6B838-09BF-4A17-9025-C230FFB65CD3}" type="parTrans" cxnId="{C1AC36F9-3485-4243-AAD1-5E81DB72CFC0}">
      <dgm:prSet/>
      <dgm:spPr/>
      <dgm:t>
        <a:bodyPr/>
        <a:lstStyle/>
        <a:p>
          <a:endParaRPr lang="en-GB"/>
        </a:p>
      </dgm:t>
    </dgm:pt>
    <dgm:pt modelId="{F31C0CCD-D723-42D0-92E6-B1A7D83CBC04}" type="sibTrans" cxnId="{C1AC36F9-3485-4243-AAD1-5E81DB72CFC0}">
      <dgm:prSet/>
      <dgm:spPr/>
      <dgm:t>
        <a:bodyPr/>
        <a:lstStyle/>
        <a:p>
          <a:endParaRPr lang="en-GB"/>
        </a:p>
      </dgm:t>
    </dgm:pt>
    <dgm:pt modelId="{1B418692-0E0F-4B2C-9308-AD779F3E819E}">
      <dgm:prSet phldrT="[Text]"/>
      <dgm:spPr/>
      <dgm:t>
        <a:bodyPr/>
        <a:lstStyle/>
        <a:p>
          <a:r>
            <a:rPr lang="en-GB" dirty="0"/>
            <a:t>Reduce workload</a:t>
          </a:r>
        </a:p>
      </dgm:t>
    </dgm:pt>
    <dgm:pt modelId="{4E6283F1-85A4-4C1E-950F-5C5519DB7455}" type="parTrans" cxnId="{35A622CC-685A-4E74-94AB-3BFB9C10D2A6}">
      <dgm:prSet/>
      <dgm:spPr/>
      <dgm:t>
        <a:bodyPr/>
        <a:lstStyle/>
        <a:p>
          <a:endParaRPr lang="en-GB"/>
        </a:p>
      </dgm:t>
    </dgm:pt>
    <dgm:pt modelId="{57783F7F-26BB-4562-8BBD-D2E2031BBAD5}" type="sibTrans" cxnId="{35A622CC-685A-4E74-94AB-3BFB9C10D2A6}">
      <dgm:prSet/>
      <dgm:spPr/>
      <dgm:t>
        <a:bodyPr/>
        <a:lstStyle/>
        <a:p>
          <a:endParaRPr lang="en-GB"/>
        </a:p>
      </dgm:t>
    </dgm:pt>
    <dgm:pt modelId="{9033B646-3B33-4E7E-9F24-E6A6D774507B}">
      <dgm:prSet phldrT="[Text]"/>
      <dgm:spPr/>
      <dgm:t>
        <a:bodyPr/>
        <a:lstStyle/>
        <a:p>
          <a:r>
            <a:rPr lang="en-GB" dirty="0"/>
            <a:t>Maintain credibility</a:t>
          </a:r>
        </a:p>
      </dgm:t>
    </dgm:pt>
    <dgm:pt modelId="{C789D2EA-0E97-4C70-8A59-B6120449403F}" type="parTrans" cxnId="{2C686415-9609-45F6-8028-67A6532656B5}">
      <dgm:prSet/>
      <dgm:spPr/>
      <dgm:t>
        <a:bodyPr/>
        <a:lstStyle/>
        <a:p>
          <a:endParaRPr lang="en-GB"/>
        </a:p>
      </dgm:t>
    </dgm:pt>
    <dgm:pt modelId="{17FCBC6C-D1F5-4AEA-8591-FB13B30D85E9}" type="sibTrans" cxnId="{2C686415-9609-45F6-8028-67A6532656B5}">
      <dgm:prSet/>
      <dgm:spPr/>
      <dgm:t>
        <a:bodyPr/>
        <a:lstStyle/>
        <a:p>
          <a:endParaRPr lang="en-GB"/>
        </a:p>
      </dgm:t>
    </dgm:pt>
    <dgm:pt modelId="{A678C5F7-D269-40E3-AC6F-F1D3B0B557EA}">
      <dgm:prSet phldrT="[Text]"/>
      <dgm:spPr/>
      <dgm:t>
        <a:bodyPr/>
        <a:lstStyle/>
        <a:p>
          <a:r>
            <a:rPr lang="en-GB" dirty="0"/>
            <a:t>Allow for lost learning</a:t>
          </a:r>
        </a:p>
      </dgm:t>
    </dgm:pt>
    <dgm:pt modelId="{9AA597A7-AF49-4EC3-A6E2-EF54295EA9EC}" type="parTrans" cxnId="{2C5BCD3A-A36A-40EB-9CB8-74A03FC07348}">
      <dgm:prSet/>
      <dgm:spPr/>
      <dgm:t>
        <a:bodyPr/>
        <a:lstStyle/>
        <a:p>
          <a:endParaRPr lang="en-GB"/>
        </a:p>
      </dgm:t>
    </dgm:pt>
    <dgm:pt modelId="{C0D74A05-00DD-4131-9127-D83D80421E3F}" type="sibTrans" cxnId="{2C5BCD3A-A36A-40EB-9CB8-74A03FC07348}">
      <dgm:prSet/>
      <dgm:spPr/>
      <dgm:t>
        <a:bodyPr/>
        <a:lstStyle/>
        <a:p>
          <a:endParaRPr lang="en-GB"/>
        </a:p>
      </dgm:t>
    </dgm:pt>
    <dgm:pt modelId="{06895550-0877-4E9A-A685-89DA6EE00BC2}">
      <dgm:prSet phldrT="[Text]"/>
      <dgm:spPr/>
      <dgm:t>
        <a:bodyPr/>
        <a:lstStyle/>
        <a:p>
          <a:r>
            <a:rPr lang="en-GB" dirty="0"/>
            <a:t>Support progression</a:t>
          </a:r>
        </a:p>
      </dgm:t>
    </dgm:pt>
    <dgm:pt modelId="{C5D2FDAB-0B8F-44AF-82BD-83B7C4628A82}" type="parTrans" cxnId="{F9408B32-B894-4097-A2D9-6E98FA7A3A2F}">
      <dgm:prSet/>
      <dgm:spPr/>
      <dgm:t>
        <a:bodyPr/>
        <a:lstStyle/>
        <a:p>
          <a:endParaRPr lang="en-GB"/>
        </a:p>
      </dgm:t>
    </dgm:pt>
    <dgm:pt modelId="{361DA35A-CE95-4AC5-A4C3-9B8D598B7AF8}" type="sibTrans" cxnId="{F9408B32-B894-4097-A2D9-6E98FA7A3A2F}">
      <dgm:prSet/>
      <dgm:spPr/>
      <dgm:t>
        <a:bodyPr/>
        <a:lstStyle/>
        <a:p>
          <a:endParaRPr lang="en-GB"/>
        </a:p>
      </dgm:t>
    </dgm:pt>
    <dgm:pt modelId="{B1662993-6410-41ED-92B5-5023E8E98FF0}" type="pres">
      <dgm:prSet presAssocID="{EDC8FCDC-4D24-427C-B250-0D08A168087F}" presName="Name0" presStyleCnt="0">
        <dgm:presLayoutVars>
          <dgm:chPref val="1"/>
          <dgm:dir/>
          <dgm:animOne val="branch"/>
          <dgm:animLvl val="lvl"/>
          <dgm:resizeHandles/>
        </dgm:presLayoutVars>
      </dgm:prSet>
      <dgm:spPr/>
    </dgm:pt>
    <dgm:pt modelId="{4283F6DB-4E3D-4822-BFDB-7E2BB86EEB62}" type="pres">
      <dgm:prSet presAssocID="{30EDC3F9-AC4D-43FD-9135-9D37F48DF50E}" presName="vertOne" presStyleCnt="0"/>
      <dgm:spPr/>
    </dgm:pt>
    <dgm:pt modelId="{30E49F81-5842-472F-8175-C90FC118AB33}" type="pres">
      <dgm:prSet presAssocID="{30EDC3F9-AC4D-43FD-9135-9D37F48DF50E}" presName="txOne" presStyleLbl="node0" presStyleIdx="0" presStyleCnt="1">
        <dgm:presLayoutVars>
          <dgm:chPref val="3"/>
        </dgm:presLayoutVars>
      </dgm:prSet>
      <dgm:spPr/>
    </dgm:pt>
    <dgm:pt modelId="{5F08F6DF-394E-4403-8EBB-07A78E52894E}" type="pres">
      <dgm:prSet presAssocID="{30EDC3F9-AC4D-43FD-9135-9D37F48DF50E}" presName="parTransOne" presStyleCnt="0"/>
      <dgm:spPr/>
    </dgm:pt>
    <dgm:pt modelId="{B01AE0E4-99F1-4AB2-80E6-1EBD78B5A4E6}" type="pres">
      <dgm:prSet presAssocID="{30EDC3F9-AC4D-43FD-9135-9D37F48DF50E}" presName="horzOne" presStyleCnt="0"/>
      <dgm:spPr/>
    </dgm:pt>
    <dgm:pt modelId="{132970C2-4336-45FC-A28F-B3B6CBE902BE}" type="pres">
      <dgm:prSet presAssocID="{1B418692-0E0F-4B2C-9308-AD779F3E819E}" presName="vertTwo" presStyleCnt="0"/>
      <dgm:spPr/>
    </dgm:pt>
    <dgm:pt modelId="{0ECB71E0-96A3-42CF-B9EE-C590EDB09D2F}" type="pres">
      <dgm:prSet presAssocID="{1B418692-0E0F-4B2C-9308-AD779F3E819E}" presName="txTwo" presStyleLbl="node2" presStyleIdx="0" presStyleCnt="4">
        <dgm:presLayoutVars>
          <dgm:chPref val="3"/>
        </dgm:presLayoutVars>
      </dgm:prSet>
      <dgm:spPr/>
    </dgm:pt>
    <dgm:pt modelId="{9102163F-1E6F-4778-B893-DF8C51A5719C}" type="pres">
      <dgm:prSet presAssocID="{1B418692-0E0F-4B2C-9308-AD779F3E819E}" presName="horzTwo" presStyleCnt="0"/>
      <dgm:spPr/>
    </dgm:pt>
    <dgm:pt modelId="{FEB9D241-9244-4CEB-9BF0-3F8728644274}" type="pres">
      <dgm:prSet presAssocID="{57783F7F-26BB-4562-8BBD-D2E2031BBAD5}" presName="sibSpaceTwo" presStyleCnt="0"/>
      <dgm:spPr/>
    </dgm:pt>
    <dgm:pt modelId="{6D296F4D-A160-4B32-B9AE-4E7AA24BD33E}" type="pres">
      <dgm:prSet presAssocID="{9033B646-3B33-4E7E-9F24-E6A6D774507B}" presName="vertTwo" presStyleCnt="0"/>
      <dgm:spPr/>
    </dgm:pt>
    <dgm:pt modelId="{B1B2D174-B558-4784-AC5E-07BA6C8DDD38}" type="pres">
      <dgm:prSet presAssocID="{9033B646-3B33-4E7E-9F24-E6A6D774507B}" presName="txTwo" presStyleLbl="node2" presStyleIdx="1" presStyleCnt="4">
        <dgm:presLayoutVars>
          <dgm:chPref val="3"/>
        </dgm:presLayoutVars>
      </dgm:prSet>
      <dgm:spPr/>
    </dgm:pt>
    <dgm:pt modelId="{8AAD45A3-A38A-4D29-B8A4-A445E085D0E5}" type="pres">
      <dgm:prSet presAssocID="{9033B646-3B33-4E7E-9F24-E6A6D774507B}" presName="horzTwo" presStyleCnt="0"/>
      <dgm:spPr/>
    </dgm:pt>
    <dgm:pt modelId="{AE475538-56BE-4126-AFC1-66B7E4977410}" type="pres">
      <dgm:prSet presAssocID="{17FCBC6C-D1F5-4AEA-8591-FB13B30D85E9}" presName="sibSpaceTwo" presStyleCnt="0"/>
      <dgm:spPr/>
    </dgm:pt>
    <dgm:pt modelId="{7A5DF1DC-252B-463F-91AC-E77C32B69481}" type="pres">
      <dgm:prSet presAssocID="{A678C5F7-D269-40E3-AC6F-F1D3B0B557EA}" presName="vertTwo" presStyleCnt="0"/>
      <dgm:spPr/>
    </dgm:pt>
    <dgm:pt modelId="{9FE21652-5590-4D00-BA5A-DB4B2152FF73}" type="pres">
      <dgm:prSet presAssocID="{A678C5F7-D269-40E3-AC6F-F1D3B0B557EA}" presName="txTwo" presStyleLbl="node2" presStyleIdx="2" presStyleCnt="4">
        <dgm:presLayoutVars>
          <dgm:chPref val="3"/>
        </dgm:presLayoutVars>
      </dgm:prSet>
      <dgm:spPr/>
    </dgm:pt>
    <dgm:pt modelId="{AFB86770-61C3-41A8-A83B-C33627496A86}" type="pres">
      <dgm:prSet presAssocID="{A678C5F7-D269-40E3-AC6F-F1D3B0B557EA}" presName="horzTwo" presStyleCnt="0"/>
      <dgm:spPr/>
    </dgm:pt>
    <dgm:pt modelId="{A508E119-1532-480D-B340-90FD39148A4D}" type="pres">
      <dgm:prSet presAssocID="{C0D74A05-00DD-4131-9127-D83D80421E3F}" presName="sibSpaceTwo" presStyleCnt="0"/>
      <dgm:spPr/>
    </dgm:pt>
    <dgm:pt modelId="{AD2C88B0-1466-43EB-840E-24DB1C4889FB}" type="pres">
      <dgm:prSet presAssocID="{06895550-0877-4E9A-A685-89DA6EE00BC2}" presName="vertTwo" presStyleCnt="0"/>
      <dgm:spPr/>
    </dgm:pt>
    <dgm:pt modelId="{F52DB168-6E28-4635-B40E-1B7A6229D90F}" type="pres">
      <dgm:prSet presAssocID="{06895550-0877-4E9A-A685-89DA6EE00BC2}" presName="txTwo" presStyleLbl="node2" presStyleIdx="3" presStyleCnt="4">
        <dgm:presLayoutVars>
          <dgm:chPref val="3"/>
        </dgm:presLayoutVars>
      </dgm:prSet>
      <dgm:spPr/>
    </dgm:pt>
    <dgm:pt modelId="{2D77A712-8D01-4011-BD21-BCB42B239452}" type="pres">
      <dgm:prSet presAssocID="{06895550-0877-4E9A-A685-89DA6EE00BC2}" presName="horzTwo" presStyleCnt="0"/>
      <dgm:spPr/>
    </dgm:pt>
  </dgm:ptLst>
  <dgm:cxnLst>
    <dgm:cxn modelId="{2C686415-9609-45F6-8028-67A6532656B5}" srcId="{30EDC3F9-AC4D-43FD-9135-9D37F48DF50E}" destId="{9033B646-3B33-4E7E-9F24-E6A6D774507B}" srcOrd="1" destOrd="0" parTransId="{C789D2EA-0E97-4C70-8A59-B6120449403F}" sibTransId="{17FCBC6C-D1F5-4AEA-8591-FB13B30D85E9}"/>
    <dgm:cxn modelId="{F9408B32-B894-4097-A2D9-6E98FA7A3A2F}" srcId="{30EDC3F9-AC4D-43FD-9135-9D37F48DF50E}" destId="{06895550-0877-4E9A-A685-89DA6EE00BC2}" srcOrd="3" destOrd="0" parTransId="{C5D2FDAB-0B8F-44AF-82BD-83B7C4628A82}" sibTransId="{361DA35A-CE95-4AC5-A4C3-9B8D598B7AF8}"/>
    <dgm:cxn modelId="{523EAE32-8B5F-429D-949B-B85B08850754}" type="presOf" srcId="{A678C5F7-D269-40E3-AC6F-F1D3B0B557EA}" destId="{9FE21652-5590-4D00-BA5A-DB4B2152FF73}" srcOrd="0" destOrd="0" presId="urn:microsoft.com/office/officeart/2005/8/layout/hierarchy4"/>
    <dgm:cxn modelId="{2C5BCD3A-A36A-40EB-9CB8-74A03FC07348}" srcId="{30EDC3F9-AC4D-43FD-9135-9D37F48DF50E}" destId="{A678C5F7-D269-40E3-AC6F-F1D3B0B557EA}" srcOrd="2" destOrd="0" parTransId="{9AA597A7-AF49-4EC3-A6E2-EF54295EA9EC}" sibTransId="{C0D74A05-00DD-4131-9127-D83D80421E3F}"/>
    <dgm:cxn modelId="{5F750171-BFEC-49A7-918B-C4E6EF0F98B7}" type="presOf" srcId="{30EDC3F9-AC4D-43FD-9135-9D37F48DF50E}" destId="{30E49F81-5842-472F-8175-C90FC118AB33}" srcOrd="0" destOrd="0" presId="urn:microsoft.com/office/officeart/2005/8/layout/hierarchy4"/>
    <dgm:cxn modelId="{096B0B86-D487-4C35-9F12-BACAD522B42B}" type="presOf" srcId="{9033B646-3B33-4E7E-9F24-E6A6D774507B}" destId="{B1B2D174-B558-4784-AC5E-07BA6C8DDD38}" srcOrd="0" destOrd="0" presId="urn:microsoft.com/office/officeart/2005/8/layout/hierarchy4"/>
    <dgm:cxn modelId="{81E8869D-3DFB-4DA4-81C3-B72A98332497}" type="presOf" srcId="{06895550-0877-4E9A-A685-89DA6EE00BC2}" destId="{F52DB168-6E28-4635-B40E-1B7A6229D90F}" srcOrd="0" destOrd="0" presId="urn:microsoft.com/office/officeart/2005/8/layout/hierarchy4"/>
    <dgm:cxn modelId="{35A622CC-685A-4E74-94AB-3BFB9C10D2A6}" srcId="{30EDC3F9-AC4D-43FD-9135-9D37F48DF50E}" destId="{1B418692-0E0F-4B2C-9308-AD779F3E819E}" srcOrd="0" destOrd="0" parTransId="{4E6283F1-85A4-4C1E-950F-5C5519DB7455}" sibTransId="{57783F7F-26BB-4562-8BBD-D2E2031BBAD5}"/>
    <dgm:cxn modelId="{DEAFE6E8-5870-426E-963E-665B1AC59CC9}" type="presOf" srcId="{EDC8FCDC-4D24-427C-B250-0D08A168087F}" destId="{B1662993-6410-41ED-92B5-5023E8E98FF0}" srcOrd="0" destOrd="0" presId="urn:microsoft.com/office/officeart/2005/8/layout/hierarchy4"/>
    <dgm:cxn modelId="{5B08E8EC-CB3F-4ED5-B18A-8C4B9572D9FF}" type="presOf" srcId="{1B418692-0E0F-4B2C-9308-AD779F3E819E}" destId="{0ECB71E0-96A3-42CF-B9EE-C590EDB09D2F}" srcOrd="0" destOrd="0" presId="urn:microsoft.com/office/officeart/2005/8/layout/hierarchy4"/>
    <dgm:cxn modelId="{C1AC36F9-3485-4243-AAD1-5E81DB72CFC0}" srcId="{EDC8FCDC-4D24-427C-B250-0D08A168087F}" destId="{30EDC3F9-AC4D-43FD-9135-9D37F48DF50E}" srcOrd="0" destOrd="0" parTransId="{FAC6B838-09BF-4A17-9025-C230FFB65CD3}" sibTransId="{F31C0CCD-D723-42D0-92E6-B1A7D83CBC04}"/>
    <dgm:cxn modelId="{A7D7BC57-BE39-4BD8-B707-FAE67C401A40}" type="presParOf" srcId="{B1662993-6410-41ED-92B5-5023E8E98FF0}" destId="{4283F6DB-4E3D-4822-BFDB-7E2BB86EEB62}" srcOrd="0" destOrd="0" presId="urn:microsoft.com/office/officeart/2005/8/layout/hierarchy4"/>
    <dgm:cxn modelId="{B49A1067-0B90-4F80-ABB4-BEAD878B866E}" type="presParOf" srcId="{4283F6DB-4E3D-4822-BFDB-7E2BB86EEB62}" destId="{30E49F81-5842-472F-8175-C90FC118AB33}" srcOrd="0" destOrd="0" presId="urn:microsoft.com/office/officeart/2005/8/layout/hierarchy4"/>
    <dgm:cxn modelId="{6C4F6237-FA33-4DF7-BCB8-5B636563169B}" type="presParOf" srcId="{4283F6DB-4E3D-4822-BFDB-7E2BB86EEB62}" destId="{5F08F6DF-394E-4403-8EBB-07A78E52894E}" srcOrd="1" destOrd="0" presId="urn:microsoft.com/office/officeart/2005/8/layout/hierarchy4"/>
    <dgm:cxn modelId="{3EDDA30F-E2EB-411A-894A-E6795F9AFC0E}" type="presParOf" srcId="{4283F6DB-4E3D-4822-BFDB-7E2BB86EEB62}" destId="{B01AE0E4-99F1-4AB2-80E6-1EBD78B5A4E6}" srcOrd="2" destOrd="0" presId="urn:microsoft.com/office/officeart/2005/8/layout/hierarchy4"/>
    <dgm:cxn modelId="{963C7538-CCCE-4D1B-8F9B-9659775EBD7F}" type="presParOf" srcId="{B01AE0E4-99F1-4AB2-80E6-1EBD78B5A4E6}" destId="{132970C2-4336-45FC-A28F-B3B6CBE902BE}" srcOrd="0" destOrd="0" presId="urn:microsoft.com/office/officeart/2005/8/layout/hierarchy4"/>
    <dgm:cxn modelId="{44F3C76A-6099-4B08-B798-6537D646E099}" type="presParOf" srcId="{132970C2-4336-45FC-A28F-B3B6CBE902BE}" destId="{0ECB71E0-96A3-42CF-B9EE-C590EDB09D2F}" srcOrd="0" destOrd="0" presId="urn:microsoft.com/office/officeart/2005/8/layout/hierarchy4"/>
    <dgm:cxn modelId="{8B7C2554-B365-4AD2-B116-A08BDF151D2F}" type="presParOf" srcId="{132970C2-4336-45FC-A28F-B3B6CBE902BE}" destId="{9102163F-1E6F-4778-B893-DF8C51A5719C}" srcOrd="1" destOrd="0" presId="urn:microsoft.com/office/officeart/2005/8/layout/hierarchy4"/>
    <dgm:cxn modelId="{475BEF3B-F453-4773-A475-353699DE89A5}" type="presParOf" srcId="{B01AE0E4-99F1-4AB2-80E6-1EBD78B5A4E6}" destId="{FEB9D241-9244-4CEB-9BF0-3F8728644274}" srcOrd="1" destOrd="0" presId="urn:microsoft.com/office/officeart/2005/8/layout/hierarchy4"/>
    <dgm:cxn modelId="{D98E10E4-E9CC-44B3-AE09-91EB9D1D52D6}" type="presParOf" srcId="{B01AE0E4-99F1-4AB2-80E6-1EBD78B5A4E6}" destId="{6D296F4D-A160-4B32-B9AE-4E7AA24BD33E}" srcOrd="2" destOrd="0" presId="urn:microsoft.com/office/officeart/2005/8/layout/hierarchy4"/>
    <dgm:cxn modelId="{FBA52543-75DA-4F96-99A8-07AEB0EB5D4B}" type="presParOf" srcId="{6D296F4D-A160-4B32-B9AE-4E7AA24BD33E}" destId="{B1B2D174-B558-4784-AC5E-07BA6C8DDD38}" srcOrd="0" destOrd="0" presId="urn:microsoft.com/office/officeart/2005/8/layout/hierarchy4"/>
    <dgm:cxn modelId="{1A830D5C-BB4D-48CE-90CB-7AE0628570EE}" type="presParOf" srcId="{6D296F4D-A160-4B32-B9AE-4E7AA24BD33E}" destId="{8AAD45A3-A38A-4D29-B8A4-A445E085D0E5}" srcOrd="1" destOrd="0" presId="urn:microsoft.com/office/officeart/2005/8/layout/hierarchy4"/>
    <dgm:cxn modelId="{1A0CEB26-EC5D-4865-B9B4-4868352149F1}" type="presParOf" srcId="{B01AE0E4-99F1-4AB2-80E6-1EBD78B5A4E6}" destId="{AE475538-56BE-4126-AFC1-66B7E4977410}" srcOrd="3" destOrd="0" presId="urn:microsoft.com/office/officeart/2005/8/layout/hierarchy4"/>
    <dgm:cxn modelId="{736AABB9-70E1-4C96-BB92-537143B06BF0}" type="presParOf" srcId="{B01AE0E4-99F1-4AB2-80E6-1EBD78B5A4E6}" destId="{7A5DF1DC-252B-463F-91AC-E77C32B69481}" srcOrd="4" destOrd="0" presId="urn:microsoft.com/office/officeart/2005/8/layout/hierarchy4"/>
    <dgm:cxn modelId="{314F8170-E6CD-42B4-A06B-BAC86588CF81}" type="presParOf" srcId="{7A5DF1DC-252B-463F-91AC-E77C32B69481}" destId="{9FE21652-5590-4D00-BA5A-DB4B2152FF73}" srcOrd="0" destOrd="0" presId="urn:microsoft.com/office/officeart/2005/8/layout/hierarchy4"/>
    <dgm:cxn modelId="{6871166C-C698-4E72-84BC-C9912AF04A9C}" type="presParOf" srcId="{7A5DF1DC-252B-463F-91AC-E77C32B69481}" destId="{AFB86770-61C3-41A8-A83B-C33627496A86}" srcOrd="1" destOrd="0" presId="urn:microsoft.com/office/officeart/2005/8/layout/hierarchy4"/>
    <dgm:cxn modelId="{7EBF8D31-F1E8-4100-A87C-5C7CEE84C820}" type="presParOf" srcId="{B01AE0E4-99F1-4AB2-80E6-1EBD78B5A4E6}" destId="{A508E119-1532-480D-B340-90FD39148A4D}" srcOrd="5" destOrd="0" presId="urn:microsoft.com/office/officeart/2005/8/layout/hierarchy4"/>
    <dgm:cxn modelId="{A289765A-D582-4F4F-88D1-A60E214C008E}" type="presParOf" srcId="{B01AE0E4-99F1-4AB2-80E6-1EBD78B5A4E6}" destId="{AD2C88B0-1466-43EB-840E-24DB1C4889FB}" srcOrd="6" destOrd="0" presId="urn:microsoft.com/office/officeart/2005/8/layout/hierarchy4"/>
    <dgm:cxn modelId="{84BC061E-9030-4195-A30B-C5C367D7B8EB}" type="presParOf" srcId="{AD2C88B0-1466-43EB-840E-24DB1C4889FB}" destId="{F52DB168-6E28-4635-B40E-1B7A6229D90F}" srcOrd="0" destOrd="0" presId="urn:microsoft.com/office/officeart/2005/8/layout/hierarchy4"/>
    <dgm:cxn modelId="{B660CA25-38A5-4672-A0AA-FFC58C0C681B}" type="presParOf" srcId="{AD2C88B0-1466-43EB-840E-24DB1C4889FB}" destId="{2D77A712-8D01-4011-BD21-BCB42B23945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1064D-16F0-492E-9E1C-6515C7464FDC}"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GB"/>
        </a:p>
      </dgm:t>
    </dgm:pt>
    <dgm:pt modelId="{502DA0D0-5187-4F32-93E2-DB5D1F23D7F4}">
      <dgm:prSet phldrT="[Text]"/>
      <dgm:spPr/>
      <dgm:t>
        <a:bodyPr/>
        <a:lstStyle/>
        <a:p>
          <a:pPr>
            <a:lnSpc>
              <a:spcPct val="100000"/>
            </a:lnSpc>
            <a:defRPr b="1"/>
          </a:pPr>
          <a:r>
            <a:rPr lang="en-GB"/>
            <a:t>1.</a:t>
          </a:r>
        </a:p>
      </dgm:t>
    </dgm:pt>
    <dgm:pt modelId="{A59B196A-D0E6-4BBF-9F58-99AE574665AD}" type="parTrans" cxnId="{A8263AEB-B2DE-4483-BF77-8C375F0A2980}">
      <dgm:prSet/>
      <dgm:spPr/>
      <dgm:t>
        <a:bodyPr/>
        <a:lstStyle/>
        <a:p>
          <a:endParaRPr lang="en-GB"/>
        </a:p>
      </dgm:t>
    </dgm:pt>
    <dgm:pt modelId="{FD39411E-DC0F-4101-BECB-7B97435954DE}" type="sibTrans" cxnId="{A8263AEB-B2DE-4483-BF77-8C375F0A2980}">
      <dgm:prSet/>
      <dgm:spPr/>
      <dgm:t>
        <a:bodyPr/>
        <a:lstStyle/>
        <a:p>
          <a:endParaRPr lang="en-GB"/>
        </a:p>
      </dgm:t>
    </dgm:pt>
    <dgm:pt modelId="{C052D720-6465-4C62-B727-9984813B45A9}">
      <dgm:prSet phldrT="[Text]"/>
      <dgm:spPr/>
      <dgm:t>
        <a:bodyPr/>
        <a:lstStyle/>
        <a:p>
          <a:pPr>
            <a:lnSpc>
              <a:spcPct val="100000"/>
            </a:lnSpc>
          </a:pPr>
          <a:r>
            <a:rPr lang="en-GB">
              <a:latin typeface="Calibri" panose="020F0502020204030204" pitchFamily="34" charset="0"/>
              <a:ea typeface="Calibri" panose="020F0502020204030204" pitchFamily="34" charset="0"/>
              <a:cs typeface="Times New Roman" panose="02020603050405020304" pitchFamily="18" charset="0"/>
            </a:rPr>
            <a:t>A</a:t>
          </a:r>
          <a:r>
            <a:rPr lang="en-GB">
              <a:effectLst/>
              <a:latin typeface="Calibri" panose="020F0502020204030204" pitchFamily="34" charset="0"/>
              <a:ea typeface="Calibri" panose="020F0502020204030204" pitchFamily="34" charset="0"/>
              <a:cs typeface="Times New Roman" panose="02020603050405020304" pitchFamily="18" charset="0"/>
            </a:rPr>
            <a:t>ppropriate additional support measures for learners will be put in place to ensure that exams can still go ahead. For some courses this could include, for example, advance notice of some topics which will feature in exams</a:t>
          </a:r>
          <a:endParaRPr lang="en-GB"/>
        </a:p>
      </dgm:t>
    </dgm:pt>
    <dgm:pt modelId="{80F7BA88-799A-49F4-AEC8-6C80CCC0A672}" type="parTrans" cxnId="{70243F2F-072D-488E-B6B6-9AA2EEC8A378}">
      <dgm:prSet/>
      <dgm:spPr/>
      <dgm:t>
        <a:bodyPr/>
        <a:lstStyle/>
        <a:p>
          <a:endParaRPr lang="en-GB"/>
        </a:p>
      </dgm:t>
    </dgm:pt>
    <dgm:pt modelId="{2745671A-20B5-4FCE-8A01-2395ABBC3F51}" type="sibTrans" cxnId="{70243F2F-072D-488E-B6B6-9AA2EEC8A378}">
      <dgm:prSet/>
      <dgm:spPr/>
      <dgm:t>
        <a:bodyPr/>
        <a:lstStyle/>
        <a:p>
          <a:endParaRPr lang="en-GB"/>
        </a:p>
      </dgm:t>
    </dgm:pt>
    <dgm:pt modelId="{DBA92C40-3C72-42B5-A708-CC024DF2095C}">
      <dgm:prSet phldrT="[Text]"/>
      <dgm:spPr/>
      <dgm:t>
        <a:bodyPr/>
        <a:lstStyle/>
        <a:p>
          <a:pPr>
            <a:lnSpc>
              <a:spcPct val="100000"/>
            </a:lnSpc>
            <a:defRPr b="1"/>
          </a:pPr>
          <a:r>
            <a:rPr lang="en-GB"/>
            <a:t>2. </a:t>
          </a:r>
        </a:p>
      </dgm:t>
    </dgm:pt>
    <dgm:pt modelId="{A72D2E8E-EDFA-4289-BD09-F33F909C60F0}" type="parTrans" cxnId="{461E06D3-C596-4BE2-A3F7-97F887FF22E8}">
      <dgm:prSet/>
      <dgm:spPr/>
      <dgm:t>
        <a:bodyPr/>
        <a:lstStyle/>
        <a:p>
          <a:endParaRPr lang="en-GB"/>
        </a:p>
      </dgm:t>
    </dgm:pt>
    <dgm:pt modelId="{BFF073F0-ABBC-4F85-BB8A-1FE60FF1305A}" type="sibTrans" cxnId="{461E06D3-C596-4BE2-A3F7-97F887FF22E8}">
      <dgm:prSet/>
      <dgm:spPr/>
      <dgm:t>
        <a:bodyPr/>
        <a:lstStyle/>
        <a:p>
          <a:endParaRPr lang="en-GB"/>
        </a:p>
      </dgm:t>
    </dgm:pt>
    <dgm:pt modelId="{08B59BB9-1E26-4BFA-9DC3-B1A2BD5D263C}">
      <dgm:prSet phldrT="[Text]"/>
      <dgm:spPr/>
      <dgm:t>
        <a:bodyPr/>
        <a:lstStyle/>
        <a:p>
          <a:pPr>
            <a:lnSpc>
              <a:spcPct val="100000"/>
            </a:lnSpc>
          </a:pPr>
          <a:r>
            <a:rPr lang="en-GB">
              <a:effectLst/>
              <a:latin typeface="Calibri" panose="020F0502020204030204" pitchFamily="34" charset="0"/>
              <a:ea typeface="Calibri" panose="020F0502020204030204" pitchFamily="34" charset="0"/>
              <a:cs typeface="Times New Roman" panose="02020603050405020304" pitchFamily="18" charset="0"/>
            </a:rPr>
            <a:t>2. Exams cancelled, SQA will ask teachers and lecturers to </a:t>
          </a:r>
          <a:r>
            <a:rPr lang="en-GB">
              <a:latin typeface="Calibri" panose="020F0502020204030204" pitchFamily="34" charset="0"/>
              <a:ea typeface="Calibri" panose="020F0502020204030204" pitchFamily="34" charset="0"/>
              <a:cs typeface="Times New Roman" panose="02020603050405020304" pitchFamily="18" charset="0"/>
            </a:rPr>
            <a:t>provide learners’ grades based on</a:t>
          </a:r>
          <a:r>
            <a:rPr lang="en-GB">
              <a:effectLst/>
              <a:latin typeface="Calibri" panose="020F0502020204030204" pitchFamily="34" charset="0"/>
              <a:ea typeface="Calibri" panose="020F0502020204030204" pitchFamily="34" charset="0"/>
              <a:cs typeface="Times New Roman" panose="02020603050405020304" pitchFamily="18" charset="0"/>
            </a:rPr>
            <a:t> assessment evidence-demonstrated attainment</a:t>
          </a:r>
          <a:endParaRPr lang="en-GB"/>
        </a:p>
      </dgm:t>
    </dgm:pt>
    <dgm:pt modelId="{50139AEB-6345-4CC4-92D9-CE4E8859A808}" type="parTrans" cxnId="{939D2C12-C9F7-4E6C-B613-7608D9F67C41}">
      <dgm:prSet/>
      <dgm:spPr/>
      <dgm:t>
        <a:bodyPr/>
        <a:lstStyle/>
        <a:p>
          <a:endParaRPr lang="en-GB"/>
        </a:p>
      </dgm:t>
    </dgm:pt>
    <dgm:pt modelId="{7202EF81-9C04-4D1C-8CEA-5319C6A0A25A}" type="sibTrans" cxnId="{939D2C12-C9F7-4E6C-B613-7608D9F67C41}">
      <dgm:prSet/>
      <dgm:spPr/>
      <dgm:t>
        <a:bodyPr/>
        <a:lstStyle/>
        <a:p>
          <a:endParaRPr lang="en-GB"/>
        </a:p>
      </dgm:t>
    </dgm:pt>
    <dgm:pt modelId="{33520741-3401-4034-8F5E-9E56BA917807}" type="pres">
      <dgm:prSet presAssocID="{61E1064D-16F0-492E-9E1C-6515C7464FDC}" presName="root" presStyleCnt="0">
        <dgm:presLayoutVars>
          <dgm:dir/>
          <dgm:resizeHandles val="exact"/>
        </dgm:presLayoutVars>
      </dgm:prSet>
      <dgm:spPr/>
    </dgm:pt>
    <dgm:pt modelId="{40753742-F8F8-4551-8F68-5990905D40E4}" type="pres">
      <dgm:prSet presAssocID="{502DA0D0-5187-4F32-93E2-DB5D1F23D7F4}" presName="compNode" presStyleCnt="0"/>
      <dgm:spPr/>
    </dgm:pt>
    <dgm:pt modelId="{E086BF97-088F-4D83-BB7B-17DD0DB048B7}" type="pres">
      <dgm:prSet presAssocID="{502DA0D0-5187-4F32-93E2-DB5D1F23D7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9B78729-407D-4B84-980C-091BAD77A106}" type="pres">
      <dgm:prSet presAssocID="{502DA0D0-5187-4F32-93E2-DB5D1F23D7F4}" presName="iconSpace" presStyleCnt="0"/>
      <dgm:spPr/>
    </dgm:pt>
    <dgm:pt modelId="{9E1D7FEC-76E4-4F67-A2B6-798505C458BA}" type="pres">
      <dgm:prSet presAssocID="{502DA0D0-5187-4F32-93E2-DB5D1F23D7F4}" presName="parTx" presStyleLbl="revTx" presStyleIdx="0" presStyleCnt="4">
        <dgm:presLayoutVars>
          <dgm:chMax val="0"/>
          <dgm:chPref val="0"/>
        </dgm:presLayoutVars>
      </dgm:prSet>
      <dgm:spPr/>
    </dgm:pt>
    <dgm:pt modelId="{66F477FB-A14A-4459-AB6A-DFB8675CFD88}" type="pres">
      <dgm:prSet presAssocID="{502DA0D0-5187-4F32-93E2-DB5D1F23D7F4}" presName="txSpace" presStyleCnt="0"/>
      <dgm:spPr/>
    </dgm:pt>
    <dgm:pt modelId="{657D7B82-42E1-4B50-AB82-70ADAD276A26}" type="pres">
      <dgm:prSet presAssocID="{502DA0D0-5187-4F32-93E2-DB5D1F23D7F4}" presName="desTx" presStyleLbl="revTx" presStyleIdx="1" presStyleCnt="4">
        <dgm:presLayoutVars/>
      </dgm:prSet>
      <dgm:spPr/>
    </dgm:pt>
    <dgm:pt modelId="{04A78360-09A6-407A-A06E-5FFE78BE1165}" type="pres">
      <dgm:prSet presAssocID="{FD39411E-DC0F-4101-BECB-7B97435954DE}" presName="sibTrans" presStyleCnt="0"/>
      <dgm:spPr/>
    </dgm:pt>
    <dgm:pt modelId="{6A65F5E0-6627-419F-BD43-44CC5FDF7E1F}" type="pres">
      <dgm:prSet presAssocID="{DBA92C40-3C72-42B5-A708-CC024DF2095C}" presName="compNode" presStyleCnt="0"/>
      <dgm:spPr/>
    </dgm:pt>
    <dgm:pt modelId="{056E64D4-D556-47EF-BC24-7A10C99FD168}" type="pres">
      <dgm:prSet presAssocID="{DBA92C40-3C72-42B5-A708-CC024DF209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6B93A312-3D63-4BFF-A984-C827019E72D9}" type="pres">
      <dgm:prSet presAssocID="{DBA92C40-3C72-42B5-A708-CC024DF2095C}" presName="iconSpace" presStyleCnt="0"/>
      <dgm:spPr/>
    </dgm:pt>
    <dgm:pt modelId="{4373D198-2E08-4F66-871B-E34FDAEC753B}" type="pres">
      <dgm:prSet presAssocID="{DBA92C40-3C72-42B5-A708-CC024DF2095C}" presName="parTx" presStyleLbl="revTx" presStyleIdx="2" presStyleCnt="4">
        <dgm:presLayoutVars>
          <dgm:chMax val="0"/>
          <dgm:chPref val="0"/>
        </dgm:presLayoutVars>
      </dgm:prSet>
      <dgm:spPr/>
    </dgm:pt>
    <dgm:pt modelId="{58302559-BE5D-42C6-A532-7BCA62BC6503}" type="pres">
      <dgm:prSet presAssocID="{DBA92C40-3C72-42B5-A708-CC024DF2095C}" presName="txSpace" presStyleCnt="0"/>
      <dgm:spPr/>
    </dgm:pt>
    <dgm:pt modelId="{76D78E98-C87B-44FB-9147-DECE37DFD321}" type="pres">
      <dgm:prSet presAssocID="{DBA92C40-3C72-42B5-A708-CC024DF2095C}" presName="desTx" presStyleLbl="revTx" presStyleIdx="3" presStyleCnt="4">
        <dgm:presLayoutVars/>
      </dgm:prSet>
      <dgm:spPr/>
    </dgm:pt>
  </dgm:ptLst>
  <dgm:cxnLst>
    <dgm:cxn modelId="{939D2C12-C9F7-4E6C-B613-7608D9F67C41}" srcId="{DBA92C40-3C72-42B5-A708-CC024DF2095C}" destId="{08B59BB9-1E26-4BFA-9DC3-B1A2BD5D263C}" srcOrd="0" destOrd="0" parTransId="{50139AEB-6345-4CC4-92D9-CE4E8859A808}" sibTransId="{7202EF81-9C04-4D1C-8CEA-5319C6A0A25A}"/>
    <dgm:cxn modelId="{70243F2F-072D-488E-B6B6-9AA2EEC8A378}" srcId="{502DA0D0-5187-4F32-93E2-DB5D1F23D7F4}" destId="{C052D720-6465-4C62-B727-9984813B45A9}" srcOrd="0" destOrd="0" parTransId="{80F7BA88-799A-49F4-AEC8-6C80CCC0A672}" sibTransId="{2745671A-20B5-4FCE-8A01-2395ABBC3F51}"/>
    <dgm:cxn modelId="{F4CA3F72-2C46-4CB2-9F1C-9967E28C8941}" type="presOf" srcId="{DBA92C40-3C72-42B5-A708-CC024DF2095C}" destId="{4373D198-2E08-4F66-871B-E34FDAEC753B}" srcOrd="0" destOrd="0" presId="urn:microsoft.com/office/officeart/2018/5/layout/CenteredIconLabelDescriptionList"/>
    <dgm:cxn modelId="{3371BECC-98F7-4BAE-B1AD-5E7F81A7E862}" type="presOf" srcId="{61E1064D-16F0-492E-9E1C-6515C7464FDC}" destId="{33520741-3401-4034-8F5E-9E56BA917807}" srcOrd="0" destOrd="0" presId="urn:microsoft.com/office/officeart/2018/5/layout/CenteredIconLabelDescriptionList"/>
    <dgm:cxn modelId="{461E06D3-C596-4BE2-A3F7-97F887FF22E8}" srcId="{61E1064D-16F0-492E-9E1C-6515C7464FDC}" destId="{DBA92C40-3C72-42B5-A708-CC024DF2095C}" srcOrd="1" destOrd="0" parTransId="{A72D2E8E-EDFA-4289-BD09-F33F909C60F0}" sibTransId="{BFF073F0-ABBC-4F85-BB8A-1FE60FF1305A}"/>
    <dgm:cxn modelId="{E61CDEDA-CE5A-4AF3-83E2-A727381E8112}" type="presOf" srcId="{C052D720-6465-4C62-B727-9984813B45A9}" destId="{657D7B82-42E1-4B50-AB82-70ADAD276A26}" srcOrd="0" destOrd="0" presId="urn:microsoft.com/office/officeart/2018/5/layout/CenteredIconLabelDescriptionList"/>
    <dgm:cxn modelId="{A8263AEB-B2DE-4483-BF77-8C375F0A2980}" srcId="{61E1064D-16F0-492E-9E1C-6515C7464FDC}" destId="{502DA0D0-5187-4F32-93E2-DB5D1F23D7F4}" srcOrd="0" destOrd="0" parTransId="{A59B196A-D0E6-4BBF-9F58-99AE574665AD}" sibTransId="{FD39411E-DC0F-4101-BECB-7B97435954DE}"/>
    <dgm:cxn modelId="{E477E1F2-2E34-47E3-82CA-DDBF728334D2}" type="presOf" srcId="{502DA0D0-5187-4F32-93E2-DB5D1F23D7F4}" destId="{9E1D7FEC-76E4-4F67-A2B6-798505C458BA}" srcOrd="0" destOrd="0" presId="urn:microsoft.com/office/officeart/2018/5/layout/CenteredIconLabelDescriptionList"/>
    <dgm:cxn modelId="{484FD1F9-70D6-41F7-AD5E-2A6384748AD5}" type="presOf" srcId="{08B59BB9-1E26-4BFA-9DC3-B1A2BD5D263C}" destId="{76D78E98-C87B-44FB-9147-DECE37DFD321}" srcOrd="0" destOrd="0" presId="urn:microsoft.com/office/officeart/2018/5/layout/CenteredIconLabelDescriptionList"/>
    <dgm:cxn modelId="{EE560950-0584-4B2A-9E2D-D80B6DCFF241}" type="presParOf" srcId="{33520741-3401-4034-8F5E-9E56BA917807}" destId="{40753742-F8F8-4551-8F68-5990905D40E4}" srcOrd="0" destOrd="0" presId="urn:microsoft.com/office/officeart/2018/5/layout/CenteredIconLabelDescriptionList"/>
    <dgm:cxn modelId="{A28E42D4-B762-4CFA-9C85-14D00FBCE590}" type="presParOf" srcId="{40753742-F8F8-4551-8F68-5990905D40E4}" destId="{E086BF97-088F-4D83-BB7B-17DD0DB048B7}" srcOrd="0" destOrd="0" presId="urn:microsoft.com/office/officeart/2018/5/layout/CenteredIconLabelDescriptionList"/>
    <dgm:cxn modelId="{31AFE712-1CC5-4C8D-B79F-56995AB0FE07}" type="presParOf" srcId="{40753742-F8F8-4551-8F68-5990905D40E4}" destId="{79B78729-407D-4B84-980C-091BAD77A106}" srcOrd="1" destOrd="0" presId="urn:microsoft.com/office/officeart/2018/5/layout/CenteredIconLabelDescriptionList"/>
    <dgm:cxn modelId="{9499D2DB-E5CD-485B-8F79-D389AE722D49}" type="presParOf" srcId="{40753742-F8F8-4551-8F68-5990905D40E4}" destId="{9E1D7FEC-76E4-4F67-A2B6-798505C458BA}" srcOrd="2" destOrd="0" presId="urn:microsoft.com/office/officeart/2018/5/layout/CenteredIconLabelDescriptionList"/>
    <dgm:cxn modelId="{4A3C022C-7C9A-4603-AF21-575E23333CC4}" type="presParOf" srcId="{40753742-F8F8-4551-8F68-5990905D40E4}" destId="{66F477FB-A14A-4459-AB6A-DFB8675CFD88}" srcOrd="3" destOrd="0" presId="urn:microsoft.com/office/officeart/2018/5/layout/CenteredIconLabelDescriptionList"/>
    <dgm:cxn modelId="{E66EFC5B-F635-4619-815C-E4279B9450FF}" type="presParOf" srcId="{40753742-F8F8-4551-8F68-5990905D40E4}" destId="{657D7B82-42E1-4B50-AB82-70ADAD276A26}" srcOrd="4" destOrd="0" presId="urn:microsoft.com/office/officeart/2018/5/layout/CenteredIconLabelDescriptionList"/>
    <dgm:cxn modelId="{06746C8C-5E16-442F-A864-A19FE8D84A21}" type="presParOf" srcId="{33520741-3401-4034-8F5E-9E56BA917807}" destId="{04A78360-09A6-407A-A06E-5FFE78BE1165}" srcOrd="1" destOrd="0" presId="urn:microsoft.com/office/officeart/2018/5/layout/CenteredIconLabelDescriptionList"/>
    <dgm:cxn modelId="{D340E693-0A99-4859-A7F4-158FBC15BD5E}" type="presParOf" srcId="{33520741-3401-4034-8F5E-9E56BA917807}" destId="{6A65F5E0-6627-419F-BD43-44CC5FDF7E1F}" srcOrd="2" destOrd="0" presId="urn:microsoft.com/office/officeart/2018/5/layout/CenteredIconLabelDescriptionList"/>
    <dgm:cxn modelId="{05C31D46-3735-4BDB-9607-7808A5351AE5}" type="presParOf" srcId="{6A65F5E0-6627-419F-BD43-44CC5FDF7E1F}" destId="{056E64D4-D556-47EF-BC24-7A10C99FD168}" srcOrd="0" destOrd="0" presId="urn:microsoft.com/office/officeart/2018/5/layout/CenteredIconLabelDescriptionList"/>
    <dgm:cxn modelId="{84371687-B4BD-4F71-8329-537E4FE9DBBA}" type="presParOf" srcId="{6A65F5E0-6627-419F-BD43-44CC5FDF7E1F}" destId="{6B93A312-3D63-4BFF-A984-C827019E72D9}" srcOrd="1" destOrd="0" presId="urn:microsoft.com/office/officeart/2018/5/layout/CenteredIconLabelDescriptionList"/>
    <dgm:cxn modelId="{E3136316-3906-4230-92DE-7BA4BB9D1F1F}" type="presParOf" srcId="{6A65F5E0-6627-419F-BD43-44CC5FDF7E1F}" destId="{4373D198-2E08-4F66-871B-E34FDAEC753B}" srcOrd="2" destOrd="0" presId="urn:microsoft.com/office/officeart/2018/5/layout/CenteredIconLabelDescriptionList"/>
    <dgm:cxn modelId="{0DBDF3A4-2B8D-490B-B202-C8790B15A4FE}" type="presParOf" srcId="{6A65F5E0-6627-419F-BD43-44CC5FDF7E1F}" destId="{58302559-BE5D-42C6-A532-7BCA62BC6503}" srcOrd="3" destOrd="0" presId="urn:microsoft.com/office/officeart/2018/5/layout/CenteredIconLabelDescriptionList"/>
    <dgm:cxn modelId="{EBE89FCF-A59F-47BA-9D06-7AC73EBA405E}" type="presParOf" srcId="{6A65F5E0-6627-419F-BD43-44CC5FDF7E1F}" destId="{76D78E98-C87B-44FB-9147-DECE37DFD32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49F81-5842-472F-8175-C90FC118AB33}">
      <dsp:nvSpPr>
        <dsp:cNvPr id="0" name=""/>
        <dsp:cNvSpPr/>
      </dsp:nvSpPr>
      <dsp:spPr>
        <a:xfrm>
          <a:off x="1108" y="68"/>
          <a:ext cx="6855783" cy="2154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Modifications</a:t>
          </a:r>
        </a:p>
        <a:p>
          <a:pPr marL="0" lvl="0" indent="0" algn="ctr" defTabSz="2178050">
            <a:lnSpc>
              <a:spcPct val="90000"/>
            </a:lnSpc>
            <a:spcBef>
              <a:spcPct val="0"/>
            </a:spcBef>
            <a:spcAft>
              <a:spcPct val="35000"/>
            </a:spcAft>
            <a:buNone/>
          </a:pPr>
          <a:r>
            <a:rPr lang="en-GB" sz="4900" kern="1200" dirty="0"/>
            <a:t>2021-22</a:t>
          </a:r>
        </a:p>
      </dsp:txBody>
      <dsp:txXfrm>
        <a:off x="64207" y="63167"/>
        <a:ext cx="6729585" cy="2028170"/>
      </dsp:txXfrm>
    </dsp:sp>
    <dsp:sp modelId="{0ECB71E0-96A3-42CF-B9EE-C590EDB09D2F}">
      <dsp:nvSpPr>
        <dsp:cNvPr id="0" name=""/>
        <dsp:cNvSpPr/>
      </dsp:nvSpPr>
      <dsp:spPr>
        <a:xfrm>
          <a:off x="1108"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Reduce workload</a:t>
          </a:r>
        </a:p>
      </dsp:txBody>
      <dsp:txXfrm>
        <a:off x="48333" y="2385809"/>
        <a:ext cx="1517916" cy="2059918"/>
      </dsp:txXfrm>
    </dsp:sp>
    <dsp:sp modelId="{B1B2D174-B558-4784-AC5E-07BA6C8DDD38}">
      <dsp:nvSpPr>
        <dsp:cNvPr id="0" name=""/>
        <dsp:cNvSpPr/>
      </dsp:nvSpPr>
      <dsp:spPr>
        <a:xfrm>
          <a:off x="1748913"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Maintain credibility</a:t>
          </a:r>
        </a:p>
      </dsp:txBody>
      <dsp:txXfrm>
        <a:off x="1796138" y="2385809"/>
        <a:ext cx="1517916" cy="2059918"/>
      </dsp:txXfrm>
    </dsp:sp>
    <dsp:sp modelId="{9FE21652-5590-4D00-BA5A-DB4B2152FF73}">
      <dsp:nvSpPr>
        <dsp:cNvPr id="0" name=""/>
        <dsp:cNvSpPr/>
      </dsp:nvSpPr>
      <dsp:spPr>
        <a:xfrm>
          <a:off x="3496719"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Allow for lost learning</a:t>
          </a:r>
        </a:p>
      </dsp:txBody>
      <dsp:txXfrm>
        <a:off x="3543944" y="2385809"/>
        <a:ext cx="1517916" cy="2059918"/>
      </dsp:txXfrm>
    </dsp:sp>
    <dsp:sp modelId="{F52DB168-6E28-4635-B40E-1B7A6229D90F}">
      <dsp:nvSpPr>
        <dsp:cNvPr id="0" name=""/>
        <dsp:cNvSpPr/>
      </dsp:nvSpPr>
      <dsp:spPr>
        <a:xfrm>
          <a:off x="5244524" y="2338584"/>
          <a:ext cx="1612366" cy="2154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Support progression</a:t>
          </a:r>
        </a:p>
      </dsp:txBody>
      <dsp:txXfrm>
        <a:off x="5291749" y="2385809"/>
        <a:ext cx="1517916" cy="2059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6BF97-088F-4D83-BB7B-17DD0DB048B7}">
      <dsp:nvSpPr>
        <dsp:cNvPr id="0" name=""/>
        <dsp:cNvSpPr/>
      </dsp:nvSpPr>
      <dsp:spPr>
        <a:xfrm>
          <a:off x="1235364" y="0"/>
          <a:ext cx="1321708" cy="1206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1D7FEC-76E4-4F67-A2B6-798505C458BA}">
      <dsp:nvSpPr>
        <dsp:cNvPr id="0" name=""/>
        <dsp:cNvSpPr/>
      </dsp:nvSpPr>
      <dsp:spPr>
        <a:xfrm>
          <a:off x="8064" y="1340106"/>
          <a:ext cx="3776308" cy="517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GB" sz="3300" kern="1200"/>
            <a:t>1.</a:t>
          </a:r>
        </a:p>
      </dsp:txBody>
      <dsp:txXfrm>
        <a:off x="8064" y="1340106"/>
        <a:ext cx="3776308" cy="517213"/>
      </dsp:txXfrm>
    </dsp:sp>
    <dsp:sp modelId="{657D7B82-42E1-4B50-AB82-70ADAD276A26}">
      <dsp:nvSpPr>
        <dsp:cNvPr id="0" name=""/>
        <dsp:cNvSpPr/>
      </dsp:nvSpPr>
      <dsp:spPr>
        <a:xfrm>
          <a:off x="8064" y="1919308"/>
          <a:ext cx="3776308" cy="147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latin typeface="Calibri" panose="020F0502020204030204" pitchFamily="34" charset="0"/>
              <a:ea typeface="Calibri" panose="020F0502020204030204" pitchFamily="34" charset="0"/>
              <a:cs typeface="Times New Roman" panose="02020603050405020304" pitchFamily="18" charset="0"/>
            </a:rPr>
            <a:t>A</a:t>
          </a:r>
          <a:r>
            <a:rPr lang="en-GB" sz="1700" kern="1200">
              <a:effectLst/>
              <a:latin typeface="Calibri" panose="020F0502020204030204" pitchFamily="34" charset="0"/>
              <a:ea typeface="Calibri" panose="020F0502020204030204" pitchFamily="34" charset="0"/>
              <a:cs typeface="Times New Roman" panose="02020603050405020304" pitchFamily="18" charset="0"/>
            </a:rPr>
            <a:t>ppropriate additional support measures for learners will be put in place to ensure that exams can still go ahead. For some courses this could include, for example, advance notice of some topics which will feature in exams</a:t>
          </a:r>
          <a:endParaRPr lang="en-GB" sz="1700" kern="1200"/>
        </a:p>
      </dsp:txBody>
      <dsp:txXfrm>
        <a:off x="8064" y="1919308"/>
        <a:ext cx="3776308" cy="1475163"/>
      </dsp:txXfrm>
    </dsp:sp>
    <dsp:sp modelId="{056E64D4-D556-47EF-BC24-7A10C99FD168}">
      <dsp:nvSpPr>
        <dsp:cNvPr id="0" name=""/>
        <dsp:cNvSpPr/>
      </dsp:nvSpPr>
      <dsp:spPr>
        <a:xfrm>
          <a:off x="5672527" y="0"/>
          <a:ext cx="1321708" cy="1206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73D198-2E08-4F66-871B-E34FDAEC753B}">
      <dsp:nvSpPr>
        <dsp:cNvPr id="0" name=""/>
        <dsp:cNvSpPr/>
      </dsp:nvSpPr>
      <dsp:spPr>
        <a:xfrm>
          <a:off x="4445227" y="1340106"/>
          <a:ext cx="3776308" cy="517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GB" sz="3300" kern="1200"/>
            <a:t>2. </a:t>
          </a:r>
        </a:p>
      </dsp:txBody>
      <dsp:txXfrm>
        <a:off x="4445227" y="1340106"/>
        <a:ext cx="3776308" cy="517213"/>
      </dsp:txXfrm>
    </dsp:sp>
    <dsp:sp modelId="{76D78E98-C87B-44FB-9147-DECE37DFD321}">
      <dsp:nvSpPr>
        <dsp:cNvPr id="0" name=""/>
        <dsp:cNvSpPr/>
      </dsp:nvSpPr>
      <dsp:spPr>
        <a:xfrm>
          <a:off x="4445227" y="1919308"/>
          <a:ext cx="3776308" cy="147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effectLst/>
              <a:latin typeface="Calibri" panose="020F0502020204030204" pitchFamily="34" charset="0"/>
              <a:ea typeface="Calibri" panose="020F0502020204030204" pitchFamily="34" charset="0"/>
              <a:cs typeface="Times New Roman" panose="02020603050405020304" pitchFamily="18" charset="0"/>
            </a:rPr>
            <a:t>2. Exams cancelled, SQA will ask teachers and lecturers to </a:t>
          </a:r>
          <a:r>
            <a:rPr lang="en-GB" sz="1700" kern="1200">
              <a:latin typeface="Calibri" panose="020F0502020204030204" pitchFamily="34" charset="0"/>
              <a:ea typeface="Calibri" panose="020F0502020204030204" pitchFamily="34" charset="0"/>
              <a:cs typeface="Times New Roman" panose="02020603050405020304" pitchFamily="18" charset="0"/>
            </a:rPr>
            <a:t>provide learners’ grades based on</a:t>
          </a:r>
          <a:r>
            <a:rPr lang="en-GB" sz="1700" kern="1200">
              <a:effectLst/>
              <a:latin typeface="Calibri" panose="020F0502020204030204" pitchFamily="34" charset="0"/>
              <a:ea typeface="Calibri" panose="020F0502020204030204" pitchFamily="34" charset="0"/>
              <a:cs typeface="Times New Roman" panose="02020603050405020304" pitchFamily="18" charset="0"/>
            </a:rPr>
            <a:t> assessment evidence-demonstrated attainment</a:t>
          </a:r>
          <a:endParaRPr lang="en-GB" sz="1700" kern="1200"/>
        </a:p>
      </dsp:txBody>
      <dsp:txXfrm>
        <a:off x="4445227" y="1919308"/>
        <a:ext cx="3776308" cy="14751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6190A-015C-469D-A1B9-2E1681D24A79}" type="datetimeFigureOut">
              <a:rPr lang="en-GB" smtClean="0"/>
              <a:t>07/03/2022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8AD8C-02F5-4D36-9240-7F0427B3607D}" type="slidenum">
              <a:rPr lang="en-GB" smtClean="0"/>
              <a:t>‹#›</a:t>
            </a:fld>
            <a:endParaRPr lang="en-GB"/>
          </a:p>
        </p:txBody>
      </p:sp>
    </p:spTree>
    <p:extLst>
      <p:ext uri="{BB962C8B-B14F-4D97-AF65-F5344CB8AC3E}">
        <p14:creationId xmlns:p14="http://schemas.microsoft.com/office/powerpoint/2010/main" val="423658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Cabinet Secretary informed parliament on the 18</a:t>
            </a:r>
            <a:r>
              <a:rPr lang="en-GB" sz="12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August that, exams would go ahead and this is still the situation.</a:t>
            </a:r>
          </a:p>
          <a:p>
            <a:endParaRPr lang="en-GB" sz="1200" dirty="0">
              <a:solidFill>
                <a:schemeClr val="bg1"/>
              </a:solidFill>
              <a:effectLst/>
              <a:latin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2</a:t>
            </a:fld>
            <a:endParaRPr lang="en-GB"/>
          </a:p>
        </p:txBody>
      </p:sp>
    </p:spTree>
    <p:extLst>
      <p:ext uri="{BB962C8B-B14F-4D97-AF65-F5344CB8AC3E}">
        <p14:creationId xmlns:p14="http://schemas.microsoft.com/office/powerpoint/2010/main" val="78545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While detailed planning for delivering exams is now underway, it is also important that SQA, along with the whole education system, plans for any further disruption that may happen due to the Covid-19 pandemic and I will talk about this later. </a:t>
            </a:r>
            <a:r>
              <a:rPr lang="en-GB" sz="1800" dirty="0">
                <a:effectLst/>
                <a:latin typeface="Calibri" panose="020F0502020204030204" pitchFamily="34" charset="0"/>
                <a:cs typeface="Times New Roman" panose="02020603050405020304" pitchFamily="18" charset="0"/>
              </a:rPr>
              <a:t>Many of you and your children will be experiencing exams for the first time this year so I thought it would be worthwhile showing you this 5 min video of the whole process from before the exam to after certification. </a:t>
            </a:r>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3</a:t>
            </a:fld>
            <a:endParaRPr lang="en-GB"/>
          </a:p>
        </p:txBody>
      </p:sp>
    </p:spTree>
    <p:extLst>
      <p:ext uri="{BB962C8B-B14F-4D97-AF65-F5344CB8AC3E}">
        <p14:creationId xmlns:p14="http://schemas.microsoft.com/office/powerpoint/2010/main" val="219408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have seen this video before but it is still very relevant. Link</a:t>
            </a:r>
            <a:r>
              <a:rPr lang="en-GB" baseline="0" dirty="0"/>
              <a:t> to embedded video:</a:t>
            </a:r>
          </a:p>
          <a:p>
            <a:r>
              <a:rPr lang="en-GB" baseline="0" dirty="0"/>
              <a:t> https://www.youtube.com/watch?v=l2-8tT4PH8g</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B413C8-037E-4C0E-87AE-7CDCA1115E9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3658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Let’s move on to more specific support this year…</a:t>
            </a:r>
          </a:p>
          <a:p>
            <a:pPr marL="0" indent="0">
              <a:buNone/>
            </a:pPr>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have modified the courses to</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reduce the volume of assessment and ease teacher, lecturer and learner workload</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maintain the credibility of the qualifications so that every school in Scotland still covers the same material and we maintain consistency</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allow for any lost learning caused by Covid-19 </a:t>
            </a:r>
          </a:p>
          <a:p>
            <a:pPr marL="800100" lvl="1" indent="-342900">
              <a:buFont typeface="Arial" panose="020B0604020202020204" pitchFamily="34" charset="0"/>
              <a:buChar char="•"/>
            </a:pPr>
            <a:r>
              <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support learners as they progress to the next stage of their qualifications</a:t>
            </a:r>
          </a:p>
          <a:p>
            <a:pPr marL="457200" lvl="1" indent="0">
              <a:buFont typeface="Arial" panose="020B0604020202020204" pitchFamily="34" charset="0"/>
              <a:buNone/>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most National 5 to Advanced Higher courses, these are the same modifications that were put in place for 2020-21. However, in response to feedback from teachers and lecturers, and the recent easing of public health restrictions, SQA has adjusted the modifications in around 70 courses for 2021-22 to give learners more opportunities to demonstrate their knowledge and skills.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give you an example some of the modifications in practical courses were very tough on some young people. Woodworking and cookery…they could not actually do the practical assessments which was where they excelled so there is no point in ditching these this year and penalising the young people. Many of these have been brought back where covid restrictions allow.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Course information 2021-22- on all subject pages show you what the modifications are so have a look for some of the subjects your senior pupils are taking.</a:t>
            </a:r>
          </a:p>
          <a:p>
            <a:pPr marL="0" lvl="0" indent="0">
              <a:buFont typeface="Arial" panose="020B060402020202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5</a:t>
            </a:fld>
            <a:endParaRPr lang="en-GB"/>
          </a:p>
        </p:txBody>
      </p:sp>
    </p:spTree>
    <p:extLst>
      <p:ext uri="{BB962C8B-B14F-4D97-AF65-F5344CB8AC3E}">
        <p14:creationId xmlns:p14="http://schemas.microsoft.com/office/powerpoint/2010/main" val="266796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National Quals Group have planned contingencies this year so we will all be better prepared if something does happen and the covid situation changes.</a:t>
            </a:r>
          </a:p>
          <a:p>
            <a:pPr marL="0" inden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first contingency has been announced and the second will only be applied if….</a:t>
            </a:r>
          </a:p>
          <a:p>
            <a:pPr marL="0" indent="0">
              <a:buNone/>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changes to public health advice mean that large gatherings of people are no longer permitted in April to June, and exams are cancelled, </a:t>
            </a:r>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6</a:t>
            </a:fld>
            <a:endParaRPr lang="en-GB"/>
          </a:p>
        </p:txBody>
      </p:sp>
    </p:spTree>
    <p:extLst>
      <p:ext uri="{BB962C8B-B14F-4D97-AF65-F5344CB8AC3E}">
        <p14:creationId xmlns:p14="http://schemas.microsoft.com/office/powerpoint/2010/main" val="101241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additional support follows the significant modifications  (which are scenario 1), that we made to the course assessments at the start of session 2021-22 to help reduce the volume of assessment and ease the workload of learners, teachers, lecturers, and training providers.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We have continued to closely monitor the levels of disruption to learning and teaching across the country, including learner and staff absences. As a result, following discussion with our partners across the education system we moved to Scenario 2.</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means that we will publish some revision support for learners to help them with their revision during the final run up to their exams. This support is focused on the question paper element of courses, exams and not coursework. Coursework support was included in the modifications much earlier in the school year.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We will publish the revision support during </a:t>
            </a:r>
            <a:r>
              <a:rPr lang="en-GB" sz="1800" b="1" dirty="0">
                <a:effectLst/>
                <a:latin typeface="Arial" panose="020B0604020202020204" pitchFamily="34" charset="0"/>
                <a:ea typeface="Calibri" panose="020F0502020204030204" pitchFamily="34" charset="0"/>
                <a:cs typeface="Arial" panose="020B0604020202020204" pitchFamily="34" charset="0"/>
              </a:rPr>
              <a:t>week beginning 7 March</a:t>
            </a:r>
            <a:r>
              <a:rPr lang="en-GB" sz="1800" dirty="0">
                <a:effectLst/>
                <a:latin typeface="Arial" panose="020B0604020202020204" pitchFamily="34" charset="0"/>
                <a:ea typeface="Calibri" panose="020F0502020204030204" pitchFamily="34" charset="0"/>
                <a:cs typeface="Arial" panose="020B0604020202020204" pitchFamily="34" charset="0"/>
              </a:rPr>
              <a:t>, as it is important that learners have had the opportunity to complete their courses and focus on their coursework before they turn their attention more fully towards preparing for exams as they would do any other year.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Revision support will be available for all courses that have an exam. This support will be tailored to reflect the different content and styles of questions that are assessed in each question paper, as well as any modifications to the question papers that are already in place, both of which will help the learner.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In some courses we will advise learners which topic(s), context(s) or content will or will not be assessed in the exam. This will allow learners to focus their revision on what will be in the exam. For other courses we will provide study guides, with hints and tips to help learners prepare for the exams. A couple of courses will have study guides which learners can take into the exam, where appropriate, example, </a:t>
            </a:r>
            <a:r>
              <a:rPr lang="en-GB" dirty="0"/>
              <a:t>where candidates routinely memorise or write out essays 10 times before they go in, we will stop this practice by allowing them to take in their notes that can be used for extended writing.</a:t>
            </a:r>
          </a:p>
        </p:txBody>
      </p:sp>
      <p:sp>
        <p:nvSpPr>
          <p:cNvPr id="4" name="Slide Number Placeholder 3"/>
          <p:cNvSpPr>
            <a:spLocks noGrp="1"/>
          </p:cNvSpPr>
          <p:nvPr>
            <p:ph type="sldNum" sz="quarter" idx="10"/>
          </p:nvPr>
        </p:nvSpPr>
        <p:spPr/>
        <p:txBody>
          <a:bodyPr/>
          <a:lstStyle/>
          <a:p>
            <a:fld id="{346A9CEC-4963-4807-876E-D59F6884CED3}" type="slidenum">
              <a:rPr lang="en-GB" smtClean="0"/>
              <a:t>7</a:t>
            </a:fld>
            <a:endParaRPr lang="en-GB" dirty="0"/>
          </a:p>
        </p:txBody>
      </p:sp>
    </p:spTree>
    <p:extLst>
      <p:ext uri="{BB962C8B-B14F-4D97-AF65-F5344CB8AC3E}">
        <p14:creationId xmlns:p14="http://schemas.microsoft.com/office/powerpoint/2010/main" val="91134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you saw in the video, our Exceptional Circumstances system will run this year with a slight change. It will only focus on the Exam. </a:t>
            </a:r>
            <a:r>
              <a:rPr lang="en-GB" sz="1800" dirty="0">
                <a:effectLst/>
                <a:latin typeface="Arial" panose="020B0604020202020204" pitchFamily="34" charset="0"/>
                <a:ea typeface="Calibri" panose="020F0502020204030204" pitchFamily="34" charset="0"/>
                <a:cs typeface="Arial" panose="020B0604020202020204" pitchFamily="34" charset="0"/>
              </a:rPr>
              <a:t>This service will support learners who are unable to attend an exam due to a reason beyond their control, such as a medical condition (including Covid-19 related absence) or bereavement, or who are affected by disruption on the day of the exam as reported by the Chief Invigilator.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dirty="0"/>
              <a:t>As soon as a school find out that there is a candidate that cannot attend on the day of the exam, the school can contact us and we can start to gather evidence from the school that will allow a grade to be given and certificated. </a:t>
            </a: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8</a:t>
            </a:fld>
            <a:endParaRPr lang="en-GB"/>
          </a:p>
        </p:txBody>
      </p:sp>
    </p:spTree>
    <p:extLst>
      <p:ext uri="{BB962C8B-B14F-4D97-AF65-F5344CB8AC3E}">
        <p14:creationId xmlns:p14="http://schemas.microsoft.com/office/powerpoint/2010/main" val="401741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Appeals post certification is the second safety net. This comes into play after certification. A candidate can appeal if the grade they get is lower than the estimated grade. Once a candidate decides to appeal, we will request that the school provide us with the evidence. We will then use this material to make the final decision on the grade. </a:t>
            </a:r>
          </a:p>
          <a:p>
            <a:endParaRPr lang="en-GB" dirty="0"/>
          </a:p>
        </p:txBody>
      </p:sp>
      <p:sp>
        <p:nvSpPr>
          <p:cNvPr id="4" name="Slide Number Placeholder 3"/>
          <p:cNvSpPr>
            <a:spLocks noGrp="1"/>
          </p:cNvSpPr>
          <p:nvPr>
            <p:ph type="sldNum" sz="quarter" idx="5"/>
          </p:nvPr>
        </p:nvSpPr>
        <p:spPr/>
        <p:txBody>
          <a:bodyPr/>
          <a:lstStyle/>
          <a:p>
            <a:fld id="{6358AD8C-02F5-4D36-9240-7F0427B3607D}" type="slidenum">
              <a:rPr lang="en-GB" smtClean="0"/>
              <a:t>9</a:t>
            </a:fld>
            <a:endParaRPr lang="en-GB"/>
          </a:p>
        </p:txBody>
      </p:sp>
    </p:spTree>
    <p:extLst>
      <p:ext uri="{BB962C8B-B14F-4D97-AF65-F5344CB8AC3E}">
        <p14:creationId xmlns:p14="http://schemas.microsoft.com/office/powerpoint/2010/main" val="297667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6A9CEC-4963-4807-876E-D59F6884CED3}" type="slidenum">
              <a:rPr lang="en-GB" smtClean="0"/>
              <a:t>10</a:t>
            </a:fld>
            <a:endParaRPr lang="en-GB" dirty="0"/>
          </a:p>
        </p:txBody>
      </p:sp>
    </p:spTree>
    <p:extLst>
      <p:ext uri="{BB962C8B-B14F-4D97-AF65-F5344CB8AC3E}">
        <p14:creationId xmlns:p14="http://schemas.microsoft.com/office/powerpoint/2010/main" val="1015354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0B287A-9972-6D4B-A96F-604E06174C8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A807-2285-DD40-B1FB-05CEA5AF7008}" type="slidenum">
              <a:rPr lang="en-US" smtClean="0"/>
              <a:t>‹#›</a:t>
            </a:fld>
            <a:endParaRPr lang="en-US"/>
          </a:p>
        </p:txBody>
      </p:sp>
      <p:pic>
        <p:nvPicPr>
          <p:cNvPr id="7" name="Picture 6" descr="Slide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572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6946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284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8650" y="2377329"/>
            <a:ext cx="7886700" cy="2333059"/>
          </a:xfrm>
          <a:prstGeom prst="rect">
            <a:avLst/>
          </a:prstGeom>
        </p:spPr>
        <p:txBody>
          <a:bodyPr/>
          <a:lstStyle>
            <a:lvl1pPr>
              <a:defRPr sz="27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88736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B287A-9972-6D4B-A96F-604E06174C8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A807-2285-DD40-B1FB-05CEA5AF7008}" type="slidenum">
              <a:rPr lang="en-US" smtClean="0"/>
              <a:t>‹#›</a:t>
            </a:fld>
            <a:endParaRPr lang="en-US"/>
          </a:p>
        </p:txBody>
      </p:sp>
      <p:pic>
        <p:nvPicPr>
          <p:cNvPr id="7" name="Picture 6" descr="Slide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7181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B287A-9972-6D4B-A96F-604E06174C80}"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EA807-2285-DD40-B1FB-05CEA5AF7008}" type="slidenum">
              <a:rPr lang="en-US" smtClean="0"/>
              <a:t>‹#›</a:t>
            </a:fld>
            <a:endParaRPr lang="en-US"/>
          </a:p>
        </p:txBody>
      </p:sp>
      <p:pic>
        <p:nvPicPr>
          <p:cNvPr id="8" name="Picture 7" descr="_DSC9734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descr="SQA_powerpoint_top_left_curv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38064" cy="2204864"/>
          </a:xfrm>
          <a:prstGeom prst="rect">
            <a:avLst/>
          </a:prstGeom>
        </p:spPr>
      </p:pic>
    </p:spTree>
    <p:extLst>
      <p:ext uri="{BB962C8B-B14F-4D97-AF65-F5344CB8AC3E}">
        <p14:creationId xmlns:p14="http://schemas.microsoft.com/office/powerpoint/2010/main" val="134608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B287A-9972-6D4B-A96F-604E06174C80}"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EA807-2285-DD40-B1FB-05CEA5AF7008}" type="slidenum">
              <a:rPr lang="en-US" smtClean="0"/>
              <a:t>‹#›</a:t>
            </a:fld>
            <a:endParaRPr lang="en-US"/>
          </a:p>
        </p:txBody>
      </p:sp>
      <p:pic>
        <p:nvPicPr>
          <p:cNvPr id="8" name="Picture 7" descr="Slides 4-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64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B287A-9972-6D4B-A96F-604E06174C80}"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EA807-2285-DD40-B1FB-05CEA5AF7008}" type="slidenum">
              <a:rPr lang="en-US" smtClean="0"/>
              <a:t>‹#›</a:t>
            </a:fld>
            <a:endParaRPr lang="en-US"/>
          </a:p>
        </p:txBody>
      </p:sp>
      <p:pic>
        <p:nvPicPr>
          <p:cNvPr id="10" name="Picture 9" descr="Slides 11-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086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B287A-9972-6D4B-A96F-604E06174C80}"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EA807-2285-DD40-B1FB-05CEA5AF7008}" type="slidenum">
              <a:rPr lang="en-US" smtClean="0"/>
              <a:t>‹#›</a:t>
            </a:fld>
            <a:endParaRPr lang="en-US"/>
          </a:p>
        </p:txBody>
      </p:sp>
      <p:pic>
        <p:nvPicPr>
          <p:cNvPr id="6" name="Picture 5" descr="Slide 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472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EAAFF-03F8-214F-B975-46E44E3A7354}" type="datetimeFigureOut">
              <a:rPr lang="en-US" smtClean="0"/>
              <a:t>3/7/2022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5F1CEC-1505-2B49-A88B-230091FD7F50}" type="slidenum">
              <a:rPr lang="en-US" smtClean="0"/>
              <a:t>‹#›</a:t>
            </a:fld>
            <a:endParaRPr lang="en-US" dirty="0"/>
          </a:p>
        </p:txBody>
      </p:sp>
    </p:spTree>
    <p:extLst>
      <p:ext uri="{BB962C8B-B14F-4D97-AF65-F5344CB8AC3E}">
        <p14:creationId xmlns:p14="http://schemas.microsoft.com/office/powerpoint/2010/main" val="313070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320"/>
            <a:ext cx="7886700" cy="994410"/>
          </a:xfrm>
          <a:prstGeom prst="rect">
            <a:avLst/>
          </a:prstGeom>
        </p:spPr>
        <p:txBody>
          <a:bodyPr/>
          <a:lstStyle>
            <a:lvl1pPr>
              <a:defRPr sz="2700" b="1">
                <a:solidFill>
                  <a:schemeClr val="bg1"/>
                </a:solidFill>
              </a:defRPr>
            </a:lvl1pPr>
          </a:lstStyle>
          <a:p>
            <a:r>
              <a:rPr lang="en-US"/>
              <a:t>Click to edit Master title style</a:t>
            </a:r>
            <a:endParaRPr lang="en-GB"/>
          </a:p>
        </p:txBody>
      </p:sp>
      <p:sp>
        <p:nvSpPr>
          <p:cNvPr id="8" name="Text Placeholder 7"/>
          <p:cNvSpPr>
            <a:spLocks noGrp="1"/>
          </p:cNvSpPr>
          <p:nvPr>
            <p:ph type="body" sz="quarter" idx="10" hasCustomPrompt="1"/>
          </p:nvPr>
        </p:nvSpPr>
        <p:spPr>
          <a:xfrm>
            <a:off x="628650" y="1534478"/>
            <a:ext cx="7886700" cy="1880235"/>
          </a:xfrm>
          <a:prstGeom prst="rect">
            <a:avLst/>
          </a:prstGeom>
        </p:spPr>
        <p:txBody>
          <a:bodyPr/>
          <a:lstStyle>
            <a:lvl1pPr>
              <a:defRPr sz="1800">
                <a:solidFill>
                  <a:schemeClr val="bg1"/>
                </a:solidFill>
              </a:defRPr>
            </a:lvl1pPr>
            <a:lvl2pPr>
              <a:defRPr sz="1500">
                <a:solidFill>
                  <a:schemeClr val="bg1"/>
                </a:solidFill>
              </a:defRPr>
            </a:lvl2pPr>
            <a:lvl3pPr>
              <a:defRPr sz="1350">
                <a:solidFill>
                  <a:schemeClr val="bg1"/>
                </a:solidFill>
              </a:defRPr>
            </a:lvl3pPr>
            <a:lvl4pPr>
              <a:defRPr sz="1200">
                <a:solidFill>
                  <a:schemeClr val="bg1"/>
                </a:solidFill>
              </a:defRPr>
            </a:lvl4pPr>
            <a:lvl5pPr>
              <a:defRPr sz="1050">
                <a:solidFill>
                  <a:schemeClr val="bg1"/>
                </a:solidFill>
              </a:defRPr>
            </a:lvl5pPr>
          </a:lstStyle>
          <a:p>
            <a:pPr lvl="0"/>
            <a:r>
              <a:rPr lang="en-US"/>
              <a:t>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690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18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0B287A-9972-6D4B-A96F-604E06174C80}" type="datetimeFigureOut">
              <a:rPr lang="en-US" smtClean="0"/>
              <a:t>3/7/2022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3EA807-2285-DD40-B1FB-05CEA5AF7008}" type="slidenum">
              <a:rPr lang="en-US" smtClean="0"/>
              <a:t>‹#›</a:t>
            </a:fld>
            <a:endParaRPr lang="en-US"/>
          </a:p>
        </p:txBody>
      </p:sp>
    </p:spTree>
    <p:extLst>
      <p:ext uri="{BB962C8B-B14F-4D97-AF65-F5344CB8AC3E}">
        <p14:creationId xmlns:p14="http://schemas.microsoft.com/office/powerpoint/2010/main" val="3071666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59772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xStyles>
    <p:titleStyle>
      <a:lvl1pPr algn="l" defTabSz="385727" rtl="0" eaLnBrk="1" latinLnBrk="0" hangingPunct="1">
        <a:spcBef>
          <a:spcPct val="0"/>
        </a:spcBef>
        <a:buNone/>
        <a:defRPr sz="1518" kern="1200">
          <a:solidFill>
            <a:schemeClr val="tx1"/>
          </a:solidFill>
          <a:latin typeface="Arial" panose="020B0604020202020204" pitchFamily="34" charset="0"/>
          <a:ea typeface="+mj-ea"/>
          <a:cs typeface="Arial" panose="020B0604020202020204" pitchFamily="34" charset="0"/>
        </a:defRPr>
      </a:lvl1pPr>
    </p:titleStyle>
    <p:bodyStyle>
      <a:lvl1pPr marL="144648" indent="-144648" algn="l" defTabSz="385727" rtl="0" eaLnBrk="1" latinLnBrk="0" hangingPunct="1">
        <a:spcBef>
          <a:spcPct val="20000"/>
        </a:spcBef>
        <a:buFont typeface="Symbol" panose="05050102010706020507" pitchFamily="18" charset="2"/>
        <a:buChar char=""/>
        <a:defRPr sz="1097" kern="1200">
          <a:solidFill>
            <a:schemeClr val="tx1"/>
          </a:solidFill>
          <a:latin typeface="Arial" panose="020B0604020202020204" pitchFamily="34" charset="0"/>
          <a:ea typeface="+mn-ea"/>
          <a:cs typeface="Arial" panose="020B0604020202020204" pitchFamily="34" charset="0"/>
        </a:defRPr>
      </a:lvl1pPr>
      <a:lvl2pPr marL="313404" indent="-12054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2pPr>
      <a:lvl3pPr marL="482159" indent="-9643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3pPr>
      <a:lvl4pPr marL="675024" indent="-9643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4pPr>
      <a:lvl5pPr marL="867889" indent="-96431" algn="l" defTabSz="385727" rtl="0" eaLnBrk="1" latinLnBrk="0" hangingPunct="1">
        <a:spcBef>
          <a:spcPct val="20000"/>
        </a:spcBef>
        <a:buFont typeface="Arial" panose="020B0604020202020204" pitchFamily="34" charset="0"/>
        <a:buChar char="»"/>
        <a:defRPr sz="1097" kern="1200">
          <a:solidFill>
            <a:schemeClr val="tx1"/>
          </a:solidFill>
          <a:latin typeface="Arial" panose="020B0604020202020204" pitchFamily="34" charset="0"/>
          <a:ea typeface="+mn-ea"/>
          <a:cs typeface="Arial" panose="020B0604020202020204" pitchFamily="34" charset="0"/>
        </a:defRPr>
      </a:lvl5pPr>
      <a:lvl6pPr marL="1060752"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6pPr>
      <a:lvl7pPr marL="1253616"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7pPr>
      <a:lvl8pPr marL="1446478"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8pPr>
      <a:lvl9pPr marL="1639343"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9pPr>
    </p:bodyStyle>
    <p:otherStyle>
      <a:defPPr>
        <a:defRPr lang="en-US"/>
      </a:defPPr>
      <a:lvl1pPr marL="0" algn="l" defTabSz="385727" rtl="0" eaLnBrk="1" latinLnBrk="0" hangingPunct="1">
        <a:defRPr sz="760" kern="1200">
          <a:solidFill>
            <a:schemeClr val="tx1"/>
          </a:solidFill>
          <a:latin typeface="+mn-lt"/>
          <a:ea typeface="+mn-ea"/>
          <a:cs typeface="+mn-cs"/>
        </a:defRPr>
      </a:lvl1pPr>
      <a:lvl2pPr marL="192864" algn="l" defTabSz="385727" rtl="0" eaLnBrk="1" latinLnBrk="0" hangingPunct="1">
        <a:defRPr sz="760" kern="1200">
          <a:solidFill>
            <a:schemeClr val="tx1"/>
          </a:solidFill>
          <a:latin typeface="+mn-lt"/>
          <a:ea typeface="+mn-ea"/>
          <a:cs typeface="+mn-cs"/>
        </a:defRPr>
      </a:lvl2pPr>
      <a:lvl3pPr marL="385727" algn="l" defTabSz="385727" rtl="0" eaLnBrk="1" latinLnBrk="0" hangingPunct="1">
        <a:defRPr sz="760" kern="1200">
          <a:solidFill>
            <a:schemeClr val="tx1"/>
          </a:solidFill>
          <a:latin typeface="+mn-lt"/>
          <a:ea typeface="+mn-ea"/>
          <a:cs typeface="+mn-cs"/>
        </a:defRPr>
      </a:lvl3pPr>
      <a:lvl4pPr marL="578591" algn="l" defTabSz="385727" rtl="0" eaLnBrk="1" latinLnBrk="0" hangingPunct="1">
        <a:defRPr sz="760" kern="1200">
          <a:solidFill>
            <a:schemeClr val="tx1"/>
          </a:solidFill>
          <a:latin typeface="+mn-lt"/>
          <a:ea typeface="+mn-ea"/>
          <a:cs typeface="+mn-cs"/>
        </a:defRPr>
      </a:lvl4pPr>
      <a:lvl5pPr marL="771456" algn="l" defTabSz="385727" rtl="0" eaLnBrk="1" latinLnBrk="0" hangingPunct="1">
        <a:defRPr sz="760" kern="1200">
          <a:solidFill>
            <a:schemeClr val="tx1"/>
          </a:solidFill>
          <a:latin typeface="+mn-lt"/>
          <a:ea typeface="+mn-ea"/>
          <a:cs typeface="+mn-cs"/>
        </a:defRPr>
      </a:lvl5pPr>
      <a:lvl6pPr marL="964319" algn="l" defTabSz="385727" rtl="0" eaLnBrk="1" latinLnBrk="0" hangingPunct="1">
        <a:defRPr sz="760" kern="1200">
          <a:solidFill>
            <a:schemeClr val="tx1"/>
          </a:solidFill>
          <a:latin typeface="+mn-lt"/>
          <a:ea typeface="+mn-ea"/>
          <a:cs typeface="+mn-cs"/>
        </a:defRPr>
      </a:lvl6pPr>
      <a:lvl7pPr marL="1157183" algn="l" defTabSz="385727" rtl="0" eaLnBrk="1" latinLnBrk="0" hangingPunct="1">
        <a:defRPr sz="760" kern="1200">
          <a:solidFill>
            <a:schemeClr val="tx1"/>
          </a:solidFill>
          <a:latin typeface="+mn-lt"/>
          <a:ea typeface="+mn-ea"/>
          <a:cs typeface="+mn-cs"/>
        </a:defRPr>
      </a:lvl7pPr>
      <a:lvl8pPr marL="1350047" algn="l" defTabSz="385727" rtl="0" eaLnBrk="1" latinLnBrk="0" hangingPunct="1">
        <a:defRPr sz="760" kern="1200">
          <a:solidFill>
            <a:schemeClr val="tx1"/>
          </a:solidFill>
          <a:latin typeface="+mn-lt"/>
          <a:ea typeface="+mn-ea"/>
          <a:cs typeface="+mn-cs"/>
        </a:defRPr>
      </a:lvl8pPr>
      <a:lvl9pPr marL="1542911" algn="l" defTabSz="385727"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2-8tT4PH8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qa.org.uk/sqa/100366.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93157-779F-4FE1-90B5-51BB3A0DF051}"/>
              </a:ext>
            </a:extLst>
          </p:cNvPr>
          <p:cNvSpPr>
            <a:spLocks noGrp="1"/>
          </p:cNvSpPr>
          <p:nvPr>
            <p:ph type="ctrTitle"/>
          </p:nvPr>
        </p:nvSpPr>
        <p:spPr>
          <a:xfrm>
            <a:off x="685800" y="2461575"/>
            <a:ext cx="7772400" cy="1102519"/>
          </a:xfrm>
        </p:spPr>
        <p:txBody>
          <a:bodyPr/>
          <a:lstStyle/>
          <a:p>
            <a:r>
              <a:rPr lang="en-GB" dirty="0"/>
              <a:t>National Qualifications 2021-22</a:t>
            </a:r>
          </a:p>
        </p:txBody>
      </p:sp>
      <p:sp>
        <p:nvSpPr>
          <p:cNvPr id="3" name="Subtitle 2">
            <a:extLst>
              <a:ext uri="{FF2B5EF4-FFF2-40B4-BE49-F238E27FC236}">
                <a16:creationId xmlns:a16="http://schemas.microsoft.com/office/drawing/2014/main" id="{91307DF1-F17F-40B9-BA6A-856BED83E1D2}"/>
              </a:ext>
            </a:extLst>
          </p:cNvPr>
          <p:cNvSpPr>
            <a:spLocks noGrp="1"/>
          </p:cNvSpPr>
          <p:nvPr>
            <p:ph type="subTitle" idx="1"/>
          </p:nvPr>
        </p:nvSpPr>
        <p:spPr>
          <a:xfrm>
            <a:off x="1441938" y="3557744"/>
            <a:ext cx="6400800" cy="1314450"/>
          </a:xfrm>
        </p:spPr>
        <p:txBody>
          <a:bodyPr>
            <a:normAutofit/>
          </a:bodyPr>
          <a:lstStyle/>
          <a:p>
            <a:r>
              <a:rPr lang="en-GB" dirty="0">
                <a:solidFill>
                  <a:schemeClr val="bg1"/>
                </a:solidFill>
              </a:rPr>
              <a:t>Donna Vivers-SQA Liaison Manager</a:t>
            </a:r>
          </a:p>
          <a:p>
            <a:endParaRPr lang="en-GB" dirty="0">
              <a:solidFill>
                <a:schemeClr val="bg1"/>
              </a:solidFill>
            </a:endParaRPr>
          </a:p>
        </p:txBody>
      </p:sp>
    </p:spTree>
    <p:extLst>
      <p:ext uri="{BB962C8B-B14F-4D97-AF65-F5344CB8AC3E}">
        <p14:creationId xmlns:p14="http://schemas.microsoft.com/office/powerpoint/2010/main" val="429415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1358" y="284736"/>
            <a:ext cx="6172200" cy="59406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defTabSz="685800">
              <a:tabLst>
                <a:tab pos="5043488" algn="l"/>
              </a:tabLst>
              <a:defRPr/>
            </a:pPr>
            <a:r>
              <a:rPr lang="en-GB" sz="2700" kern="0" dirty="0">
                <a:solidFill>
                  <a:schemeClr val="bg1"/>
                </a:solidFill>
                <a:latin typeface="+mn-lt"/>
              </a:rPr>
              <a:t>Stay up-to-date</a:t>
            </a:r>
            <a:endParaRPr lang="en-US" sz="2700" kern="0" dirty="0">
              <a:solidFill>
                <a:schemeClr val="bg1"/>
              </a:solidFill>
              <a:latin typeface="+mn-lt"/>
            </a:endParaRPr>
          </a:p>
        </p:txBody>
      </p:sp>
      <p:sp>
        <p:nvSpPr>
          <p:cNvPr id="3" name="Text Placeholder 2"/>
          <p:cNvSpPr txBox="1">
            <a:spLocks/>
          </p:cNvSpPr>
          <p:nvPr/>
        </p:nvSpPr>
        <p:spPr>
          <a:xfrm>
            <a:off x="871358" y="1010258"/>
            <a:ext cx="5889422" cy="311277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chemeClr val="accent4">
                  <a:lumMod val="75000"/>
                </a:schemeClr>
              </a:buClr>
              <a:buNone/>
            </a:pPr>
            <a:r>
              <a:rPr lang="en-US" sz="1950" dirty="0">
                <a:solidFill>
                  <a:schemeClr val="bg1"/>
                </a:solidFill>
                <a:latin typeface="Arial" panose="020B0604020202020204" pitchFamily="34" charset="0"/>
                <a:cs typeface="Arial" panose="020B0604020202020204" pitchFamily="34" charset="0"/>
              </a:rPr>
              <a:t>Visit our dedicated web page - </a:t>
            </a:r>
            <a:r>
              <a:rPr lang="en-US" sz="1950" b="1" u="sng" dirty="0">
                <a:solidFill>
                  <a:schemeClr val="accent4">
                    <a:lumMod val="60000"/>
                    <a:lumOff val="40000"/>
                  </a:schemeClr>
                </a:solidFill>
                <a:latin typeface="Arial" panose="020B0604020202020204" pitchFamily="34" charset="0"/>
                <a:cs typeface="Arial" panose="020B0604020202020204" pitchFamily="34" charset="0"/>
              </a:rPr>
              <a:t>www.sqa.org.uk/nqchanges</a:t>
            </a:r>
            <a:endParaRPr lang="en-US" sz="1950" dirty="0">
              <a:solidFill>
                <a:schemeClr val="bg1"/>
              </a:solidFill>
              <a:latin typeface="Arial" panose="020B0604020202020204" pitchFamily="34" charset="0"/>
              <a:cs typeface="Arial" panose="020B0604020202020204" pitchFamily="34" charset="0"/>
            </a:endParaRPr>
          </a:p>
          <a:p>
            <a:pPr marL="0" indent="0">
              <a:buClr>
                <a:schemeClr val="accent4">
                  <a:lumMod val="75000"/>
                </a:schemeClr>
              </a:buClr>
              <a:buNone/>
            </a:pPr>
            <a:endParaRPr lang="en-US" sz="1950" b="1" u="sng" dirty="0">
              <a:solidFill>
                <a:schemeClr val="accent4">
                  <a:lumMod val="60000"/>
                  <a:lumOff val="40000"/>
                </a:schemeClr>
              </a:solidFill>
              <a:latin typeface="Arial" panose="020B0604020202020204" pitchFamily="34" charset="0"/>
              <a:cs typeface="Arial" panose="020B0604020202020204" pitchFamily="34" charset="0"/>
            </a:endParaRPr>
          </a:p>
          <a:p>
            <a:pPr marL="0" indent="0" fontAlgn="auto">
              <a:spcBef>
                <a:spcPts val="0"/>
              </a:spcBef>
              <a:spcAft>
                <a:spcPts val="0"/>
              </a:spcAft>
              <a:buClrTx/>
              <a:buNone/>
              <a:defRPr/>
            </a:pPr>
            <a:r>
              <a:rPr lang="en-US" sz="1950" dirty="0">
                <a:solidFill>
                  <a:schemeClr val="bg1"/>
                </a:solidFill>
                <a:latin typeface="Arial" panose="020B0604020202020204" pitchFamily="34" charset="0"/>
                <a:cs typeface="Arial" panose="020B0604020202020204" pitchFamily="34" charset="0"/>
              </a:rPr>
              <a:t>Subscribe to our web alert service - </a:t>
            </a:r>
            <a:r>
              <a:rPr lang="en-US" sz="1950" b="1" u="sng" dirty="0">
                <a:solidFill>
                  <a:srgbClr val="8064A2">
                    <a:lumMod val="60000"/>
                    <a:lumOff val="40000"/>
                  </a:srgbClr>
                </a:solidFill>
                <a:latin typeface="Arial" panose="020B0604020202020204" pitchFamily="34" charset="0"/>
                <a:cs typeface="Arial" panose="020B0604020202020204" pitchFamily="34" charset="0"/>
              </a:rPr>
              <a:t>www.sqa.org.uk/myalerts</a:t>
            </a: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r>
              <a:rPr lang="en-US" sz="1950" dirty="0">
                <a:solidFill>
                  <a:schemeClr val="bg1"/>
                </a:solidFill>
                <a:latin typeface="Arial" panose="020B0604020202020204" pitchFamily="34" charset="0"/>
                <a:cs typeface="Arial" panose="020B0604020202020204" pitchFamily="34" charset="0"/>
              </a:rPr>
              <a:t>Follow us online:</a:t>
            </a:r>
          </a:p>
          <a:p>
            <a:pPr marL="0" indent="0">
              <a:buNone/>
            </a:pPr>
            <a:r>
              <a:rPr lang="en-US" sz="1950" dirty="0">
                <a:solidFill>
                  <a:schemeClr val="bg1"/>
                </a:solidFill>
                <a:latin typeface="Arial" panose="020B0604020202020204" pitchFamily="34" charset="0"/>
                <a:cs typeface="Arial" panose="020B0604020202020204" pitchFamily="34" charset="0"/>
              </a:rPr>
              <a:t>                 </a:t>
            </a:r>
          </a:p>
          <a:p>
            <a:pPr marL="0" indent="0">
              <a:buNone/>
            </a:pPr>
            <a:r>
              <a:rPr lang="en-US" sz="1950" dirty="0">
                <a:solidFill>
                  <a:schemeClr val="bg1"/>
                </a:solidFill>
                <a:latin typeface="Arial" panose="020B0604020202020204" pitchFamily="34" charset="0"/>
                <a:cs typeface="Arial" panose="020B0604020202020204" pitchFamily="34" charset="0"/>
              </a:rPr>
              <a:t>                @sqanews</a:t>
            </a: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r>
              <a:rPr lang="en-US" sz="1950" dirty="0">
                <a:solidFill>
                  <a:schemeClr val="bg1"/>
                </a:solidFill>
                <a:latin typeface="Arial" panose="020B0604020202020204" pitchFamily="34" charset="0"/>
                <a:cs typeface="Arial" panose="020B0604020202020204" pitchFamily="34" charset="0"/>
              </a:rPr>
              <a:t>	      Scottish Qualifications Authority</a:t>
            </a: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121" y="3740336"/>
            <a:ext cx="484585" cy="3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121" y="4351147"/>
            <a:ext cx="382905" cy="38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30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34E8-7062-45AF-AA98-DF82EB9846EB}"/>
              </a:ext>
            </a:extLst>
          </p:cNvPr>
          <p:cNvSpPr>
            <a:spLocks noGrp="1"/>
          </p:cNvSpPr>
          <p:nvPr>
            <p:ph type="title"/>
          </p:nvPr>
        </p:nvSpPr>
        <p:spPr/>
        <p:txBody>
          <a:bodyPr/>
          <a:lstStyle/>
          <a:p>
            <a:pPr algn="r"/>
            <a:r>
              <a:rPr lang="en-GB" dirty="0">
                <a:solidFill>
                  <a:schemeClr val="bg1"/>
                </a:solidFill>
              </a:rPr>
              <a:t>2021-22</a:t>
            </a:r>
          </a:p>
        </p:txBody>
      </p:sp>
      <p:sp>
        <p:nvSpPr>
          <p:cNvPr id="3" name="Content Placeholder 2">
            <a:extLst>
              <a:ext uri="{FF2B5EF4-FFF2-40B4-BE49-F238E27FC236}">
                <a16:creationId xmlns:a16="http://schemas.microsoft.com/office/drawing/2014/main" id="{8FC85242-87FA-41B2-AE90-41FA2E5BBCE0}"/>
              </a:ext>
            </a:extLst>
          </p:cNvPr>
          <p:cNvSpPr>
            <a:spLocks noGrp="1"/>
          </p:cNvSpPr>
          <p:nvPr>
            <p:ph idx="1"/>
          </p:nvPr>
        </p:nvSpPr>
        <p:spPr>
          <a:xfrm>
            <a:off x="457200" y="1543049"/>
            <a:ext cx="8229600" cy="3394472"/>
          </a:xfrm>
        </p:spPr>
        <p:txBody>
          <a:bodyPr/>
          <a:lstStyle/>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central planning assumption is that an examination diet for National 5, Higher and Advanced Higher courses will be held in session 2021-2022. This decision has been informed by the views of stakeholders, including the National Qualifications Group*, and by public health advice.’</a:t>
            </a:r>
          </a:p>
          <a:p>
            <a:pPr marL="0" indent="0">
              <a:buNone/>
            </a:pPr>
            <a:endParaRPr lang="en-GB"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400" dirty="0">
                <a:solidFill>
                  <a:schemeClr val="bg1"/>
                </a:solidFill>
              </a:rPr>
              <a:t>*ADES, Colleges Scotland, Education Scotland, EIS, SLS, SCIS, SQA, Scottish Government, NPFS, SYP</a:t>
            </a:r>
          </a:p>
        </p:txBody>
      </p:sp>
    </p:spTree>
    <p:extLst>
      <p:ext uri="{BB962C8B-B14F-4D97-AF65-F5344CB8AC3E}">
        <p14:creationId xmlns:p14="http://schemas.microsoft.com/office/powerpoint/2010/main" val="353280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D8F8-00BF-4648-81F9-950D46259859}"/>
              </a:ext>
            </a:extLst>
          </p:cNvPr>
          <p:cNvSpPr>
            <a:spLocks noGrp="1"/>
          </p:cNvSpPr>
          <p:nvPr>
            <p:ph type="title"/>
          </p:nvPr>
        </p:nvSpPr>
        <p:spPr/>
        <p:txBody>
          <a:bodyPr/>
          <a:lstStyle/>
          <a:p>
            <a:pPr algn="r"/>
            <a:r>
              <a:rPr lang="en-GB" dirty="0">
                <a:solidFill>
                  <a:schemeClr val="bg1"/>
                </a:solidFill>
              </a:rPr>
              <a:t>Exam diet</a:t>
            </a:r>
          </a:p>
        </p:txBody>
      </p:sp>
      <p:sp>
        <p:nvSpPr>
          <p:cNvPr id="3" name="Content Placeholder 2">
            <a:extLst>
              <a:ext uri="{FF2B5EF4-FFF2-40B4-BE49-F238E27FC236}">
                <a16:creationId xmlns:a16="http://schemas.microsoft.com/office/drawing/2014/main" id="{A68B032F-8943-4DA4-A43B-8D8852FC9D31}"/>
              </a:ext>
            </a:extLst>
          </p:cNvPr>
          <p:cNvSpPr>
            <a:spLocks noGrp="1"/>
          </p:cNvSpPr>
          <p:nvPr>
            <p:ph idx="1"/>
          </p:nvPr>
        </p:nvSpPr>
        <p:spPr>
          <a:xfrm>
            <a:off x="457200" y="2241551"/>
            <a:ext cx="8229600" cy="2813049"/>
          </a:xfrm>
        </p:spPr>
        <p:txBody>
          <a:bodyPr>
            <a:normAutofit/>
          </a:bodyPr>
          <a:lstStyle/>
          <a:p>
            <a:pPr marL="0" indent="0" algn="ctr">
              <a:buNone/>
            </a:pPr>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SQA exam diet: 26 April to 1 June 2022 </a:t>
            </a:r>
            <a:endPar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GB"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R</a:t>
            </a:r>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esults day on 9 August 2022</a:t>
            </a:r>
            <a:endParaRPr lang="en-GB" sz="4000" dirty="0">
              <a:solidFill>
                <a:schemeClr val="bg1"/>
              </a:solidFill>
            </a:endParaRPr>
          </a:p>
        </p:txBody>
      </p:sp>
    </p:spTree>
    <p:extLst>
      <p:ext uri="{BB962C8B-B14F-4D97-AF65-F5344CB8AC3E}">
        <p14:creationId xmlns:p14="http://schemas.microsoft.com/office/powerpoint/2010/main" val="210394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a:extLst>
              <a:ext uri="{FF2B5EF4-FFF2-40B4-BE49-F238E27FC236}">
                <a16:creationId xmlns:a16="http://schemas.microsoft.com/office/drawing/2014/main" id="{EFEBC798-8381-4632-BDAD-FFD0BB84614A}"/>
              </a:ext>
            </a:extLst>
          </p:cNvPr>
          <p:cNvPicPr>
            <a:picLocks noGrp="1" noChangeAspect="1"/>
          </p:cNvPicPr>
          <p:nvPr>
            <p:ph idx="1"/>
          </p:nvPr>
        </p:nvPicPr>
        <p:blipFill>
          <a:blip r:embed="rId4"/>
          <a:stretch>
            <a:fillRect/>
          </a:stretch>
        </p:blipFill>
        <p:spPr>
          <a:xfrm>
            <a:off x="1402163" y="1200151"/>
            <a:ext cx="6339673" cy="3394472"/>
          </a:xfrm>
          <a:prstGeom prst="rect">
            <a:avLst/>
          </a:prstGeom>
          <a:noFill/>
        </p:spPr>
      </p:pic>
    </p:spTree>
    <p:extLst>
      <p:ext uri="{BB962C8B-B14F-4D97-AF65-F5344CB8AC3E}">
        <p14:creationId xmlns:p14="http://schemas.microsoft.com/office/powerpoint/2010/main" val="390405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F0D0ACF-7F55-4C77-9262-9E9181B0035C}"/>
              </a:ext>
            </a:extLst>
          </p:cNvPr>
          <p:cNvGraphicFramePr/>
          <p:nvPr>
            <p:extLst>
              <p:ext uri="{D42A27DB-BD31-4B8C-83A1-F6EECF244321}">
                <p14:modId xmlns:p14="http://schemas.microsoft.com/office/powerpoint/2010/main" val="2366736936"/>
              </p:ext>
            </p:extLst>
          </p:nvPr>
        </p:nvGraphicFramePr>
        <p:xfrm>
          <a:off x="368300" y="325239"/>
          <a:ext cx="6858000" cy="4493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10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C721290-D9D3-4A33-B18D-ABE4ECC9EBF3}"/>
              </a:ext>
            </a:extLst>
          </p:cNvPr>
          <p:cNvSpPr>
            <a:spLocks noGrp="1"/>
          </p:cNvSpPr>
          <p:nvPr>
            <p:ph type="title"/>
          </p:nvPr>
        </p:nvSpPr>
        <p:spPr/>
        <p:txBody>
          <a:bodyPr anchor="ctr">
            <a:normAutofit/>
          </a:bodyPr>
          <a:lstStyle/>
          <a:p>
            <a:r>
              <a:rPr lang="en-GB" dirty="0"/>
              <a:t>Contingency planning</a:t>
            </a:r>
          </a:p>
        </p:txBody>
      </p:sp>
      <p:graphicFrame>
        <p:nvGraphicFramePr>
          <p:cNvPr id="12" name="Diagram 11">
            <a:extLst>
              <a:ext uri="{FF2B5EF4-FFF2-40B4-BE49-F238E27FC236}">
                <a16:creationId xmlns:a16="http://schemas.microsoft.com/office/drawing/2014/main" id="{2B03F4E1-3468-4874-A8D7-3C9825E2097D}"/>
              </a:ext>
            </a:extLst>
          </p:cNvPr>
          <p:cNvGraphicFramePr/>
          <p:nvPr>
            <p:extLst>
              <p:ext uri="{D42A27DB-BD31-4B8C-83A1-F6EECF244321}">
                <p14:modId xmlns:p14="http://schemas.microsoft.com/office/powerpoint/2010/main" val="710187290"/>
              </p:ext>
            </p:extLst>
          </p:nvPr>
        </p:nvGraphicFramePr>
        <p:xfrm>
          <a:off x="457200" y="874514"/>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15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1358" y="191746"/>
            <a:ext cx="7683706" cy="59406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defTabSz="685800">
              <a:tabLst>
                <a:tab pos="5043488" algn="l"/>
              </a:tabLst>
              <a:defRPr/>
            </a:pPr>
            <a:r>
              <a:rPr lang="en-GB" sz="2800" b="1">
                <a:solidFill>
                  <a:schemeClr val="bg1"/>
                </a:solidFill>
              </a:rPr>
              <a:t>Scenario 2 – additional support for learners</a:t>
            </a:r>
            <a:endParaRPr lang="en-US" sz="2700" kern="0" dirty="0">
              <a:solidFill>
                <a:schemeClr val="bg1"/>
              </a:solidFill>
              <a:latin typeface="+mn-lt"/>
            </a:endParaRPr>
          </a:p>
        </p:txBody>
      </p:sp>
      <p:sp>
        <p:nvSpPr>
          <p:cNvPr id="3" name="Text Placeholder 2"/>
          <p:cNvSpPr txBox="1">
            <a:spLocks/>
          </p:cNvSpPr>
          <p:nvPr/>
        </p:nvSpPr>
        <p:spPr>
          <a:xfrm>
            <a:off x="815387" y="1015361"/>
            <a:ext cx="7513225" cy="3112777"/>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None/>
            </a:pPr>
            <a:r>
              <a:rPr lang="en-GB" sz="2400" b="1" dirty="0">
                <a:solidFill>
                  <a:schemeClr val="bg1"/>
                </a:solidFill>
              </a:rPr>
              <a:t>Announced 1</a:t>
            </a:r>
            <a:r>
              <a:rPr lang="en-GB" sz="2400" b="1" baseline="30000" dirty="0">
                <a:solidFill>
                  <a:schemeClr val="bg1"/>
                </a:solidFill>
              </a:rPr>
              <a:t>st</a:t>
            </a:r>
            <a:r>
              <a:rPr lang="en-GB" sz="2400" b="1" dirty="0">
                <a:solidFill>
                  <a:schemeClr val="bg1"/>
                </a:solidFill>
              </a:rPr>
              <a:t> February 2022</a:t>
            </a:r>
          </a:p>
          <a:p>
            <a:pPr marL="0" indent="0">
              <a:buNone/>
            </a:pPr>
            <a:r>
              <a:rPr lang="en-GB" sz="2400" dirty="0">
                <a:solidFill>
                  <a:schemeClr val="bg1"/>
                </a:solidFill>
              </a:rPr>
              <a:t>Support for exam component – examples include:</a:t>
            </a:r>
          </a:p>
          <a:p>
            <a:pPr marL="144590" indent="-144590">
              <a:buFont typeface="Wingdings" panose="05000000000000000000" pitchFamily="2" charset="2"/>
              <a:buChar char="§"/>
            </a:pPr>
            <a:endParaRPr lang="en-GB" sz="2400" dirty="0">
              <a:solidFill>
                <a:schemeClr val="bg1"/>
              </a:solidFill>
            </a:endParaRPr>
          </a:p>
          <a:p>
            <a:pPr marL="313182" lvl="1" indent="-120015">
              <a:buFont typeface="Wingdings" panose="05000000000000000000" pitchFamily="2" charset="2"/>
              <a:buChar char="§"/>
            </a:pPr>
            <a:r>
              <a:rPr lang="en-GB" sz="2400" dirty="0">
                <a:solidFill>
                  <a:schemeClr val="bg1"/>
                </a:solidFill>
              </a:rPr>
              <a:t> Assessment content/contexts that will or will not be assessed in 2022 question papers</a:t>
            </a:r>
          </a:p>
          <a:p>
            <a:pPr marL="313182" lvl="1" indent="-120015">
              <a:buFont typeface="Wingdings" panose="05000000000000000000" pitchFamily="2" charset="2"/>
              <a:buChar char="§"/>
            </a:pPr>
            <a:r>
              <a:rPr lang="en-GB" sz="2400" dirty="0">
                <a:solidFill>
                  <a:schemeClr val="bg1"/>
                </a:solidFill>
                <a:cs typeface="Arial"/>
              </a:rPr>
              <a:t> Study guide</a:t>
            </a:r>
          </a:p>
          <a:p>
            <a:pPr marL="313182" lvl="1" indent="-120015">
              <a:buFont typeface="Wingdings" panose="05000000000000000000" pitchFamily="2" charset="2"/>
              <a:buChar char="§"/>
            </a:pPr>
            <a:r>
              <a:rPr lang="en-GB" sz="2400" dirty="0">
                <a:solidFill>
                  <a:schemeClr val="bg1"/>
                </a:solidFill>
              </a:rPr>
              <a:t> Study notes to be taken into exam</a:t>
            </a:r>
          </a:p>
          <a:p>
            <a:pPr marL="0" indent="0">
              <a:buNone/>
            </a:pPr>
            <a:r>
              <a:rPr lang="en-GB" sz="1800" u="sng" dirty="0">
                <a:solidFill>
                  <a:srgbClr val="0563C1"/>
                </a:solidFill>
                <a:effectLst/>
                <a:highlight>
                  <a:srgbClr val="FFFF00"/>
                </a:highlight>
                <a:latin typeface="Arial" panose="020B0604020202020204" pitchFamily="34" charset="0"/>
                <a:ea typeface="Calibri" panose="020F0502020204030204" pitchFamily="34" charset="0"/>
                <a:cs typeface="Arial" panose="020B0604020202020204" pitchFamily="34" charset="0"/>
                <a:hlinkClick r:id="rId3"/>
              </a:rPr>
              <a:t>View the type of revision support that will be provided for each course</a:t>
            </a:r>
            <a:r>
              <a:rPr lang="en-GB"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a:t>
            </a:r>
            <a:endParaRPr lang="en-GB" sz="18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950" dirty="0">
              <a:solidFill>
                <a:schemeClr val="bg1"/>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195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51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A1CA-A2EE-4420-BD14-4DE405196816}"/>
              </a:ext>
            </a:extLst>
          </p:cNvPr>
          <p:cNvSpPr>
            <a:spLocks noGrp="1"/>
          </p:cNvSpPr>
          <p:nvPr>
            <p:ph type="title"/>
          </p:nvPr>
        </p:nvSpPr>
        <p:spPr>
          <a:xfrm>
            <a:off x="542441" y="213478"/>
            <a:ext cx="7062319" cy="526295"/>
          </a:xfrm>
        </p:spPr>
        <p:txBody>
          <a:bodyPr/>
          <a:lstStyle/>
          <a:p>
            <a:r>
              <a:rPr lang="en-GB" sz="2880" b="1" dirty="0">
                <a:solidFill>
                  <a:schemeClr val="bg1"/>
                </a:solidFill>
              </a:rPr>
              <a:t>Exam Exceptional Circumstances – pre certification</a:t>
            </a:r>
            <a:br>
              <a:rPr lang="en-GB" sz="2880" b="1" dirty="0">
                <a:solidFill>
                  <a:schemeClr val="bg1"/>
                </a:solidFill>
              </a:rPr>
            </a:br>
            <a:endParaRPr lang="en-GB" sz="2880" b="1" dirty="0">
              <a:solidFill>
                <a:schemeClr val="bg1"/>
              </a:solidFill>
            </a:endParaRPr>
          </a:p>
        </p:txBody>
      </p:sp>
      <p:sp>
        <p:nvSpPr>
          <p:cNvPr id="3" name="Content Placeholder 2">
            <a:extLst>
              <a:ext uri="{FF2B5EF4-FFF2-40B4-BE49-F238E27FC236}">
                <a16:creationId xmlns:a16="http://schemas.microsoft.com/office/drawing/2014/main" id="{9413A342-00E1-41A8-B241-3D0E1964BE48}"/>
              </a:ext>
            </a:extLst>
          </p:cNvPr>
          <p:cNvSpPr>
            <a:spLocks noGrp="1"/>
          </p:cNvSpPr>
          <p:nvPr>
            <p:ph idx="1"/>
          </p:nvPr>
        </p:nvSpPr>
        <p:spPr>
          <a:xfrm>
            <a:off x="542441" y="1350773"/>
            <a:ext cx="7532176" cy="3260885"/>
          </a:xfrm>
        </p:spPr>
        <p:txBody>
          <a:bodyPr/>
          <a:lstStyle/>
          <a:p>
            <a:pPr lvl="1">
              <a:buFont typeface="Wingdings" panose="05000000000000000000" pitchFamily="2" charset="2"/>
              <a:buChar char="§"/>
              <a:defRPr/>
            </a:pPr>
            <a:r>
              <a:rPr lang="en-GB" sz="1800" dirty="0">
                <a:solidFill>
                  <a:prstClr val="white"/>
                </a:solidFill>
              </a:rPr>
              <a:t>Change in name – “Exam” EC</a:t>
            </a:r>
          </a:p>
          <a:p>
            <a:pPr marL="192864" lvl="1" indent="0">
              <a:buNone/>
              <a:defRPr/>
            </a:pPr>
            <a:endParaRPr lang="en-GB" sz="1800" dirty="0">
              <a:solidFill>
                <a:schemeClr val="bg1"/>
              </a:solidFill>
            </a:endParaRPr>
          </a:p>
          <a:p>
            <a:pPr lvl="1">
              <a:buFont typeface="Wingdings" panose="05000000000000000000" pitchFamily="2" charset="2"/>
              <a:buChar char="§"/>
            </a:pPr>
            <a:r>
              <a:rPr lang="en-GB" sz="1800" dirty="0">
                <a:solidFill>
                  <a:schemeClr val="bg1"/>
                </a:solidFill>
              </a:rPr>
              <a:t>Safety net for learners who:</a:t>
            </a:r>
          </a:p>
          <a:p>
            <a:pPr lvl="2">
              <a:buFont typeface="Wingdings" panose="05000000000000000000" pitchFamily="2" charset="2"/>
              <a:buChar char="§"/>
            </a:pPr>
            <a:r>
              <a:rPr lang="en-GB" sz="1800" dirty="0">
                <a:solidFill>
                  <a:schemeClr val="bg1"/>
                </a:solidFill>
              </a:rPr>
              <a:t>	Cannot attend the exam for good reason</a:t>
            </a:r>
          </a:p>
          <a:p>
            <a:pPr lvl="2">
              <a:buFont typeface="Wingdings" panose="05000000000000000000" pitchFamily="2" charset="2"/>
              <a:buChar char="§"/>
            </a:pPr>
            <a:r>
              <a:rPr lang="en-GB" sz="1800" dirty="0">
                <a:solidFill>
                  <a:schemeClr val="bg1"/>
                </a:solidFill>
              </a:rPr>
              <a:t>	Suffer significant disruption on the day of exam</a:t>
            </a:r>
          </a:p>
          <a:p>
            <a:pPr marL="192864" lvl="1" indent="0">
              <a:buNone/>
            </a:pPr>
            <a:endParaRPr lang="en-GB" sz="1800" dirty="0">
              <a:solidFill>
                <a:schemeClr val="bg1"/>
              </a:solidFill>
            </a:endParaRPr>
          </a:p>
          <a:p>
            <a:pPr lvl="1">
              <a:buFont typeface="Wingdings" panose="05000000000000000000" pitchFamily="2" charset="2"/>
              <a:buChar char="§"/>
            </a:pPr>
            <a:r>
              <a:rPr lang="en-GB" sz="1800" dirty="0">
                <a:solidFill>
                  <a:schemeClr val="bg1"/>
                </a:solidFill>
              </a:rPr>
              <a:t>Review of assessment evidence of demonstrated attainment</a:t>
            </a:r>
          </a:p>
          <a:p>
            <a:pPr marL="192864" lvl="1" indent="0">
              <a:buNone/>
            </a:pPr>
            <a:r>
              <a:rPr lang="en-GB" sz="1800" dirty="0">
                <a:solidFill>
                  <a:schemeClr val="bg1"/>
                </a:solidFill>
              </a:rPr>
              <a:t>	</a:t>
            </a:r>
          </a:p>
          <a:p>
            <a:pPr>
              <a:buFont typeface="Wingdings" panose="05000000000000000000" pitchFamily="2" charset="2"/>
              <a:buChar char="§"/>
            </a:pPr>
            <a:endParaRPr lang="en-GB" sz="1800" dirty="0">
              <a:solidFill>
                <a:schemeClr val="bg1"/>
              </a:solidFill>
            </a:endParaRPr>
          </a:p>
        </p:txBody>
      </p:sp>
    </p:spTree>
    <p:extLst>
      <p:ext uri="{BB962C8B-B14F-4D97-AF65-F5344CB8AC3E}">
        <p14:creationId xmlns:p14="http://schemas.microsoft.com/office/powerpoint/2010/main" val="65858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A1CA-A2EE-4420-BD14-4DE405196816}"/>
              </a:ext>
            </a:extLst>
          </p:cNvPr>
          <p:cNvSpPr>
            <a:spLocks noGrp="1"/>
          </p:cNvSpPr>
          <p:nvPr>
            <p:ph type="title"/>
          </p:nvPr>
        </p:nvSpPr>
        <p:spPr>
          <a:xfrm>
            <a:off x="549676" y="330687"/>
            <a:ext cx="6295667" cy="526295"/>
          </a:xfrm>
        </p:spPr>
        <p:txBody>
          <a:bodyPr/>
          <a:lstStyle/>
          <a:p>
            <a:r>
              <a:rPr lang="en-GB" sz="2880" b="1" dirty="0">
                <a:solidFill>
                  <a:schemeClr val="bg1"/>
                </a:solidFill>
              </a:rPr>
              <a:t>Appeals 2022 – post certification</a:t>
            </a:r>
            <a:br>
              <a:rPr lang="en-GB" sz="2880" b="1" dirty="0">
                <a:solidFill>
                  <a:schemeClr val="bg1"/>
                </a:solidFill>
              </a:rPr>
            </a:br>
            <a:endParaRPr lang="en-GB" sz="2880" b="1" dirty="0">
              <a:solidFill>
                <a:schemeClr val="bg1"/>
              </a:solidFill>
            </a:endParaRPr>
          </a:p>
        </p:txBody>
      </p:sp>
      <p:sp>
        <p:nvSpPr>
          <p:cNvPr id="3" name="Content Placeholder 2">
            <a:extLst>
              <a:ext uri="{FF2B5EF4-FFF2-40B4-BE49-F238E27FC236}">
                <a16:creationId xmlns:a16="http://schemas.microsoft.com/office/drawing/2014/main" id="{9413A342-00E1-41A8-B241-3D0E1964BE48}"/>
              </a:ext>
            </a:extLst>
          </p:cNvPr>
          <p:cNvSpPr>
            <a:spLocks noGrp="1"/>
          </p:cNvSpPr>
          <p:nvPr>
            <p:ph idx="1"/>
          </p:nvPr>
        </p:nvSpPr>
        <p:spPr>
          <a:xfrm>
            <a:off x="549676" y="1273281"/>
            <a:ext cx="7431951" cy="3260885"/>
          </a:xfrm>
        </p:spPr>
        <p:txBody>
          <a:bodyPr/>
          <a:lstStyle/>
          <a:p>
            <a:pPr>
              <a:buFont typeface="Wingdings" panose="05000000000000000000" pitchFamily="2" charset="2"/>
              <a:buChar char="§"/>
            </a:pPr>
            <a:r>
              <a:rPr lang="en-GB" sz="2000" dirty="0">
                <a:solidFill>
                  <a:schemeClr val="bg1"/>
                </a:solidFill>
              </a:rPr>
              <a:t>Safety net for learners who don’t perform to expectation in exam</a:t>
            </a:r>
          </a:p>
          <a:p>
            <a:pPr>
              <a:buFont typeface="Wingdings" panose="05000000000000000000" pitchFamily="2" charset="2"/>
              <a:buChar char="§"/>
            </a:pPr>
            <a:r>
              <a:rPr lang="en-GB" sz="2000" dirty="0">
                <a:solidFill>
                  <a:schemeClr val="bg1"/>
                </a:solidFill>
              </a:rPr>
              <a:t>Eligibility – certificated grade is less than estimated grade</a:t>
            </a:r>
          </a:p>
          <a:p>
            <a:pPr>
              <a:buFont typeface="Wingdings" panose="05000000000000000000" pitchFamily="2" charset="2"/>
              <a:buChar char="§"/>
            </a:pPr>
            <a:r>
              <a:rPr lang="en-GB" sz="2000" dirty="0">
                <a:solidFill>
                  <a:schemeClr val="bg1"/>
                </a:solidFill>
              </a:rPr>
              <a:t>Review of demonstrated evidence of attainment</a:t>
            </a:r>
          </a:p>
          <a:p>
            <a:pPr>
              <a:buFont typeface="Wingdings" panose="05000000000000000000" pitchFamily="2" charset="2"/>
              <a:buChar char="§"/>
            </a:pPr>
            <a:r>
              <a:rPr lang="en-GB" sz="2000" dirty="0">
                <a:solidFill>
                  <a:schemeClr val="bg1"/>
                </a:solidFill>
              </a:rPr>
              <a:t>Priority service for HEI/College or employment offers</a:t>
            </a:r>
          </a:p>
          <a:p>
            <a:pPr>
              <a:buFont typeface="Wingdings" panose="05000000000000000000" pitchFamily="2" charset="2"/>
              <a:buChar char="§"/>
            </a:pPr>
            <a:r>
              <a:rPr lang="en-GB" sz="2000" dirty="0">
                <a:solidFill>
                  <a:schemeClr val="bg1"/>
                </a:solidFill>
              </a:rPr>
              <a:t>Free service and final decision to appeal will rest with learner</a:t>
            </a:r>
          </a:p>
        </p:txBody>
      </p:sp>
    </p:spTree>
    <p:extLst>
      <p:ext uri="{BB962C8B-B14F-4D97-AF65-F5344CB8AC3E}">
        <p14:creationId xmlns:p14="http://schemas.microsoft.com/office/powerpoint/2010/main" val="3587619245"/>
      </p:ext>
    </p:extLst>
  </p:cSld>
  <p:clrMapOvr>
    <a:masterClrMapping/>
  </p:clrMapOvr>
</p:sld>
</file>

<file path=ppt/theme/theme1.xml><?xml version="1.0" encoding="utf-8"?>
<a:theme xmlns:a="http://schemas.openxmlformats.org/drawingml/2006/main" name="New SQA Theme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SQA Theme 2018" id="{11D67ED0-D3F1-4859-A19C-D075D10A41FC}" vid="{613F1207-7DDC-46DD-9F78-4EEDCB893B26}"/>
    </a:ext>
  </a:extLst>
</a:theme>
</file>

<file path=ppt/theme/theme2.xml><?xml version="1.0" encoding="utf-8"?>
<a:theme xmlns:a="http://schemas.openxmlformats.org/drawingml/2006/main" name="SQA DARK BACKGROUND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SQA Theme 2018</Template>
  <TotalTime>511</TotalTime>
  <Words>1398</Words>
  <Application>Microsoft Office PowerPoint</Application>
  <PresentationFormat>On-screen Show (16:9)</PresentationFormat>
  <Paragraphs>99</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Symbol</vt:lpstr>
      <vt:lpstr>Times New Roman</vt:lpstr>
      <vt:lpstr>Wingdings</vt:lpstr>
      <vt:lpstr>New SQA Theme 2018</vt:lpstr>
      <vt:lpstr>SQA DARK BACKGROUND </vt:lpstr>
      <vt:lpstr>National Qualifications 2021-22</vt:lpstr>
      <vt:lpstr>2021-22</vt:lpstr>
      <vt:lpstr>Exam diet</vt:lpstr>
      <vt:lpstr>PowerPoint Presentation</vt:lpstr>
      <vt:lpstr>PowerPoint Presentation</vt:lpstr>
      <vt:lpstr>Contingency planning</vt:lpstr>
      <vt:lpstr>PowerPoint Presentation</vt:lpstr>
      <vt:lpstr>Exam Exceptional Circumstances – pre certification </vt:lpstr>
      <vt:lpstr>Appeals 2022 – post certification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Arrangements</dc:title>
  <dc:creator>Donna Vivers</dc:creator>
  <cp:lastModifiedBy>Sabrina Harrison</cp:lastModifiedBy>
  <cp:revision>16</cp:revision>
  <dcterms:created xsi:type="dcterms:W3CDTF">2021-09-03T08:48:12Z</dcterms:created>
  <dcterms:modified xsi:type="dcterms:W3CDTF">2022-03-07T10:29:10Z</dcterms:modified>
</cp:coreProperties>
</file>