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4"/>
  </p:sldMasterIdLst>
  <p:notesMasterIdLst>
    <p:notesMasterId r:id="rId21"/>
  </p:notesMasterIdLst>
  <p:handoutMasterIdLst>
    <p:handoutMasterId r:id="rId22"/>
  </p:handoutMasterIdLst>
  <p:sldIdLst>
    <p:sldId id="258" r:id="rId5"/>
    <p:sldId id="257" r:id="rId6"/>
    <p:sldId id="261" r:id="rId7"/>
    <p:sldId id="265" r:id="rId8"/>
    <p:sldId id="263" r:id="rId9"/>
    <p:sldId id="279" r:id="rId10"/>
    <p:sldId id="274" r:id="rId11"/>
    <p:sldId id="266" r:id="rId12"/>
    <p:sldId id="276" r:id="rId13"/>
    <p:sldId id="275" r:id="rId14"/>
    <p:sldId id="277" r:id="rId15"/>
    <p:sldId id="267" r:id="rId16"/>
    <p:sldId id="273" r:id="rId17"/>
    <p:sldId id="278" r:id="rId18"/>
    <p:sldId id="270" r:id="rId19"/>
    <p:sldId id="272" r:id="rId20"/>
  </p:sldIdLst>
  <p:sldSz cx="12192000" cy="6858000"/>
  <p:notesSz cx="6858000" cy="9144000"/>
  <p:defaultTextStyle>
    <a:defPPr rtl="0">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C527D7-BA43-4109-8F05-C59A63991BEF}" v="2857" dt="2021-09-09T22:40:26.894"/>
    <p1510:client id="{7B8FF337-6D90-8580-9542-A1CA47B067B9}" v="70" dt="2021-09-20T14:08:02.614"/>
    <p1510:client id="{9462E2BB-99C3-6270-34FB-C1AD6113E092}" v="16" dt="2021-09-13T15:18:15.143"/>
    <p1510:client id="{987C47FF-1B6D-ADE9-1252-CF723C2DF559}" v="78" dt="2021-09-09T22:59:14.955"/>
    <p1510:client id="{AAF7B22C-6086-F485-F8A5-19CA47CE5BAA}" v="240" dt="2021-09-09T22:54:03.774"/>
    <p1510:client id="{BD96FF92-BA56-C845-261D-2EE82A8400F8}" v="48" dt="2021-09-09T23:14:40.265"/>
    <p1510:client id="{BF1B1801-5A77-66AA-F6DC-14DB51F3F5F9}" v="405" dt="2021-09-13T13:59:00.9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599E6A-C9C7-455F-8D68-98743848CA6F}"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C5BA93A2-D2E2-4663-A39E-0D66215A0A7F}">
      <dgm:prSet/>
      <dgm:spPr/>
      <dgm:t>
        <a:bodyPr/>
        <a:lstStyle/>
        <a:p>
          <a:r>
            <a:rPr lang="en-GB"/>
            <a:t>Format of Parent Video Meeting – what to expect, timings/duration of each appointment/maximum number of appointments per young person </a:t>
          </a:r>
          <a:endParaRPr lang="en-US"/>
        </a:p>
      </dgm:t>
    </dgm:pt>
    <dgm:pt modelId="{157EDB3E-5AAD-4225-A508-B1F14E318942}" type="parTrans" cxnId="{52A62DC2-6F19-476E-AD19-323F6DF32115}">
      <dgm:prSet/>
      <dgm:spPr/>
      <dgm:t>
        <a:bodyPr/>
        <a:lstStyle/>
        <a:p>
          <a:endParaRPr lang="en-US"/>
        </a:p>
      </dgm:t>
    </dgm:pt>
    <dgm:pt modelId="{39B84C62-1E3C-42B3-B91C-0DE8FD7D75CD}" type="sibTrans" cxnId="{52A62DC2-6F19-476E-AD19-323F6DF32115}">
      <dgm:prSet/>
      <dgm:spPr/>
      <dgm:t>
        <a:bodyPr/>
        <a:lstStyle/>
        <a:p>
          <a:endParaRPr lang="en-US"/>
        </a:p>
      </dgm:t>
    </dgm:pt>
    <dgm:pt modelId="{19906BB5-C153-4053-A6EF-A6A7D32E2A0D}">
      <dgm:prSet/>
      <dgm:spPr/>
      <dgm:t>
        <a:bodyPr/>
        <a:lstStyle/>
        <a:p>
          <a:r>
            <a:rPr lang="en-GB"/>
            <a:t>Login details/Booking Appointments </a:t>
          </a:r>
          <a:endParaRPr lang="en-US"/>
        </a:p>
      </dgm:t>
    </dgm:pt>
    <dgm:pt modelId="{6EBA897C-A0CD-41A7-904F-8EE2BF2CCEA6}" type="parTrans" cxnId="{0AA40385-1ECA-44EA-8889-CB02BB9E33BD}">
      <dgm:prSet/>
      <dgm:spPr/>
      <dgm:t>
        <a:bodyPr/>
        <a:lstStyle/>
        <a:p>
          <a:endParaRPr lang="en-US"/>
        </a:p>
      </dgm:t>
    </dgm:pt>
    <dgm:pt modelId="{9CAFCABC-032C-40A4-89FC-9071FA112DAC}" type="sibTrans" cxnId="{0AA40385-1ECA-44EA-8889-CB02BB9E33BD}">
      <dgm:prSet/>
      <dgm:spPr/>
      <dgm:t>
        <a:bodyPr/>
        <a:lstStyle/>
        <a:p>
          <a:endParaRPr lang="en-US"/>
        </a:p>
      </dgm:t>
    </dgm:pt>
    <dgm:pt modelId="{6CF1D944-92D6-4D57-9379-650AABF77ABB}">
      <dgm:prSet/>
      <dgm:spPr/>
      <dgm:t>
        <a:bodyPr/>
        <a:lstStyle/>
        <a:p>
          <a:r>
            <a:rPr lang="en-GB"/>
            <a:t>Support</a:t>
          </a:r>
          <a:endParaRPr lang="en-US"/>
        </a:p>
      </dgm:t>
    </dgm:pt>
    <dgm:pt modelId="{0F914703-AEBE-4A4C-AEA5-311D4D579457}" type="parTrans" cxnId="{6A4A9399-6292-458A-BB87-C55997DF76BA}">
      <dgm:prSet/>
      <dgm:spPr/>
      <dgm:t>
        <a:bodyPr/>
        <a:lstStyle/>
        <a:p>
          <a:endParaRPr lang="en-US"/>
        </a:p>
      </dgm:t>
    </dgm:pt>
    <dgm:pt modelId="{A22EC3F3-973A-4E03-B585-7990A2F26BBE}" type="sibTrans" cxnId="{6A4A9399-6292-458A-BB87-C55997DF76BA}">
      <dgm:prSet/>
      <dgm:spPr/>
      <dgm:t>
        <a:bodyPr/>
        <a:lstStyle/>
        <a:p>
          <a:endParaRPr lang="en-US"/>
        </a:p>
      </dgm:t>
    </dgm:pt>
    <dgm:pt modelId="{1E11A217-600A-49EF-AC6D-F295157A605A}" type="pres">
      <dgm:prSet presAssocID="{81599E6A-C9C7-455F-8D68-98743848CA6F}" presName="hierChild1" presStyleCnt="0">
        <dgm:presLayoutVars>
          <dgm:chPref val="1"/>
          <dgm:dir/>
          <dgm:animOne val="branch"/>
          <dgm:animLvl val="lvl"/>
          <dgm:resizeHandles/>
        </dgm:presLayoutVars>
      </dgm:prSet>
      <dgm:spPr/>
    </dgm:pt>
    <dgm:pt modelId="{C4D59BBA-5083-4317-B901-F8061AF2143F}" type="pres">
      <dgm:prSet presAssocID="{C5BA93A2-D2E2-4663-A39E-0D66215A0A7F}" presName="hierRoot1" presStyleCnt="0"/>
      <dgm:spPr/>
    </dgm:pt>
    <dgm:pt modelId="{068B3220-C887-49BF-AD9F-94E1292C9DC7}" type="pres">
      <dgm:prSet presAssocID="{C5BA93A2-D2E2-4663-A39E-0D66215A0A7F}" presName="composite" presStyleCnt="0"/>
      <dgm:spPr/>
    </dgm:pt>
    <dgm:pt modelId="{3256809A-FE4A-4CC4-993B-A90F7485858C}" type="pres">
      <dgm:prSet presAssocID="{C5BA93A2-D2E2-4663-A39E-0D66215A0A7F}" presName="background" presStyleLbl="node0" presStyleIdx="0" presStyleCnt="3"/>
      <dgm:spPr/>
    </dgm:pt>
    <dgm:pt modelId="{10DFEDEB-B379-428E-B41E-7175226B0FB5}" type="pres">
      <dgm:prSet presAssocID="{C5BA93A2-D2E2-4663-A39E-0D66215A0A7F}" presName="text" presStyleLbl="fgAcc0" presStyleIdx="0" presStyleCnt="3">
        <dgm:presLayoutVars>
          <dgm:chPref val="3"/>
        </dgm:presLayoutVars>
      </dgm:prSet>
      <dgm:spPr/>
    </dgm:pt>
    <dgm:pt modelId="{9E57537D-38FC-4B89-A682-90708DC7BDA1}" type="pres">
      <dgm:prSet presAssocID="{C5BA93A2-D2E2-4663-A39E-0D66215A0A7F}" presName="hierChild2" presStyleCnt="0"/>
      <dgm:spPr/>
    </dgm:pt>
    <dgm:pt modelId="{051C7567-4CD7-477A-A4C7-AEC03DC2F376}" type="pres">
      <dgm:prSet presAssocID="{19906BB5-C153-4053-A6EF-A6A7D32E2A0D}" presName="hierRoot1" presStyleCnt="0"/>
      <dgm:spPr/>
    </dgm:pt>
    <dgm:pt modelId="{FA3EC8F5-7079-4295-A7B8-8DAB614E4951}" type="pres">
      <dgm:prSet presAssocID="{19906BB5-C153-4053-A6EF-A6A7D32E2A0D}" presName="composite" presStyleCnt="0"/>
      <dgm:spPr/>
    </dgm:pt>
    <dgm:pt modelId="{EBD42DAE-9D74-45DB-B455-DA7C70BA9A2E}" type="pres">
      <dgm:prSet presAssocID="{19906BB5-C153-4053-A6EF-A6A7D32E2A0D}" presName="background" presStyleLbl="node0" presStyleIdx="1" presStyleCnt="3"/>
      <dgm:spPr/>
    </dgm:pt>
    <dgm:pt modelId="{8F7F5C51-50D5-48F1-A074-B814A66D91EC}" type="pres">
      <dgm:prSet presAssocID="{19906BB5-C153-4053-A6EF-A6A7D32E2A0D}" presName="text" presStyleLbl="fgAcc0" presStyleIdx="1" presStyleCnt="3">
        <dgm:presLayoutVars>
          <dgm:chPref val="3"/>
        </dgm:presLayoutVars>
      </dgm:prSet>
      <dgm:spPr/>
    </dgm:pt>
    <dgm:pt modelId="{52B1A0B3-61BE-4DAD-A6DD-F2E8FD80A278}" type="pres">
      <dgm:prSet presAssocID="{19906BB5-C153-4053-A6EF-A6A7D32E2A0D}" presName="hierChild2" presStyleCnt="0"/>
      <dgm:spPr/>
    </dgm:pt>
    <dgm:pt modelId="{D7AD278E-C219-4288-868A-5280A1BA48CB}" type="pres">
      <dgm:prSet presAssocID="{6CF1D944-92D6-4D57-9379-650AABF77ABB}" presName="hierRoot1" presStyleCnt="0"/>
      <dgm:spPr/>
    </dgm:pt>
    <dgm:pt modelId="{E0CB7E27-C15D-491C-B004-B1644B7AFD02}" type="pres">
      <dgm:prSet presAssocID="{6CF1D944-92D6-4D57-9379-650AABF77ABB}" presName="composite" presStyleCnt="0"/>
      <dgm:spPr/>
    </dgm:pt>
    <dgm:pt modelId="{DAE35156-7C8D-4E7B-A91D-C3FBC0BBFF8F}" type="pres">
      <dgm:prSet presAssocID="{6CF1D944-92D6-4D57-9379-650AABF77ABB}" presName="background" presStyleLbl="node0" presStyleIdx="2" presStyleCnt="3"/>
      <dgm:spPr/>
    </dgm:pt>
    <dgm:pt modelId="{A70AE799-1552-4777-BAF2-B1DE689F363D}" type="pres">
      <dgm:prSet presAssocID="{6CF1D944-92D6-4D57-9379-650AABF77ABB}" presName="text" presStyleLbl="fgAcc0" presStyleIdx="2" presStyleCnt="3">
        <dgm:presLayoutVars>
          <dgm:chPref val="3"/>
        </dgm:presLayoutVars>
      </dgm:prSet>
      <dgm:spPr/>
    </dgm:pt>
    <dgm:pt modelId="{289761C4-8153-4863-866B-328A59133D81}" type="pres">
      <dgm:prSet presAssocID="{6CF1D944-92D6-4D57-9379-650AABF77ABB}" presName="hierChild2" presStyleCnt="0"/>
      <dgm:spPr/>
    </dgm:pt>
  </dgm:ptLst>
  <dgm:cxnLst>
    <dgm:cxn modelId="{C13FAF1A-8EA6-4169-9285-A3E7390DAE62}" type="presOf" srcId="{19906BB5-C153-4053-A6EF-A6A7D32E2A0D}" destId="{8F7F5C51-50D5-48F1-A074-B814A66D91EC}" srcOrd="0" destOrd="0" presId="urn:microsoft.com/office/officeart/2005/8/layout/hierarchy1"/>
    <dgm:cxn modelId="{65300420-4276-4879-90F1-4A812A01F698}" type="presOf" srcId="{81599E6A-C9C7-455F-8D68-98743848CA6F}" destId="{1E11A217-600A-49EF-AC6D-F295157A605A}" srcOrd="0" destOrd="0" presId="urn:microsoft.com/office/officeart/2005/8/layout/hierarchy1"/>
    <dgm:cxn modelId="{10A6046C-C398-421D-978E-3C4FC091A347}" type="presOf" srcId="{C5BA93A2-D2E2-4663-A39E-0D66215A0A7F}" destId="{10DFEDEB-B379-428E-B41E-7175226B0FB5}" srcOrd="0" destOrd="0" presId="urn:microsoft.com/office/officeart/2005/8/layout/hierarchy1"/>
    <dgm:cxn modelId="{0AA40385-1ECA-44EA-8889-CB02BB9E33BD}" srcId="{81599E6A-C9C7-455F-8D68-98743848CA6F}" destId="{19906BB5-C153-4053-A6EF-A6A7D32E2A0D}" srcOrd="1" destOrd="0" parTransId="{6EBA897C-A0CD-41A7-904F-8EE2BF2CCEA6}" sibTransId="{9CAFCABC-032C-40A4-89FC-9071FA112DAC}"/>
    <dgm:cxn modelId="{6A4A9399-6292-458A-BB87-C55997DF76BA}" srcId="{81599E6A-C9C7-455F-8D68-98743848CA6F}" destId="{6CF1D944-92D6-4D57-9379-650AABF77ABB}" srcOrd="2" destOrd="0" parTransId="{0F914703-AEBE-4A4C-AEA5-311D4D579457}" sibTransId="{A22EC3F3-973A-4E03-B585-7990A2F26BBE}"/>
    <dgm:cxn modelId="{12C73BBC-274F-499F-842E-469375744530}" type="presOf" srcId="{6CF1D944-92D6-4D57-9379-650AABF77ABB}" destId="{A70AE799-1552-4777-BAF2-B1DE689F363D}" srcOrd="0" destOrd="0" presId="urn:microsoft.com/office/officeart/2005/8/layout/hierarchy1"/>
    <dgm:cxn modelId="{52A62DC2-6F19-476E-AD19-323F6DF32115}" srcId="{81599E6A-C9C7-455F-8D68-98743848CA6F}" destId="{C5BA93A2-D2E2-4663-A39E-0D66215A0A7F}" srcOrd="0" destOrd="0" parTransId="{157EDB3E-5AAD-4225-A508-B1F14E318942}" sibTransId="{39B84C62-1E3C-42B3-B91C-0DE8FD7D75CD}"/>
    <dgm:cxn modelId="{223F2BB1-0075-49C9-8C59-EBD8D8C11067}" type="presParOf" srcId="{1E11A217-600A-49EF-AC6D-F295157A605A}" destId="{C4D59BBA-5083-4317-B901-F8061AF2143F}" srcOrd="0" destOrd="0" presId="urn:microsoft.com/office/officeart/2005/8/layout/hierarchy1"/>
    <dgm:cxn modelId="{0E90556D-ADDF-40D6-B9D9-6092EB019E9C}" type="presParOf" srcId="{C4D59BBA-5083-4317-B901-F8061AF2143F}" destId="{068B3220-C887-49BF-AD9F-94E1292C9DC7}" srcOrd="0" destOrd="0" presId="urn:microsoft.com/office/officeart/2005/8/layout/hierarchy1"/>
    <dgm:cxn modelId="{0D13FBE8-4C5D-465C-B3C7-C02EEF779C1F}" type="presParOf" srcId="{068B3220-C887-49BF-AD9F-94E1292C9DC7}" destId="{3256809A-FE4A-4CC4-993B-A90F7485858C}" srcOrd="0" destOrd="0" presId="urn:microsoft.com/office/officeart/2005/8/layout/hierarchy1"/>
    <dgm:cxn modelId="{5A51D0BD-91BC-46DE-B19E-BB5CC42051A6}" type="presParOf" srcId="{068B3220-C887-49BF-AD9F-94E1292C9DC7}" destId="{10DFEDEB-B379-428E-B41E-7175226B0FB5}" srcOrd="1" destOrd="0" presId="urn:microsoft.com/office/officeart/2005/8/layout/hierarchy1"/>
    <dgm:cxn modelId="{DD5A0B0D-C8C9-4A9E-9C96-5EFF4C6599DF}" type="presParOf" srcId="{C4D59BBA-5083-4317-B901-F8061AF2143F}" destId="{9E57537D-38FC-4B89-A682-90708DC7BDA1}" srcOrd="1" destOrd="0" presId="urn:microsoft.com/office/officeart/2005/8/layout/hierarchy1"/>
    <dgm:cxn modelId="{EECC1E37-983F-4B46-9992-A9664CF1F6AD}" type="presParOf" srcId="{1E11A217-600A-49EF-AC6D-F295157A605A}" destId="{051C7567-4CD7-477A-A4C7-AEC03DC2F376}" srcOrd="1" destOrd="0" presId="urn:microsoft.com/office/officeart/2005/8/layout/hierarchy1"/>
    <dgm:cxn modelId="{2792EFC0-F942-4041-90AE-2A36CD99378D}" type="presParOf" srcId="{051C7567-4CD7-477A-A4C7-AEC03DC2F376}" destId="{FA3EC8F5-7079-4295-A7B8-8DAB614E4951}" srcOrd="0" destOrd="0" presId="urn:microsoft.com/office/officeart/2005/8/layout/hierarchy1"/>
    <dgm:cxn modelId="{F6B17881-3333-498A-A0C0-9CFCD7FAF32E}" type="presParOf" srcId="{FA3EC8F5-7079-4295-A7B8-8DAB614E4951}" destId="{EBD42DAE-9D74-45DB-B455-DA7C70BA9A2E}" srcOrd="0" destOrd="0" presId="urn:microsoft.com/office/officeart/2005/8/layout/hierarchy1"/>
    <dgm:cxn modelId="{1E9BA3EF-CC7E-4498-81FC-1A2A02236B6A}" type="presParOf" srcId="{FA3EC8F5-7079-4295-A7B8-8DAB614E4951}" destId="{8F7F5C51-50D5-48F1-A074-B814A66D91EC}" srcOrd="1" destOrd="0" presId="urn:microsoft.com/office/officeart/2005/8/layout/hierarchy1"/>
    <dgm:cxn modelId="{CBA97D04-DF4D-4FAD-8975-E17519B948FF}" type="presParOf" srcId="{051C7567-4CD7-477A-A4C7-AEC03DC2F376}" destId="{52B1A0B3-61BE-4DAD-A6DD-F2E8FD80A278}" srcOrd="1" destOrd="0" presId="urn:microsoft.com/office/officeart/2005/8/layout/hierarchy1"/>
    <dgm:cxn modelId="{5FF6C5D6-20FA-4E05-AB08-70D66565289A}" type="presParOf" srcId="{1E11A217-600A-49EF-AC6D-F295157A605A}" destId="{D7AD278E-C219-4288-868A-5280A1BA48CB}" srcOrd="2" destOrd="0" presId="urn:microsoft.com/office/officeart/2005/8/layout/hierarchy1"/>
    <dgm:cxn modelId="{944DCDDD-004B-469A-A251-3F5BEBBDAB9F}" type="presParOf" srcId="{D7AD278E-C219-4288-868A-5280A1BA48CB}" destId="{E0CB7E27-C15D-491C-B004-B1644B7AFD02}" srcOrd="0" destOrd="0" presId="urn:microsoft.com/office/officeart/2005/8/layout/hierarchy1"/>
    <dgm:cxn modelId="{58F1B501-837A-4ABE-87DD-7FB679F264E0}" type="presParOf" srcId="{E0CB7E27-C15D-491C-B004-B1644B7AFD02}" destId="{DAE35156-7C8D-4E7B-A91D-C3FBC0BBFF8F}" srcOrd="0" destOrd="0" presId="urn:microsoft.com/office/officeart/2005/8/layout/hierarchy1"/>
    <dgm:cxn modelId="{7900EE0E-526F-447F-9ACB-BB9570E09DFF}" type="presParOf" srcId="{E0CB7E27-C15D-491C-B004-B1644B7AFD02}" destId="{A70AE799-1552-4777-BAF2-B1DE689F363D}" srcOrd="1" destOrd="0" presId="urn:microsoft.com/office/officeart/2005/8/layout/hierarchy1"/>
    <dgm:cxn modelId="{9E07CE38-5C82-413F-8829-A9456F2D9A7D}" type="presParOf" srcId="{D7AD278E-C219-4288-868A-5280A1BA48CB}" destId="{289761C4-8153-4863-866B-328A59133D8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6809A-FE4A-4CC4-993B-A90F7485858C}">
      <dsp:nvSpPr>
        <dsp:cNvPr id="0" name=""/>
        <dsp:cNvSpPr/>
      </dsp:nvSpPr>
      <dsp:spPr>
        <a:xfrm>
          <a:off x="0" y="958371"/>
          <a:ext cx="3073451" cy="19516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DFEDEB-B379-428E-B41E-7175226B0FB5}">
      <dsp:nvSpPr>
        <dsp:cNvPr id="0" name=""/>
        <dsp:cNvSpPr/>
      </dsp:nvSpPr>
      <dsp:spPr>
        <a:xfrm>
          <a:off x="341494" y="12827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Format of Parent Video Meeting – what to expect, timings/duration of each appointment/maximum number of appointments per young person </a:t>
          </a:r>
          <a:endParaRPr lang="en-US" sz="2000" kern="1200"/>
        </a:p>
      </dsp:txBody>
      <dsp:txXfrm>
        <a:off x="398656" y="1339953"/>
        <a:ext cx="2959127" cy="1837317"/>
      </dsp:txXfrm>
    </dsp:sp>
    <dsp:sp modelId="{EBD42DAE-9D74-45DB-B455-DA7C70BA9A2E}">
      <dsp:nvSpPr>
        <dsp:cNvPr id="0" name=""/>
        <dsp:cNvSpPr/>
      </dsp:nvSpPr>
      <dsp:spPr>
        <a:xfrm>
          <a:off x="3756441" y="958371"/>
          <a:ext cx="3073451" cy="19516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7F5C51-50D5-48F1-A074-B814A66D91EC}">
      <dsp:nvSpPr>
        <dsp:cNvPr id="0" name=""/>
        <dsp:cNvSpPr/>
      </dsp:nvSpPr>
      <dsp:spPr>
        <a:xfrm>
          <a:off x="4097935" y="12827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Login details/Booking Appointments </a:t>
          </a:r>
          <a:endParaRPr lang="en-US" sz="2000" kern="1200"/>
        </a:p>
      </dsp:txBody>
      <dsp:txXfrm>
        <a:off x="4155097" y="1339953"/>
        <a:ext cx="2959127" cy="1837317"/>
      </dsp:txXfrm>
    </dsp:sp>
    <dsp:sp modelId="{DAE35156-7C8D-4E7B-A91D-C3FBC0BBFF8F}">
      <dsp:nvSpPr>
        <dsp:cNvPr id="0" name=""/>
        <dsp:cNvSpPr/>
      </dsp:nvSpPr>
      <dsp:spPr>
        <a:xfrm>
          <a:off x="7512882" y="958371"/>
          <a:ext cx="3073451" cy="19516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0AE799-1552-4777-BAF2-B1DE689F363D}">
      <dsp:nvSpPr>
        <dsp:cNvPr id="0" name=""/>
        <dsp:cNvSpPr/>
      </dsp:nvSpPr>
      <dsp:spPr>
        <a:xfrm>
          <a:off x="7854377" y="1282791"/>
          <a:ext cx="3073451" cy="19516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Support</a:t>
          </a:r>
          <a:endParaRPr lang="en-US" sz="2000" kern="1200"/>
        </a:p>
      </dsp:txBody>
      <dsp:txXfrm>
        <a:off x="7911539" y="1339953"/>
        <a:ext cx="2959127" cy="183731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4B6E94-1702-4120-9B63-AE63319883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1D6FE79-A706-4BFD-9E00-AAA9385EFE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7BFD21-0087-4529-9525-91C20CCBC1A6}" type="datetime1">
              <a:rPr lang="en-GB" smtClean="0"/>
              <a:t>24/11/2021</a:t>
            </a:fld>
            <a:endParaRPr lang="en-GB"/>
          </a:p>
        </p:txBody>
      </p:sp>
      <p:sp>
        <p:nvSpPr>
          <p:cNvPr id="4" name="Footer Placeholder 3">
            <a:extLst>
              <a:ext uri="{FF2B5EF4-FFF2-40B4-BE49-F238E27FC236}">
                <a16:creationId xmlns:a16="http://schemas.microsoft.com/office/drawing/2014/main" id="{6558AB23-6B18-451D-9D3B-1691924365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D1DD4F9-0494-427B-B1AB-C1B029FFE43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C8D3AF-C96B-4339-ADFF-17CC2AEA7152}" type="slidenum">
              <a:rPr lang="en-GB" smtClean="0"/>
              <a:t>‹#›</a:t>
            </a:fld>
            <a:endParaRPr lang="en-GB"/>
          </a:p>
        </p:txBody>
      </p:sp>
    </p:spTree>
    <p:extLst>
      <p:ext uri="{BB962C8B-B14F-4D97-AF65-F5344CB8AC3E}">
        <p14:creationId xmlns:p14="http://schemas.microsoft.com/office/powerpoint/2010/main" val="105932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6DC80F-3293-4CB9-AFF3-897E61B95F53}" type="datetime1">
              <a:rPr lang="en-GB" smtClean="0"/>
              <a:pPr/>
              <a:t>24/11/2021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806C3E-E119-438C-AE91-C1FA81E9FF18}" type="slidenum">
              <a:rPr lang="en-GB" noProof="0" smtClean="0"/>
              <a:t>‹#›</a:t>
            </a:fld>
            <a:endParaRPr lang="en-GB" noProof="0"/>
          </a:p>
        </p:txBody>
      </p:sp>
    </p:spTree>
    <p:extLst>
      <p:ext uri="{BB962C8B-B14F-4D97-AF65-F5344CB8AC3E}">
        <p14:creationId xmlns:p14="http://schemas.microsoft.com/office/powerpoint/2010/main" val="10277628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47926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8530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94287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43563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59744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27544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15117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71550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01275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8738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36432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46740301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436CEB3-B209-4035-8169-1524039D0635}"/>
              </a:ext>
            </a:extLst>
          </p:cNvPr>
          <p:cNvSpPr>
            <a:spLocks noGrp="1"/>
          </p:cNvSpPr>
          <p:nvPr>
            <p:ph type="title"/>
          </p:nvPr>
        </p:nvSpPr>
        <p:spPr>
          <a:xfrm>
            <a:off x="576407" y="2506911"/>
            <a:ext cx="2880828" cy="3071906"/>
          </a:xfrm>
        </p:spPr>
        <p:txBody>
          <a:bodyPr vert="horz" lIns="91440" tIns="45720" rIns="91440" bIns="45720" rtlCol="0" anchor="t" anchorCtr="1">
            <a:normAutofit/>
          </a:bodyPr>
          <a:lstStyle/>
          <a:p>
            <a:pPr algn="ctr"/>
            <a:r>
              <a:rPr lang="en-US" sz="4000" kern="1200">
                <a:solidFill>
                  <a:srgbClr val="FFFFFF"/>
                </a:solidFill>
                <a:latin typeface="+mj-lt"/>
                <a:ea typeface="+mj-ea"/>
                <a:cs typeface="+mj-cs"/>
              </a:rPr>
              <a:t>Parent Video Meeting</a:t>
            </a:r>
            <a:r>
              <a:rPr lang="en-US" sz="4000">
                <a:solidFill>
                  <a:srgbClr val="FFFFFF"/>
                </a:solidFill>
              </a:rPr>
              <a:t> </a:t>
            </a:r>
            <a:endParaRPr lang="en-US">
              <a:ea typeface="+mj-ea"/>
              <a:cs typeface="+mj-cs"/>
            </a:endParaRPr>
          </a:p>
        </p:txBody>
      </p:sp>
      <p:pic>
        <p:nvPicPr>
          <p:cNvPr id="1026" name="Picture 2">
            <a:extLst>
              <a:ext uri="{FF2B5EF4-FFF2-40B4-BE49-F238E27FC236}">
                <a16:creationId xmlns:a16="http://schemas.microsoft.com/office/drawing/2014/main" id="{AE269B67-B4A2-43C6-839E-C6912D8E01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5545" y="1026942"/>
            <a:ext cx="4009291" cy="4768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5911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F5C0CC1-DB62-4DED-A2C3-C8DF85A33E75}"/>
              </a:ext>
            </a:extLst>
          </p:cNvPr>
          <p:cNvSpPr txBox="1"/>
          <p:nvPr/>
        </p:nvSpPr>
        <p:spPr>
          <a:xfrm>
            <a:off x="232466" y="97947"/>
            <a:ext cx="2750748" cy="596051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914400">
              <a:lnSpc>
                <a:spcPct val="90000"/>
              </a:lnSpc>
              <a:spcAft>
                <a:spcPts val="600"/>
              </a:spcAft>
            </a:pPr>
            <a:r>
              <a:rPr lang="en-US" sz="2000" b="1"/>
              <a:t>When the time of your first appointment starts, and provided the teacher is also ready for the meeting, your meeting will start.</a:t>
            </a:r>
            <a:r>
              <a:rPr lang="en-US" sz="2000"/>
              <a:t> Before you can talk, you will need to provide permission to your internet browser to use its microphone and webcam. You will be asked for permission by your internet browser, and then shown a ‘pop-up’ that asks which microphone, and then which webcam, you want to use. Press ‘Allow’ and ‘Apply’ for all of these.</a:t>
            </a:r>
            <a:endParaRPr lang="en-US">
              <a:cs typeface="Calibri" panose="020F0502020204030204"/>
            </a:endParaRPr>
          </a:p>
        </p:txBody>
      </p:sp>
      <p:sp>
        <p:nvSpPr>
          <p:cNvPr id="26" name="Rectangle 25">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0" descr="Graphical user interface, application&#10;&#10;Description automatically generated">
            <a:extLst>
              <a:ext uri="{FF2B5EF4-FFF2-40B4-BE49-F238E27FC236}">
                <a16:creationId xmlns:a16="http://schemas.microsoft.com/office/drawing/2014/main" id="{560C6D06-6229-475F-BCCC-6248F4A6096B}"/>
              </a:ext>
            </a:extLst>
          </p:cNvPr>
          <p:cNvPicPr>
            <a:picLocks noChangeAspect="1"/>
          </p:cNvPicPr>
          <p:nvPr/>
        </p:nvPicPr>
        <p:blipFill>
          <a:blip r:embed="rId2"/>
          <a:stretch>
            <a:fillRect/>
          </a:stretch>
        </p:blipFill>
        <p:spPr>
          <a:xfrm>
            <a:off x="3218986" y="366288"/>
            <a:ext cx="8969296" cy="4480619"/>
          </a:xfrm>
          <a:prstGeom prst="rect">
            <a:avLst/>
          </a:prstGeom>
        </p:spPr>
      </p:pic>
    </p:spTree>
    <p:extLst>
      <p:ext uri="{BB962C8B-B14F-4D97-AF65-F5344CB8AC3E}">
        <p14:creationId xmlns:p14="http://schemas.microsoft.com/office/powerpoint/2010/main" val="1427680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C361A7-AE46-42D0-AD1D-F08A411480D7}"/>
              </a:ext>
            </a:extLst>
          </p:cNvPr>
          <p:cNvSpPr>
            <a:spLocks noGrp="1"/>
          </p:cNvSpPr>
          <p:nvPr>
            <p:ph type="title"/>
          </p:nvPr>
        </p:nvSpPr>
        <p:spPr>
          <a:xfrm>
            <a:off x="420259" y="2659123"/>
            <a:ext cx="3201366" cy="2374595"/>
          </a:xfrm>
        </p:spPr>
        <p:txBody>
          <a:bodyPr anchor="b">
            <a:normAutofit fontScale="90000"/>
          </a:bodyPr>
          <a:lstStyle/>
          <a:p>
            <a:r>
              <a:rPr lang="en-GB" sz="2400">
                <a:solidFill>
                  <a:schemeClr val="bg1"/>
                </a:solidFill>
                <a:ea typeface="+mj-lt"/>
                <a:cs typeface="+mj-lt"/>
              </a:rPr>
              <a:t>Once you have provided permission to the microphone and webcam, your video meeting will start.</a:t>
            </a:r>
            <a:br>
              <a:rPr lang="en-GB" sz="2400">
                <a:solidFill>
                  <a:schemeClr val="bg1"/>
                </a:solidFill>
                <a:ea typeface="+mj-lt"/>
                <a:cs typeface="+mj-lt"/>
              </a:rPr>
            </a:br>
            <a:r>
              <a:rPr lang="en-GB" sz="2400">
                <a:solidFill>
                  <a:schemeClr val="bg1"/>
                </a:solidFill>
                <a:ea typeface="+mj-lt"/>
                <a:cs typeface="+mj-lt"/>
              </a:rPr>
              <a:t>Appointments follow on automatically. Your schedule is shown at the bottom of the page. Once one appointment has finished the next will start instantly, and you do not need to change web page.</a:t>
            </a:r>
            <a:endParaRPr lang="en-US" sz="2400">
              <a:solidFill>
                <a:schemeClr val="bg1"/>
              </a:solidFill>
              <a:cs typeface="Calibri Light"/>
            </a:endParaRPr>
          </a:p>
          <a:p>
            <a:pPr algn="r"/>
            <a:endParaRPr lang="en-GB" sz="4000">
              <a:cs typeface="Calibri Light"/>
            </a:endParaRPr>
          </a:p>
        </p:txBody>
      </p:sp>
      <p:pic>
        <p:nvPicPr>
          <p:cNvPr id="4" name="Picture 4" descr="Graphical user interface, website&#10;&#10;Description automatically generated">
            <a:extLst>
              <a:ext uri="{FF2B5EF4-FFF2-40B4-BE49-F238E27FC236}">
                <a16:creationId xmlns:a16="http://schemas.microsoft.com/office/drawing/2014/main" id="{D55D774A-22F1-4BBB-8EE0-0B0CA039DBCF}"/>
              </a:ext>
            </a:extLst>
          </p:cNvPr>
          <p:cNvPicPr>
            <a:picLocks noGrp="1" noChangeAspect="1"/>
          </p:cNvPicPr>
          <p:nvPr>
            <p:ph idx="1"/>
          </p:nvPr>
        </p:nvPicPr>
        <p:blipFill>
          <a:blip r:embed="rId2"/>
          <a:stretch>
            <a:fillRect/>
          </a:stretch>
        </p:blipFill>
        <p:spPr>
          <a:xfrm>
            <a:off x="4048259" y="876638"/>
            <a:ext cx="7986420" cy="4320438"/>
          </a:xfrm>
        </p:spPr>
      </p:pic>
    </p:spTree>
    <p:extLst>
      <p:ext uri="{BB962C8B-B14F-4D97-AF65-F5344CB8AC3E}">
        <p14:creationId xmlns:p14="http://schemas.microsoft.com/office/powerpoint/2010/main" val="1685735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FE5576-4816-4420-809F-2ACC24151ACD}"/>
              </a:ext>
            </a:extLst>
          </p:cNvPr>
          <p:cNvSpPr>
            <a:spLocks noGrp="1"/>
          </p:cNvSpPr>
          <p:nvPr>
            <p:ph type="title"/>
          </p:nvPr>
        </p:nvSpPr>
        <p:spPr>
          <a:xfrm>
            <a:off x="1371599" y="294538"/>
            <a:ext cx="9895951" cy="1033669"/>
          </a:xfrm>
        </p:spPr>
        <p:txBody>
          <a:bodyPr>
            <a:normAutofit/>
          </a:bodyPr>
          <a:lstStyle/>
          <a:p>
            <a:r>
              <a:rPr lang="en-GB" sz="4000" b="1">
                <a:solidFill>
                  <a:schemeClr val="bg1"/>
                </a:solidFill>
                <a:ea typeface="+mj-lt"/>
                <a:cs typeface="+mj-lt"/>
              </a:rPr>
              <a:t>Internet Browser Compatibility</a:t>
            </a:r>
          </a:p>
        </p:txBody>
      </p:sp>
      <p:sp>
        <p:nvSpPr>
          <p:cNvPr id="3" name="Content Placeholder 2">
            <a:extLst>
              <a:ext uri="{FF2B5EF4-FFF2-40B4-BE49-F238E27FC236}">
                <a16:creationId xmlns:a16="http://schemas.microsoft.com/office/drawing/2014/main" id="{A464EA17-1D1F-4E01-B985-794A262C83C0}"/>
              </a:ext>
            </a:extLst>
          </p:cNvPr>
          <p:cNvSpPr>
            <a:spLocks noGrp="1"/>
          </p:cNvSpPr>
          <p:nvPr>
            <p:ph idx="1"/>
          </p:nvPr>
        </p:nvSpPr>
        <p:spPr>
          <a:xfrm>
            <a:off x="1371599" y="2318197"/>
            <a:ext cx="9724031" cy="3683358"/>
          </a:xfrm>
        </p:spPr>
        <p:txBody>
          <a:bodyPr anchor="ctr">
            <a:normAutofit lnSpcReduction="10000"/>
          </a:bodyPr>
          <a:lstStyle/>
          <a:p>
            <a:pPr marL="0" indent="0" algn="just">
              <a:buNone/>
            </a:pPr>
            <a:r>
              <a:rPr lang="en-GB" sz="2000" b="1" u="sng">
                <a:cs typeface="Calibri"/>
              </a:rPr>
              <a:t>Internet Browser Compatibility:</a:t>
            </a:r>
            <a:r>
              <a:rPr lang="en-GB" sz="2000">
                <a:cs typeface="Calibri"/>
              </a:rPr>
              <a:t> </a:t>
            </a:r>
            <a:endParaRPr lang="en-GB" sz="2000">
              <a:ea typeface="+mn-lt"/>
              <a:cs typeface="+mn-lt"/>
            </a:endParaRPr>
          </a:p>
          <a:p>
            <a:pPr marL="0" indent="0" algn="just">
              <a:buNone/>
            </a:pPr>
            <a:r>
              <a:rPr lang="en-GB" sz="2000">
                <a:cs typeface="Calibri"/>
              </a:rPr>
              <a:t>You </a:t>
            </a:r>
            <a:r>
              <a:rPr lang="en-GB" sz="2000" u="sng">
                <a:cs typeface="Calibri"/>
              </a:rPr>
              <a:t>must</a:t>
            </a:r>
            <a:r>
              <a:rPr lang="en-GB" sz="2000">
                <a:cs typeface="Calibri"/>
              </a:rPr>
              <a:t> use one of the below devices and internet browser combinations for the video meeting technology to work, this information will be included in the letter/email for booking: </a:t>
            </a:r>
            <a:endParaRPr lang="en-GB" sz="2000">
              <a:ea typeface="+mn-lt"/>
              <a:cs typeface="+mn-lt"/>
            </a:endParaRPr>
          </a:p>
          <a:p>
            <a:pPr algn="just">
              <a:buFont typeface="Arial,Sans-Serif" panose="020B0604020202020204" pitchFamily="34" charset="0"/>
            </a:pPr>
            <a:r>
              <a:rPr lang="en-GB" sz="2000" b="1">
                <a:cs typeface="Calibri"/>
              </a:rPr>
              <a:t>Apple iPhone/iPad (iOS 11+):</a:t>
            </a:r>
            <a:r>
              <a:rPr lang="en-GB" sz="2000">
                <a:cs typeface="Calibri"/>
              </a:rPr>
              <a:t> Safari</a:t>
            </a:r>
            <a:endParaRPr lang="en-GB" sz="2000">
              <a:ea typeface="+mn-lt"/>
              <a:cs typeface="+mn-lt"/>
            </a:endParaRPr>
          </a:p>
          <a:p>
            <a:pPr algn="just">
              <a:buFont typeface="Arial,Sans-Serif" panose="020B0604020202020204" pitchFamily="34" charset="0"/>
            </a:pPr>
            <a:r>
              <a:rPr lang="en-GB" sz="2000" b="1">
                <a:cs typeface="Calibri"/>
              </a:rPr>
              <a:t>Android phone/tablet:</a:t>
            </a:r>
            <a:r>
              <a:rPr lang="en-GB" sz="2000">
                <a:cs typeface="Calibri"/>
              </a:rPr>
              <a:t> Chrome or Firefox</a:t>
            </a:r>
            <a:endParaRPr lang="en-GB" sz="2000">
              <a:ea typeface="+mn-lt"/>
              <a:cs typeface="+mn-lt"/>
            </a:endParaRPr>
          </a:p>
          <a:p>
            <a:pPr algn="just">
              <a:buFont typeface="Arial,Sans-Serif" panose="020B0604020202020204" pitchFamily="34" charset="0"/>
            </a:pPr>
            <a:r>
              <a:rPr lang="en-GB" sz="2000" b="1">
                <a:cs typeface="Calibri"/>
              </a:rPr>
              <a:t>Linux computer:</a:t>
            </a:r>
            <a:r>
              <a:rPr lang="en-GB" sz="2000">
                <a:cs typeface="Calibri"/>
              </a:rPr>
              <a:t> Chrome or Firefox</a:t>
            </a:r>
            <a:endParaRPr lang="en-GB" sz="2000">
              <a:ea typeface="+mn-lt"/>
              <a:cs typeface="+mn-lt"/>
            </a:endParaRPr>
          </a:p>
          <a:p>
            <a:pPr algn="just">
              <a:buFont typeface="Arial,Sans-Serif" panose="020B0604020202020204" pitchFamily="34" charset="0"/>
            </a:pPr>
            <a:r>
              <a:rPr lang="en-GB" sz="2000" b="1">
                <a:cs typeface="Calibri"/>
              </a:rPr>
              <a:t>Microsoft Surface:</a:t>
            </a:r>
            <a:r>
              <a:rPr lang="en-GB" sz="2000">
                <a:cs typeface="Calibri"/>
              </a:rPr>
              <a:t> Chrome or Firefox</a:t>
            </a:r>
            <a:endParaRPr lang="en-GB" sz="2000">
              <a:ea typeface="+mn-lt"/>
              <a:cs typeface="+mn-lt"/>
            </a:endParaRPr>
          </a:p>
          <a:p>
            <a:pPr algn="just">
              <a:buFont typeface="Arial,Sans-Serif" panose="020B0604020202020204" pitchFamily="34" charset="0"/>
            </a:pPr>
            <a:r>
              <a:rPr lang="en-GB" sz="2000" b="1">
                <a:cs typeface="Calibri"/>
              </a:rPr>
              <a:t>Mac computer:</a:t>
            </a:r>
            <a:r>
              <a:rPr lang="en-GB" sz="2000">
                <a:cs typeface="Calibri"/>
              </a:rPr>
              <a:t> Safari, Chrome or Firefox</a:t>
            </a:r>
            <a:endParaRPr lang="en-GB" sz="2000">
              <a:ea typeface="+mn-lt"/>
              <a:cs typeface="+mn-lt"/>
            </a:endParaRPr>
          </a:p>
          <a:p>
            <a:pPr algn="just">
              <a:buFont typeface="Arial,Sans-Serif" panose="020B0604020202020204" pitchFamily="34" charset="0"/>
            </a:pPr>
            <a:r>
              <a:rPr lang="en-GB" sz="2000" b="1">
                <a:cs typeface="Calibri"/>
              </a:rPr>
              <a:t>Windows computer:</a:t>
            </a:r>
            <a:r>
              <a:rPr lang="en-GB" sz="2000">
                <a:cs typeface="Calibri"/>
              </a:rPr>
              <a:t> Chrome, Firefox or Edge (Chromium)</a:t>
            </a:r>
            <a:endParaRPr lang="en-GB"/>
          </a:p>
        </p:txBody>
      </p:sp>
    </p:spTree>
    <p:extLst>
      <p:ext uri="{BB962C8B-B14F-4D97-AF65-F5344CB8AC3E}">
        <p14:creationId xmlns:p14="http://schemas.microsoft.com/office/powerpoint/2010/main" val="643366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E3FA43-FF23-4D30-8664-8A764247F61E}"/>
              </a:ext>
            </a:extLst>
          </p:cNvPr>
          <p:cNvSpPr>
            <a:spLocks noGrp="1"/>
          </p:cNvSpPr>
          <p:nvPr>
            <p:ph type="title"/>
          </p:nvPr>
        </p:nvSpPr>
        <p:spPr>
          <a:xfrm>
            <a:off x="1371599" y="294538"/>
            <a:ext cx="9895951" cy="1033669"/>
          </a:xfrm>
        </p:spPr>
        <p:txBody>
          <a:bodyPr>
            <a:normAutofit/>
          </a:bodyPr>
          <a:lstStyle/>
          <a:p>
            <a:r>
              <a:rPr lang="en-GB" sz="4000">
                <a:solidFill>
                  <a:srgbClr val="FFFFFF"/>
                </a:solidFill>
                <a:cs typeface="Calibri Light"/>
              </a:rPr>
              <a:t>IT Support</a:t>
            </a:r>
            <a:endParaRPr lang="en-GB" sz="4000">
              <a:solidFill>
                <a:srgbClr val="FFFFFF"/>
              </a:solidFill>
            </a:endParaRPr>
          </a:p>
        </p:txBody>
      </p:sp>
      <p:sp>
        <p:nvSpPr>
          <p:cNvPr id="3" name="Content Placeholder 2">
            <a:extLst>
              <a:ext uri="{FF2B5EF4-FFF2-40B4-BE49-F238E27FC236}">
                <a16:creationId xmlns:a16="http://schemas.microsoft.com/office/drawing/2014/main" id="{9DA0BFED-084C-4F78-A9AB-A8595CAE21F5}"/>
              </a:ext>
            </a:extLst>
          </p:cNvPr>
          <p:cNvSpPr>
            <a:spLocks noGrp="1"/>
          </p:cNvSpPr>
          <p:nvPr>
            <p:ph idx="1"/>
          </p:nvPr>
        </p:nvSpPr>
        <p:spPr>
          <a:xfrm>
            <a:off x="1464526" y="1714173"/>
            <a:ext cx="9724031" cy="5021504"/>
          </a:xfrm>
        </p:spPr>
        <p:txBody>
          <a:bodyPr anchor="ctr">
            <a:normAutofit/>
          </a:bodyPr>
          <a:lstStyle/>
          <a:p>
            <a:pPr marL="0" indent="0">
              <a:buNone/>
            </a:pPr>
            <a:r>
              <a:rPr lang="en-GB" sz="2000">
                <a:ea typeface="+mn-lt"/>
                <a:cs typeface="+mn-lt"/>
              </a:rPr>
              <a:t>To prevent errors connecting to the video meetings, we also recommend:</a:t>
            </a:r>
            <a:endParaRPr lang="en-GB">
              <a:ea typeface="+mn-lt"/>
              <a:cs typeface="+mn-lt"/>
            </a:endParaRPr>
          </a:p>
          <a:p>
            <a:pPr marL="0" indent="0">
              <a:buNone/>
            </a:pPr>
            <a:r>
              <a:rPr lang="en-GB" sz="2000">
                <a:ea typeface="+mn-lt"/>
                <a:cs typeface="+mn-lt"/>
              </a:rPr>
              <a:t>• Updating your internet browser to the latest version.</a:t>
            </a:r>
            <a:endParaRPr lang="en-GB">
              <a:cs typeface="Calibri" panose="020F0502020204030204"/>
            </a:endParaRPr>
          </a:p>
          <a:p>
            <a:pPr marL="0" indent="0">
              <a:buNone/>
            </a:pPr>
            <a:r>
              <a:rPr lang="en-GB" sz="2000">
                <a:ea typeface="+mn-lt"/>
                <a:cs typeface="+mn-lt"/>
              </a:rPr>
              <a:t>• Updating your Android / iOS software to the latest version.</a:t>
            </a:r>
            <a:endParaRPr lang="en-GB">
              <a:ea typeface="+mn-lt"/>
              <a:cs typeface="+mn-lt"/>
            </a:endParaRPr>
          </a:p>
          <a:p>
            <a:pPr marL="342900" indent="-342900"/>
            <a:r>
              <a:rPr lang="en-GB" sz="2000">
                <a:ea typeface="+mn-lt"/>
                <a:cs typeface="+mn-lt"/>
              </a:rPr>
              <a:t>o N.B. Apple iOS 14.3 had a bug that caused some audio distortion in video meetings.</a:t>
            </a:r>
            <a:endParaRPr lang="en-GB">
              <a:cs typeface="Calibri" panose="020F0502020204030204"/>
            </a:endParaRPr>
          </a:p>
          <a:p>
            <a:pPr marL="0" indent="0">
              <a:buNone/>
            </a:pPr>
            <a:r>
              <a:rPr lang="en-GB" sz="2000">
                <a:ea typeface="+mn-lt"/>
                <a:cs typeface="+mn-lt"/>
              </a:rPr>
              <a:t>• Make sure to close Teams, Zoom or any other software/apps which might have some measure of 'control' over your webcam/microphone before joining video meetings in Parents Booking.</a:t>
            </a:r>
            <a:endParaRPr lang="en-GB">
              <a:cs typeface="Calibri" panose="020F0502020204030204"/>
            </a:endParaRPr>
          </a:p>
          <a:p>
            <a:pPr marL="0" indent="0">
              <a:buNone/>
            </a:pPr>
            <a:r>
              <a:rPr lang="en-GB" sz="2000">
                <a:ea typeface="+mn-lt"/>
                <a:cs typeface="+mn-lt"/>
              </a:rPr>
              <a:t>• If you see a grey screen, where there should be a video of the other participant, during the time when your meeting should be taking place, this means your device/computer cannot 'connect' to the video meeting server. We recommend trying on a different internet connection (e.g. 3G/4G instead of Wi-Fi) to see if this makes a difference, and also trying a different internet browser or even a different device if required.</a:t>
            </a:r>
          </a:p>
        </p:txBody>
      </p:sp>
    </p:spTree>
    <p:extLst>
      <p:ext uri="{BB962C8B-B14F-4D97-AF65-F5344CB8AC3E}">
        <p14:creationId xmlns:p14="http://schemas.microsoft.com/office/powerpoint/2010/main" val="2053262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Graphical user interface, text, application&#10;&#10;Description automatically generated">
            <a:extLst>
              <a:ext uri="{FF2B5EF4-FFF2-40B4-BE49-F238E27FC236}">
                <a16:creationId xmlns:a16="http://schemas.microsoft.com/office/drawing/2014/main" id="{E351DD3E-D587-4548-8500-4DB1CCE78E36}"/>
              </a:ext>
            </a:extLst>
          </p:cNvPr>
          <p:cNvPicPr>
            <a:picLocks noChangeAspect="1"/>
          </p:cNvPicPr>
          <p:nvPr/>
        </p:nvPicPr>
        <p:blipFill>
          <a:blip r:embed="rId2"/>
          <a:stretch>
            <a:fillRect/>
          </a:stretch>
        </p:blipFill>
        <p:spPr>
          <a:xfrm>
            <a:off x="263336" y="410737"/>
            <a:ext cx="3497059" cy="5060796"/>
          </a:xfrm>
          <a:prstGeom prst="rect">
            <a:avLst/>
          </a:prstGeom>
        </p:spPr>
      </p:pic>
      <p:pic>
        <p:nvPicPr>
          <p:cNvPr id="5" name="Picture 5" descr="Graphical user interface, application, Word&#10;&#10;Description automatically generated">
            <a:extLst>
              <a:ext uri="{FF2B5EF4-FFF2-40B4-BE49-F238E27FC236}">
                <a16:creationId xmlns:a16="http://schemas.microsoft.com/office/drawing/2014/main" id="{3342F1C0-60A1-4A79-9315-7A92A7A6AB91}"/>
              </a:ext>
            </a:extLst>
          </p:cNvPr>
          <p:cNvPicPr>
            <a:picLocks noChangeAspect="1"/>
          </p:cNvPicPr>
          <p:nvPr/>
        </p:nvPicPr>
        <p:blipFill>
          <a:blip r:embed="rId3"/>
          <a:stretch>
            <a:fillRect/>
          </a:stretch>
        </p:blipFill>
        <p:spPr>
          <a:xfrm>
            <a:off x="4157547" y="413531"/>
            <a:ext cx="3616712" cy="5073792"/>
          </a:xfrm>
          <a:prstGeom prst="rect">
            <a:avLst/>
          </a:prstGeom>
        </p:spPr>
      </p:pic>
      <p:pic>
        <p:nvPicPr>
          <p:cNvPr id="6" name="Picture 6" descr="Graphical user interface, text, application, Word&#10;&#10;Description automatically generated">
            <a:extLst>
              <a:ext uri="{FF2B5EF4-FFF2-40B4-BE49-F238E27FC236}">
                <a16:creationId xmlns:a16="http://schemas.microsoft.com/office/drawing/2014/main" id="{A4A40210-9025-4EC2-BF22-B938D0FBF3F4}"/>
              </a:ext>
            </a:extLst>
          </p:cNvPr>
          <p:cNvPicPr>
            <a:picLocks noChangeAspect="1"/>
          </p:cNvPicPr>
          <p:nvPr/>
        </p:nvPicPr>
        <p:blipFill>
          <a:blip r:embed="rId4"/>
          <a:stretch>
            <a:fillRect/>
          </a:stretch>
        </p:blipFill>
        <p:spPr>
          <a:xfrm>
            <a:off x="8134815" y="408146"/>
            <a:ext cx="3588834" cy="5075270"/>
          </a:xfrm>
          <a:prstGeom prst="rect">
            <a:avLst/>
          </a:prstGeom>
        </p:spPr>
      </p:pic>
    </p:spTree>
    <p:extLst>
      <p:ext uri="{BB962C8B-B14F-4D97-AF65-F5344CB8AC3E}">
        <p14:creationId xmlns:p14="http://schemas.microsoft.com/office/powerpoint/2010/main" val="808600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147F4F-7D81-4890-9E06-5FFAD0AA6130}"/>
              </a:ext>
            </a:extLst>
          </p:cNvPr>
          <p:cNvSpPr>
            <a:spLocks noGrp="1"/>
          </p:cNvSpPr>
          <p:nvPr>
            <p:ph type="title"/>
          </p:nvPr>
        </p:nvSpPr>
        <p:spPr>
          <a:xfrm>
            <a:off x="826396" y="586855"/>
            <a:ext cx="4230100" cy="2337424"/>
          </a:xfrm>
        </p:spPr>
        <p:txBody>
          <a:bodyPr anchor="b">
            <a:normAutofit/>
          </a:bodyPr>
          <a:lstStyle/>
          <a:p>
            <a:pPr algn="ctr">
              <a:spcBef>
                <a:spcPts val="1000"/>
              </a:spcBef>
            </a:pPr>
            <a:r>
              <a:rPr lang="en-GB" sz="4000" b="1">
                <a:solidFill>
                  <a:srgbClr val="FFFFFF"/>
                </a:solidFill>
                <a:ea typeface="+mj-lt"/>
                <a:cs typeface="+mj-lt"/>
              </a:rPr>
              <a:t>Support</a:t>
            </a:r>
            <a:r>
              <a:rPr lang="en-GB" sz="4000">
                <a:solidFill>
                  <a:srgbClr val="FFFFFF"/>
                </a:solidFill>
                <a:ea typeface="+mj-lt"/>
                <a:cs typeface="+mj-lt"/>
              </a:rPr>
              <a:t> </a:t>
            </a:r>
            <a:endParaRPr lang="en-US" sz="4000">
              <a:solidFill>
                <a:srgbClr val="FFFFFF"/>
              </a:solidFill>
              <a:cs typeface="Calibri Light" panose="020F0302020204030204"/>
            </a:endParaRPr>
          </a:p>
          <a:p>
            <a:pPr algn="r"/>
            <a:endParaRPr lang="en-GB" sz="4000">
              <a:solidFill>
                <a:srgbClr val="FFFFFF"/>
              </a:solidFill>
              <a:cs typeface="Calibri Light"/>
            </a:endParaRPr>
          </a:p>
        </p:txBody>
      </p:sp>
      <p:sp>
        <p:nvSpPr>
          <p:cNvPr id="3" name="Content Placeholder 2">
            <a:extLst>
              <a:ext uri="{FF2B5EF4-FFF2-40B4-BE49-F238E27FC236}">
                <a16:creationId xmlns:a16="http://schemas.microsoft.com/office/drawing/2014/main" id="{8E0FF25A-5CB9-4157-B3B1-7D9D642E6DFC}"/>
              </a:ext>
            </a:extLst>
          </p:cNvPr>
          <p:cNvSpPr>
            <a:spLocks noGrp="1"/>
          </p:cNvSpPr>
          <p:nvPr>
            <p:ph idx="1"/>
          </p:nvPr>
        </p:nvSpPr>
        <p:spPr>
          <a:xfrm>
            <a:off x="6503158" y="649480"/>
            <a:ext cx="5122642" cy="5546047"/>
          </a:xfrm>
        </p:spPr>
        <p:txBody>
          <a:bodyPr vert="horz" lIns="91440" tIns="45720" rIns="91440" bIns="45720" rtlCol="0" anchor="ctr">
            <a:normAutofit/>
          </a:bodyPr>
          <a:lstStyle/>
          <a:p>
            <a:pPr marL="0" indent="0">
              <a:buNone/>
            </a:pPr>
            <a:r>
              <a:rPr lang="en-GB" sz="2000" dirty="0">
                <a:ea typeface="+mn-lt"/>
                <a:cs typeface="+mn-lt"/>
              </a:rPr>
              <a:t>On the night we will have ICT support from Mr McKay</a:t>
            </a:r>
          </a:p>
          <a:p>
            <a:pPr marL="0" indent="0">
              <a:buNone/>
            </a:pPr>
            <a:endParaRPr lang="en-GB" sz="2000" dirty="0">
              <a:ea typeface="+mn-lt"/>
              <a:cs typeface="+mn-lt"/>
            </a:endParaRPr>
          </a:p>
          <a:p>
            <a:pPr marL="0" indent="0">
              <a:buNone/>
            </a:pPr>
            <a:endParaRPr lang="en-GB" sz="2000" dirty="0">
              <a:ea typeface="+mn-lt"/>
              <a:cs typeface="+mn-lt"/>
            </a:endParaRPr>
          </a:p>
          <a:p>
            <a:pPr lvl="6" indent="0">
              <a:buNone/>
            </a:pPr>
            <a:endParaRPr lang="en-GB" sz="2000" dirty="0">
              <a:cs typeface="Calibri"/>
            </a:endParaRPr>
          </a:p>
          <a:p>
            <a:pPr lvl="6" indent="0">
              <a:buNone/>
            </a:pPr>
            <a:endParaRPr lang="en-GB" sz="2000" dirty="0">
              <a:cs typeface="Calibri"/>
            </a:endParaRPr>
          </a:p>
        </p:txBody>
      </p:sp>
    </p:spTree>
    <p:extLst>
      <p:ext uri="{BB962C8B-B14F-4D97-AF65-F5344CB8AC3E}">
        <p14:creationId xmlns:p14="http://schemas.microsoft.com/office/powerpoint/2010/main" val="2495809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7">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9">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descr="Many question marks on black background">
            <a:extLst>
              <a:ext uri="{FF2B5EF4-FFF2-40B4-BE49-F238E27FC236}">
                <a16:creationId xmlns:a16="http://schemas.microsoft.com/office/drawing/2014/main" id="{D9E9754F-295E-4E30-8591-37835B386F38}"/>
              </a:ext>
            </a:extLst>
          </p:cNvPr>
          <p:cNvPicPr>
            <a:picLocks noChangeAspect="1"/>
          </p:cNvPicPr>
          <p:nvPr/>
        </p:nvPicPr>
        <p:blipFill rotWithShape="1">
          <a:blip r:embed="rId2"/>
          <a:srcRect l="27606" r="2" b="2"/>
          <a:stretch/>
        </p:blipFill>
        <p:spPr>
          <a:xfrm>
            <a:off x="4038599" y="10"/>
            <a:ext cx="8160026" cy="6875809"/>
          </a:xfrm>
          <a:prstGeom prst="rect">
            <a:avLst/>
          </a:prstGeom>
        </p:spPr>
      </p:pic>
      <p:sp>
        <p:nvSpPr>
          <p:cNvPr id="64" name="Freeform: Shape 63">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85D2803-457A-4A44-B53A-71A70058040F}"/>
              </a:ext>
            </a:extLst>
          </p:cNvPr>
          <p:cNvSpPr>
            <a:spLocks noGrp="1"/>
          </p:cNvSpPr>
          <p:nvPr>
            <p:ph type="ctrTitle"/>
          </p:nvPr>
        </p:nvSpPr>
        <p:spPr>
          <a:xfrm>
            <a:off x="534473" y="2950387"/>
            <a:ext cx="3052293" cy="3531403"/>
          </a:xfrm>
        </p:spPr>
        <p:txBody>
          <a:bodyPr anchor="t">
            <a:normAutofit/>
          </a:bodyPr>
          <a:lstStyle/>
          <a:p>
            <a:pPr algn="r"/>
            <a:r>
              <a:rPr lang="en-GB" sz="5400" b="1">
                <a:solidFill>
                  <a:srgbClr val="FFFFFF"/>
                </a:solidFill>
                <a:cs typeface="Calibri Light"/>
              </a:rPr>
              <a:t>Questions</a:t>
            </a:r>
            <a:br>
              <a:rPr lang="en-GB" sz="4000" b="1">
                <a:solidFill>
                  <a:srgbClr val="FFFFFF"/>
                </a:solidFill>
                <a:cs typeface="Calibri Light"/>
              </a:rPr>
            </a:br>
            <a:r>
              <a:rPr lang="en-GB" sz="5400" b="1">
                <a:solidFill>
                  <a:srgbClr val="FFFFFF"/>
                </a:solidFill>
                <a:cs typeface="Calibri Light"/>
              </a:rPr>
              <a:t>        </a:t>
            </a:r>
          </a:p>
        </p:txBody>
      </p:sp>
    </p:spTree>
    <p:extLst>
      <p:ext uri="{BB962C8B-B14F-4D97-AF65-F5344CB8AC3E}">
        <p14:creationId xmlns:p14="http://schemas.microsoft.com/office/powerpoint/2010/main" val="1423170452"/>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AEDB8F5-D77A-442B-A919-B1ED06FE780E}"/>
              </a:ext>
            </a:extLst>
          </p:cNvPr>
          <p:cNvSpPr>
            <a:spLocks noGrp="1"/>
          </p:cNvSpPr>
          <p:nvPr>
            <p:ph type="title"/>
          </p:nvPr>
        </p:nvSpPr>
        <p:spPr>
          <a:xfrm>
            <a:off x="1371597" y="348865"/>
            <a:ext cx="10044023" cy="877729"/>
          </a:xfrm>
        </p:spPr>
        <p:txBody>
          <a:bodyPr anchor="ctr">
            <a:normAutofit/>
          </a:bodyPr>
          <a:lstStyle/>
          <a:p>
            <a:r>
              <a:rPr lang="en-GB" sz="2800">
                <a:solidFill>
                  <a:srgbClr val="FFFFFF"/>
                </a:solidFill>
                <a:ea typeface="+mj-lt"/>
                <a:cs typeface="+mj-lt"/>
              </a:rPr>
              <a:t>Parent Video Meeting   </a:t>
            </a:r>
            <a:br>
              <a:rPr lang="en-GB" sz="2800">
                <a:solidFill>
                  <a:srgbClr val="FFFFFF"/>
                </a:solidFill>
                <a:ea typeface="+mj-lt"/>
                <a:cs typeface="+mj-lt"/>
              </a:rPr>
            </a:br>
            <a:r>
              <a:rPr lang="en-GB" sz="2800">
                <a:solidFill>
                  <a:srgbClr val="FFFFFF"/>
                </a:solidFill>
                <a:ea typeface="+mj-lt"/>
                <a:cs typeface="+mj-lt"/>
              </a:rPr>
              <a:t>Parents Evening Booking System</a:t>
            </a:r>
          </a:p>
          <a:p>
            <a:endParaRPr lang="en-GB" sz="2800">
              <a:solidFill>
                <a:srgbClr val="FFFFFF"/>
              </a:solidFill>
              <a:cs typeface="Calibri Light" panose="020F0302020204030204"/>
            </a:endParaRPr>
          </a:p>
        </p:txBody>
      </p:sp>
      <p:graphicFrame>
        <p:nvGraphicFramePr>
          <p:cNvPr id="41" name="Content Placeholder 4">
            <a:extLst>
              <a:ext uri="{FF2B5EF4-FFF2-40B4-BE49-F238E27FC236}">
                <a16:creationId xmlns:a16="http://schemas.microsoft.com/office/drawing/2014/main" id="{FE6C7C72-F03E-40A4-B0E9-FE96BC5FF2B6}"/>
              </a:ext>
            </a:extLst>
          </p:cNvPr>
          <p:cNvGraphicFramePr>
            <a:graphicFrameLocks noGrp="1"/>
          </p:cNvGraphicFramePr>
          <p:nvPr>
            <p:ph idx="1"/>
            <p:extLst>
              <p:ext uri="{D42A27DB-BD31-4B8C-83A1-F6EECF244321}">
                <p14:modId xmlns:p14="http://schemas.microsoft.com/office/powerpoint/2010/main" val="25189818"/>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1426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7" name="Rectangle 3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Rectangle 4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99A61D-BCA9-40F1-B46F-57A24F869D12}"/>
              </a:ext>
            </a:extLst>
          </p:cNvPr>
          <p:cNvSpPr>
            <a:spLocks noGrp="1"/>
          </p:cNvSpPr>
          <p:nvPr>
            <p:ph type="title"/>
          </p:nvPr>
        </p:nvSpPr>
        <p:spPr>
          <a:xfrm>
            <a:off x="466722" y="586855"/>
            <a:ext cx="3201366" cy="3387497"/>
          </a:xfrm>
        </p:spPr>
        <p:txBody>
          <a:bodyPr anchor="b">
            <a:normAutofit/>
          </a:bodyPr>
          <a:lstStyle/>
          <a:p>
            <a:r>
              <a:rPr lang="en-US" sz="4000">
                <a:solidFill>
                  <a:srgbClr val="FFFFFF"/>
                </a:solidFill>
                <a:cs typeface="Calibri Light" panose="020F0302020204030204"/>
              </a:rPr>
              <a:t>Parent Video Meeting Information </a:t>
            </a:r>
            <a:br>
              <a:rPr lang="en-US" sz="4000">
                <a:cs typeface="Calibri Light" panose="020F0302020204030204"/>
              </a:rPr>
            </a:br>
            <a:r>
              <a:rPr lang="en-US" sz="4000">
                <a:solidFill>
                  <a:srgbClr val="FFFFFF"/>
                </a:solidFill>
                <a:cs typeface="Calibri Light" panose="020F0302020204030204"/>
              </a:rPr>
              <a:t>What to expect</a:t>
            </a:r>
            <a:endParaRPr lang="en-US"/>
          </a:p>
        </p:txBody>
      </p:sp>
      <p:sp>
        <p:nvSpPr>
          <p:cNvPr id="3" name="Content Placeholder 2">
            <a:extLst>
              <a:ext uri="{FF2B5EF4-FFF2-40B4-BE49-F238E27FC236}">
                <a16:creationId xmlns:a16="http://schemas.microsoft.com/office/drawing/2014/main" id="{1B5F9B4D-7546-44A0-BE93-19EF50D263EF}"/>
              </a:ext>
            </a:extLst>
          </p:cNvPr>
          <p:cNvSpPr>
            <a:spLocks noGrp="1"/>
          </p:cNvSpPr>
          <p:nvPr>
            <p:ph idx="1"/>
          </p:nvPr>
        </p:nvSpPr>
        <p:spPr>
          <a:xfrm>
            <a:off x="4810259" y="1746016"/>
            <a:ext cx="6555347" cy="4449511"/>
          </a:xfrm>
        </p:spPr>
        <p:txBody>
          <a:bodyPr vert="horz" lIns="91440" tIns="45720" rIns="91440" bIns="45720" rtlCol="0" anchor="ctr">
            <a:normAutofit fontScale="92500" lnSpcReduction="20000"/>
          </a:bodyPr>
          <a:lstStyle/>
          <a:p>
            <a:r>
              <a:rPr lang="en-GB" sz="2400" dirty="0">
                <a:cs typeface="Calibri" panose="020F0502020204030204"/>
              </a:rPr>
              <a:t>Our aim is to hold our year group Parent Meetings as  Parent/Teacher Video Meeting </a:t>
            </a:r>
          </a:p>
          <a:p>
            <a:pPr marL="0" indent="0">
              <a:buNone/>
            </a:pPr>
            <a:endParaRPr lang="en-GB" sz="2400" dirty="0">
              <a:ea typeface="+mn-lt"/>
              <a:cs typeface="+mn-lt"/>
            </a:endParaRPr>
          </a:p>
          <a:p>
            <a:r>
              <a:rPr lang="en-GB" sz="2400" dirty="0">
                <a:ea typeface="+mn-lt"/>
                <a:cs typeface="+mn-lt"/>
              </a:rPr>
              <a:t>Meetings will be booked online, and then held by video meeting rather than in-person at the school </a:t>
            </a:r>
            <a:endParaRPr lang="en-GB" sz="2400" dirty="0">
              <a:cs typeface="Calibri" panose="020F0502020204030204"/>
            </a:endParaRPr>
          </a:p>
          <a:p>
            <a:pPr marL="0" indent="0">
              <a:buNone/>
            </a:pPr>
            <a:endParaRPr lang="en-GB" sz="2400" dirty="0">
              <a:cs typeface="Calibri" panose="020F0502020204030204"/>
            </a:endParaRPr>
          </a:p>
          <a:p>
            <a:r>
              <a:rPr lang="en-GB" sz="2400" dirty="0">
                <a:cs typeface="Calibri" panose="020F0502020204030204"/>
              </a:rPr>
              <a:t>Parents will be able to meet each of their child's teacher via scheduled video call meetings using the Parents Evening Booking System website</a:t>
            </a:r>
          </a:p>
          <a:p>
            <a:pPr marL="0" indent="0">
              <a:buNone/>
            </a:pPr>
            <a:endParaRPr lang="en-GB" sz="2400" dirty="0">
              <a:cs typeface="Calibri" panose="020F0502020204030204"/>
            </a:endParaRPr>
          </a:p>
          <a:p>
            <a:r>
              <a:rPr lang="en-GB" sz="2400" dirty="0">
                <a:cs typeface="Calibri" panose="020F0502020204030204"/>
              </a:rPr>
              <a:t>Parents can book 7 appointments per child</a:t>
            </a:r>
          </a:p>
          <a:p>
            <a:pPr marL="0" indent="0">
              <a:buNone/>
            </a:pPr>
            <a:endParaRPr lang="en-GB" sz="2400" dirty="0">
              <a:cs typeface="Calibri" panose="020F0502020204030204"/>
            </a:endParaRPr>
          </a:p>
          <a:p>
            <a:r>
              <a:rPr lang="en-GB" sz="2400" dirty="0">
                <a:cs typeface="Calibri" panose="020F0502020204030204"/>
              </a:rPr>
              <a:t>Two Parents can log in with different login details</a:t>
            </a:r>
          </a:p>
          <a:p>
            <a:pPr marL="0" indent="0">
              <a:buNone/>
            </a:pPr>
            <a:endParaRPr lang="en-GB" sz="2000" dirty="0">
              <a:cs typeface="Calibri" panose="020F0502020204030204"/>
            </a:endParaRPr>
          </a:p>
          <a:p>
            <a:pPr marL="0" indent="0">
              <a:buNone/>
            </a:pPr>
            <a:endParaRPr lang="en-GB" sz="2000" dirty="0">
              <a:cs typeface="Calibri" panose="020F0502020204030204"/>
            </a:endParaRPr>
          </a:p>
          <a:p>
            <a:endParaRPr lang="en-GB" sz="2000" dirty="0">
              <a:cs typeface="Calibri" panose="020F0502020204030204"/>
            </a:endParaRPr>
          </a:p>
          <a:p>
            <a:endParaRPr lang="en-GB" sz="2000" dirty="0">
              <a:cs typeface="Calibri" panose="020F0502020204030204"/>
            </a:endParaRPr>
          </a:p>
          <a:p>
            <a:endParaRPr lang="en-GB" sz="2000" dirty="0">
              <a:cs typeface="Calibri" panose="020F0502020204030204"/>
            </a:endParaRPr>
          </a:p>
          <a:p>
            <a:endParaRPr lang="en-GB" sz="2000" dirty="0">
              <a:cs typeface="Calibri" panose="020F0502020204030204"/>
            </a:endParaRPr>
          </a:p>
        </p:txBody>
      </p:sp>
    </p:spTree>
    <p:extLst>
      <p:ext uri="{BB962C8B-B14F-4D97-AF65-F5344CB8AC3E}">
        <p14:creationId xmlns:p14="http://schemas.microsoft.com/office/powerpoint/2010/main" val="91169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Rectangle 3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4FE5EA-DA6C-41A8-B4F7-A5DF2A9CD73A}"/>
              </a:ext>
            </a:extLst>
          </p:cNvPr>
          <p:cNvSpPr>
            <a:spLocks noGrp="1"/>
          </p:cNvSpPr>
          <p:nvPr>
            <p:ph type="title"/>
          </p:nvPr>
        </p:nvSpPr>
        <p:spPr>
          <a:xfrm>
            <a:off x="466722" y="586855"/>
            <a:ext cx="3201366" cy="3387497"/>
          </a:xfrm>
        </p:spPr>
        <p:txBody>
          <a:bodyPr anchor="b">
            <a:normAutofit/>
          </a:bodyPr>
          <a:lstStyle/>
          <a:p>
            <a:pPr algn="r"/>
            <a:endParaRPr lang="en-GB" sz="4000">
              <a:solidFill>
                <a:srgbClr val="FFFFFF"/>
              </a:solidFill>
            </a:endParaRPr>
          </a:p>
          <a:p>
            <a:r>
              <a:rPr lang="en-US" sz="4000">
                <a:solidFill>
                  <a:srgbClr val="FFFFFF"/>
                </a:solidFill>
                <a:ea typeface="+mj-lt"/>
                <a:cs typeface="+mj-lt"/>
              </a:rPr>
              <a:t>Parent Video Meeting Information </a:t>
            </a:r>
            <a:br>
              <a:rPr lang="en-US" sz="4000">
                <a:ea typeface="+mj-lt"/>
                <a:cs typeface="+mj-lt"/>
              </a:rPr>
            </a:br>
            <a:r>
              <a:rPr lang="en-US" sz="4000">
                <a:solidFill>
                  <a:srgbClr val="FFFFFF"/>
                </a:solidFill>
                <a:ea typeface="+mj-lt"/>
                <a:cs typeface="+mj-lt"/>
              </a:rPr>
              <a:t>What to expect</a:t>
            </a:r>
            <a:endParaRPr lang="en-US" sz="4000">
              <a:solidFill>
                <a:srgbClr val="FFFFFF"/>
              </a:solidFill>
              <a:cs typeface="Calibri Light" panose="020F0302020204030204"/>
            </a:endParaRPr>
          </a:p>
        </p:txBody>
      </p:sp>
      <p:sp>
        <p:nvSpPr>
          <p:cNvPr id="3" name="Content Placeholder 2">
            <a:extLst>
              <a:ext uri="{FF2B5EF4-FFF2-40B4-BE49-F238E27FC236}">
                <a16:creationId xmlns:a16="http://schemas.microsoft.com/office/drawing/2014/main" id="{7A1469BD-778E-4095-A5B5-F16947D58CA2}"/>
              </a:ext>
            </a:extLst>
          </p:cNvPr>
          <p:cNvSpPr>
            <a:spLocks noGrp="1"/>
          </p:cNvSpPr>
          <p:nvPr>
            <p:ph idx="1"/>
          </p:nvPr>
        </p:nvSpPr>
        <p:spPr>
          <a:xfrm>
            <a:off x="4828844" y="984016"/>
            <a:ext cx="6555347" cy="6150072"/>
          </a:xfrm>
        </p:spPr>
        <p:txBody>
          <a:bodyPr vert="horz" lIns="91440" tIns="45720" rIns="91440" bIns="45720" rtlCol="0" anchor="ctr">
            <a:normAutofit lnSpcReduction="10000"/>
          </a:bodyPr>
          <a:lstStyle/>
          <a:p>
            <a:r>
              <a:rPr lang="en-GB" sz="2400" dirty="0">
                <a:ea typeface="+mn-lt"/>
                <a:cs typeface="+mn-lt"/>
              </a:rPr>
              <a:t>Each appointment will last 4 minutes, throughout this time, you will be able to discuss your child's progress with each of their class teachers</a:t>
            </a:r>
            <a:endParaRPr lang="en-US" sz="2400" dirty="0">
              <a:ea typeface="+mn-lt"/>
              <a:cs typeface="+mn-lt"/>
            </a:endParaRPr>
          </a:p>
          <a:p>
            <a:pPr marL="0" indent="0">
              <a:buNone/>
            </a:pPr>
            <a:endParaRPr lang="en-GB" sz="2400" dirty="0">
              <a:ea typeface="+mn-lt"/>
              <a:cs typeface="+mn-lt"/>
            </a:endParaRPr>
          </a:p>
          <a:p>
            <a:r>
              <a:rPr lang="en-GB" sz="2400" dirty="0">
                <a:ea typeface="+mn-lt"/>
                <a:cs typeface="+mn-lt"/>
              </a:rPr>
              <a:t>There will be a 1 minute gap between each appointment stopping and the next starting</a:t>
            </a:r>
            <a:endParaRPr lang="en-US" sz="2400" dirty="0">
              <a:ea typeface="+mn-lt"/>
              <a:cs typeface="+mn-lt"/>
            </a:endParaRPr>
          </a:p>
          <a:p>
            <a:pPr marL="0" indent="0">
              <a:buNone/>
            </a:pPr>
            <a:endParaRPr lang="en-GB" sz="2400" dirty="0">
              <a:ea typeface="+mn-lt"/>
              <a:cs typeface="+mn-lt"/>
            </a:endParaRPr>
          </a:p>
          <a:p>
            <a:r>
              <a:rPr lang="en-GB" sz="2400" dirty="0">
                <a:ea typeface="+mn-lt"/>
                <a:cs typeface="+mn-lt"/>
              </a:rPr>
              <a:t>Visible timer on the screen that counts down</a:t>
            </a:r>
            <a:endParaRPr lang="en-US" sz="2400" dirty="0">
              <a:ea typeface="+mn-lt"/>
              <a:cs typeface="+mn-lt"/>
            </a:endParaRPr>
          </a:p>
          <a:p>
            <a:pPr marL="0" indent="0">
              <a:buNone/>
            </a:pPr>
            <a:endParaRPr lang="en-GB" sz="2400" dirty="0">
              <a:ea typeface="+mn-lt"/>
              <a:cs typeface="+mn-lt"/>
            </a:endParaRPr>
          </a:p>
          <a:p>
            <a:r>
              <a:rPr lang="en-GB" sz="2400" dirty="0">
                <a:ea typeface="+mn-lt"/>
                <a:cs typeface="+mn-lt"/>
              </a:rPr>
              <a:t>Teachers will be aware of time and will leave time for you to ask questions/respond to the report they have given before the appointment ends</a:t>
            </a:r>
          </a:p>
          <a:p>
            <a:pPr marL="0" indent="0">
              <a:buNone/>
            </a:pPr>
            <a:endParaRPr lang="en-GB" sz="2400" dirty="0">
              <a:ea typeface="+mn-lt"/>
              <a:cs typeface="+mn-lt"/>
            </a:endParaRPr>
          </a:p>
          <a:p>
            <a:r>
              <a:rPr lang="en-GB" sz="2400" dirty="0">
                <a:ea typeface="+mn-lt"/>
                <a:cs typeface="+mn-lt"/>
              </a:rPr>
              <a:t>Unlike a Teams meeting where we choose to press the leave meeting button when a meeting has ended, the meeting will stop automatically </a:t>
            </a:r>
            <a:r>
              <a:rPr lang="en-GB" sz="2400">
                <a:ea typeface="+mn-lt"/>
                <a:cs typeface="+mn-lt"/>
              </a:rPr>
              <a:t>after 4 </a:t>
            </a:r>
            <a:r>
              <a:rPr lang="en-GB" sz="2400" dirty="0">
                <a:ea typeface="+mn-lt"/>
                <a:cs typeface="+mn-lt"/>
              </a:rPr>
              <a:t>minutes </a:t>
            </a:r>
          </a:p>
          <a:p>
            <a:pPr marL="0" indent="0">
              <a:buNone/>
            </a:pPr>
            <a:endParaRPr lang="en-GB" sz="2000" dirty="0">
              <a:ea typeface="+mn-lt"/>
              <a:cs typeface="+mn-lt"/>
            </a:endParaRPr>
          </a:p>
          <a:p>
            <a:endParaRPr lang="en-GB" sz="2000" dirty="0">
              <a:ea typeface="+mn-lt"/>
              <a:cs typeface="+mn-lt"/>
            </a:endParaRPr>
          </a:p>
          <a:p>
            <a:endParaRPr lang="en-GB" sz="2000" dirty="0">
              <a:cs typeface="Calibri"/>
            </a:endParaRPr>
          </a:p>
        </p:txBody>
      </p:sp>
    </p:spTree>
    <p:extLst>
      <p:ext uri="{BB962C8B-B14F-4D97-AF65-F5344CB8AC3E}">
        <p14:creationId xmlns:p14="http://schemas.microsoft.com/office/powerpoint/2010/main" val="3067690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1FCBA3-9EFD-4759-8978-25383ABECEB3}"/>
              </a:ext>
            </a:extLst>
          </p:cNvPr>
          <p:cNvSpPr>
            <a:spLocks noGrp="1"/>
          </p:cNvSpPr>
          <p:nvPr>
            <p:ph type="title"/>
          </p:nvPr>
        </p:nvSpPr>
        <p:spPr>
          <a:xfrm>
            <a:off x="1371599" y="294538"/>
            <a:ext cx="9895951" cy="1033669"/>
          </a:xfrm>
        </p:spPr>
        <p:txBody>
          <a:bodyPr>
            <a:normAutofit/>
          </a:bodyPr>
          <a:lstStyle/>
          <a:p>
            <a:r>
              <a:rPr lang="en-GB" sz="4000">
                <a:solidFill>
                  <a:srgbClr val="FFFFFF"/>
                </a:solidFill>
                <a:cs typeface="Calibri Light"/>
              </a:rPr>
              <a:t>Login/Booking</a:t>
            </a:r>
            <a:endParaRPr lang="en-US"/>
          </a:p>
        </p:txBody>
      </p:sp>
      <p:sp>
        <p:nvSpPr>
          <p:cNvPr id="3" name="Content Placeholder 2">
            <a:extLst>
              <a:ext uri="{FF2B5EF4-FFF2-40B4-BE49-F238E27FC236}">
                <a16:creationId xmlns:a16="http://schemas.microsoft.com/office/drawing/2014/main" id="{E7727F8C-F14E-4938-AAE1-3E0E1BFD755D}"/>
              </a:ext>
            </a:extLst>
          </p:cNvPr>
          <p:cNvSpPr>
            <a:spLocks noGrp="1"/>
          </p:cNvSpPr>
          <p:nvPr>
            <p:ph idx="1"/>
          </p:nvPr>
        </p:nvSpPr>
        <p:spPr>
          <a:xfrm>
            <a:off x="1408769" y="2411123"/>
            <a:ext cx="9631105" cy="3887797"/>
          </a:xfrm>
        </p:spPr>
        <p:txBody>
          <a:bodyPr vert="horz" lIns="91440" tIns="45720" rIns="91440" bIns="45720" rtlCol="0" anchor="ctr">
            <a:noAutofit/>
          </a:bodyPr>
          <a:lstStyle/>
          <a:p>
            <a:pPr marL="0" indent="0">
              <a:buNone/>
            </a:pPr>
            <a:r>
              <a:rPr lang="en-GB" sz="2200">
                <a:ea typeface="+mn-lt"/>
                <a:cs typeface="+mn-lt"/>
              </a:rPr>
              <a:t>We will send a letter/email to parents with a link to the </a:t>
            </a:r>
            <a:r>
              <a:rPr lang="en-GB" sz="2200" u="sng">
                <a:ea typeface="+mn-lt"/>
                <a:cs typeface="+mn-lt"/>
              </a:rPr>
              <a:t>Parents Evening Booking website address. </a:t>
            </a:r>
            <a:r>
              <a:rPr lang="en-GB" sz="2200">
                <a:ea typeface="+mn-lt"/>
                <a:cs typeface="+mn-lt"/>
              </a:rPr>
              <a:t>This address is linked to our school</a:t>
            </a:r>
            <a:endParaRPr lang="en-GB" sz="2200">
              <a:cs typeface="Calibri" panose="020F0502020204030204"/>
            </a:endParaRPr>
          </a:p>
          <a:p>
            <a:pPr marL="0" indent="0">
              <a:buNone/>
            </a:pPr>
            <a:r>
              <a:rPr lang="en-GB" sz="2200" b="1">
                <a:ea typeface="+mn-lt"/>
                <a:cs typeface="+mn-lt"/>
              </a:rPr>
              <a:t>To log in to book, and access the parents evening on the night, parents will need to enter:</a:t>
            </a:r>
            <a:endParaRPr lang="en-GB" sz="2200" b="1">
              <a:cs typeface="Calibri"/>
            </a:endParaRPr>
          </a:p>
          <a:p>
            <a:pPr lvl="1"/>
            <a:r>
              <a:rPr lang="en-GB" sz="2200" b="1" i="1">
                <a:ea typeface="+mn-lt"/>
                <a:cs typeface="+mn-lt"/>
              </a:rPr>
              <a:t>Their title (Mr/Mrs/Miss) and surname </a:t>
            </a:r>
            <a:endParaRPr lang="en-GB" sz="2200" b="1" i="1">
              <a:cs typeface="Calibri" panose="020F0502020204030204"/>
            </a:endParaRPr>
          </a:p>
          <a:p>
            <a:pPr lvl="1"/>
            <a:r>
              <a:rPr lang="en-GB" sz="2200" b="1" i="1">
                <a:ea typeface="+mn-lt"/>
                <a:cs typeface="+mn-lt"/>
              </a:rPr>
              <a:t>Their child’s first name, surname and date of birth</a:t>
            </a:r>
            <a:endParaRPr lang="en-GB" sz="2200" b="1">
              <a:ea typeface="+mn-lt"/>
              <a:cs typeface="+mn-lt"/>
            </a:endParaRPr>
          </a:p>
          <a:p>
            <a:pPr marL="457200" lvl="1" indent="0">
              <a:buNone/>
            </a:pPr>
            <a:r>
              <a:rPr lang="en-GB" sz="2200">
                <a:ea typeface="+mn-lt"/>
                <a:cs typeface="+mn-lt"/>
              </a:rPr>
              <a:t>The</a:t>
            </a:r>
            <a:r>
              <a:rPr lang="en-GB" sz="2200">
                <a:cs typeface="Calibri"/>
              </a:rPr>
              <a:t> login details you enter must match those we have on record for you. If you have not alerted the school to any name changes, we will be expecting you to login with the details you gave us originally on your data check forms.</a:t>
            </a:r>
            <a:endParaRPr lang="en-GB" sz="2200">
              <a:ea typeface="+mn-lt"/>
              <a:cs typeface="+mn-lt"/>
            </a:endParaRPr>
          </a:p>
          <a:p>
            <a:pPr marL="457200" lvl="1" indent="0">
              <a:buNone/>
            </a:pPr>
            <a:r>
              <a:rPr lang="en-GB" sz="2200">
                <a:ea typeface="+mn-lt"/>
                <a:cs typeface="+mn-lt"/>
              </a:rPr>
              <a:t>Once you have logged in, we suggest you use the </a:t>
            </a:r>
            <a:r>
              <a:rPr lang="en-GB" sz="2200" b="1">
                <a:ea typeface="+mn-lt"/>
                <a:cs typeface="+mn-lt"/>
              </a:rPr>
              <a:t>'Booking Wizard'</a:t>
            </a:r>
            <a:r>
              <a:rPr lang="en-GB" sz="2200">
                <a:ea typeface="+mn-lt"/>
                <a:cs typeface="+mn-lt"/>
              </a:rPr>
              <a:t> to make your appointments, although a manual booking option (one booking at a time) also exists. </a:t>
            </a:r>
            <a:endParaRPr lang="en-GB" sz="2200">
              <a:cs typeface="Calibri"/>
            </a:endParaRPr>
          </a:p>
          <a:p>
            <a:pPr marL="457200" lvl="1" indent="0">
              <a:buNone/>
            </a:pPr>
            <a:endParaRPr lang="en-GB" sz="2100">
              <a:cs typeface="Calibri"/>
            </a:endParaRPr>
          </a:p>
        </p:txBody>
      </p:sp>
    </p:spTree>
    <p:extLst>
      <p:ext uri="{BB962C8B-B14F-4D97-AF65-F5344CB8AC3E}">
        <p14:creationId xmlns:p14="http://schemas.microsoft.com/office/powerpoint/2010/main" val="1896328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54B7C82-F5D5-453F-8153-9DEA8C8C73CD}"/>
              </a:ext>
            </a:extLst>
          </p:cNvPr>
          <p:cNvSpPr>
            <a:spLocks noGrp="1"/>
          </p:cNvSpPr>
          <p:nvPr>
            <p:ph type="title"/>
          </p:nvPr>
        </p:nvSpPr>
        <p:spPr>
          <a:xfrm>
            <a:off x="660042" y="891652"/>
            <a:ext cx="4412021" cy="3030724"/>
          </a:xfrm>
        </p:spPr>
        <p:txBody>
          <a:bodyPr vert="horz" lIns="91440" tIns="45720" rIns="91440" bIns="45720" rtlCol="0" anchor="b">
            <a:normAutofit/>
          </a:bodyPr>
          <a:lstStyle/>
          <a:p>
            <a:pPr algn="ctr"/>
            <a:r>
              <a:rPr lang="en-US" sz="4000" kern="1200">
                <a:solidFill>
                  <a:srgbClr val="FFFFFF"/>
                </a:solidFill>
                <a:latin typeface="+mj-lt"/>
                <a:ea typeface="+mj-ea"/>
                <a:cs typeface="+mj-cs"/>
              </a:rPr>
              <a:t>Parent Login</a:t>
            </a:r>
            <a:endParaRPr lang="en-US">
              <a:ea typeface="+mj-ea"/>
              <a:cs typeface="+mj-cs"/>
            </a:endParaRPr>
          </a:p>
        </p:txBody>
      </p:sp>
      <p:pic>
        <p:nvPicPr>
          <p:cNvPr id="4" name="Picture 4" descr="Graphical user interface, application&#10;&#10;Description automatically generated">
            <a:extLst>
              <a:ext uri="{FF2B5EF4-FFF2-40B4-BE49-F238E27FC236}">
                <a16:creationId xmlns:a16="http://schemas.microsoft.com/office/drawing/2014/main" id="{1CA8C726-CAF4-4E7F-AEBB-8477549600F3}"/>
              </a:ext>
            </a:extLst>
          </p:cNvPr>
          <p:cNvPicPr>
            <a:picLocks noChangeAspect="1"/>
          </p:cNvPicPr>
          <p:nvPr/>
        </p:nvPicPr>
        <p:blipFill rotWithShape="1">
          <a:blip r:embed="rId2"/>
          <a:srcRect t="8330" r="488" b="226"/>
          <a:stretch/>
        </p:blipFill>
        <p:spPr>
          <a:xfrm>
            <a:off x="7415622" y="457199"/>
            <a:ext cx="2969076" cy="5899152"/>
          </a:xfrm>
          <a:prstGeom prst="rect">
            <a:avLst/>
          </a:prstGeom>
        </p:spPr>
      </p:pic>
    </p:spTree>
    <p:extLst>
      <p:ext uri="{BB962C8B-B14F-4D97-AF65-F5344CB8AC3E}">
        <p14:creationId xmlns:p14="http://schemas.microsoft.com/office/powerpoint/2010/main" val="3267600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Graphical user interface, text, application, email&#10;&#10;Description automatically generated">
            <a:extLst>
              <a:ext uri="{FF2B5EF4-FFF2-40B4-BE49-F238E27FC236}">
                <a16:creationId xmlns:a16="http://schemas.microsoft.com/office/drawing/2014/main" id="{E9A05504-D857-4681-A2A8-3E3CFDC9372E}"/>
              </a:ext>
            </a:extLst>
          </p:cNvPr>
          <p:cNvPicPr>
            <a:picLocks noChangeAspect="1"/>
          </p:cNvPicPr>
          <p:nvPr/>
        </p:nvPicPr>
        <p:blipFill rotWithShape="1">
          <a:blip r:embed="rId2"/>
          <a:srcRect l="4388" t="3286" r="9696" b="-157"/>
          <a:stretch/>
        </p:blipFill>
        <p:spPr>
          <a:xfrm>
            <a:off x="457200" y="652346"/>
            <a:ext cx="11285296" cy="5757636"/>
          </a:xfrm>
          <a:prstGeom prst="rect">
            <a:avLst/>
          </a:prstGeom>
        </p:spPr>
      </p:pic>
    </p:spTree>
    <p:extLst>
      <p:ext uri="{BB962C8B-B14F-4D97-AF65-F5344CB8AC3E}">
        <p14:creationId xmlns:p14="http://schemas.microsoft.com/office/powerpoint/2010/main" val="2519568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32D320-C44D-461E-AD88-69FF6A47D165}"/>
              </a:ext>
            </a:extLst>
          </p:cNvPr>
          <p:cNvSpPr>
            <a:spLocks noGrp="1"/>
          </p:cNvSpPr>
          <p:nvPr>
            <p:ph type="title"/>
          </p:nvPr>
        </p:nvSpPr>
        <p:spPr>
          <a:xfrm>
            <a:off x="1371599" y="294538"/>
            <a:ext cx="9895951" cy="1033669"/>
          </a:xfrm>
        </p:spPr>
        <p:txBody>
          <a:bodyPr>
            <a:normAutofit/>
          </a:bodyPr>
          <a:lstStyle/>
          <a:p>
            <a:r>
              <a:rPr lang="en-GB" sz="4000">
                <a:solidFill>
                  <a:srgbClr val="FFFFFF"/>
                </a:solidFill>
                <a:ea typeface="+mj-lt"/>
                <a:cs typeface="+mj-lt"/>
              </a:rPr>
              <a:t>Login/Booking</a:t>
            </a:r>
            <a:endParaRPr lang="en-US"/>
          </a:p>
        </p:txBody>
      </p:sp>
      <p:sp>
        <p:nvSpPr>
          <p:cNvPr id="3" name="Content Placeholder 2">
            <a:extLst>
              <a:ext uri="{FF2B5EF4-FFF2-40B4-BE49-F238E27FC236}">
                <a16:creationId xmlns:a16="http://schemas.microsoft.com/office/drawing/2014/main" id="{470011D2-4753-4778-876A-1CDEA7707C8F}"/>
              </a:ext>
            </a:extLst>
          </p:cNvPr>
          <p:cNvSpPr>
            <a:spLocks noGrp="1"/>
          </p:cNvSpPr>
          <p:nvPr>
            <p:ph idx="1"/>
          </p:nvPr>
        </p:nvSpPr>
        <p:spPr>
          <a:xfrm>
            <a:off x="1371599" y="2318197"/>
            <a:ext cx="9724031" cy="3376700"/>
          </a:xfrm>
        </p:spPr>
        <p:txBody>
          <a:bodyPr vert="horz" lIns="91440" tIns="45720" rIns="91440" bIns="45720" rtlCol="0" anchor="ctr">
            <a:normAutofit/>
          </a:bodyPr>
          <a:lstStyle/>
          <a:p>
            <a:r>
              <a:rPr lang="en-GB" sz="2400">
                <a:cs typeface="Calibri"/>
              </a:rPr>
              <a:t>After you have made your appointments you can choose to print or receive an e-mail confirmation of the bookings.</a:t>
            </a:r>
            <a:r>
              <a:rPr lang="en-GB" sz="2400">
                <a:ea typeface="+mn-lt"/>
                <a:cs typeface="+mn-lt"/>
              </a:rPr>
              <a:t> The email also provides links to the website to edit the bookings and a link to the </a:t>
            </a:r>
            <a:r>
              <a:rPr lang="en-GB" sz="2400" b="1">
                <a:ea typeface="+mn-lt"/>
                <a:cs typeface="+mn-lt"/>
              </a:rPr>
              <a:t>video meetings instruction guide. </a:t>
            </a:r>
            <a:endParaRPr lang="en-GB" sz="2400" b="1">
              <a:cs typeface="Calibri"/>
            </a:endParaRPr>
          </a:p>
          <a:p>
            <a:pPr marL="0" indent="0">
              <a:buNone/>
            </a:pPr>
            <a:endParaRPr lang="en-GB" sz="2400" u="sng">
              <a:cs typeface="Calibri"/>
            </a:endParaRPr>
          </a:p>
          <a:p>
            <a:pPr marL="0" indent="0">
              <a:buNone/>
            </a:pPr>
            <a:endParaRPr lang="en-GB" sz="2400" u="sng">
              <a:solidFill>
                <a:srgbClr val="FF0000"/>
              </a:solidFill>
              <a:latin typeface="Calibri"/>
              <a:ea typeface="+mn-lt"/>
              <a:cs typeface="Calibri"/>
            </a:endParaRPr>
          </a:p>
          <a:p>
            <a:pPr>
              <a:spcBef>
                <a:spcPct val="0"/>
              </a:spcBef>
            </a:pPr>
            <a:endParaRPr lang="en-US" sz="2400">
              <a:solidFill>
                <a:srgbClr val="000000"/>
              </a:solidFill>
              <a:latin typeface="Calibri"/>
              <a:ea typeface="+mn-lt"/>
              <a:cs typeface="Calibri" panose="020F0502020204030204"/>
            </a:endParaRPr>
          </a:p>
          <a:p>
            <a:endParaRPr lang="en-GB" sz="2400">
              <a:ea typeface="+mn-lt"/>
              <a:cs typeface="+mn-lt"/>
            </a:endParaRPr>
          </a:p>
          <a:p>
            <a:endParaRPr lang="en-GB" sz="2000">
              <a:ea typeface="+mn-lt"/>
              <a:cs typeface="+mn-lt"/>
            </a:endParaRPr>
          </a:p>
        </p:txBody>
      </p:sp>
    </p:spTree>
    <p:extLst>
      <p:ext uri="{BB962C8B-B14F-4D97-AF65-F5344CB8AC3E}">
        <p14:creationId xmlns:p14="http://schemas.microsoft.com/office/powerpoint/2010/main" val="3557681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3629EE-3C18-4612-B0DB-75A25F24FCDA}"/>
              </a:ext>
            </a:extLst>
          </p:cNvPr>
          <p:cNvSpPr txBox="1"/>
          <p:nvPr/>
        </p:nvSpPr>
        <p:spPr>
          <a:xfrm>
            <a:off x="2289717" y="3717"/>
            <a:ext cx="10437541" cy="22878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Segoe UI"/>
              </a:rPr>
              <a:t>​</a:t>
            </a:r>
            <a:endParaRPr lang="en-US">
              <a:cs typeface="Calibri" panose="020F0502020204030204"/>
            </a:endParaRPr>
          </a:p>
          <a:p>
            <a:pPr marL="285750" indent="-285750">
              <a:lnSpc>
                <a:spcPct val="90000"/>
              </a:lnSpc>
              <a:spcBef>
                <a:spcPts val="1000"/>
              </a:spcBef>
              <a:buFont typeface="Arial"/>
              <a:buChar char="•"/>
            </a:pPr>
            <a:r>
              <a:rPr lang="en-GB" sz="2400">
                <a:ea typeface="+mn-lt"/>
                <a:cs typeface="+mn-lt"/>
              </a:rPr>
              <a:t>On the day of your appointments, you need to re-login at the website address </a:t>
            </a:r>
            <a:r>
              <a:rPr lang="en-GB" sz="2400" u="sng">
                <a:ea typeface="+mn-lt"/>
                <a:cs typeface="+mn-lt"/>
              </a:rPr>
              <a:t>Parents Evening Booking website address.</a:t>
            </a:r>
            <a:endParaRPr lang="en-US">
              <a:cs typeface="Calibri" panose="020F0502020204030204"/>
            </a:endParaRPr>
          </a:p>
          <a:p>
            <a:pPr marL="285750" indent="-285750">
              <a:lnSpc>
                <a:spcPct val="90000"/>
              </a:lnSpc>
              <a:spcBef>
                <a:spcPts val="1000"/>
              </a:spcBef>
              <a:buFont typeface="Arial"/>
              <a:buChar char="•"/>
            </a:pPr>
            <a:r>
              <a:rPr lang="en-US" sz="2400">
                <a:cs typeface="Arial"/>
              </a:rPr>
              <a:t>If you are early and click the</a:t>
            </a:r>
            <a:r>
              <a:rPr lang="en-US" sz="2400" b="1">
                <a:cs typeface="Arial"/>
              </a:rPr>
              <a:t> “Join Video Appointment” </a:t>
            </a:r>
            <a:r>
              <a:rPr lang="en-US" sz="2400">
                <a:cs typeface="Arial"/>
              </a:rPr>
              <a:t>button, you will be shown a “Meeting Not Started Yet” message, until the instant your appointment is due to begin.</a:t>
            </a:r>
            <a:endParaRPr lang="en-US">
              <a:cs typeface="Calibri" panose="020F0502020204030204"/>
            </a:endParaRPr>
          </a:p>
        </p:txBody>
      </p:sp>
      <p:pic>
        <p:nvPicPr>
          <p:cNvPr id="4" name="Picture 17" descr="Graphical user interface&#10;&#10;Description automatically generated">
            <a:extLst>
              <a:ext uri="{FF2B5EF4-FFF2-40B4-BE49-F238E27FC236}">
                <a16:creationId xmlns:a16="http://schemas.microsoft.com/office/drawing/2014/main" id="{37FBF017-1837-4ADA-8ABC-80CD2407E742}"/>
              </a:ext>
            </a:extLst>
          </p:cNvPr>
          <p:cNvPicPr>
            <a:picLocks noChangeAspect="1"/>
          </p:cNvPicPr>
          <p:nvPr/>
        </p:nvPicPr>
        <p:blipFill>
          <a:blip r:embed="rId2"/>
          <a:stretch>
            <a:fillRect/>
          </a:stretch>
        </p:blipFill>
        <p:spPr>
          <a:xfrm>
            <a:off x="2540619" y="2426615"/>
            <a:ext cx="7640443" cy="4281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987765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D129187044C4749B3982E622D60D29A" ma:contentTypeVersion="2" ma:contentTypeDescription="Create a new document." ma:contentTypeScope="" ma:versionID="74b2f56838a8598069d2a93fe45af21d">
  <xsd:schema xmlns:xsd="http://www.w3.org/2001/XMLSchema" xmlns:xs="http://www.w3.org/2001/XMLSchema" xmlns:p="http://schemas.microsoft.com/office/2006/metadata/properties" xmlns:ns2="bef58dfe-5b24-45f8-9da0-df37c494a3f0" targetNamespace="http://schemas.microsoft.com/office/2006/metadata/properties" ma:root="true" ma:fieldsID="3320d14cdc4daea18000a4da985a31ab" ns2:_="">
    <xsd:import namespace="bef58dfe-5b24-45f8-9da0-df37c494a3f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f58dfe-5b24-45f8-9da0-df37c494a3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E072E4-9BDF-49CB-BF19-9F7C389FEE0A}">
  <ds:schemaRefs>
    <ds:schemaRef ds:uri="http://schemas.microsoft.com/sharepoint/v3/contenttype/forms"/>
  </ds:schemaRefs>
</ds:datastoreItem>
</file>

<file path=customXml/itemProps2.xml><?xml version="1.0" encoding="utf-8"?>
<ds:datastoreItem xmlns:ds="http://schemas.openxmlformats.org/officeDocument/2006/customXml" ds:itemID="{08FC99C4-1F0B-4463-959F-B603DBEF587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AC51F6D-BCD5-457D-A45D-65DEB37754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f58dfe-5b24-45f8-9da0-df37c494a3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TF00001246</Template>
  <TotalTime>19</TotalTime>
  <Words>923</Words>
  <Application>Microsoft Office PowerPoint</Application>
  <PresentationFormat>Widescreen</PresentationFormat>
  <Paragraphs>70</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Arial,Sans-Serif</vt:lpstr>
      <vt:lpstr>Calibri</vt:lpstr>
      <vt:lpstr>Calibri Light</vt:lpstr>
      <vt:lpstr>Office Theme</vt:lpstr>
      <vt:lpstr>Parent Video Meeting </vt:lpstr>
      <vt:lpstr>Parent Video Meeting    Parents Evening Booking System </vt:lpstr>
      <vt:lpstr>Parent Video Meeting Information  What to expect</vt:lpstr>
      <vt:lpstr> Parent Video Meeting Information  What to expect</vt:lpstr>
      <vt:lpstr>Login/Booking</vt:lpstr>
      <vt:lpstr>Parent Login</vt:lpstr>
      <vt:lpstr>PowerPoint Presentation</vt:lpstr>
      <vt:lpstr>Login/Booking</vt:lpstr>
      <vt:lpstr>PowerPoint Presentation</vt:lpstr>
      <vt:lpstr>PowerPoint Presentation</vt:lpstr>
      <vt:lpstr>Once you have provided permission to the microphone and webcam, your video meeting will start. Appointments follow on automatically. Your schedule is shown at the bottom of the page. Once one appointment has finished the next will start instantly, and you do not need to change web page. </vt:lpstr>
      <vt:lpstr>Internet Browser Compatibility</vt:lpstr>
      <vt:lpstr>IT Support</vt:lpstr>
      <vt:lpstr>PowerPoint Presentation</vt:lpstr>
      <vt:lpstr>Support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Anderson</dc:creator>
  <cp:lastModifiedBy>Sabrina Harrison</cp:lastModifiedBy>
  <cp:revision>14</cp:revision>
  <dcterms:created xsi:type="dcterms:W3CDTF">2021-09-09T20:35:52Z</dcterms:created>
  <dcterms:modified xsi:type="dcterms:W3CDTF">2021-11-24T11:34:09Z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0x010100CD129187044C4749B3982E622D60D29A</vt:lpwstr>
  </property>
</Properties>
</file>