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4"/>
  </p:sldMasterIdLst>
  <p:notesMasterIdLst>
    <p:notesMasterId r:id="rId10"/>
  </p:notesMasterIdLst>
  <p:sldIdLst>
    <p:sldId id="1864" r:id="rId5"/>
    <p:sldId id="1868" r:id="rId6"/>
    <p:sldId id="1865" r:id="rId7"/>
    <p:sldId id="1872" r:id="rId8"/>
    <p:sldId id="1871" r:id="rId9"/>
  </p:sldIdLst>
  <p:sldSz cx="12192000" cy="6858000"/>
  <p:notesSz cx="6742113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80" userDrawn="1">
          <p15:clr>
            <a:srgbClr val="A4A3A4"/>
          </p15:clr>
        </p15:guide>
        <p15:guide id="3" pos="7200" userDrawn="1">
          <p15:clr>
            <a:srgbClr val="A4A3A4"/>
          </p15:clr>
        </p15:guide>
        <p15:guide id="4" pos="4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4387"/>
    <a:srgbClr val="007788"/>
    <a:srgbClr val="FF2625"/>
    <a:srgbClr val="297C2A"/>
    <a:srgbClr val="F69000"/>
    <a:srgbClr val="01C2D1"/>
    <a:srgbClr val="D6D734"/>
    <a:srgbClr val="005C68"/>
    <a:srgbClr val="3B2E58"/>
    <a:srgbClr val="6B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3" autoAdjust="0"/>
    <p:restoredTop sz="94663"/>
  </p:normalViewPr>
  <p:slideViewPr>
    <p:cSldViewPr snapToGrid="0">
      <p:cViewPr varScale="1">
        <p:scale>
          <a:sx n="59" d="100"/>
          <a:sy n="59" d="100"/>
        </p:scale>
        <p:origin x="832" y="52"/>
      </p:cViewPr>
      <p:guideLst>
        <p:guide orient="horz" pos="2160"/>
        <p:guide pos="480"/>
        <p:guide pos="7200"/>
        <p:guide pos="4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9F622F8-1824-4338-8C3C-5529D3BDEF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18DDD53-BB38-4118-BC75-9CE27D49C55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8971" y="1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6C03B6F7-B1AE-4118-ABA2-FFEC9B8F0E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83363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646F5356-BDE8-43C1-9587-85323D02B19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212" y="4689515"/>
            <a:ext cx="5393690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89912C35-11A9-4DA7-8476-F1823F658C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17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7180ED79-CEC3-4FB9-B511-8597B20A0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8971" y="9377317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EB7EE2-04A2-4FB2-9625-C9C73AC4D32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FA4671F7-4D2C-4B1E-AED7-24676BE8B4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7842D7-C728-4EBD-982B-B8BE79E4DBBE}" type="slidenum">
              <a:rPr lang="en-US" altLang="en-US"/>
              <a:pPr eaLnBrk="1" hangingPunct="1"/>
              <a:t>1</a:t>
            </a:fld>
            <a:endParaRPr lang="en-US" altLang="en-US" dirty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D8E83BD0-7AE4-4323-9047-FC368929C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FDECF5EC-C5EC-4723-8F4F-A75A20018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814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FA4671F7-4D2C-4B1E-AED7-24676BE8B4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7842D7-C728-4EBD-982B-B8BE79E4DBBE}" type="slidenum">
              <a:rPr lang="en-US" altLang="en-US"/>
              <a:pPr eaLnBrk="1" hangingPunct="1"/>
              <a:t>2</a:t>
            </a:fld>
            <a:endParaRPr lang="en-US" altLang="en-US" dirty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D8E83BD0-7AE4-4323-9047-FC368929C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FDECF5EC-C5EC-4723-8F4F-A75A20018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073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35531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93E6A0-7C5E-3F03-6EEB-1EA498C1C1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7C21C95-1CD2-E5AB-1DC2-0161755BC8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F4C6EC-2A20-9F41-9EE6-BCD4DF20A2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3498B-BC72-607F-3F64-36358DF3D4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5929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FA4671F7-4D2C-4B1E-AED7-24676BE8B4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7842D7-C728-4EBD-982B-B8BE79E4DBBE}" type="slidenum">
              <a:rPr lang="en-US" altLang="en-US"/>
              <a:pPr eaLnBrk="1" hangingPunct="1"/>
              <a:t>5</a:t>
            </a:fld>
            <a:endParaRPr lang="en-US" altLang="en-US" dirty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D8E83BD0-7AE4-4323-9047-FC368929C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FDECF5EC-C5EC-4723-8F4F-A75A20018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89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7964CB-E75A-4A03-88D3-6A48EF650A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2012" y="2766219"/>
            <a:ext cx="6220101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Insert title here</a:t>
            </a:r>
          </a:p>
        </p:txBody>
      </p:sp>
      <p:pic>
        <p:nvPicPr>
          <p:cNvPr id="6" name="Picture Placeholder 9" descr="Bright, colorful geometric pattern ">
            <a:extLst>
              <a:ext uri="{FF2B5EF4-FFF2-40B4-BE49-F238E27FC236}">
                <a16:creationId xmlns:a16="http://schemas.microsoft.com/office/drawing/2014/main" id="{47BA4775-9232-44C1-8851-04B6753110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" r="24"/>
          <a:stretch/>
        </p:blipFill>
        <p:spPr>
          <a:xfrm>
            <a:off x="-9236" y="0"/>
            <a:ext cx="47492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79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0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attern Content Orang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668F4E-0433-49FD-9D92-3B60E9B0A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9742" y="715961"/>
            <a:ext cx="6477000" cy="1189037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 spc="-50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99743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 indent="-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5" name="Picture Placeholder 13" descr="Bright, colorful geometric pattern ">
            <a:extLst>
              <a:ext uri="{FF2B5EF4-FFF2-40B4-BE49-F238E27FC236}">
                <a16:creationId xmlns:a16="http://schemas.microsoft.com/office/drawing/2014/main" id="{0E92939E-CAD0-4B0D-A39F-10B9B25E144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4" r="34"/>
          <a:stretch/>
        </p:blipFill>
        <p:spPr>
          <a:xfrm>
            <a:off x="0" y="0"/>
            <a:ext cx="4767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37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08" userDrawn="1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atter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7E8F-5716-4A71-B64F-EC5A742B4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1"/>
            <a:ext cx="6477000" cy="1189038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6" name="Picture Placeholder 15" descr="Bright, colorful geometric pattern ">
            <a:extLst>
              <a:ext uri="{FF2B5EF4-FFF2-40B4-BE49-F238E27FC236}">
                <a16:creationId xmlns:a16="http://schemas.microsoft.com/office/drawing/2014/main" id="{D7C393D9-3916-4D61-9B6A-E1B16C079A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" r="3"/>
          <a:stretch/>
        </p:blipFill>
        <p:spPr>
          <a:xfrm>
            <a:off x="7427913" y="0"/>
            <a:ext cx="47640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9" descr="Bright, colorful geometric pattern ">
            <a:extLst>
              <a:ext uri="{FF2B5EF4-FFF2-40B4-BE49-F238E27FC236}">
                <a16:creationId xmlns:a16="http://schemas.microsoft.com/office/drawing/2014/main" id="{69F80BBC-9ED9-4167-818A-EB3FAEE372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D9303A2-B30A-054C-B809-053B909E1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0F58DD1-3970-D84D-8040-EF33B0971D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</p:spTree>
    <p:extLst>
      <p:ext uri="{BB962C8B-B14F-4D97-AF65-F5344CB8AC3E}">
        <p14:creationId xmlns:p14="http://schemas.microsoft.com/office/powerpoint/2010/main" val="324088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3" userDrawn="1">
          <p15:clr>
            <a:srgbClr val="5ACBF0"/>
          </p15:clr>
        </p15:guide>
        <p15:guide id="4" orient="horz" pos="2488" userDrawn="1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780F473D-F2DF-4163-AB6E-F7327F60EC4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432562"/>
            <a:ext cx="10667999" cy="11582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7DC18506-6205-438F-AA5C-D337F9975FC3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757381" y="2591662"/>
            <a:ext cx="10667999" cy="28337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US" dirty="0"/>
              <a:t>Insert content here</a:t>
            </a:r>
          </a:p>
        </p:txBody>
      </p:sp>
      <p:pic>
        <p:nvPicPr>
          <p:cNvPr id="7" name="Picture Placeholder 20" descr="Bright, colorful geometric pattern ">
            <a:extLst>
              <a:ext uri="{FF2B5EF4-FFF2-40B4-BE49-F238E27FC236}">
                <a16:creationId xmlns:a16="http://schemas.microsoft.com/office/drawing/2014/main" id="{EB4660F5-5357-48E0-B5C6-3DECB6CB85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93" b="193"/>
          <a:stretch/>
        </p:blipFill>
        <p:spPr>
          <a:xfrm>
            <a:off x="0" y="5990252"/>
            <a:ext cx="12192000" cy="86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91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atter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668F4E-0433-49FD-9D92-3B60E9B0A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9742" y="715961"/>
            <a:ext cx="6477000" cy="1189037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 spc="-5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99743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 indent="-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6" name="Picture Placeholder 13" descr="Bright, colorful geometric pattern ">
            <a:extLst>
              <a:ext uri="{FF2B5EF4-FFF2-40B4-BE49-F238E27FC236}">
                <a16:creationId xmlns:a16="http://schemas.microsoft.com/office/drawing/2014/main" id="{2DB741D5-0593-4748-A4D3-EF1E436A11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4" r="34"/>
          <a:stretch/>
        </p:blipFill>
        <p:spPr>
          <a:xfrm>
            <a:off x="0" y="0"/>
            <a:ext cx="4767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7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08" userDrawn="1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DF03C311-DDF4-44A3-9D51-D5FDC4A8E7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432562"/>
            <a:ext cx="10667999" cy="9274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9FD563C5-3DFB-47DD-8A9E-30D8084590F6}"/>
              </a:ext>
            </a:extLst>
          </p:cNvPr>
          <p:cNvSpPr>
            <a:spLocks noGrp="1"/>
          </p:cNvSpPr>
          <p:nvPr>
            <p:ph type="dgm" sz="quarter" idx="14" hasCustomPrompt="1"/>
          </p:nvPr>
        </p:nvSpPr>
        <p:spPr>
          <a:xfrm>
            <a:off x="762001" y="2369129"/>
            <a:ext cx="10667998" cy="33436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US" dirty="0"/>
              <a:t>Insert Content here</a:t>
            </a:r>
          </a:p>
        </p:txBody>
      </p:sp>
      <p:pic>
        <p:nvPicPr>
          <p:cNvPr id="9" name="Picture Placeholder 11" descr="Bright, colorful geometric pattern ">
            <a:extLst>
              <a:ext uri="{FF2B5EF4-FFF2-40B4-BE49-F238E27FC236}">
                <a16:creationId xmlns:a16="http://schemas.microsoft.com/office/drawing/2014/main" id="{1DB66C56-FBAE-47D3-9818-61368D74DA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390" b="390"/>
          <a:stretch>
            <a:fillRect/>
          </a:stretch>
        </p:blipFill>
        <p:spPr>
          <a:xfrm>
            <a:off x="0" y="5999582"/>
            <a:ext cx="12192000" cy="8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62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>
            <a:extLst>
              <a:ext uri="{FF2B5EF4-FFF2-40B4-BE49-F238E27FC236}">
                <a16:creationId xmlns:a16="http://schemas.microsoft.com/office/drawing/2014/main" id="{3F45076F-4240-4B40-8CE4-637DD751A6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3"/>
            <a:ext cx="5334000" cy="11890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498B63D-F60C-4A9D-8D3E-0C7CD748FED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5334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/>
            </a:lvl1pPr>
            <a:lvl2pPr marL="228600">
              <a:lnSpc>
                <a:spcPct val="100000"/>
              </a:lnSpc>
              <a:spcBef>
                <a:spcPts val="1000"/>
              </a:spcBef>
              <a:defRPr sz="1800"/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9" name="Picture Placeholder 13">
            <a:extLst>
              <a:ext uri="{FF2B5EF4-FFF2-40B4-BE49-F238E27FC236}">
                <a16:creationId xmlns:a16="http://schemas.microsoft.com/office/drawing/2014/main" id="{827A95C0-AE8D-46E1-9EF9-64504CBEF9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58000" y="715963"/>
            <a:ext cx="4572000" cy="2362200"/>
          </a:xfrm>
          <a:prstGeom prst="rect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13">
            <a:extLst>
              <a:ext uri="{FF2B5EF4-FFF2-40B4-BE49-F238E27FC236}">
                <a16:creationId xmlns:a16="http://schemas.microsoft.com/office/drawing/2014/main" id="{89E410BA-B0FE-4F0E-8BE5-D33CC016635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58000" y="3305541"/>
            <a:ext cx="4572000" cy="2362200"/>
          </a:xfrm>
          <a:prstGeom prst="rect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12" name="Picture Placeholder 19" descr="Bright, colorful geometric pattern ">
            <a:extLst>
              <a:ext uri="{FF2B5EF4-FFF2-40B4-BE49-F238E27FC236}">
                <a16:creationId xmlns:a16="http://schemas.microsoft.com/office/drawing/2014/main" id="{C93F15CF-2105-4C28-85E9-BBA0383326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36" b="436"/>
          <a:stretch/>
        </p:blipFill>
        <p:spPr>
          <a:xfrm>
            <a:off x="0" y="5980922"/>
            <a:ext cx="12192000" cy="87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80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7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attern Content 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7E8F-5716-4A71-B64F-EC5A742B4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1"/>
            <a:ext cx="6477000" cy="1189038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5" name="Picture Placeholder 15" descr="Bright, colorful geometric pattern ">
            <a:extLst>
              <a:ext uri="{FF2B5EF4-FFF2-40B4-BE49-F238E27FC236}">
                <a16:creationId xmlns:a16="http://schemas.microsoft.com/office/drawing/2014/main" id="{9E2B3BF6-B5D6-4D6F-84C6-0EE24AC7C1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" r="3"/>
          <a:stretch/>
        </p:blipFill>
        <p:spPr>
          <a:xfrm>
            <a:off x="7427166" y="0"/>
            <a:ext cx="47648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2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7724906-4405-47F4-B533-7291B003B0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bg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1EEF53A4-35A6-4E43-B220-67DA381C591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  <p:pic>
        <p:nvPicPr>
          <p:cNvPr id="6" name="Picture Placeholder 17" descr="Bright, colorful geometric pattern ">
            <a:extLst>
              <a:ext uri="{FF2B5EF4-FFF2-40B4-BE49-F238E27FC236}">
                <a16:creationId xmlns:a16="http://schemas.microsoft.com/office/drawing/2014/main" id="{9F278CC9-9968-40F5-B18F-B1D45BE36A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90" b="390"/>
          <a:stretch/>
        </p:blipFill>
        <p:spPr>
          <a:xfrm>
            <a:off x="0" y="5999582"/>
            <a:ext cx="12192000" cy="8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2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96904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9" r:id="rId2"/>
    <p:sldLayoutId id="2147483700" r:id="rId3"/>
    <p:sldLayoutId id="2147483691" r:id="rId4"/>
    <p:sldLayoutId id="2147483701" r:id="rId5"/>
    <p:sldLayoutId id="2147483706" r:id="rId6"/>
    <p:sldLayoutId id="2147483702" r:id="rId7"/>
    <p:sldLayoutId id="2147483704" r:id="rId8"/>
    <p:sldLayoutId id="2147483690" r:id="rId9"/>
    <p:sldLayoutId id="214748370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D2DB031-9003-4F74-A88F-FE2A2ABAB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85360" y="2477460"/>
            <a:ext cx="7406639" cy="1325563"/>
          </a:xfrm>
        </p:spPr>
        <p:txBody>
          <a:bodyPr anchor="ctr">
            <a:noAutofit/>
          </a:bodyPr>
          <a:lstStyle/>
          <a:p>
            <a:pPr algn="ctr"/>
            <a:r>
              <a:rPr lang="en-US" altLang="en-US" dirty="0">
                <a:solidFill>
                  <a:srgbClr val="FF0000"/>
                </a:solidFill>
              </a:rPr>
              <a:t>Cumbernauld Academy</a:t>
            </a:r>
            <a:br>
              <a:rPr lang="en-US" altLang="en-US" dirty="0">
                <a:solidFill>
                  <a:schemeClr val="accent1"/>
                </a:solidFill>
              </a:rPr>
            </a:br>
            <a:r>
              <a:rPr lang="en-US" altLang="en-US" dirty="0">
                <a:solidFill>
                  <a:srgbClr val="00B0F0"/>
                </a:solidFill>
              </a:rPr>
              <a:t>Extra Curricular Clubs</a:t>
            </a:r>
            <a:br>
              <a:rPr lang="en-US" altLang="en-US" dirty="0">
                <a:solidFill>
                  <a:schemeClr val="accent1"/>
                </a:solidFill>
              </a:rPr>
            </a:br>
            <a:r>
              <a:rPr lang="en-US" altLang="en-US" dirty="0">
                <a:solidFill>
                  <a:srgbClr val="FE4387"/>
                </a:solidFill>
              </a:rPr>
              <a:t>2025/26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93E4CA9-C8F4-4508-8F20-1838BC1F2830}"/>
              </a:ext>
            </a:extLst>
          </p:cNvPr>
          <p:cNvGrpSpPr/>
          <p:nvPr/>
        </p:nvGrpSpPr>
        <p:grpSpPr>
          <a:xfrm>
            <a:off x="5185153" y="4812200"/>
            <a:ext cx="6711572" cy="1818816"/>
            <a:chOff x="5185153" y="4812200"/>
            <a:chExt cx="6711572" cy="1818816"/>
          </a:xfrm>
        </p:grpSpPr>
        <p:pic>
          <p:nvPicPr>
            <p:cNvPr id="3" name="Picture 2" descr="Teams&#10;&#10;Description automatically generated">
              <a:extLst>
                <a:ext uri="{FF2B5EF4-FFF2-40B4-BE49-F238E27FC236}">
                  <a16:creationId xmlns:a16="http://schemas.microsoft.com/office/drawing/2014/main" id="{91AE5AC1-CDC6-4D11-A1C3-463D16DB85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30486" y="4812200"/>
              <a:ext cx="1818816" cy="1818816"/>
            </a:xfrm>
            <a:prstGeom prst="rect">
              <a:avLst/>
            </a:prstGeom>
          </p:spPr>
        </p:pic>
        <p:pic>
          <p:nvPicPr>
            <p:cNvPr id="5" name="Picture 4" descr="Diagram&#10;&#10;Description automatically generated">
              <a:extLst>
                <a:ext uri="{FF2B5EF4-FFF2-40B4-BE49-F238E27FC236}">
                  <a16:creationId xmlns:a16="http://schemas.microsoft.com/office/drawing/2014/main" id="{3120ED0C-2689-45DB-B8FC-055B8AFE5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45603" y="5058827"/>
              <a:ext cx="1872620" cy="1325562"/>
            </a:xfrm>
            <a:prstGeom prst="rect">
              <a:avLst/>
            </a:prstGeom>
          </p:spPr>
        </p:pic>
        <p:pic>
          <p:nvPicPr>
            <p:cNvPr id="9" name="Picture 8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275F1A0F-F21D-432B-A5BF-DD793A19A9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410825" y="4978658"/>
              <a:ext cx="1485900" cy="1485900"/>
            </a:xfrm>
            <a:prstGeom prst="rect">
              <a:avLst/>
            </a:prstGeom>
          </p:spPr>
        </p:pic>
        <p:pic>
          <p:nvPicPr>
            <p:cNvPr id="6" name="Picture 5" descr="Logo, icon&#10;&#10;Description automatically generated">
              <a:extLst>
                <a:ext uri="{FF2B5EF4-FFF2-40B4-BE49-F238E27FC236}">
                  <a16:creationId xmlns:a16="http://schemas.microsoft.com/office/drawing/2014/main" id="{6538A070-96F4-4417-B46F-9C0C4AF70B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11466" r="9885"/>
            <a:stretch/>
          </p:blipFill>
          <p:spPr>
            <a:xfrm>
              <a:off x="5185153" y="5108629"/>
              <a:ext cx="1206123" cy="1225959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</p:grpSp>
    </p:spTree>
    <p:extLst>
      <p:ext uri="{BB962C8B-B14F-4D97-AF65-F5344CB8AC3E}">
        <p14:creationId xmlns:p14="http://schemas.microsoft.com/office/powerpoint/2010/main" val="154326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D2DB031-9003-4F74-A88F-FE2A2ABAB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85152" y="989361"/>
            <a:ext cx="6616638" cy="286213"/>
          </a:xfrm>
        </p:spPr>
        <p:txBody>
          <a:bodyPr anchor="ctr">
            <a:noAutofit/>
          </a:bodyPr>
          <a:lstStyle/>
          <a:p>
            <a:pPr algn="ctr"/>
            <a:r>
              <a:rPr lang="en-US" altLang="en-US" dirty="0">
                <a:solidFill>
                  <a:srgbClr val="7030A0"/>
                </a:solidFill>
              </a:rPr>
              <a:t>A few points to note…</a:t>
            </a:r>
            <a:br>
              <a:rPr lang="en-US" altLang="en-US" dirty="0">
                <a:solidFill>
                  <a:srgbClr val="7030A0"/>
                </a:solidFill>
              </a:rPr>
            </a:br>
            <a:br>
              <a:rPr lang="en-US" altLang="en-US" dirty="0">
                <a:solidFill>
                  <a:srgbClr val="7030A0"/>
                </a:solidFill>
              </a:rPr>
            </a:br>
            <a:endParaRPr lang="en-US" altLang="en-US" dirty="0">
              <a:solidFill>
                <a:srgbClr val="7030A0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6E9D9BA-6B4D-4F57-BB49-E5ABB1AF0B64}"/>
              </a:ext>
            </a:extLst>
          </p:cNvPr>
          <p:cNvGrpSpPr/>
          <p:nvPr/>
        </p:nvGrpSpPr>
        <p:grpSpPr>
          <a:xfrm>
            <a:off x="5185152" y="4816125"/>
            <a:ext cx="6711572" cy="1818816"/>
            <a:chOff x="5185153" y="4812200"/>
            <a:chExt cx="6711572" cy="1818816"/>
          </a:xfrm>
        </p:grpSpPr>
        <p:pic>
          <p:nvPicPr>
            <p:cNvPr id="3" name="Picture 2" descr="Teams&#10;&#10;Description automatically generated">
              <a:extLst>
                <a:ext uri="{FF2B5EF4-FFF2-40B4-BE49-F238E27FC236}">
                  <a16:creationId xmlns:a16="http://schemas.microsoft.com/office/drawing/2014/main" id="{91AE5AC1-CDC6-4D11-A1C3-463D16DB85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30486" y="4812200"/>
              <a:ext cx="1818816" cy="1818816"/>
            </a:xfrm>
            <a:prstGeom prst="rect">
              <a:avLst/>
            </a:prstGeom>
          </p:spPr>
        </p:pic>
        <p:pic>
          <p:nvPicPr>
            <p:cNvPr id="5" name="Picture 4" descr="Diagram&#10;&#10;Description automatically generated">
              <a:extLst>
                <a:ext uri="{FF2B5EF4-FFF2-40B4-BE49-F238E27FC236}">
                  <a16:creationId xmlns:a16="http://schemas.microsoft.com/office/drawing/2014/main" id="{3120ED0C-2689-45DB-B8FC-055B8AFE5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45603" y="5058827"/>
              <a:ext cx="1872620" cy="1325562"/>
            </a:xfrm>
            <a:prstGeom prst="rect">
              <a:avLst/>
            </a:prstGeom>
          </p:spPr>
        </p:pic>
        <p:pic>
          <p:nvPicPr>
            <p:cNvPr id="9" name="Picture 8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275F1A0F-F21D-432B-A5BF-DD793A19A9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410825" y="4978658"/>
              <a:ext cx="1485900" cy="1485900"/>
            </a:xfrm>
            <a:prstGeom prst="rect">
              <a:avLst/>
            </a:prstGeom>
          </p:spPr>
        </p:pic>
        <p:pic>
          <p:nvPicPr>
            <p:cNvPr id="6" name="Picture 5" descr="Logo, icon&#10;&#10;Description automatically generated">
              <a:extLst>
                <a:ext uri="{FF2B5EF4-FFF2-40B4-BE49-F238E27FC236}">
                  <a16:creationId xmlns:a16="http://schemas.microsoft.com/office/drawing/2014/main" id="{6538A070-96F4-4417-B46F-9C0C4AF70B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11466" r="9885"/>
            <a:stretch/>
          </p:blipFill>
          <p:spPr>
            <a:xfrm>
              <a:off x="5185153" y="5108629"/>
              <a:ext cx="1206123" cy="1225959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879B708-62EF-4D11-A2EB-25836277560D}"/>
              </a:ext>
            </a:extLst>
          </p:cNvPr>
          <p:cNvSpPr txBox="1"/>
          <p:nvPr/>
        </p:nvSpPr>
        <p:spPr>
          <a:xfrm>
            <a:off x="4665317" y="1132467"/>
            <a:ext cx="756478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00000"/>
                </a:solidFill>
              </a:rPr>
              <a:t>If an activity runs at </a:t>
            </a:r>
            <a:r>
              <a:rPr lang="en-GB" b="1" u="sng" dirty="0">
                <a:solidFill>
                  <a:srgbClr val="C00000"/>
                </a:solidFill>
              </a:rPr>
              <a:t>lunchtime</a:t>
            </a:r>
            <a:r>
              <a:rPr lang="en-GB" b="1" dirty="0">
                <a:solidFill>
                  <a:srgbClr val="C00000"/>
                </a:solidFill>
              </a:rPr>
              <a:t>, bring a packed lunch on that day to make sure you get maximum participation time.</a:t>
            </a:r>
          </a:p>
          <a:p>
            <a:pPr algn="ctr"/>
            <a:endParaRPr lang="en-GB" b="1" dirty="0">
              <a:solidFill>
                <a:schemeClr val="bg1"/>
              </a:solidFill>
            </a:endParaRPr>
          </a:p>
          <a:p>
            <a:pPr algn="ctr"/>
            <a:r>
              <a:rPr lang="en-GB" b="1" dirty="0">
                <a:solidFill>
                  <a:srgbClr val="0070C0"/>
                </a:solidFill>
              </a:rPr>
              <a:t>Unless an activity states a specific year group, it is open to </a:t>
            </a:r>
            <a:r>
              <a:rPr lang="en-GB" b="1" u="sng" dirty="0">
                <a:solidFill>
                  <a:srgbClr val="0070C0"/>
                </a:solidFill>
              </a:rPr>
              <a:t>all</a:t>
            </a:r>
            <a:r>
              <a:rPr lang="en-GB" b="1" dirty="0">
                <a:solidFill>
                  <a:srgbClr val="0070C0"/>
                </a:solidFill>
              </a:rPr>
              <a:t> ages. </a:t>
            </a:r>
          </a:p>
          <a:p>
            <a:pPr algn="ctr"/>
            <a:endParaRPr lang="en-GB" b="1" dirty="0">
              <a:solidFill>
                <a:schemeClr val="bg1"/>
              </a:solidFill>
            </a:endParaRPr>
          </a:p>
          <a:p>
            <a:pPr algn="ctr"/>
            <a:r>
              <a:rPr lang="en-GB" b="1" dirty="0">
                <a:solidFill>
                  <a:srgbClr val="297C2A"/>
                </a:solidFill>
              </a:rPr>
              <a:t>If an activity is </a:t>
            </a:r>
            <a:r>
              <a:rPr lang="en-GB" b="1" u="sng" dirty="0">
                <a:solidFill>
                  <a:srgbClr val="297C2A"/>
                </a:solidFill>
              </a:rPr>
              <a:t>after school</a:t>
            </a:r>
            <a:r>
              <a:rPr lang="en-GB" b="1" dirty="0">
                <a:solidFill>
                  <a:srgbClr val="297C2A"/>
                </a:solidFill>
              </a:rPr>
              <a:t>, make sure you tell your parent/guardian so they know when to expect you home and you can arrange when to be picked up if need be.</a:t>
            </a:r>
          </a:p>
          <a:p>
            <a:pPr algn="ctr"/>
            <a:endParaRPr lang="en-GB" b="1" dirty="0">
              <a:solidFill>
                <a:schemeClr val="bg1"/>
              </a:solidFill>
            </a:endParaRPr>
          </a:p>
          <a:p>
            <a:pPr algn="ctr"/>
            <a:r>
              <a:rPr lang="en-GB" b="1" dirty="0">
                <a:solidFill>
                  <a:srgbClr val="FF2625"/>
                </a:solidFill>
              </a:rPr>
              <a:t>SPEAK TO THE TEACHER IN CHARGE FOR FULL DETAILS </a:t>
            </a:r>
            <a:r>
              <a:rPr lang="en-GB" b="1" u="sng" dirty="0">
                <a:solidFill>
                  <a:srgbClr val="FF2625"/>
                </a:solidFill>
              </a:rPr>
              <a:t>BEFORE</a:t>
            </a:r>
            <a:r>
              <a:rPr lang="en-GB" b="1" dirty="0">
                <a:solidFill>
                  <a:srgbClr val="FF2625"/>
                </a:solidFill>
              </a:rPr>
              <a:t> ATTENDING!</a:t>
            </a:r>
            <a:endParaRPr lang="en-GB" b="1" dirty="0">
              <a:solidFill>
                <a:schemeClr val="bg1"/>
              </a:solidFill>
            </a:endParaRPr>
          </a:p>
          <a:p>
            <a:pPr algn="ctr"/>
            <a:endParaRPr lang="en-GB" b="1" dirty="0">
              <a:solidFill>
                <a:schemeClr val="bg1"/>
              </a:solidFill>
            </a:endParaRPr>
          </a:p>
          <a:p>
            <a:pPr algn="ctr"/>
            <a:r>
              <a:rPr lang="en-GB" b="1" dirty="0">
                <a:solidFill>
                  <a:srgbClr val="7030A0"/>
                </a:solidFill>
              </a:rPr>
              <a:t>YOU CAN ATTEND AS MANY ACTIVITIES AS YOU WISH!</a:t>
            </a:r>
          </a:p>
          <a:p>
            <a:pPr algn="ctr"/>
            <a:endParaRPr lang="en-GB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770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8FBE6B-DC67-4E64-80F4-CADE978D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61" y="392842"/>
            <a:ext cx="10591800" cy="646332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Lunchtime Activities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76F60F4-1A0E-45D9-918C-8A286E681D85}"/>
              </a:ext>
            </a:extLst>
          </p:cNvPr>
          <p:cNvGraphicFramePr>
            <a:graphicFrameLocks noGrp="1"/>
          </p:cNvGraphicFramePr>
          <p:nvPr>
            <p:ph type="tbl" sz="quarter" idx="12"/>
            <p:extLst>
              <p:ext uri="{D42A27DB-BD31-4B8C-83A1-F6EECF244321}">
                <p14:modId xmlns:p14="http://schemas.microsoft.com/office/powerpoint/2010/main" val="2421793522"/>
              </p:ext>
            </p:extLst>
          </p:nvPr>
        </p:nvGraphicFramePr>
        <p:xfrm>
          <a:off x="103414" y="1397564"/>
          <a:ext cx="11985172" cy="5129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141">
                  <a:extLst>
                    <a:ext uri="{9D8B030D-6E8A-4147-A177-3AD203B41FA5}">
                      <a16:colId xmlns:a16="http://schemas.microsoft.com/office/drawing/2014/main" val="2517726087"/>
                    </a:ext>
                  </a:extLst>
                </a:gridCol>
                <a:gridCol w="3190859">
                  <a:extLst>
                    <a:ext uri="{9D8B030D-6E8A-4147-A177-3AD203B41FA5}">
                      <a16:colId xmlns:a16="http://schemas.microsoft.com/office/drawing/2014/main" val="3120271636"/>
                    </a:ext>
                  </a:extLst>
                </a:gridCol>
                <a:gridCol w="2884715">
                  <a:extLst>
                    <a:ext uri="{9D8B030D-6E8A-4147-A177-3AD203B41FA5}">
                      <a16:colId xmlns:a16="http://schemas.microsoft.com/office/drawing/2014/main" val="3002174647"/>
                    </a:ext>
                  </a:extLst>
                </a:gridCol>
                <a:gridCol w="2623457">
                  <a:extLst>
                    <a:ext uri="{9D8B030D-6E8A-4147-A177-3AD203B41FA5}">
                      <a16:colId xmlns:a16="http://schemas.microsoft.com/office/drawing/2014/main" val="2657954065"/>
                    </a:ext>
                  </a:extLst>
                </a:gridCol>
              </a:tblGrid>
              <a:tr h="38335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Tuesday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800679"/>
                  </a:ext>
                </a:extLst>
              </a:tr>
              <a:tr h="833677">
                <a:tc>
                  <a:txBody>
                    <a:bodyPr/>
                    <a:lstStyle/>
                    <a:p>
                      <a:r>
                        <a:rPr lang="en-GB" sz="1600" b="1" dirty="0"/>
                        <a:t>Japanese Club – </a:t>
                      </a:r>
                      <a:r>
                        <a:rPr lang="en-GB" sz="1500" b="1" dirty="0"/>
                        <a:t>Starts Mon 22/9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Miss Muir</a:t>
                      </a:r>
                    </a:p>
                    <a:p>
                      <a:r>
                        <a:rPr lang="en-GB" sz="1600" dirty="0"/>
                        <a:t>S006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I.T Club (20 max.)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Mrs Coakley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S020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Retro Games Club (15 max.)</a:t>
                      </a:r>
                      <a:br>
                        <a:rPr lang="en-GB" sz="1600" b="0" dirty="0"/>
                      </a:br>
                      <a:r>
                        <a:rPr lang="en-GB" sz="1600" b="0" dirty="0"/>
                        <a:t>Mr Reilly</a:t>
                      </a:r>
                      <a:br>
                        <a:rPr lang="en-GB" sz="1600" b="0" dirty="0"/>
                      </a:br>
                      <a:r>
                        <a:rPr lang="en-GB" sz="1600" b="0" dirty="0"/>
                        <a:t>F084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School Magazine</a:t>
                      </a:r>
                    </a:p>
                    <a:p>
                      <a:r>
                        <a:rPr lang="en-GB" sz="1600" b="0" dirty="0"/>
                        <a:t>Mr MacPhail</a:t>
                      </a:r>
                    </a:p>
                    <a:p>
                      <a:r>
                        <a:rPr lang="en-GB" sz="1600" b="0" dirty="0"/>
                        <a:t>Graphics Room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948392"/>
                  </a:ext>
                </a:extLst>
              </a:tr>
              <a:tr h="833677">
                <a:tc>
                  <a:txBody>
                    <a:bodyPr/>
                    <a:lstStyle/>
                    <a:p>
                      <a:r>
                        <a:rPr lang="en-GB" sz="1600" b="1" dirty="0"/>
                        <a:t>Open Mic &amp; Songwriting</a:t>
                      </a:r>
                    </a:p>
                    <a:p>
                      <a:r>
                        <a:rPr lang="en-GB" sz="1600" dirty="0"/>
                        <a:t>Miss Pennie &amp; Miss Mullen</a:t>
                      </a:r>
                    </a:p>
                    <a:p>
                      <a:r>
                        <a:rPr lang="en-GB" sz="1600" dirty="0"/>
                        <a:t>F027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Volleyball</a:t>
                      </a:r>
                    </a:p>
                    <a:p>
                      <a:r>
                        <a:rPr lang="en-GB" sz="1600" dirty="0"/>
                        <a:t>PE Staff &amp; Senior Students</a:t>
                      </a:r>
                    </a:p>
                    <a:p>
                      <a:r>
                        <a:rPr lang="en-GB" sz="1600" dirty="0"/>
                        <a:t>Games Hall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DYW Skills Café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Ms McGarry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S019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Basketball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PE Staff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Games Hall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654417"/>
                  </a:ext>
                </a:extLst>
              </a:tr>
              <a:tr h="618457">
                <a:tc>
                  <a:txBody>
                    <a:bodyPr/>
                    <a:lstStyle/>
                    <a:p>
                      <a:r>
                        <a:rPr lang="en-GB" sz="1600" b="1" dirty="0"/>
                        <a:t>Room on the Broom (S3, 4 &amp; 6)</a:t>
                      </a:r>
                    </a:p>
                    <a:p>
                      <a:r>
                        <a:rPr lang="en-GB" sz="1600" dirty="0"/>
                        <a:t>Mrs Henderson </a:t>
                      </a:r>
                    </a:p>
                    <a:p>
                      <a:r>
                        <a:rPr lang="en-GB" sz="1600" dirty="0"/>
                        <a:t>Drama </a:t>
                      </a:r>
                      <a:r>
                        <a:rPr lang="en-GB" sz="1600" b="1" i="1" dirty="0"/>
                        <a:t>(Tuesday too!!!)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School Choir</a:t>
                      </a:r>
                      <a:b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Miss Duncan</a:t>
                      </a:r>
                      <a:b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Badminton</a:t>
                      </a:r>
                      <a:br>
                        <a:rPr lang="en-GB" sz="1600" b="0" dirty="0"/>
                      </a:br>
                      <a:r>
                        <a:rPr lang="en-GB" sz="1600" b="0" dirty="0"/>
                        <a:t>PE Staff</a:t>
                      </a:r>
                    </a:p>
                    <a:p>
                      <a:r>
                        <a:rPr lang="en-GB" sz="1600" b="0" dirty="0"/>
                        <a:t>Games Hall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676972"/>
                  </a:ext>
                </a:extLst>
              </a:tr>
              <a:tr h="833677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Dance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Miss Anderson/Seniors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Partition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Wellbeing Wednesdays</a:t>
                      </a:r>
                    </a:p>
                    <a:p>
                      <a:r>
                        <a:rPr lang="en-GB" sz="1600" b="0" dirty="0"/>
                        <a:t>Miss Kerr</a:t>
                      </a:r>
                    </a:p>
                    <a:p>
                      <a:r>
                        <a:rPr lang="en-GB" sz="1600" b="0" dirty="0"/>
                        <a:t>S015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09975"/>
                  </a:ext>
                </a:extLst>
              </a:tr>
              <a:tr h="833677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Table Tennis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PE Staff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Small Gym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996565"/>
                  </a:ext>
                </a:extLst>
              </a:tr>
              <a:tr h="5884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u="none" dirty="0"/>
                        <a:t>Every lunchtime starting soon, our S6 Mental Health Ambassadors will run ‘The Drop In’ in the PE Classroom! This is for anyone who needs/wants a quiet space to relax over lunch or to speak with our MHA’s if there’s something on your mind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977216"/>
                  </a:ext>
                </a:extLst>
              </a:tr>
            </a:tbl>
          </a:graphicData>
        </a:graphic>
      </p:graphicFrame>
      <p:sp>
        <p:nvSpPr>
          <p:cNvPr id="7" name="Title 3">
            <a:extLst>
              <a:ext uri="{FF2B5EF4-FFF2-40B4-BE49-F238E27FC236}">
                <a16:creationId xmlns:a16="http://schemas.microsoft.com/office/drawing/2014/main" id="{8C6F1C5B-AEF7-4073-832D-62BEA61134E0}"/>
              </a:ext>
            </a:extLst>
          </p:cNvPr>
          <p:cNvSpPr txBox="1">
            <a:spLocks/>
          </p:cNvSpPr>
          <p:nvPr/>
        </p:nvSpPr>
        <p:spPr>
          <a:xfrm>
            <a:off x="768645" y="6452511"/>
            <a:ext cx="5686425" cy="2660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1000"/>
              </a:spcBef>
              <a:buNone/>
              <a:defRPr sz="4000" b="1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B956C4C-2BFA-4E00-87CC-5AA51739F852}"/>
              </a:ext>
            </a:extLst>
          </p:cNvPr>
          <p:cNvGrpSpPr/>
          <p:nvPr/>
        </p:nvGrpSpPr>
        <p:grpSpPr>
          <a:xfrm>
            <a:off x="7490202" y="134843"/>
            <a:ext cx="4244598" cy="1162332"/>
            <a:chOff x="5185153" y="4812200"/>
            <a:chExt cx="6711572" cy="1818816"/>
          </a:xfrm>
        </p:grpSpPr>
        <p:pic>
          <p:nvPicPr>
            <p:cNvPr id="9" name="Picture 8" descr="Teams&#10;&#10;Description automatically generated">
              <a:extLst>
                <a:ext uri="{FF2B5EF4-FFF2-40B4-BE49-F238E27FC236}">
                  <a16:creationId xmlns:a16="http://schemas.microsoft.com/office/drawing/2014/main" id="{C51D564A-3471-4C25-B67D-DADFA6DA49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30486" y="4812200"/>
              <a:ext cx="1818816" cy="1818816"/>
            </a:xfrm>
            <a:prstGeom prst="rect">
              <a:avLst/>
            </a:prstGeom>
          </p:spPr>
        </p:pic>
        <p:pic>
          <p:nvPicPr>
            <p:cNvPr id="10" name="Picture 9" descr="Diagram&#10;&#10;Description automatically generated">
              <a:extLst>
                <a:ext uri="{FF2B5EF4-FFF2-40B4-BE49-F238E27FC236}">
                  <a16:creationId xmlns:a16="http://schemas.microsoft.com/office/drawing/2014/main" id="{92C53F03-FD23-444A-A039-3DCC4713AE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45603" y="5058827"/>
              <a:ext cx="1872620" cy="1325562"/>
            </a:xfrm>
            <a:prstGeom prst="rect">
              <a:avLst/>
            </a:prstGeom>
          </p:spPr>
        </p:pic>
        <p:pic>
          <p:nvPicPr>
            <p:cNvPr id="11" name="Picture 10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4FC5E14B-495C-4831-BB46-6D36310C710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410825" y="4978658"/>
              <a:ext cx="1485900" cy="1485900"/>
            </a:xfrm>
            <a:prstGeom prst="rect">
              <a:avLst/>
            </a:prstGeom>
          </p:spPr>
        </p:pic>
        <p:pic>
          <p:nvPicPr>
            <p:cNvPr id="12" name="Picture 11" descr="Logo, icon&#10;&#10;Description automatically generated">
              <a:extLst>
                <a:ext uri="{FF2B5EF4-FFF2-40B4-BE49-F238E27FC236}">
                  <a16:creationId xmlns:a16="http://schemas.microsoft.com/office/drawing/2014/main" id="{9FB170D5-01CB-4AC5-ABDB-E10BB8D55A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11466" r="9885"/>
            <a:stretch/>
          </p:blipFill>
          <p:spPr>
            <a:xfrm>
              <a:off x="5185153" y="5108629"/>
              <a:ext cx="1206123" cy="1225959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</p:grpSp>
      <p:pic>
        <p:nvPicPr>
          <p:cNvPr id="2" name="Picture 1" descr="Logo, icon&#10;&#10;Description automatically generated">
            <a:extLst>
              <a:ext uri="{FF2B5EF4-FFF2-40B4-BE49-F238E27FC236}">
                <a16:creationId xmlns:a16="http://schemas.microsoft.com/office/drawing/2014/main" id="{47801082-54CB-4E6A-E917-44F67A169BB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466" r="9885"/>
          <a:stretch/>
        </p:blipFill>
        <p:spPr>
          <a:xfrm>
            <a:off x="2991232" y="3949170"/>
            <a:ext cx="281902" cy="286539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5" descr="Logo, icon&#10;&#10;Description automatically generated">
            <a:extLst>
              <a:ext uri="{FF2B5EF4-FFF2-40B4-BE49-F238E27FC236}">
                <a16:creationId xmlns:a16="http://schemas.microsoft.com/office/drawing/2014/main" id="{A0EFB9D1-07EE-6620-A33E-09A87B15A49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466" r="9885"/>
          <a:stretch/>
        </p:blipFill>
        <p:spPr>
          <a:xfrm>
            <a:off x="6184458" y="3109803"/>
            <a:ext cx="281902" cy="286539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3" name="Picture 12" descr="Logo, icon&#10;&#10;Description automatically generated">
            <a:extLst>
              <a:ext uri="{FF2B5EF4-FFF2-40B4-BE49-F238E27FC236}">
                <a16:creationId xmlns:a16="http://schemas.microsoft.com/office/drawing/2014/main" id="{0F1C435E-0489-EEEE-9300-9B660A7E8FD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466" r="9885"/>
          <a:stretch/>
        </p:blipFill>
        <p:spPr>
          <a:xfrm>
            <a:off x="9059817" y="3916512"/>
            <a:ext cx="281902" cy="286539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4" name="Picture 13" descr="Logo, icon&#10;&#10;Description automatically generated">
            <a:extLst>
              <a:ext uri="{FF2B5EF4-FFF2-40B4-BE49-F238E27FC236}">
                <a16:creationId xmlns:a16="http://schemas.microsoft.com/office/drawing/2014/main" id="{A9C51C8A-AB1C-A397-5E14-63A9C07C3D2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466" r="9885"/>
          <a:stretch/>
        </p:blipFill>
        <p:spPr>
          <a:xfrm>
            <a:off x="6184458" y="4738488"/>
            <a:ext cx="281902" cy="286539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5" name="Picture 14" descr="Logo, icon&#10;&#10;Description automatically generated">
            <a:extLst>
              <a:ext uri="{FF2B5EF4-FFF2-40B4-BE49-F238E27FC236}">
                <a16:creationId xmlns:a16="http://schemas.microsoft.com/office/drawing/2014/main" id="{4F264D31-F0EB-D1FB-C692-9948C133964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466" r="9885"/>
          <a:stretch/>
        </p:blipFill>
        <p:spPr>
          <a:xfrm>
            <a:off x="9059817" y="4738489"/>
            <a:ext cx="281902" cy="286539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06242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1D9ACE-BB0E-ECB4-E058-13494463CD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B7F64C-178B-FBB2-82B1-5C787EFC6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61" y="392842"/>
            <a:ext cx="10591800" cy="646332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After School Activities </a:t>
            </a:r>
            <a:r>
              <a:rPr lang="en-US" sz="2000" dirty="0">
                <a:solidFill>
                  <a:srgbClr val="7030A0"/>
                </a:solidFill>
              </a:rPr>
              <a:t>(Until 5pm)</a:t>
            </a:r>
            <a:endParaRPr lang="en-US" dirty="0">
              <a:solidFill>
                <a:srgbClr val="7030A0"/>
              </a:solidFill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374DD34-AC37-5DD2-3A5E-1123B73BB5B7}"/>
              </a:ext>
            </a:extLst>
          </p:cNvPr>
          <p:cNvGraphicFramePr>
            <a:graphicFrameLocks noGrp="1"/>
          </p:cNvGraphicFramePr>
          <p:nvPr>
            <p:ph type="tbl" sz="quarter" idx="12"/>
            <p:extLst>
              <p:ext uri="{D42A27DB-BD31-4B8C-83A1-F6EECF244321}">
                <p14:modId xmlns:p14="http://schemas.microsoft.com/office/powerpoint/2010/main" val="2288857513"/>
              </p:ext>
            </p:extLst>
          </p:nvPr>
        </p:nvGraphicFramePr>
        <p:xfrm>
          <a:off x="119743" y="1692573"/>
          <a:ext cx="11963400" cy="2050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0172">
                  <a:extLst>
                    <a:ext uri="{9D8B030D-6E8A-4147-A177-3AD203B41FA5}">
                      <a16:colId xmlns:a16="http://schemas.microsoft.com/office/drawing/2014/main" val="2517726087"/>
                    </a:ext>
                  </a:extLst>
                </a:gridCol>
                <a:gridCol w="2713537">
                  <a:extLst>
                    <a:ext uri="{9D8B030D-6E8A-4147-A177-3AD203B41FA5}">
                      <a16:colId xmlns:a16="http://schemas.microsoft.com/office/drawing/2014/main" val="3120271636"/>
                    </a:ext>
                  </a:extLst>
                </a:gridCol>
                <a:gridCol w="3371365">
                  <a:extLst>
                    <a:ext uri="{9D8B030D-6E8A-4147-A177-3AD203B41FA5}">
                      <a16:colId xmlns:a16="http://schemas.microsoft.com/office/drawing/2014/main" val="3002174647"/>
                    </a:ext>
                  </a:extLst>
                </a:gridCol>
                <a:gridCol w="2598326">
                  <a:extLst>
                    <a:ext uri="{9D8B030D-6E8A-4147-A177-3AD203B41FA5}">
                      <a16:colId xmlns:a16="http://schemas.microsoft.com/office/drawing/2014/main" val="2657954065"/>
                    </a:ext>
                  </a:extLst>
                </a:gridCol>
              </a:tblGrid>
              <a:tr h="38335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Tuesday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800679"/>
                  </a:ext>
                </a:extLst>
              </a:tr>
              <a:tr h="833677">
                <a:tc>
                  <a:txBody>
                    <a:bodyPr/>
                    <a:lstStyle/>
                    <a:p>
                      <a:r>
                        <a:rPr lang="en-GB" sz="1600" b="1" dirty="0"/>
                        <a:t>School Band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Mr Phillips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Music Dept.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Handball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Mark McGuinness/Tryst 77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Games Hall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Girls Football</a:t>
                      </a:r>
                      <a:br>
                        <a:rPr lang="en-GB" sz="1600" b="0" dirty="0"/>
                      </a:br>
                      <a:r>
                        <a:rPr lang="en-GB" sz="1600" b="0" dirty="0"/>
                        <a:t>Mr Parker</a:t>
                      </a:r>
                      <a:br>
                        <a:rPr lang="en-GB" sz="1600" b="0" dirty="0"/>
                      </a:br>
                      <a:r>
                        <a:rPr lang="en-GB" sz="1600" b="0" dirty="0"/>
                        <a:t>Astro Pitch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Engineering Club</a:t>
                      </a:r>
                    </a:p>
                    <a:p>
                      <a:r>
                        <a:rPr lang="en-GB" sz="1600" dirty="0"/>
                        <a:t>Miss Stewart/Mr MacPhail</a:t>
                      </a:r>
                    </a:p>
                    <a:p>
                      <a:r>
                        <a:rPr lang="en-GB" sz="1600" dirty="0"/>
                        <a:t>Technical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948392"/>
                  </a:ext>
                </a:extLst>
              </a:tr>
              <a:tr h="833677">
                <a:tc>
                  <a:txBody>
                    <a:bodyPr/>
                    <a:lstStyle/>
                    <a:p>
                      <a:r>
                        <a:rPr lang="en-GB" sz="1600" b="1" dirty="0"/>
                        <a:t>Netball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PE Staff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Games Hall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Gardening Club</a:t>
                      </a:r>
                    </a:p>
                    <a:p>
                      <a:r>
                        <a:rPr lang="en-GB" sz="1600" dirty="0"/>
                        <a:t>Miss McGregor/Seniors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Garden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LGBTQ+</a:t>
                      </a:r>
                    </a:p>
                    <a:p>
                      <a:r>
                        <a:rPr lang="en-GB" sz="1600" dirty="0"/>
                        <a:t>Miss Cree &amp; Miss Bear</a:t>
                      </a:r>
                    </a:p>
                    <a:p>
                      <a:r>
                        <a:rPr lang="en-GB" sz="1600" dirty="0"/>
                        <a:t>S033 Art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654417"/>
                  </a:ext>
                </a:extLst>
              </a:tr>
            </a:tbl>
          </a:graphicData>
        </a:graphic>
      </p:graphicFrame>
      <p:sp>
        <p:nvSpPr>
          <p:cNvPr id="7" name="Title 3">
            <a:extLst>
              <a:ext uri="{FF2B5EF4-FFF2-40B4-BE49-F238E27FC236}">
                <a16:creationId xmlns:a16="http://schemas.microsoft.com/office/drawing/2014/main" id="{72C1ECF9-DF0D-3101-3D06-040F243FA02F}"/>
              </a:ext>
            </a:extLst>
          </p:cNvPr>
          <p:cNvSpPr txBox="1">
            <a:spLocks/>
          </p:cNvSpPr>
          <p:nvPr/>
        </p:nvSpPr>
        <p:spPr>
          <a:xfrm>
            <a:off x="768645" y="6452511"/>
            <a:ext cx="5686425" cy="2660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1000"/>
              </a:spcBef>
              <a:buNone/>
              <a:defRPr sz="4000" b="1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21A6521-25DB-0F0A-C3E7-DD7BF8B61412}"/>
              </a:ext>
            </a:extLst>
          </p:cNvPr>
          <p:cNvGrpSpPr/>
          <p:nvPr/>
        </p:nvGrpSpPr>
        <p:grpSpPr>
          <a:xfrm>
            <a:off x="7490202" y="134843"/>
            <a:ext cx="4244598" cy="1162332"/>
            <a:chOff x="5185153" y="4812200"/>
            <a:chExt cx="6711572" cy="1818816"/>
          </a:xfrm>
        </p:grpSpPr>
        <p:pic>
          <p:nvPicPr>
            <p:cNvPr id="9" name="Picture 8" descr="Teams&#10;&#10;Description automatically generated">
              <a:extLst>
                <a:ext uri="{FF2B5EF4-FFF2-40B4-BE49-F238E27FC236}">
                  <a16:creationId xmlns:a16="http://schemas.microsoft.com/office/drawing/2014/main" id="{3283B520-75B3-A670-2E0C-298DE0F191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30486" y="4812200"/>
              <a:ext cx="1818816" cy="1818816"/>
            </a:xfrm>
            <a:prstGeom prst="rect">
              <a:avLst/>
            </a:prstGeom>
          </p:spPr>
        </p:pic>
        <p:pic>
          <p:nvPicPr>
            <p:cNvPr id="10" name="Picture 9" descr="Diagram&#10;&#10;Description automatically generated">
              <a:extLst>
                <a:ext uri="{FF2B5EF4-FFF2-40B4-BE49-F238E27FC236}">
                  <a16:creationId xmlns:a16="http://schemas.microsoft.com/office/drawing/2014/main" id="{BA5EF1CB-C47A-C3BB-8692-3FCFCE0AD9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45603" y="5058827"/>
              <a:ext cx="1872620" cy="1325562"/>
            </a:xfrm>
            <a:prstGeom prst="rect">
              <a:avLst/>
            </a:prstGeom>
          </p:spPr>
        </p:pic>
        <p:pic>
          <p:nvPicPr>
            <p:cNvPr id="11" name="Picture 10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9737E0FC-DA3E-43BD-7775-66728123D1C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410825" y="4978658"/>
              <a:ext cx="1485900" cy="1485900"/>
            </a:xfrm>
            <a:prstGeom prst="rect">
              <a:avLst/>
            </a:prstGeom>
          </p:spPr>
        </p:pic>
        <p:pic>
          <p:nvPicPr>
            <p:cNvPr id="12" name="Picture 11" descr="Logo, icon&#10;&#10;Description automatically generated">
              <a:extLst>
                <a:ext uri="{FF2B5EF4-FFF2-40B4-BE49-F238E27FC236}">
                  <a16:creationId xmlns:a16="http://schemas.microsoft.com/office/drawing/2014/main" id="{0C3E8FB5-ED4A-B5D7-59FD-775C14B0BEA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11466" r="9885"/>
            <a:stretch/>
          </p:blipFill>
          <p:spPr>
            <a:xfrm>
              <a:off x="5185153" y="5108629"/>
              <a:ext cx="1206123" cy="1225959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</p:grpSp>
      <p:pic>
        <p:nvPicPr>
          <p:cNvPr id="17" name="Picture 16" descr="Logo, icon&#10;&#10;Description automatically generated">
            <a:extLst>
              <a:ext uri="{FF2B5EF4-FFF2-40B4-BE49-F238E27FC236}">
                <a16:creationId xmlns:a16="http://schemas.microsoft.com/office/drawing/2014/main" id="{6F59DFAB-2545-1D27-101E-AF9700AFC08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466" r="9885"/>
          <a:stretch/>
        </p:blipFill>
        <p:spPr>
          <a:xfrm>
            <a:off x="2939706" y="3385453"/>
            <a:ext cx="281902" cy="286539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" name="Picture 1" descr="Logo, icon&#10;&#10;Description automatically generated">
            <a:extLst>
              <a:ext uri="{FF2B5EF4-FFF2-40B4-BE49-F238E27FC236}">
                <a16:creationId xmlns:a16="http://schemas.microsoft.com/office/drawing/2014/main" id="{09CA9DF4-D6AE-8C77-4817-F4321B09729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466" r="9885"/>
          <a:stretch/>
        </p:blipFill>
        <p:spPr>
          <a:xfrm>
            <a:off x="5781439" y="3407224"/>
            <a:ext cx="281902" cy="286539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" name="Picture 2" descr="Logo, icon&#10;&#10;Description automatically generated">
            <a:extLst>
              <a:ext uri="{FF2B5EF4-FFF2-40B4-BE49-F238E27FC236}">
                <a16:creationId xmlns:a16="http://schemas.microsoft.com/office/drawing/2014/main" id="{EE9378D8-C8FC-08B7-78C5-D33BFD7C1C1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466" r="9885"/>
          <a:stretch/>
        </p:blipFill>
        <p:spPr>
          <a:xfrm>
            <a:off x="9146159" y="2525485"/>
            <a:ext cx="281902" cy="286539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5" descr="Logo, icon&#10;&#10;Description automatically generated">
            <a:extLst>
              <a:ext uri="{FF2B5EF4-FFF2-40B4-BE49-F238E27FC236}">
                <a16:creationId xmlns:a16="http://schemas.microsoft.com/office/drawing/2014/main" id="{602F16F7-B991-1F6C-27D7-8F004973354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466" r="9885"/>
          <a:stretch/>
        </p:blipFill>
        <p:spPr>
          <a:xfrm>
            <a:off x="11734800" y="3385452"/>
            <a:ext cx="281902" cy="286539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3" name="Picture 12" descr="Logo, icon&#10;&#10;Description automatically generated">
            <a:extLst>
              <a:ext uri="{FF2B5EF4-FFF2-40B4-BE49-F238E27FC236}">
                <a16:creationId xmlns:a16="http://schemas.microsoft.com/office/drawing/2014/main" id="{806B0BFE-644F-6370-3947-6D943CA7D4E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466" r="9885"/>
          <a:stretch/>
        </p:blipFill>
        <p:spPr>
          <a:xfrm>
            <a:off x="5781439" y="2570778"/>
            <a:ext cx="281902" cy="286539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46766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D2DB031-9003-4F74-A88F-FE2A2ABAB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85152" y="395604"/>
            <a:ext cx="6616638" cy="286213"/>
          </a:xfrm>
        </p:spPr>
        <p:txBody>
          <a:bodyPr anchor="ctr">
            <a:noAutofit/>
          </a:bodyPr>
          <a:lstStyle/>
          <a:p>
            <a:pPr algn="ctr"/>
            <a:r>
              <a:rPr lang="en-US" altLang="en-US" u="sng" dirty="0">
                <a:solidFill>
                  <a:srgbClr val="7030A0"/>
                </a:solidFill>
              </a:rPr>
              <a:t>So, what happens next?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6E9D9BA-6B4D-4F57-BB49-E5ABB1AF0B64}"/>
              </a:ext>
            </a:extLst>
          </p:cNvPr>
          <p:cNvGrpSpPr/>
          <p:nvPr/>
        </p:nvGrpSpPr>
        <p:grpSpPr>
          <a:xfrm>
            <a:off x="5185152" y="4816125"/>
            <a:ext cx="6711572" cy="1818816"/>
            <a:chOff x="5185153" y="4812200"/>
            <a:chExt cx="6711572" cy="1818816"/>
          </a:xfrm>
        </p:grpSpPr>
        <p:pic>
          <p:nvPicPr>
            <p:cNvPr id="3" name="Picture 2" descr="Teams&#10;&#10;Description automatically generated">
              <a:extLst>
                <a:ext uri="{FF2B5EF4-FFF2-40B4-BE49-F238E27FC236}">
                  <a16:creationId xmlns:a16="http://schemas.microsoft.com/office/drawing/2014/main" id="{91AE5AC1-CDC6-4D11-A1C3-463D16DB85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30486" y="4812200"/>
              <a:ext cx="1818816" cy="1818816"/>
            </a:xfrm>
            <a:prstGeom prst="rect">
              <a:avLst/>
            </a:prstGeom>
          </p:spPr>
        </p:pic>
        <p:pic>
          <p:nvPicPr>
            <p:cNvPr id="5" name="Picture 4" descr="Diagram&#10;&#10;Description automatically generated">
              <a:extLst>
                <a:ext uri="{FF2B5EF4-FFF2-40B4-BE49-F238E27FC236}">
                  <a16:creationId xmlns:a16="http://schemas.microsoft.com/office/drawing/2014/main" id="{3120ED0C-2689-45DB-B8FC-055B8AFE5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45603" y="5058827"/>
              <a:ext cx="1872620" cy="1325562"/>
            </a:xfrm>
            <a:prstGeom prst="rect">
              <a:avLst/>
            </a:prstGeom>
          </p:spPr>
        </p:pic>
        <p:pic>
          <p:nvPicPr>
            <p:cNvPr id="9" name="Picture 8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275F1A0F-F21D-432B-A5BF-DD793A19A9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410825" y="4978658"/>
              <a:ext cx="1485900" cy="1485900"/>
            </a:xfrm>
            <a:prstGeom prst="rect">
              <a:avLst/>
            </a:prstGeom>
          </p:spPr>
        </p:pic>
        <p:pic>
          <p:nvPicPr>
            <p:cNvPr id="6" name="Picture 5" descr="Logo, icon&#10;&#10;Description automatically generated">
              <a:extLst>
                <a:ext uri="{FF2B5EF4-FFF2-40B4-BE49-F238E27FC236}">
                  <a16:creationId xmlns:a16="http://schemas.microsoft.com/office/drawing/2014/main" id="{6538A070-96F4-4417-B46F-9C0C4AF70B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11466" r="9885"/>
            <a:stretch/>
          </p:blipFill>
          <p:spPr>
            <a:xfrm>
              <a:off x="5185153" y="5108629"/>
              <a:ext cx="1206123" cy="1225959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879B708-62EF-4D11-A2EB-25836277560D}"/>
              </a:ext>
            </a:extLst>
          </p:cNvPr>
          <p:cNvSpPr txBox="1"/>
          <p:nvPr/>
        </p:nvSpPr>
        <p:spPr>
          <a:xfrm>
            <a:off x="4665317" y="1132467"/>
            <a:ext cx="75647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00000"/>
                </a:solidFill>
              </a:rPr>
              <a:t>Some of these activities may have already started…but you can still get involved!</a:t>
            </a:r>
          </a:p>
          <a:p>
            <a:pPr algn="ctr"/>
            <a:endParaRPr lang="en-GB" b="1" dirty="0">
              <a:solidFill>
                <a:schemeClr val="bg1"/>
              </a:solidFill>
            </a:endParaRPr>
          </a:p>
          <a:p>
            <a:pPr algn="ctr"/>
            <a:r>
              <a:rPr lang="en-GB" b="1" dirty="0">
                <a:solidFill>
                  <a:srgbClr val="00B050"/>
                </a:solidFill>
              </a:rPr>
              <a:t>Very soon, you will be invited down to an event in the games hall where you can hear a bit more about them from students who are currently involved with them. DATES &amp; TIMES FOR THIS TBC!</a:t>
            </a:r>
          </a:p>
          <a:p>
            <a:pPr algn="ctr"/>
            <a:br>
              <a:rPr lang="en-GB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rgbClr val="0070C0"/>
                </a:solidFill>
              </a:rPr>
              <a:t>As soon as the teacher in charge knows you wish to attend any of these clubs, you can get involved immediately. </a:t>
            </a:r>
          </a:p>
          <a:p>
            <a:pPr algn="ctr"/>
            <a:endParaRPr lang="en-GB" b="1" dirty="0">
              <a:solidFill>
                <a:schemeClr val="bg1"/>
              </a:solidFill>
            </a:endParaRPr>
          </a:p>
          <a:p>
            <a:pPr algn="ctr"/>
            <a:r>
              <a:rPr lang="en-GB" b="1" dirty="0">
                <a:solidFill>
                  <a:srgbClr val="0070C0"/>
                </a:solidFill>
              </a:rPr>
              <a:t>If you have any questions about them, see the teacher listed next to the clubs you are interested in as soon as possible!</a:t>
            </a:r>
          </a:p>
        </p:txBody>
      </p:sp>
    </p:spTree>
    <p:extLst>
      <p:ext uri="{BB962C8B-B14F-4D97-AF65-F5344CB8AC3E}">
        <p14:creationId xmlns:p14="http://schemas.microsoft.com/office/powerpoint/2010/main" val="176360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15">
      <a:dk1>
        <a:sysClr val="windowText" lastClr="000000"/>
      </a:dk1>
      <a:lt1>
        <a:sysClr val="window" lastClr="FFFFFF"/>
      </a:lt1>
      <a:dk2>
        <a:srgbClr val="F36E36"/>
      </a:dk2>
      <a:lt2>
        <a:srgbClr val="E7E6E6"/>
      </a:lt2>
      <a:accent1>
        <a:srgbClr val="A31312"/>
      </a:accent1>
      <a:accent2>
        <a:srgbClr val="E7E6E6"/>
      </a:accent2>
      <a:accent3>
        <a:srgbClr val="FDB913"/>
      </a:accent3>
      <a:accent4>
        <a:srgbClr val="1E753B"/>
      </a:accent4>
      <a:accent5>
        <a:srgbClr val="067CA2"/>
      </a:accent5>
      <a:accent6>
        <a:srgbClr val="493456"/>
      </a:accent6>
      <a:hlink>
        <a:srgbClr val="067CA2"/>
      </a:hlink>
      <a:folHlink>
        <a:srgbClr val="886D93"/>
      </a:folHlink>
    </a:clrScheme>
    <a:fontScheme name="Custom 8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GBTQ Pride Month_Win32_JC_SL_v4" id="{CA9F7597-5544-42D8-B31D-43D456F50987}" vid="{8A5AAD2C-4DBE-4C17-8C07-1F8B558A7EE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BB44C1-6224-4D46-97A9-F75279ACE24F}">
  <ds:schemaRefs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230e9df3-be65-4c73-a93b-d1236ebd677e"/>
    <ds:schemaRef ds:uri="16c05727-aa75-4e4a-9b5f-8a80a1165891"/>
    <ds:schemaRef ds:uri="71af3243-3dd4-4a8d-8c0d-dd76da1f02a5"/>
    <ds:schemaRef ds:uri="http://schemas.microsoft.com/sharepoint/v3"/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F330EBC-8C48-4EBB-B4AA-7AD7188286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A57CB9-6A24-40E2-A1D9-18A99581B31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72f988bf-86f1-41af-91ab-2d7cd011db47}" enabled="0" method="" siteId="{72f988bf-86f1-41af-91ab-2d7cd011db4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LGBTQI Pride Month presentation</Template>
  <TotalTime>2410</TotalTime>
  <Words>481</Words>
  <Application>Microsoft Office PowerPoint</Application>
  <PresentationFormat>Widescreen</PresentationFormat>
  <Paragraphs>73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Office Theme</vt:lpstr>
      <vt:lpstr>Cumbernauld Academy Extra Curricular Clubs 2025/26</vt:lpstr>
      <vt:lpstr>A few points to note…  </vt:lpstr>
      <vt:lpstr>Lunchtime Activities</vt:lpstr>
      <vt:lpstr>After School Activities (Until 5pm)</vt:lpstr>
      <vt:lpstr>So, what happens next?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Cumbernauld Academy Extra Curricular Clubs 2021/22</dc:title>
  <dc:subject/>
  <dc:creator>James Parker</dc:creator>
  <cp:keywords/>
  <dc:description/>
  <cp:lastModifiedBy>Mr Parker</cp:lastModifiedBy>
  <cp:revision>201</cp:revision>
  <dcterms:created xsi:type="dcterms:W3CDTF">2021-08-12T09:26:25Z</dcterms:created>
  <dcterms:modified xsi:type="dcterms:W3CDTF">2025-09-17T19:35:42Z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