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5"/>
  </p:notesMasterIdLst>
  <p:sldIdLst>
    <p:sldId id="258" r:id="rId5"/>
    <p:sldId id="260" r:id="rId6"/>
    <p:sldId id="257" r:id="rId7"/>
    <p:sldId id="256" r:id="rId8"/>
    <p:sldId id="259" r:id="rId9"/>
    <p:sldId id="261" r:id="rId10"/>
    <p:sldId id="262" r:id="rId11"/>
    <p:sldId id="263" r:id="rId12"/>
    <p:sldId id="264" r:id="rId13"/>
    <p:sldId id="265" r:id="rId14"/>
  </p:sldIdLst>
  <p:sldSz cx="9144000" cy="6858000" type="screen4x3"/>
  <p:notesSz cx="6742113" cy="987266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1506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1582" cy="49534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18971" y="0"/>
            <a:ext cx="2921582" cy="49534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22F4D16-B667-4BFE-9766-2C5C342ED74D}" type="datetimeFigureOut">
              <a:rPr lang="en-GB" smtClean="0"/>
              <a:t>02/02/2024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50938" y="1233488"/>
            <a:ext cx="4440237" cy="33321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4212" y="4751219"/>
            <a:ext cx="5393690" cy="388736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7317"/>
            <a:ext cx="2921582" cy="49534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18971" y="9377317"/>
            <a:ext cx="2921582" cy="49534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E17C8D-4C31-4C2E-9A41-97FF8E3DBD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54760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0E17C8D-4C31-4C2E-9A41-97FF8E3DBD3D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55265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0E17C8D-4C31-4C2E-9A41-97FF8E3DBD3D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56872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9A5D2-7ED9-4864-843B-C651EAD88415}" type="datetimeFigureOut">
              <a:rPr lang="en-GB" smtClean="0"/>
              <a:pPr/>
              <a:t>02/02/2024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40D50-67D9-42D6-AE3D-C7371ECDDA8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9A5D2-7ED9-4864-843B-C651EAD88415}" type="datetimeFigureOut">
              <a:rPr lang="en-GB" smtClean="0"/>
              <a:pPr/>
              <a:t>02/02/2024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40D50-67D9-42D6-AE3D-C7371ECDDA8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9A5D2-7ED9-4864-843B-C651EAD88415}" type="datetimeFigureOut">
              <a:rPr lang="en-GB" smtClean="0"/>
              <a:pPr/>
              <a:t>02/02/2024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40D50-67D9-42D6-AE3D-C7371ECDDA8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9A5D2-7ED9-4864-843B-C651EAD88415}" type="datetimeFigureOut">
              <a:rPr lang="en-GB" smtClean="0"/>
              <a:pPr/>
              <a:t>02/02/2024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40D50-67D9-42D6-AE3D-C7371ECDDA8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9A5D2-7ED9-4864-843B-C651EAD88415}" type="datetimeFigureOut">
              <a:rPr lang="en-GB" smtClean="0"/>
              <a:pPr/>
              <a:t>02/02/2024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40D50-67D9-42D6-AE3D-C7371ECDDA8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9A5D2-7ED9-4864-843B-C651EAD88415}" type="datetimeFigureOut">
              <a:rPr lang="en-GB" smtClean="0"/>
              <a:pPr/>
              <a:t>02/02/2024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40D50-67D9-42D6-AE3D-C7371ECDDA8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9A5D2-7ED9-4864-843B-C651EAD88415}" type="datetimeFigureOut">
              <a:rPr lang="en-GB" smtClean="0"/>
              <a:pPr/>
              <a:t>02/02/2024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40D50-67D9-42D6-AE3D-C7371ECDDA8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9A5D2-7ED9-4864-843B-C651EAD88415}" type="datetimeFigureOut">
              <a:rPr lang="en-GB" smtClean="0"/>
              <a:pPr/>
              <a:t>02/02/2024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40D50-67D9-42D6-AE3D-C7371ECDDA8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9A5D2-7ED9-4864-843B-C651EAD88415}" type="datetimeFigureOut">
              <a:rPr lang="en-GB" smtClean="0"/>
              <a:pPr/>
              <a:t>02/02/2024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40D50-67D9-42D6-AE3D-C7371ECDDA8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9A5D2-7ED9-4864-843B-C651EAD88415}" type="datetimeFigureOut">
              <a:rPr lang="en-GB" smtClean="0"/>
              <a:pPr/>
              <a:t>02/02/2024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40D50-67D9-42D6-AE3D-C7371ECDDA8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9A5D2-7ED9-4864-843B-C651EAD88415}" type="datetimeFigureOut">
              <a:rPr lang="en-GB" smtClean="0"/>
              <a:pPr/>
              <a:t>02/02/2024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40D50-67D9-42D6-AE3D-C7371ECDDA8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29A5D2-7ED9-4864-843B-C651EAD88415}" type="datetimeFigureOut">
              <a:rPr lang="en-GB" smtClean="0"/>
              <a:pPr/>
              <a:t>02/02/2024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040D50-67D9-42D6-AE3D-C7371ECDDA84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FF896E-3F26-9905-8C3F-91003564CE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21AEC8-F789-A9DA-915B-49C37BB16F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95E1899-EE86-93BC-9719-0AE476D61A3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26934"/>
            <a:ext cx="9144000" cy="64041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9515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187CCC-FEEB-C737-2ED0-A916E0D426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4BCC9A-2DBC-8D92-F965-F19C66FD5D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18224D6-A92F-8CC1-3327-51217F21DCE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2666"/>
            <a:ext cx="9144000" cy="67726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21848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11F72C-F990-7019-235E-8B05ABDAF3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F6514C-FF49-1075-6EFD-1EA862E5F3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D294006-82C5-D0D4-49A0-0D9C7948B25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28260"/>
            <a:ext cx="9144000" cy="64014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66543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32197" y="54625"/>
            <a:ext cx="85689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/>
              <a:t>S1 – S3 BGE Progression Pathways in HUMANITIES 2024 – 2025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33630" y="1512618"/>
            <a:ext cx="1800200" cy="52322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b="1" dirty="0"/>
              <a:t>Level 2 or below</a:t>
            </a:r>
          </a:p>
          <a:p>
            <a:r>
              <a:rPr lang="en-GB" sz="1400" dirty="0"/>
              <a:t>BGE Humanities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13427" y="3488063"/>
            <a:ext cx="1800200" cy="52322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b="1" dirty="0"/>
              <a:t>Level 2</a:t>
            </a:r>
          </a:p>
          <a:p>
            <a:r>
              <a:rPr lang="en-GB" sz="1400" dirty="0"/>
              <a:t>BGE Humanities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13427" y="4838334"/>
            <a:ext cx="1800200" cy="52322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b="1" dirty="0"/>
              <a:t>Level 2/3</a:t>
            </a:r>
          </a:p>
          <a:p>
            <a:r>
              <a:rPr lang="en-GB" sz="1400" dirty="0"/>
              <a:t>BGE Humanities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512836" y="1512618"/>
            <a:ext cx="1748938" cy="954107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b="1" dirty="0"/>
              <a:t>Level 2</a:t>
            </a:r>
          </a:p>
          <a:p>
            <a:r>
              <a:rPr lang="en-GB" sz="1400" dirty="0"/>
              <a:t>Modern Studies</a:t>
            </a:r>
          </a:p>
          <a:p>
            <a:r>
              <a:rPr lang="en-GB" sz="1400" dirty="0"/>
              <a:t>History</a:t>
            </a:r>
          </a:p>
          <a:p>
            <a:r>
              <a:rPr lang="en-GB" sz="1400" dirty="0"/>
              <a:t>Geography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512836" y="3247610"/>
            <a:ext cx="1748938" cy="954107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b="1" dirty="0"/>
              <a:t>Level 3</a:t>
            </a:r>
          </a:p>
          <a:p>
            <a:r>
              <a:rPr lang="en-GB" sz="1400" dirty="0"/>
              <a:t>Modern Studies</a:t>
            </a:r>
          </a:p>
          <a:p>
            <a:r>
              <a:rPr lang="en-GB" sz="1400" dirty="0"/>
              <a:t>History</a:t>
            </a:r>
          </a:p>
          <a:p>
            <a:r>
              <a:rPr lang="en-GB" sz="1400" dirty="0"/>
              <a:t>Geography</a:t>
            </a:r>
            <a:endParaRPr lang="en-GB" sz="1400" b="1" dirty="0"/>
          </a:p>
        </p:txBody>
      </p:sp>
      <p:sp>
        <p:nvSpPr>
          <p:cNvPr id="14" name="TextBox 13"/>
          <p:cNvSpPr txBox="1"/>
          <p:nvPr/>
        </p:nvSpPr>
        <p:spPr>
          <a:xfrm>
            <a:off x="2504514" y="4671032"/>
            <a:ext cx="1800200" cy="954107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b="1" dirty="0"/>
              <a:t>Level 3</a:t>
            </a:r>
          </a:p>
          <a:p>
            <a:r>
              <a:rPr lang="en-GB" sz="1400" dirty="0"/>
              <a:t>Modern Studies</a:t>
            </a:r>
          </a:p>
          <a:p>
            <a:r>
              <a:rPr lang="en-GB" sz="1400" dirty="0"/>
              <a:t>History</a:t>
            </a:r>
          </a:p>
          <a:p>
            <a:r>
              <a:rPr lang="en-GB" sz="1400" dirty="0"/>
              <a:t>Geography</a:t>
            </a:r>
            <a:endParaRPr lang="en-GB" sz="1400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4921557" y="4311431"/>
            <a:ext cx="1800200" cy="1169551"/>
          </a:xfrm>
          <a:prstGeom prst="rect">
            <a:avLst/>
          </a:prstGeom>
          <a:solidFill>
            <a:srgbClr val="92D05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b="1" dirty="0"/>
              <a:t>Level 3 (Requires Challenge/On Track)</a:t>
            </a:r>
          </a:p>
          <a:p>
            <a:r>
              <a:rPr lang="en-GB" sz="1400" dirty="0"/>
              <a:t>Modern Studies</a:t>
            </a:r>
          </a:p>
          <a:p>
            <a:r>
              <a:rPr lang="en-GB" sz="1400" dirty="0"/>
              <a:t>History</a:t>
            </a:r>
          </a:p>
          <a:p>
            <a:r>
              <a:rPr lang="en-GB" sz="1400" dirty="0"/>
              <a:t>Geography</a:t>
            </a:r>
            <a:endParaRPr lang="en-GB" sz="1400" b="1" dirty="0"/>
          </a:p>
        </p:txBody>
      </p:sp>
      <p:sp>
        <p:nvSpPr>
          <p:cNvPr id="17" name="TextBox 16"/>
          <p:cNvSpPr txBox="1"/>
          <p:nvPr/>
        </p:nvSpPr>
        <p:spPr>
          <a:xfrm>
            <a:off x="4932040" y="2192647"/>
            <a:ext cx="1800200" cy="954107"/>
          </a:xfrm>
          <a:prstGeom prst="rect">
            <a:avLst/>
          </a:prstGeom>
          <a:solidFill>
            <a:srgbClr val="FF000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b="1" dirty="0"/>
              <a:t>Level 3 (Not on Track)</a:t>
            </a:r>
          </a:p>
          <a:p>
            <a:r>
              <a:rPr lang="en-GB" sz="1400" dirty="0"/>
              <a:t>Modern Studies</a:t>
            </a:r>
          </a:p>
          <a:p>
            <a:r>
              <a:rPr lang="en-GB" sz="1400" dirty="0"/>
              <a:t>History</a:t>
            </a:r>
          </a:p>
          <a:p>
            <a:r>
              <a:rPr lang="en-GB" sz="1400" dirty="0"/>
              <a:t>Geography</a:t>
            </a:r>
            <a:endParaRPr lang="en-GB" sz="1400" b="1" dirty="0"/>
          </a:p>
        </p:txBody>
      </p:sp>
      <p:sp>
        <p:nvSpPr>
          <p:cNvPr id="18" name="TextBox 17"/>
          <p:cNvSpPr txBox="1"/>
          <p:nvPr/>
        </p:nvSpPr>
        <p:spPr>
          <a:xfrm>
            <a:off x="4942925" y="1126756"/>
            <a:ext cx="1800200" cy="954107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b="1" dirty="0"/>
              <a:t>Level 2</a:t>
            </a:r>
          </a:p>
          <a:p>
            <a:r>
              <a:rPr lang="en-GB" sz="1400" dirty="0"/>
              <a:t>Modern Studies</a:t>
            </a:r>
          </a:p>
          <a:p>
            <a:r>
              <a:rPr lang="en-GB" sz="1400" dirty="0"/>
              <a:t>History</a:t>
            </a:r>
          </a:p>
          <a:p>
            <a:r>
              <a:rPr lang="en-GB" sz="1400" dirty="0"/>
              <a:t>Geography</a:t>
            </a:r>
            <a:endParaRPr lang="en-GB" sz="1400" b="1" dirty="0"/>
          </a:p>
        </p:txBody>
      </p:sp>
      <p:sp>
        <p:nvSpPr>
          <p:cNvPr id="2" name="Arrow: Right 1">
            <a:extLst>
              <a:ext uri="{FF2B5EF4-FFF2-40B4-BE49-F238E27FC236}">
                <a16:creationId xmlns:a16="http://schemas.microsoft.com/office/drawing/2014/main" id="{A7D484E5-E3BE-48BB-B687-F2AE559AA8AA}"/>
              </a:ext>
            </a:extLst>
          </p:cNvPr>
          <p:cNvSpPr/>
          <p:nvPr/>
        </p:nvSpPr>
        <p:spPr>
          <a:xfrm>
            <a:off x="2171740" y="1657401"/>
            <a:ext cx="144016" cy="525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Arrow: Right 37">
            <a:extLst>
              <a:ext uri="{FF2B5EF4-FFF2-40B4-BE49-F238E27FC236}">
                <a16:creationId xmlns:a16="http://schemas.microsoft.com/office/drawing/2014/main" id="{0E59649E-293B-47CC-B69C-CF5D416E1932}"/>
              </a:ext>
            </a:extLst>
          </p:cNvPr>
          <p:cNvSpPr/>
          <p:nvPr/>
        </p:nvSpPr>
        <p:spPr>
          <a:xfrm>
            <a:off x="6929051" y="1529819"/>
            <a:ext cx="144016" cy="525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Arrow: Right 38">
            <a:extLst>
              <a:ext uri="{FF2B5EF4-FFF2-40B4-BE49-F238E27FC236}">
                <a16:creationId xmlns:a16="http://schemas.microsoft.com/office/drawing/2014/main" id="{EE991C15-591A-40E0-9F8E-882CBFB3154B}"/>
              </a:ext>
            </a:extLst>
          </p:cNvPr>
          <p:cNvSpPr/>
          <p:nvPr/>
        </p:nvSpPr>
        <p:spPr>
          <a:xfrm>
            <a:off x="4499992" y="1739457"/>
            <a:ext cx="144016" cy="525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" name="Arrow: Right 39">
            <a:extLst>
              <a:ext uri="{FF2B5EF4-FFF2-40B4-BE49-F238E27FC236}">
                <a16:creationId xmlns:a16="http://schemas.microsoft.com/office/drawing/2014/main" id="{93BAF443-0F38-4CE1-B5A5-71639E4290EA}"/>
              </a:ext>
            </a:extLst>
          </p:cNvPr>
          <p:cNvSpPr/>
          <p:nvPr/>
        </p:nvSpPr>
        <p:spPr>
          <a:xfrm>
            <a:off x="2202031" y="3735591"/>
            <a:ext cx="144016" cy="525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57AF4C1E-F975-4509-83DA-4C696B2C8396}"/>
              </a:ext>
            </a:extLst>
          </p:cNvPr>
          <p:cNvSpPr txBox="1"/>
          <p:nvPr/>
        </p:nvSpPr>
        <p:spPr>
          <a:xfrm>
            <a:off x="4942925" y="3258538"/>
            <a:ext cx="1800200" cy="954107"/>
          </a:xfrm>
          <a:prstGeom prst="rect">
            <a:avLst/>
          </a:prstGeom>
          <a:solidFill>
            <a:srgbClr val="FFC00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b="1" dirty="0"/>
              <a:t>Level 3 (Inconsistent)</a:t>
            </a:r>
          </a:p>
          <a:p>
            <a:r>
              <a:rPr lang="en-GB" sz="1400" dirty="0"/>
              <a:t>Modern Studies</a:t>
            </a:r>
          </a:p>
          <a:p>
            <a:r>
              <a:rPr lang="en-GB" sz="1400" dirty="0"/>
              <a:t>History</a:t>
            </a:r>
          </a:p>
          <a:p>
            <a:r>
              <a:rPr lang="en-GB" sz="1400" dirty="0"/>
              <a:t>Geography</a:t>
            </a:r>
            <a:endParaRPr lang="en-GB" sz="1400" b="1" dirty="0"/>
          </a:p>
        </p:txBody>
      </p:sp>
      <p:sp>
        <p:nvSpPr>
          <p:cNvPr id="46" name="Arrow: Right 45">
            <a:extLst>
              <a:ext uri="{FF2B5EF4-FFF2-40B4-BE49-F238E27FC236}">
                <a16:creationId xmlns:a16="http://schemas.microsoft.com/office/drawing/2014/main" id="{56CD4D8A-4505-4D35-879C-4A7B42D2F6F5}"/>
              </a:ext>
            </a:extLst>
          </p:cNvPr>
          <p:cNvSpPr/>
          <p:nvPr/>
        </p:nvSpPr>
        <p:spPr>
          <a:xfrm>
            <a:off x="4488264" y="3442718"/>
            <a:ext cx="144016" cy="525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7" name="Arrow: Right 46">
            <a:extLst>
              <a:ext uri="{FF2B5EF4-FFF2-40B4-BE49-F238E27FC236}">
                <a16:creationId xmlns:a16="http://schemas.microsoft.com/office/drawing/2014/main" id="{FEFBAC28-603D-4A72-B757-C94499D39EB0}"/>
              </a:ext>
            </a:extLst>
          </p:cNvPr>
          <p:cNvSpPr/>
          <p:nvPr/>
        </p:nvSpPr>
        <p:spPr>
          <a:xfrm>
            <a:off x="4488264" y="4018441"/>
            <a:ext cx="144016" cy="525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42B00CD8-A680-494E-9489-3E4B3A266DF7}"/>
              </a:ext>
            </a:extLst>
          </p:cNvPr>
          <p:cNvSpPr txBox="1"/>
          <p:nvPr/>
        </p:nvSpPr>
        <p:spPr>
          <a:xfrm>
            <a:off x="611560" y="714953"/>
            <a:ext cx="722656" cy="338554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600" b="1" dirty="0"/>
              <a:t>S1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3E15F1B4-000B-4327-968D-E357D9667F8A}"/>
              </a:ext>
            </a:extLst>
          </p:cNvPr>
          <p:cNvSpPr txBox="1"/>
          <p:nvPr/>
        </p:nvSpPr>
        <p:spPr>
          <a:xfrm>
            <a:off x="3068917" y="714953"/>
            <a:ext cx="722656" cy="338554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600" b="1" dirty="0"/>
              <a:t>S2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3715AFBD-EB09-4E86-940C-5D0E82EBE46A}"/>
              </a:ext>
            </a:extLst>
          </p:cNvPr>
          <p:cNvSpPr txBox="1"/>
          <p:nvPr/>
        </p:nvSpPr>
        <p:spPr>
          <a:xfrm>
            <a:off x="5470812" y="714953"/>
            <a:ext cx="722656" cy="338554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600" b="1" dirty="0"/>
              <a:t>S3</a:t>
            </a:r>
          </a:p>
        </p:txBody>
      </p:sp>
      <p:sp>
        <p:nvSpPr>
          <p:cNvPr id="53" name="Arrow: Right 52">
            <a:extLst>
              <a:ext uri="{FF2B5EF4-FFF2-40B4-BE49-F238E27FC236}">
                <a16:creationId xmlns:a16="http://schemas.microsoft.com/office/drawing/2014/main" id="{07DB00A3-69BD-44D0-AADD-BE12233DBDB0}"/>
              </a:ext>
            </a:extLst>
          </p:cNvPr>
          <p:cNvSpPr/>
          <p:nvPr/>
        </p:nvSpPr>
        <p:spPr>
          <a:xfrm>
            <a:off x="6880786" y="2725911"/>
            <a:ext cx="144016" cy="525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4" name="Arrow: Right 53">
            <a:extLst>
              <a:ext uri="{FF2B5EF4-FFF2-40B4-BE49-F238E27FC236}">
                <a16:creationId xmlns:a16="http://schemas.microsoft.com/office/drawing/2014/main" id="{BBFFD548-4FF7-4ECA-9D85-8A7739D1C532}"/>
              </a:ext>
            </a:extLst>
          </p:cNvPr>
          <p:cNvSpPr/>
          <p:nvPr/>
        </p:nvSpPr>
        <p:spPr>
          <a:xfrm>
            <a:off x="6898370" y="3922003"/>
            <a:ext cx="144016" cy="525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5" name="Arrow: Right 54">
            <a:extLst>
              <a:ext uri="{FF2B5EF4-FFF2-40B4-BE49-F238E27FC236}">
                <a16:creationId xmlns:a16="http://schemas.microsoft.com/office/drawing/2014/main" id="{D9D0594F-1299-4F86-92E4-A30F9E4B3EBD}"/>
              </a:ext>
            </a:extLst>
          </p:cNvPr>
          <p:cNvSpPr/>
          <p:nvPr/>
        </p:nvSpPr>
        <p:spPr>
          <a:xfrm>
            <a:off x="6857043" y="5059845"/>
            <a:ext cx="144016" cy="525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7" name="Arrow: Right 56">
            <a:extLst>
              <a:ext uri="{FF2B5EF4-FFF2-40B4-BE49-F238E27FC236}">
                <a16:creationId xmlns:a16="http://schemas.microsoft.com/office/drawing/2014/main" id="{830A7AD3-5300-4A0B-B253-9D8A6FD75BAE}"/>
              </a:ext>
            </a:extLst>
          </p:cNvPr>
          <p:cNvSpPr/>
          <p:nvPr/>
        </p:nvSpPr>
        <p:spPr>
          <a:xfrm>
            <a:off x="2254198" y="5148085"/>
            <a:ext cx="144016" cy="525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8" name="Arrow: Right 57">
            <a:extLst>
              <a:ext uri="{FF2B5EF4-FFF2-40B4-BE49-F238E27FC236}">
                <a16:creationId xmlns:a16="http://schemas.microsoft.com/office/drawing/2014/main" id="{7435597C-A451-492E-B0C2-13D2B2F63405}"/>
              </a:ext>
            </a:extLst>
          </p:cNvPr>
          <p:cNvSpPr/>
          <p:nvPr/>
        </p:nvSpPr>
        <p:spPr>
          <a:xfrm>
            <a:off x="4463290" y="4811148"/>
            <a:ext cx="144016" cy="525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9D1CBE7-5E3D-1E68-6877-8207F9EDCE13}"/>
              </a:ext>
            </a:extLst>
          </p:cNvPr>
          <p:cNvSpPr txBox="1"/>
          <p:nvPr/>
        </p:nvSpPr>
        <p:spPr>
          <a:xfrm>
            <a:off x="7262905" y="793168"/>
            <a:ext cx="1800200" cy="116955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b="1" dirty="0"/>
              <a:t>National 3 </a:t>
            </a:r>
          </a:p>
          <a:p>
            <a:r>
              <a:rPr lang="en-GB" sz="1400" dirty="0"/>
              <a:t>Modern Studies</a:t>
            </a:r>
          </a:p>
          <a:p>
            <a:r>
              <a:rPr lang="en-GB" sz="1400" dirty="0"/>
              <a:t>History</a:t>
            </a:r>
          </a:p>
          <a:p>
            <a:r>
              <a:rPr lang="en-GB" sz="1400" dirty="0"/>
              <a:t>Geography</a:t>
            </a:r>
          </a:p>
          <a:p>
            <a:r>
              <a:rPr lang="en-GB" sz="1400" dirty="0"/>
              <a:t>People &amp; Society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8C16770-D0AC-71DE-D07B-9C7C382E4D29}"/>
              </a:ext>
            </a:extLst>
          </p:cNvPr>
          <p:cNvSpPr txBox="1"/>
          <p:nvPr/>
        </p:nvSpPr>
        <p:spPr>
          <a:xfrm>
            <a:off x="7242334" y="2100040"/>
            <a:ext cx="1800200" cy="116955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b="1" dirty="0"/>
              <a:t>National 3 </a:t>
            </a:r>
          </a:p>
          <a:p>
            <a:r>
              <a:rPr lang="en-GB" sz="1400" dirty="0"/>
              <a:t>Modern Studies</a:t>
            </a:r>
          </a:p>
          <a:p>
            <a:r>
              <a:rPr lang="en-GB" sz="1400" dirty="0"/>
              <a:t>History</a:t>
            </a:r>
          </a:p>
          <a:p>
            <a:r>
              <a:rPr lang="en-GB" sz="1400" dirty="0"/>
              <a:t>Geography</a:t>
            </a:r>
          </a:p>
          <a:p>
            <a:r>
              <a:rPr lang="en-GB" sz="1400" dirty="0"/>
              <a:t>People &amp; Society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62A10EC-C57F-8672-46F7-3405558185CF}"/>
              </a:ext>
            </a:extLst>
          </p:cNvPr>
          <p:cNvSpPr txBox="1"/>
          <p:nvPr/>
        </p:nvSpPr>
        <p:spPr>
          <a:xfrm>
            <a:off x="7197631" y="3484351"/>
            <a:ext cx="1800200" cy="116955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b="1" dirty="0"/>
              <a:t>National 4 </a:t>
            </a:r>
          </a:p>
          <a:p>
            <a:r>
              <a:rPr lang="en-GB" sz="1400" dirty="0"/>
              <a:t>Modern Studies</a:t>
            </a:r>
          </a:p>
          <a:p>
            <a:r>
              <a:rPr lang="en-GB" sz="1400" dirty="0"/>
              <a:t>History</a:t>
            </a:r>
          </a:p>
          <a:p>
            <a:r>
              <a:rPr lang="en-GB" sz="1400" dirty="0"/>
              <a:t>Geography</a:t>
            </a:r>
          </a:p>
          <a:p>
            <a:r>
              <a:rPr lang="en-GB" sz="1400" dirty="0"/>
              <a:t>People &amp; Society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4498870-AEF0-0B87-66D2-EFAEECDFAA96}"/>
              </a:ext>
            </a:extLst>
          </p:cNvPr>
          <p:cNvSpPr txBox="1"/>
          <p:nvPr/>
        </p:nvSpPr>
        <p:spPr>
          <a:xfrm>
            <a:off x="7197631" y="4956280"/>
            <a:ext cx="1800200" cy="116955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b="1" dirty="0"/>
              <a:t>National 5</a:t>
            </a:r>
          </a:p>
          <a:p>
            <a:r>
              <a:rPr lang="en-GB" sz="1400" dirty="0"/>
              <a:t>Modern Studies</a:t>
            </a:r>
          </a:p>
          <a:p>
            <a:r>
              <a:rPr lang="en-GB" sz="1400" dirty="0"/>
              <a:t>History</a:t>
            </a:r>
          </a:p>
          <a:p>
            <a:r>
              <a:rPr lang="en-GB" sz="1400" dirty="0"/>
              <a:t>Geography</a:t>
            </a:r>
          </a:p>
          <a:p>
            <a:endParaRPr lang="en-GB" sz="1400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707B2E83-9383-7C98-AE97-534119EF7EFD}"/>
              </a:ext>
            </a:extLst>
          </p:cNvPr>
          <p:cNvSpPr txBox="1"/>
          <p:nvPr/>
        </p:nvSpPr>
        <p:spPr>
          <a:xfrm>
            <a:off x="4921557" y="5541056"/>
            <a:ext cx="1800200" cy="1169551"/>
          </a:xfrm>
          <a:prstGeom prst="rect">
            <a:avLst/>
          </a:prstGeom>
          <a:solidFill>
            <a:srgbClr val="FF66FF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b="1" dirty="0"/>
              <a:t>Level 4 (Requires Challenge/On Track)</a:t>
            </a:r>
          </a:p>
          <a:p>
            <a:r>
              <a:rPr lang="en-GB" sz="1400" dirty="0"/>
              <a:t>Modern Studies</a:t>
            </a:r>
          </a:p>
          <a:p>
            <a:r>
              <a:rPr lang="en-GB" sz="1400" dirty="0"/>
              <a:t>History</a:t>
            </a:r>
          </a:p>
          <a:p>
            <a:r>
              <a:rPr lang="en-GB" sz="1400" dirty="0"/>
              <a:t>Geography</a:t>
            </a:r>
            <a:endParaRPr lang="en-GB" sz="1400" b="1" dirty="0"/>
          </a:p>
        </p:txBody>
      </p:sp>
      <p:sp>
        <p:nvSpPr>
          <p:cNvPr id="19" name="Arrow: Right 18">
            <a:extLst>
              <a:ext uri="{FF2B5EF4-FFF2-40B4-BE49-F238E27FC236}">
                <a16:creationId xmlns:a16="http://schemas.microsoft.com/office/drawing/2014/main" id="{28DD3BCA-3BDA-572E-F9C3-C744578161CC}"/>
              </a:ext>
            </a:extLst>
          </p:cNvPr>
          <p:cNvSpPr/>
          <p:nvPr/>
        </p:nvSpPr>
        <p:spPr>
          <a:xfrm>
            <a:off x="6876287" y="5805264"/>
            <a:ext cx="144016" cy="525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Arrow: Right 19">
            <a:extLst>
              <a:ext uri="{FF2B5EF4-FFF2-40B4-BE49-F238E27FC236}">
                <a16:creationId xmlns:a16="http://schemas.microsoft.com/office/drawing/2014/main" id="{54D38849-6097-A459-3136-D0B57958E195}"/>
              </a:ext>
            </a:extLst>
          </p:cNvPr>
          <p:cNvSpPr/>
          <p:nvPr/>
        </p:nvSpPr>
        <p:spPr>
          <a:xfrm>
            <a:off x="4466980" y="5576738"/>
            <a:ext cx="144016" cy="525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Arrow: Right 20">
            <a:extLst>
              <a:ext uri="{FF2B5EF4-FFF2-40B4-BE49-F238E27FC236}">
                <a16:creationId xmlns:a16="http://schemas.microsoft.com/office/drawing/2014/main" id="{341E6F14-A31D-D151-C0D0-1A00CA34E8E8}"/>
              </a:ext>
            </a:extLst>
          </p:cNvPr>
          <p:cNvSpPr/>
          <p:nvPr/>
        </p:nvSpPr>
        <p:spPr>
          <a:xfrm>
            <a:off x="4504040" y="2288923"/>
            <a:ext cx="144016" cy="525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75960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51520" y="188640"/>
            <a:ext cx="85689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/>
              <a:t>S4 – S6 Progression Pathways in HUMANITIES 2024 – 2025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54119" y="1426239"/>
            <a:ext cx="1800200" cy="116955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b="1" dirty="0"/>
              <a:t>National 3 </a:t>
            </a:r>
          </a:p>
          <a:p>
            <a:r>
              <a:rPr lang="en-GB" sz="1400" dirty="0"/>
              <a:t>Modern Studies</a:t>
            </a:r>
          </a:p>
          <a:p>
            <a:r>
              <a:rPr lang="en-GB" sz="1400" dirty="0"/>
              <a:t>History</a:t>
            </a:r>
          </a:p>
          <a:p>
            <a:r>
              <a:rPr lang="en-GB" sz="1400" dirty="0"/>
              <a:t>Geography</a:t>
            </a:r>
          </a:p>
          <a:p>
            <a:r>
              <a:rPr lang="en-GB" sz="1400" dirty="0"/>
              <a:t>People &amp; Society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01076" y="3162089"/>
            <a:ext cx="1800200" cy="116955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b="1" dirty="0"/>
              <a:t>National 4</a:t>
            </a:r>
          </a:p>
          <a:p>
            <a:r>
              <a:rPr lang="en-GB" sz="1400" dirty="0"/>
              <a:t>Modern Studies</a:t>
            </a:r>
          </a:p>
          <a:p>
            <a:r>
              <a:rPr lang="en-GB" sz="1400" dirty="0"/>
              <a:t>History</a:t>
            </a:r>
          </a:p>
          <a:p>
            <a:r>
              <a:rPr lang="en-GB" sz="1400" dirty="0"/>
              <a:t>Geography</a:t>
            </a:r>
          </a:p>
          <a:p>
            <a:r>
              <a:rPr lang="en-GB" sz="1400" dirty="0"/>
              <a:t>People &amp; Society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54119" y="5262922"/>
            <a:ext cx="1800200" cy="954107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b="1" dirty="0"/>
              <a:t>National 5</a:t>
            </a:r>
          </a:p>
          <a:p>
            <a:r>
              <a:rPr lang="en-GB" sz="1400" dirty="0"/>
              <a:t>Modern Studies</a:t>
            </a:r>
          </a:p>
          <a:p>
            <a:r>
              <a:rPr lang="en-GB" sz="1400" dirty="0"/>
              <a:t>History</a:t>
            </a:r>
          </a:p>
          <a:p>
            <a:r>
              <a:rPr lang="en-GB" sz="1400" dirty="0"/>
              <a:t>Geography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555776" y="1420285"/>
            <a:ext cx="1748938" cy="116955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b="1" dirty="0"/>
              <a:t>National 4</a:t>
            </a:r>
          </a:p>
          <a:p>
            <a:r>
              <a:rPr lang="en-GB" sz="1400" dirty="0"/>
              <a:t>Modern Studies</a:t>
            </a:r>
          </a:p>
          <a:p>
            <a:r>
              <a:rPr lang="en-GB" sz="1400" dirty="0"/>
              <a:t>History</a:t>
            </a:r>
          </a:p>
          <a:p>
            <a:r>
              <a:rPr lang="en-GB" sz="1400" dirty="0"/>
              <a:t>Geography</a:t>
            </a:r>
          </a:p>
          <a:p>
            <a:r>
              <a:rPr lang="en-GB" sz="1400" dirty="0"/>
              <a:t>People &amp; Society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555776" y="2910447"/>
            <a:ext cx="1748938" cy="1600438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b="1" dirty="0"/>
              <a:t>NPA in Criminology at SCQF Level 5</a:t>
            </a:r>
          </a:p>
          <a:p>
            <a:endParaRPr lang="en-GB" sz="1400" b="1" dirty="0"/>
          </a:p>
          <a:p>
            <a:r>
              <a:rPr lang="en-GB" sz="1400" b="1" dirty="0"/>
              <a:t>National 5</a:t>
            </a:r>
          </a:p>
          <a:p>
            <a:r>
              <a:rPr lang="en-GB" sz="1400" dirty="0"/>
              <a:t>Modern Studies</a:t>
            </a:r>
          </a:p>
          <a:p>
            <a:r>
              <a:rPr lang="en-GB" sz="1400" dirty="0"/>
              <a:t>History</a:t>
            </a:r>
          </a:p>
          <a:p>
            <a:r>
              <a:rPr lang="en-GB" sz="1400" dirty="0"/>
              <a:t>Geography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2555776" y="5283826"/>
            <a:ext cx="1800200" cy="954107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b="1" dirty="0"/>
              <a:t>Higher</a:t>
            </a:r>
          </a:p>
          <a:p>
            <a:r>
              <a:rPr lang="en-GB" sz="1400" dirty="0"/>
              <a:t>Modern Studies</a:t>
            </a:r>
          </a:p>
          <a:p>
            <a:r>
              <a:rPr lang="en-GB" sz="1400" dirty="0"/>
              <a:t>History</a:t>
            </a:r>
          </a:p>
          <a:p>
            <a:r>
              <a:rPr lang="en-GB" sz="1400" dirty="0"/>
              <a:t>Geography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4928126" y="5222760"/>
            <a:ext cx="1890990" cy="1600438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b="1" dirty="0"/>
              <a:t>Higher &amp; AH</a:t>
            </a:r>
          </a:p>
          <a:p>
            <a:r>
              <a:rPr lang="en-GB" sz="1400" dirty="0"/>
              <a:t>Modern Studies </a:t>
            </a:r>
            <a:r>
              <a:rPr lang="en-GB" sz="1400" b="1" dirty="0"/>
              <a:t>AH</a:t>
            </a:r>
          </a:p>
          <a:p>
            <a:r>
              <a:rPr lang="en-GB" sz="1400" dirty="0"/>
              <a:t>History </a:t>
            </a:r>
            <a:r>
              <a:rPr lang="en-GB" sz="1400" b="1" dirty="0"/>
              <a:t>AH</a:t>
            </a:r>
          </a:p>
          <a:p>
            <a:r>
              <a:rPr lang="en-GB" sz="1400" dirty="0"/>
              <a:t>Geography</a:t>
            </a:r>
          </a:p>
          <a:p>
            <a:r>
              <a:rPr lang="en-GB" sz="1400" dirty="0"/>
              <a:t>Politics</a:t>
            </a:r>
          </a:p>
          <a:p>
            <a:r>
              <a:rPr lang="en-GB" sz="1400" dirty="0"/>
              <a:t>RMPS</a:t>
            </a:r>
          </a:p>
          <a:p>
            <a:r>
              <a:rPr lang="en-GB" sz="1400" dirty="0"/>
              <a:t>Psychology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4990704" y="2839558"/>
            <a:ext cx="1800200" cy="52322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b="1" dirty="0"/>
              <a:t>NPA in Criminology at SCQF Level 6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4990704" y="1114124"/>
            <a:ext cx="1800200" cy="1600438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b="1" dirty="0"/>
              <a:t>NPA in Criminology at SCQF Level 5</a:t>
            </a:r>
          </a:p>
          <a:p>
            <a:r>
              <a:rPr lang="en-GB" sz="1400" b="1" dirty="0"/>
              <a:t>National 5</a:t>
            </a:r>
          </a:p>
          <a:p>
            <a:endParaRPr lang="en-GB" sz="1400" b="1" dirty="0"/>
          </a:p>
          <a:p>
            <a:r>
              <a:rPr lang="en-GB" sz="1400" dirty="0"/>
              <a:t>Modern Studies</a:t>
            </a:r>
          </a:p>
          <a:p>
            <a:r>
              <a:rPr lang="en-GB" sz="1400" dirty="0"/>
              <a:t>History</a:t>
            </a:r>
          </a:p>
          <a:p>
            <a:r>
              <a:rPr lang="en-GB" sz="1400" dirty="0"/>
              <a:t>Geography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AD962326-88E2-4EB0-82D2-75940B3E78C1}"/>
              </a:ext>
            </a:extLst>
          </p:cNvPr>
          <p:cNvSpPr txBox="1"/>
          <p:nvPr/>
        </p:nvSpPr>
        <p:spPr>
          <a:xfrm>
            <a:off x="7359566" y="1083216"/>
            <a:ext cx="1530315" cy="203132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b="1" dirty="0"/>
              <a:t>NC in Social Sciences at SCQF Level 6</a:t>
            </a:r>
          </a:p>
          <a:p>
            <a:r>
              <a:rPr lang="en-GB" sz="1400" b="1" dirty="0"/>
              <a:t>College</a:t>
            </a:r>
          </a:p>
          <a:p>
            <a:endParaRPr lang="en-GB" sz="1400" b="1" dirty="0"/>
          </a:p>
          <a:p>
            <a:r>
              <a:rPr lang="en-GB" sz="1400" b="1" dirty="0"/>
              <a:t>NPA in Criminology SCQF Level 6</a:t>
            </a:r>
          </a:p>
          <a:p>
            <a:r>
              <a:rPr lang="en-GB" sz="1400" b="1" dirty="0"/>
              <a:t>College</a:t>
            </a:r>
          </a:p>
        </p:txBody>
      </p:sp>
      <p:sp>
        <p:nvSpPr>
          <p:cNvPr id="2" name="Arrow: Right 1">
            <a:extLst>
              <a:ext uri="{FF2B5EF4-FFF2-40B4-BE49-F238E27FC236}">
                <a16:creationId xmlns:a16="http://schemas.microsoft.com/office/drawing/2014/main" id="{A7D484E5-E3BE-48BB-B687-F2AE559AA8AA}"/>
              </a:ext>
            </a:extLst>
          </p:cNvPr>
          <p:cNvSpPr/>
          <p:nvPr/>
        </p:nvSpPr>
        <p:spPr>
          <a:xfrm>
            <a:off x="2195736" y="1844824"/>
            <a:ext cx="144016" cy="525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Arrow: Right 37">
            <a:extLst>
              <a:ext uri="{FF2B5EF4-FFF2-40B4-BE49-F238E27FC236}">
                <a16:creationId xmlns:a16="http://schemas.microsoft.com/office/drawing/2014/main" id="{0E59649E-293B-47CC-B69C-CF5D416E1932}"/>
              </a:ext>
            </a:extLst>
          </p:cNvPr>
          <p:cNvSpPr/>
          <p:nvPr/>
        </p:nvSpPr>
        <p:spPr>
          <a:xfrm>
            <a:off x="6978558" y="1881604"/>
            <a:ext cx="144016" cy="525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Arrow: Right 38">
            <a:extLst>
              <a:ext uri="{FF2B5EF4-FFF2-40B4-BE49-F238E27FC236}">
                <a16:creationId xmlns:a16="http://schemas.microsoft.com/office/drawing/2014/main" id="{EE991C15-591A-40E0-9F8E-882CBFB3154B}"/>
              </a:ext>
            </a:extLst>
          </p:cNvPr>
          <p:cNvSpPr/>
          <p:nvPr/>
        </p:nvSpPr>
        <p:spPr>
          <a:xfrm>
            <a:off x="4570874" y="1864091"/>
            <a:ext cx="144016" cy="525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" name="Arrow: Right 39">
            <a:extLst>
              <a:ext uri="{FF2B5EF4-FFF2-40B4-BE49-F238E27FC236}">
                <a16:creationId xmlns:a16="http://schemas.microsoft.com/office/drawing/2014/main" id="{93BAF443-0F38-4CE1-B5A5-71639E4290EA}"/>
              </a:ext>
            </a:extLst>
          </p:cNvPr>
          <p:cNvSpPr/>
          <p:nvPr/>
        </p:nvSpPr>
        <p:spPr>
          <a:xfrm>
            <a:off x="2246428" y="3618161"/>
            <a:ext cx="144016" cy="525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57AF4C1E-F975-4509-83DA-4C696B2C8396}"/>
              </a:ext>
            </a:extLst>
          </p:cNvPr>
          <p:cNvSpPr txBox="1"/>
          <p:nvPr/>
        </p:nvSpPr>
        <p:spPr>
          <a:xfrm>
            <a:off x="4964107" y="3495222"/>
            <a:ext cx="1800200" cy="1600438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b="1" dirty="0"/>
              <a:t>Higher </a:t>
            </a:r>
          </a:p>
          <a:p>
            <a:r>
              <a:rPr lang="en-GB" sz="1400" dirty="0"/>
              <a:t>History </a:t>
            </a:r>
            <a:endParaRPr lang="en-GB" sz="1400" b="1" dirty="0"/>
          </a:p>
          <a:p>
            <a:r>
              <a:rPr lang="en-GB" sz="1400" dirty="0"/>
              <a:t>Modern Studies </a:t>
            </a:r>
            <a:endParaRPr lang="en-GB" sz="1400" b="1" dirty="0"/>
          </a:p>
          <a:p>
            <a:r>
              <a:rPr lang="en-GB" sz="1400" dirty="0"/>
              <a:t>Geography </a:t>
            </a:r>
            <a:endParaRPr lang="en-GB" sz="1400" b="1" dirty="0"/>
          </a:p>
          <a:p>
            <a:r>
              <a:rPr lang="en-GB" sz="1400" dirty="0"/>
              <a:t>Politics</a:t>
            </a:r>
          </a:p>
          <a:p>
            <a:r>
              <a:rPr lang="en-GB" sz="1400" dirty="0"/>
              <a:t>RMPS</a:t>
            </a:r>
          </a:p>
          <a:p>
            <a:r>
              <a:rPr lang="en-GB" sz="1400" dirty="0"/>
              <a:t>Psychology</a:t>
            </a:r>
          </a:p>
        </p:txBody>
      </p:sp>
      <p:sp>
        <p:nvSpPr>
          <p:cNvPr id="46" name="Arrow: Right 45">
            <a:extLst>
              <a:ext uri="{FF2B5EF4-FFF2-40B4-BE49-F238E27FC236}">
                <a16:creationId xmlns:a16="http://schemas.microsoft.com/office/drawing/2014/main" id="{56CD4D8A-4505-4D35-879C-4A7B42D2F6F5}"/>
              </a:ext>
            </a:extLst>
          </p:cNvPr>
          <p:cNvSpPr/>
          <p:nvPr/>
        </p:nvSpPr>
        <p:spPr>
          <a:xfrm>
            <a:off x="4570874" y="3114541"/>
            <a:ext cx="144016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7" name="Arrow: Right 46">
            <a:extLst>
              <a:ext uri="{FF2B5EF4-FFF2-40B4-BE49-F238E27FC236}">
                <a16:creationId xmlns:a16="http://schemas.microsoft.com/office/drawing/2014/main" id="{FEFBAC28-603D-4A72-B757-C94499D39EB0}"/>
              </a:ext>
            </a:extLst>
          </p:cNvPr>
          <p:cNvSpPr/>
          <p:nvPr/>
        </p:nvSpPr>
        <p:spPr>
          <a:xfrm>
            <a:off x="4535996" y="3838297"/>
            <a:ext cx="144016" cy="525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42B00CD8-A680-494E-9489-3E4B3A266DF7}"/>
              </a:ext>
            </a:extLst>
          </p:cNvPr>
          <p:cNvSpPr txBox="1"/>
          <p:nvPr/>
        </p:nvSpPr>
        <p:spPr>
          <a:xfrm>
            <a:off x="611560" y="640971"/>
            <a:ext cx="722656" cy="338554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600" b="1" dirty="0"/>
              <a:t>S4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3E15F1B4-000B-4327-968D-E357D9667F8A}"/>
              </a:ext>
            </a:extLst>
          </p:cNvPr>
          <p:cNvSpPr txBox="1"/>
          <p:nvPr/>
        </p:nvSpPr>
        <p:spPr>
          <a:xfrm>
            <a:off x="3068917" y="669579"/>
            <a:ext cx="722656" cy="338554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600" b="1" dirty="0"/>
              <a:t>S5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3715AFBD-EB09-4E86-940C-5D0E82EBE46A}"/>
              </a:ext>
            </a:extLst>
          </p:cNvPr>
          <p:cNvSpPr txBox="1"/>
          <p:nvPr/>
        </p:nvSpPr>
        <p:spPr>
          <a:xfrm>
            <a:off x="5470812" y="650574"/>
            <a:ext cx="722656" cy="338554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600" b="1" dirty="0"/>
              <a:t>S6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0CDE744A-C724-48E2-A964-B5CD1E2F84BD}"/>
              </a:ext>
            </a:extLst>
          </p:cNvPr>
          <p:cNvSpPr txBox="1"/>
          <p:nvPr/>
        </p:nvSpPr>
        <p:spPr>
          <a:xfrm>
            <a:off x="7543253" y="645042"/>
            <a:ext cx="989187" cy="307777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/>
              <a:t>Beyond S6</a:t>
            </a:r>
          </a:p>
        </p:txBody>
      </p:sp>
      <p:sp>
        <p:nvSpPr>
          <p:cNvPr id="53" name="Arrow: Right 52">
            <a:extLst>
              <a:ext uri="{FF2B5EF4-FFF2-40B4-BE49-F238E27FC236}">
                <a16:creationId xmlns:a16="http://schemas.microsoft.com/office/drawing/2014/main" id="{07DB00A3-69BD-44D0-AADD-BE12233DBDB0}"/>
              </a:ext>
            </a:extLst>
          </p:cNvPr>
          <p:cNvSpPr/>
          <p:nvPr/>
        </p:nvSpPr>
        <p:spPr>
          <a:xfrm>
            <a:off x="6961758" y="3310264"/>
            <a:ext cx="144016" cy="525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4" name="Arrow: Right 53">
            <a:extLst>
              <a:ext uri="{FF2B5EF4-FFF2-40B4-BE49-F238E27FC236}">
                <a16:creationId xmlns:a16="http://schemas.microsoft.com/office/drawing/2014/main" id="{BBFFD548-4FF7-4ECA-9D85-8A7739D1C532}"/>
              </a:ext>
            </a:extLst>
          </p:cNvPr>
          <p:cNvSpPr/>
          <p:nvPr/>
        </p:nvSpPr>
        <p:spPr>
          <a:xfrm>
            <a:off x="6947547" y="3905302"/>
            <a:ext cx="144016" cy="525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5" name="Arrow: Right 54">
            <a:extLst>
              <a:ext uri="{FF2B5EF4-FFF2-40B4-BE49-F238E27FC236}">
                <a16:creationId xmlns:a16="http://schemas.microsoft.com/office/drawing/2014/main" id="{D9D0594F-1299-4F86-92E4-A30F9E4B3EBD}"/>
              </a:ext>
            </a:extLst>
          </p:cNvPr>
          <p:cNvSpPr/>
          <p:nvPr/>
        </p:nvSpPr>
        <p:spPr>
          <a:xfrm>
            <a:off x="7087082" y="5821440"/>
            <a:ext cx="144016" cy="525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4D840A2D-FA87-4D7B-88E0-E5A33B8109BC}"/>
              </a:ext>
            </a:extLst>
          </p:cNvPr>
          <p:cNvSpPr txBox="1"/>
          <p:nvPr/>
        </p:nvSpPr>
        <p:spPr>
          <a:xfrm>
            <a:off x="7424877" y="5478365"/>
            <a:ext cx="1465004" cy="738664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b="1" dirty="0"/>
              <a:t>University or College or</a:t>
            </a:r>
          </a:p>
          <a:p>
            <a:r>
              <a:rPr lang="en-GB" sz="1400" b="1" dirty="0"/>
              <a:t>Employment</a:t>
            </a:r>
          </a:p>
        </p:txBody>
      </p:sp>
      <p:sp>
        <p:nvSpPr>
          <p:cNvPr id="57" name="Arrow: Right 56">
            <a:extLst>
              <a:ext uri="{FF2B5EF4-FFF2-40B4-BE49-F238E27FC236}">
                <a16:creationId xmlns:a16="http://schemas.microsoft.com/office/drawing/2014/main" id="{830A7AD3-5300-4A0B-B253-9D8A6FD75BAE}"/>
              </a:ext>
            </a:extLst>
          </p:cNvPr>
          <p:cNvSpPr/>
          <p:nvPr/>
        </p:nvSpPr>
        <p:spPr>
          <a:xfrm>
            <a:off x="2251561" y="5644855"/>
            <a:ext cx="144016" cy="525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8" name="Arrow: Right 57">
            <a:extLst>
              <a:ext uri="{FF2B5EF4-FFF2-40B4-BE49-F238E27FC236}">
                <a16:creationId xmlns:a16="http://schemas.microsoft.com/office/drawing/2014/main" id="{7435597C-A451-492E-B0C2-13D2B2F63405}"/>
              </a:ext>
            </a:extLst>
          </p:cNvPr>
          <p:cNvSpPr/>
          <p:nvPr/>
        </p:nvSpPr>
        <p:spPr>
          <a:xfrm>
            <a:off x="4627825" y="5671112"/>
            <a:ext cx="144016" cy="525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2C0C2764-26E5-4971-A3BF-C2C6499BA1BB}"/>
              </a:ext>
            </a:extLst>
          </p:cNvPr>
          <p:cNvSpPr txBox="1"/>
          <p:nvPr/>
        </p:nvSpPr>
        <p:spPr>
          <a:xfrm>
            <a:off x="7392221" y="3248829"/>
            <a:ext cx="1465004" cy="738664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b="1" dirty="0"/>
              <a:t>University or College or</a:t>
            </a:r>
          </a:p>
          <a:p>
            <a:r>
              <a:rPr lang="en-GB" sz="1400" b="1" dirty="0"/>
              <a:t>Employment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FE725A-69C3-FBE4-0278-AF1D796368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1E8216-F065-51BF-2093-1BD98A6260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0F43935-E3F9-1009-D814-F5C0DA491F1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30244"/>
            <a:ext cx="9144000" cy="63975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29768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AEFC01-3232-DAE6-2218-8DD2360728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DD9BAB-2129-678A-1BF6-A621231CDF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81EE268-BB5C-057C-9C29-C682B672F9A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80319"/>
            <a:ext cx="9144000" cy="62973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90896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081016-0DA7-B67A-3ECA-B22242F610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0BA591-B9C0-387E-532D-405A247B1D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A7CD4A3-66FE-EEC2-28B9-48B51FF3691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126"/>
            <a:ext cx="9144000" cy="68557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98839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1FFC1E-E5AC-3E5B-B9B0-62C7492973F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FDCE47A-3438-BB99-E0F5-7BDE8EFDB51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B46CF1A-7B3F-F4A7-1B7A-A1CA9A6CA05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6925"/>
            <a:ext cx="9144000" cy="6824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86940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EBB83F-AD0B-F949-AF00-4A24721239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137E9E-A330-204D-0396-99E69E7B31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167F53F-1A9A-F34D-F3E0-912FAB60ECC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3086"/>
            <a:ext cx="9144000" cy="66918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93263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8245e76c-de8a-449c-af91-1e9a037dcc48">
      <Terms xmlns="http://schemas.microsoft.com/office/infopath/2007/PartnerControls"/>
    </lcf76f155ced4ddcb4097134ff3c332f>
    <TaxCatchAll xmlns="ba89fcee-4737-40bb-b741-651b6a7a00bf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A265EC011EA604680ACB2511708EABB" ma:contentTypeVersion="13" ma:contentTypeDescription="Create a new document." ma:contentTypeScope="" ma:versionID="f34df200170a6edb00b1e197e79e4e73">
  <xsd:schema xmlns:xsd="http://www.w3.org/2001/XMLSchema" xmlns:xs="http://www.w3.org/2001/XMLSchema" xmlns:p="http://schemas.microsoft.com/office/2006/metadata/properties" xmlns:ns2="8245e76c-de8a-449c-af91-1e9a037dcc48" xmlns:ns3="ba89fcee-4737-40bb-b741-651b6a7a00bf" targetNamespace="http://schemas.microsoft.com/office/2006/metadata/properties" ma:root="true" ma:fieldsID="5e469c1af48bfb6c30dda94cbc1a98a7" ns2:_="" ns3:_="">
    <xsd:import namespace="8245e76c-de8a-449c-af91-1e9a037dcc48"/>
    <xsd:import namespace="ba89fcee-4737-40bb-b741-651b6a7a00b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LengthInSeconds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245e76c-de8a-449c-af91-1e9a037dcc4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LengthInSeconds" ma:index="12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1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5" nillable="true" ma:taxonomy="true" ma:internalName="lcf76f155ced4ddcb4097134ff3c332f" ma:taxonomyFieldName="MediaServiceImageTags" ma:displayName="Image Tags" ma:readOnly="false" ma:fieldId="{5cf76f15-5ced-4ddc-b409-7134ff3c332f}" ma:taxonomyMulti="true" ma:sspId="ca8110b4-7946-418e-8ab0-d3d0ec8bffd7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SearchProperties" ma:index="20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a89fcee-4737-40bb-b741-651b6a7a00bf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6" nillable="true" ma:displayName="Taxonomy Catch All Column" ma:hidden="true" ma:list="{f99afe12-9d57-4b0b-953d-ff895c644112}" ma:internalName="TaxCatchAll" ma:showField="CatchAllData" ma:web="ba89fcee-4737-40bb-b741-651b6a7a00b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4A6305B-7A6D-41B3-B6FD-425107C9A6EC}">
  <ds:schemaRefs>
    <ds:schemaRef ds:uri="http://schemas.microsoft.com/office/2006/metadata/properties"/>
    <ds:schemaRef ds:uri="http://purl.org/dc/terms/"/>
    <ds:schemaRef ds:uri="fe24788b-28ff-4841-88a4-a01cc35d842e"/>
    <ds:schemaRef ds:uri="http://schemas.microsoft.com/office/2006/documentManagement/types"/>
    <ds:schemaRef ds:uri="http://schemas.openxmlformats.org/package/2006/metadata/core-properties"/>
    <ds:schemaRef ds:uri="bc6a99df-593f-45f6-8f8e-ee65ee5480a8"/>
    <ds:schemaRef ds:uri="http://www.w3.org/XML/1998/namespace"/>
    <ds:schemaRef ds:uri="http://schemas.microsoft.com/office/infopath/2007/PartnerControls"/>
    <ds:schemaRef ds:uri="http://purl.org/dc/dcmitype/"/>
    <ds:schemaRef ds:uri="http://purl.org/dc/elements/1.1/"/>
    <ds:schemaRef ds:uri="8245e76c-de8a-449c-af91-1e9a037dcc48"/>
    <ds:schemaRef ds:uri="ba89fcee-4737-40bb-b741-651b6a7a00bf"/>
  </ds:schemaRefs>
</ds:datastoreItem>
</file>

<file path=customXml/itemProps2.xml><?xml version="1.0" encoding="utf-8"?>
<ds:datastoreItem xmlns:ds="http://schemas.openxmlformats.org/officeDocument/2006/customXml" ds:itemID="{A17BB8D4-5EAF-4FEA-A3DB-EC84FB98610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245e76c-de8a-449c-af91-1e9a037dcc48"/>
    <ds:schemaRef ds:uri="ba89fcee-4737-40bb-b741-651b6a7a00b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506C5E62-C1B7-4E62-9098-969B129C144B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2270</TotalTime>
  <Words>265</Words>
  <Application>Microsoft Office PowerPoint</Application>
  <PresentationFormat>On-screen Show (4:3)</PresentationFormat>
  <Paragraphs>127</Paragraphs>
  <Slides>10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dsherriff</dc:creator>
  <cp:lastModifiedBy>Miss Hart</cp:lastModifiedBy>
  <cp:revision>40</cp:revision>
  <cp:lastPrinted>2023-10-06T10:24:32Z</cp:lastPrinted>
  <dcterms:created xsi:type="dcterms:W3CDTF">2016-10-24T19:05:35Z</dcterms:created>
  <dcterms:modified xsi:type="dcterms:W3CDTF">2024-02-02T08:42:42Z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0x010100FA265EC011EA604680ACB2511708EABB</vt:lpwstr>
  </property>
</Properties>
</file>