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6"/>
  </p:notesMasterIdLst>
  <p:sldIdLst>
    <p:sldId id="282" r:id="rId2"/>
    <p:sldId id="294" r:id="rId3"/>
    <p:sldId id="302" r:id="rId4"/>
    <p:sldId id="303" r:id="rId5"/>
    <p:sldId id="291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28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31" autoAdjust="0"/>
    <p:restoredTop sz="94660"/>
  </p:normalViewPr>
  <p:slideViewPr>
    <p:cSldViewPr snapToGrid="0">
      <p:cViewPr varScale="1">
        <p:scale>
          <a:sx n="67" d="100"/>
          <a:sy n="67" d="100"/>
        </p:scale>
        <p:origin x="5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EC600-1D53-45B9-B25C-C92B7A7A3093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7DC73-AC5B-4416-8A1C-8D5F176A69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592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Design tech languages</a:t>
            </a:r>
          </a:p>
        </p:txBody>
      </p:sp>
    </p:spTree>
    <p:extLst>
      <p:ext uri="{BB962C8B-B14F-4D97-AF65-F5344CB8AC3E}">
        <p14:creationId xmlns:p14="http://schemas.microsoft.com/office/powerpoint/2010/main" val="1703143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Design tech languages</a:t>
            </a:r>
          </a:p>
        </p:txBody>
      </p:sp>
    </p:spTree>
    <p:extLst>
      <p:ext uri="{BB962C8B-B14F-4D97-AF65-F5344CB8AC3E}">
        <p14:creationId xmlns:p14="http://schemas.microsoft.com/office/powerpoint/2010/main" val="2461603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Design tech languages</a:t>
            </a:r>
          </a:p>
        </p:txBody>
      </p:sp>
    </p:spTree>
    <p:extLst>
      <p:ext uri="{BB962C8B-B14F-4D97-AF65-F5344CB8AC3E}">
        <p14:creationId xmlns:p14="http://schemas.microsoft.com/office/powerpoint/2010/main" val="3613893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Design tech languages</a:t>
            </a:r>
          </a:p>
        </p:txBody>
      </p:sp>
    </p:spTree>
    <p:extLst>
      <p:ext uri="{BB962C8B-B14F-4D97-AF65-F5344CB8AC3E}">
        <p14:creationId xmlns:p14="http://schemas.microsoft.com/office/powerpoint/2010/main" val="227318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BBCD-5289-42D3-9BEA-27C61FA5F043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C5A3EDE-BC21-4111-9BC6-A38448282935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195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BBCD-5289-42D3-9BEA-27C61FA5F043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3EDE-BC21-4111-9BC6-A38448282935}" type="slidenum">
              <a:rPr lang="en-GB" smtClean="0"/>
              <a:t>‹#›</a:t>
            </a:fld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010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BBCD-5289-42D3-9BEA-27C61FA5F043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3EDE-BC21-4111-9BC6-A38448282935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676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1190625" y="1151930"/>
            <a:ext cx="9810751" cy="2321719"/>
          </a:xfrm>
          <a:prstGeom prst="rect">
            <a:avLst/>
          </a:prstGeom>
        </p:spPr>
        <p:txBody>
          <a:bodyPr anchor="b"/>
          <a:lstStyle>
            <a:lvl1pPr>
              <a:defRPr sz="5484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90625" y="3536156"/>
            <a:ext cx="9810751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109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160729" algn="ctr">
              <a:spcBef>
                <a:spcPts val="0"/>
              </a:spcBef>
              <a:buClrTx/>
              <a:buSzTx/>
              <a:buNone/>
              <a:defRPr sz="2109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321457" algn="ctr">
              <a:spcBef>
                <a:spcPts val="0"/>
              </a:spcBef>
              <a:buClrTx/>
              <a:buSzTx/>
              <a:buNone/>
              <a:defRPr sz="2109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482186" algn="ctr">
              <a:spcBef>
                <a:spcPts val="0"/>
              </a:spcBef>
              <a:buClrTx/>
              <a:buSzTx/>
              <a:buNone/>
              <a:defRPr sz="2109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642915" algn="ctr">
              <a:spcBef>
                <a:spcPts val="0"/>
              </a:spcBef>
              <a:buClrTx/>
              <a:buSzTx/>
              <a:buNone/>
              <a:defRPr sz="2109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30550" y="6505277"/>
            <a:ext cx="318994" cy="2411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432370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BBCD-5289-42D3-9BEA-27C61FA5F043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3EDE-BC21-4111-9BC6-A38448282935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220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BBCD-5289-42D3-9BEA-27C61FA5F043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3EDE-BC21-4111-9BC6-A38448282935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16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BBCD-5289-42D3-9BEA-27C61FA5F043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3EDE-BC21-4111-9BC6-A38448282935}" type="slidenum">
              <a:rPr lang="en-GB" smtClean="0"/>
              <a:t>‹#›</a:t>
            </a:fld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844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BBCD-5289-42D3-9BEA-27C61FA5F043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3EDE-BC21-4111-9BC6-A38448282935}" type="slidenum">
              <a:rPr lang="en-GB" smtClean="0"/>
              <a:t>‹#›</a:t>
            </a:fld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07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BBCD-5289-42D3-9BEA-27C61FA5F043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3EDE-BC21-4111-9BC6-A38448282935}" type="slidenum">
              <a:rPr lang="en-GB" smtClean="0"/>
              <a:t>‹#›</a:t>
            </a:fld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665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BBCD-5289-42D3-9BEA-27C61FA5F043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3EDE-BC21-4111-9BC6-A384482829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33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BBCD-5289-42D3-9BEA-27C61FA5F043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3EDE-BC21-4111-9BC6-A38448282935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738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9DFBBCD-5289-42D3-9BEA-27C61FA5F043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3EDE-BC21-4111-9BC6-A38448282935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908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FBBCD-5289-42D3-9BEA-27C61FA5F043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C5A3EDE-BC21-4111-9BC6-A38448282935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73435003-DF24-7098-4023-582EA51734E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506" y="6139145"/>
            <a:ext cx="702494" cy="71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34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5FBA7B-D4F5-43EA-A377-7B5C7E0DC611}"/>
              </a:ext>
            </a:extLst>
          </p:cNvPr>
          <p:cNvSpPr txBox="1"/>
          <p:nvPr/>
        </p:nvSpPr>
        <p:spPr>
          <a:xfrm>
            <a:off x="133351" y="204986"/>
            <a:ext cx="116300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</a:rPr>
              <a:t>CUMBERNAULD ACADEMY ASSEMBLY</a:t>
            </a:r>
          </a:p>
          <a:p>
            <a:pPr algn="ctr"/>
            <a:r>
              <a:rPr lang="en-GB" sz="6000" b="1" dirty="0">
                <a:solidFill>
                  <a:schemeClr val="bg1"/>
                </a:solidFill>
              </a:rPr>
              <a:t>JUNE 2022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6B9FF4AD-8350-7396-93B3-ADAE7B370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782" y="3311455"/>
            <a:ext cx="2654436" cy="271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207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4E842-F894-F207-92E9-00F24D161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83" y="565079"/>
            <a:ext cx="11322121" cy="128867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7200" b="1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Moving around the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B6904-66D0-4A9A-D8E3-FDBE5A925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676" y="1993187"/>
            <a:ext cx="11753635" cy="3472665"/>
          </a:xfrm>
        </p:spPr>
        <p:txBody>
          <a:bodyPr>
            <a:normAutofit/>
          </a:bodyPr>
          <a:lstStyle/>
          <a:p>
            <a:pPr marL="457200" indent="-457200" defTabSz="457200">
              <a:lnSpc>
                <a:spcPct val="80000"/>
              </a:lnSpc>
              <a:defRPr sz="2900"/>
            </a:pPr>
            <a:r>
              <a:rPr lang="en-GB" sz="3200" dirty="0">
                <a:solidFill>
                  <a:schemeClr val="bg1">
                    <a:lumMod val="95000"/>
                  </a:schemeClr>
                </a:solidFill>
              </a:rPr>
              <a:t>Library – Not in use during Class Time (unless with a teacher) or Break and Lunchtime</a:t>
            </a:r>
          </a:p>
          <a:p>
            <a:pPr marL="457200" indent="-457200" defTabSz="457200">
              <a:lnSpc>
                <a:spcPct val="80000"/>
              </a:lnSpc>
              <a:defRPr sz="2900"/>
            </a:pPr>
            <a:r>
              <a:rPr lang="en-GB" sz="3200" dirty="0">
                <a:solidFill>
                  <a:schemeClr val="bg1">
                    <a:lumMod val="95000"/>
                  </a:schemeClr>
                </a:solidFill>
              </a:rPr>
              <a:t>Accessing Lockers – 5 minutes at the start of Interval and Lunch</a:t>
            </a:r>
          </a:p>
          <a:p>
            <a:pPr marL="457200" indent="-457200" defTabSz="457200">
              <a:lnSpc>
                <a:spcPct val="80000"/>
              </a:lnSpc>
              <a:defRPr sz="2900"/>
            </a:pPr>
            <a:r>
              <a:rPr lang="en-GB" sz="3200" dirty="0">
                <a:solidFill>
                  <a:schemeClr val="bg1">
                    <a:lumMod val="95000"/>
                  </a:schemeClr>
                </a:solidFill>
              </a:rPr>
              <a:t>No access to Lockers at any other time</a:t>
            </a:r>
          </a:p>
          <a:p>
            <a:pPr marL="457200" indent="-457200" defTabSz="457200">
              <a:lnSpc>
                <a:spcPct val="80000"/>
              </a:lnSpc>
              <a:defRPr sz="2900"/>
            </a:pPr>
            <a:r>
              <a:rPr lang="en-GB" sz="3200" dirty="0">
                <a:solidFill>
                  <a:schemeClr val="bg1">
                    <a:lumMod val="95000"/>
                  </a:schemeClr>
                </a:solidFill>
              </a:rPr>
              <a:t>Dining Hall – Tidy up your rubbish</a:t>
            </a:r>
          </a:p>
          <a:p>
            <a:pPr marL="457200" indent="-457200" defTabSz="457200">
              <a:lnSpc>
                <a:spcPct val="80000"/>
              </a:lnSpc>
              <a:defRPr sz="2900"/>
            </a:pPr>
            <a:r>
              <a:rPr lang="en-GB" sz="3200" dirty="0">
                <a:solidFill>
                  <a:schemeClr val="bg1">
                    <a:lumMod val="95000"/>
                  </a:schemeClr>
                </a:solidFill>
              </a:rPr>
              <a:t>Yard and Pitches – Behaviour towards your peers and staff</a:t>
            </a:r>
          </a:p>
          <a:p>
            <a:pPr marL="457200" indent="-457200" defTabSz="457200">
              <a:lnSpc>
                <a:spcPct val="80000"/>
              </a:lnSpc>
              <a:defRPr sz="2900"/>
            </a:pPr>
            <a:r>
              <a:rPr lang="en-GB" sz="3200" dirty="0">
                <a:solidFill>
                  <a:schemeClr val="bg1">
                    <a:lumMod val="95000"/>
                  </a:schemeClr>
                </a:solidFill>
              </a:rPr>
              <a:t>Gates – No congregating at the Gates during Interval and Lunch</a:t>
            </a:r>
          </a:p>
          <a:p>
            <a:pPr marL="0" indent="0" defTabSz="457200">
              <a:lnSpc>
                <a:spcPct val="80000"/>
              </a:lnSpc>
              <a:buNone/>
              <a:defRPr sz="2900"/>
            </a:pPr>
            <a:endParaRPr lang="en-GB" sz="3200" dirty="0">
              <a:solidFill>
                <a:schemeClr val="bg1">
                  <a:lumMod val="95000"/>
                </a:schemeClr>
              </a:solidFill>
            </a:endParaRPr>
          </a:p>
          <a:p>
            <a:pPr marL="457200" indent="-457200" defTabSz="457200">
              <a:lnSpc>
                <a:spcPct val="80000"/>
              </a:lnSpc>
              <a:defRPr sz="2900"/>
            </a:pPr>
            <a:endParaRPr lang="en-GB" sz="32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9310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4E842-F894-F207-92E9-00F24D161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35" y="267129"/>
            <a:ext cx="12123505" cy="158662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5400" b="1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How does all this link in with reward system?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B6904-66D0-4A9A-D8E3-FDBE5A925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676" y="1993187"/>
            <a:ext cx="11753635" cy="3472665"/>
          </a:xfrm>
        </p:spPr>
        <p:txBody>
          <a:bodyPr>
            <a:normAutofit fontScale="85000" lnSpcReduction="20000"/>
          </a:bodyPr>
          <a:lstStyle/>
          <a:p>
            <a:pPr marL="457200" indent="-457200" defTabSz="457200">
              <a:lnSpc>
                <a:spcPct val="80000"/>
              </a:lnSpc>
              <a:defRPr sz="2900"/>
            </a:pPr>
            <a:endParaRPr lang="en-GB" sz="4400" dirty="0">
              <a:solidFill>
                <a:schemeClr val="bg1"/>
              </a:solidFill>
            </a:endParaRPr>
          </a:p>
          <a:p>
            <a:r>
              <a:rPr lang="en-GB" sz="3200" dirty="0">
                <a:solidFill>
                  <a:schemeClr val="bg1"/>
                </a:solidFill>
              </a:rPr>
              <a:t>Relaunch of Rewards System</a:t>
            </a:r>
          </a:p>
          <a:p>
            <a:pPr>
              <a:lnSpc>
                <a:spcPct val="110000"/>
              </a:lnSpc>
            </a:pPr>
            <a:r>
              <a:rPr lang="en-GB" sz="3200" dirty="0">
                <a:solidFill>
                  <a:schemeClr val="bg1"/>
                </a:solidFill>
              </a:rPr>
              <a:t>Merit Score – A Merit will be worth +1 point, and a Demerit worth -1 point.</a:t>
            </a:r>
          </a:p>
          <a:p>
            <a:pPr>
              <a:lnSpc>
                <a:spcPct val="110000"/>
              </a:lnSpc>
            </a:pPr>
            <a:r>
              <a:rPr lang="en-GB" sz="3200" dirty="0">
                <a:solidFill>
                  <a:schemeClr val="bg1"/>
                </a:solidFill>
              </a:rPr>
              <a:t>Attendance – Instead of a certain percentage putting you ‘Off Track’, various percentages will be awarded different points.</a:t>
            </a:r>
          </a:p>
          <a:p>
            <a:pPr>
              <a:lnSpc>
                <a:spcPct val="110000"/>
              </a:lnSpc>
            </a:pPr>
            <a:r>
              <a:rPr lang="en-GB" sz="3200" dirty="0">
                <a:solidFill>
                  <a:schemeClr val="bg1"/>
                </a:solidFill>
              </a:rPr>
              <a:t>Timekeeping – Being late in the morning, after lunch or being late to class between periods will be worth -1 points.</a:t>
            </a:r>
          </a:p>
          <a:p>
            <a:pPr>
              <a:lnSpc>
                <a:spcPts val="1500"/>
              </a:lnSpc>
            </a:pPr>
            <a:endParaRPr lang="en-GB" sz="2800" dirty="0">
              <a:solidFill>
                <a:srgbClr val="000080"/>
              </a:solidFill>
              <a:latin typeface="Agency FB" panose="020B0503020202020204" pitchFamily="34" charset="0"/>
            </a:endParaRPr>
          </a:p>
          <a:p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076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4E842-F894-F207-92E9-00F24D161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35" y="267129"/>
            <a:ext cx="12123505" cy="158662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5400" b="1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Merits</a:t>
            </a:r>
          </a:p>
        </p:txBody>
      </p:sp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3C2BE7C1-D7F1-D1B7-66C6-98D02A0A27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2" y="2753426"/>
            <a:ext cx="1387368" cy="1436142"/>
          </a:xfrm>
          <a:prstGeom prst="rect">
            <a:avLst/>
          </a:prstGeom>
        </p:spPr>
      </p:pic>
      <p:pic>
        <p:nvPicPr>
          <p:cNvPr id="5" name="Picture 4">
            <a:hlinkClick r:id="" action="ppaction://noaction"/>
            <a:extLst>
              <a:ext uri="{FF2B5EF4-FFF2-40B4-BE49-F238E27FC236}">
                <a16:creationId xmlns:a16="http://schemas.microsoft.com/office/drawing/2014/main" id="{8CDBFD52-5314-1C03-21DA-3C00489EF9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608" y="2759458"/>
            <a:ext cx="1387368" cy="1436142"/>
          </a:xfrm>
          <a:prstGeom prst="rect">
            <a:avLst/>
          </a:prstGeom>
        </p:spPr>
      </p:pic>
      <p:pic>
        <p:nvPicPr>
          <p:cNvPr id="6" name="Picture 5">
            <a:hlinkClick r:id="" action="ppaction://noaction"/>
            <a:extLst>
              <a:ext uri="{FF2B5EF4-FFF2-40B4-BE49-F238E27FC236}">
                <a16:creationId xmlns:a16="http://schemas.microsoft.com/office/drawing/2014/main" id="{532CFB4F-67CE-C77B-1B71-C4B2468798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819" y="2759458"/>
            <a:ext cx="1387368" cy="1436142"/>
          </a:xfrm>
          <a:prstGeom prst="rect">
            <a:avLst/>
          </a:prstGeom>
        </p:spPr>
      </p:pic>
      <p:pic>
        <p:nvPicPr>
          <p:cNvPr id="7" name="Picture 6">
            <a:hlinkClick r:id="" action="ppaction://noaction"/>
            <a:extLst>
              <a:ext uri="{FF2B5EF4-FFF2-40B4-BE49-F238E27FC236}">
                <a16:creationId xmlns:a16="http://schemas.microsoft.com/office/drawing/2014/main" id="{06477815-2C7F-958B-46A0-6A9841C323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687" y="2752435"/>
            <a:ext cx="2217421" cy="1436142"/>
          </a:xfrm>
          <a:prstGeom prst="rect">
            <a:avLst/>
          </a:prstGeom>
        </p:spPr>
      </p:pic>
      <p:pic>
        <p:nvPicPr>
          <p:cNvPr id="8" name="Picture 7">
            <a:hlinkClick r:id="" action="ppaction://noaction"/>
            <a:extLst>
              <a:ext uri="{FF2B5EF4-FFF2-40B4-BE49-F238E27FC236}">
                <a16:creationId xmlns:a16="http://schemas.microsoft.com/office/drawing/2014/main" id="{A68D75FC-DD89-36FB-E8A5-71EB985C92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962" y="2752435"/>
            <a:ext cx="1381313" cy="14361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055461-87CA-15DE-73A4-D8DD30CFA91E}"/>
              </a:ext>
            </a:extLst>
          </p:cNvPr>
          <p:cNvSpPr txBox="1"/>
          <p:nvPr/>
        </p:nvSpPr>
        <p:spPr>
          <a:xfrm>
            <a:off x="876241" y="4254728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80"/>
                </a:solidFill>
                <a:latin typeface="Agency FB" panose="020B0503020202020204" pitchFamily="34" charset="0"/>
              </a:rPr>
              <a:t>IMPROVEMENT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550A02-1DE6-DEB1-F6CB-E1CE5F8F3E8F}"/>
              </a:ext>
            </a:extLst>
          </p:cNvPr>
          <p:cNvSpPr txBox="1"/>
          <p:nvPr/>
        </p:nvSpPr>
        <p:spPr>
          <a:xfrm>
            <a:off x="2719545" y="4260205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80"/>
                </a:solidFill>
                <a:latin typeface="Agency FB" panose="020B0503020202020204" pitchFamily="34" charset="0"/>
              </a:rPr>
              <a:t>EXCELLENCE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906D73-64B8-269A-7002-4EA0156665C0}"/>
              </a:ext>
            </a:extLst>
          </p:cNvPr>
          <p:cNvSpPr txBox="1"/>
          <p:nvPr/>
        </p:nvSpPr>
        <p:spPr>
          <a:xfrm>
            <a:off x="4671049" y="4256158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80"/>
                </a:solidFill>
                <a:latin typeface="Agency FB" panose="020B0503020202020204" pitchFamily="34" charset="0"/>
              </a:rPr>
              <a:t>CITIZENSHIP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28D875-DFBD-BD7F-355E-E4A8C6A65D36}"/>
              </a:ext>
            </a:extLst>
          </p:cNvPr>
          <p:cNvSpPr txBox="1"/>
          <p:nvPr/>
        </p:nvSpPr>
        <p:spPr>
          <a:xfrm>
            <a:off x="6593305" y="4254728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80"/>
                </a:solidFill>
                <a:latin typeface="Agency FB" panose="020B0503020202020204" pitchFamily="34" charset="0"/>
              </a:rPr>
              <a:t>RESILIENCE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F113FE-3D1E-A236-3FE8-54D1E651CBFC}"/>
              </a:ext>
            </a:extLst>
          </p:cNvPr>
          <p:cNvSpPr txBox="1"/>
          <p:nvPr/>
        </p:nvSpPr>
        <p:spPr>
          <a:xfrm>
            <a:off x="8597789" y="4254728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80"/>
                </a:solidFill>
                <a:latin typeface="Agency FB" panose="020B0503020202020204" pitchFamily="34" charset="0"/>
              </a:rPr>
              <a:t>TARGET</a:t>
            </a:r>
          </a:p>
        </p:txBody>
      </p:sp>
      <p:pic>
        <p:nvPicPr>
          <p:cNvPr id="14" name="Picture 13">
            <a:hlinkClick r:id="" action="ppaction://noaction"/>
            <a:extLst>
              <a:ext uri="{FF2B5EF4-FFF2-40B4-BE49-F238E27FC236}">
                <a16:creationId xmlns:a16="http://schemas.microsoft.com/office/drawing/2014/main" id="{F2F8CC4E-4C36-6FE5-3100-E42E02E4A2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155" y="2764499"/>
            <a:ext cx="1381313" cy="143614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F7470D-BB61-0B1A-D6C4-A00B6D24AA59}"/>
              </a:ext>
            </a:extLst>
          </p:cNvPr>
          <p:cNvSpPr txBox="1"/>
          <p:nvPr/>
        </p:nvSpPr>
        <p:spPr>
          <a:xfrm>
            <a:off x="9878388" y="4254728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80"/>
                </a:solidFill>
                <a:latin typeface="Agency FB" panose="020B0503020202020204" pitchFamily="34" charset="0"/>
              </a:rPr>
              <a:t>WEEKLY COOPERATION</a:t>
            </a:r>
          </a:p>
        </p:txBody>
      </p:sp>
    </p:spTree>
    <p:extLst>
      <p:ext uri="{BB962C8B-B14F-4D97-AF65-F5344CB8AC3E}">
        <p14:creationId xmlns:p14="http://schemas.microsoft.com/office/powerpoint/2010/main" val="4233535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2473A156-069C-4416-7A15-0DAA48D16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997" y="362729"/>
            <a:ext cx="9603275" cy="1049235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5400" b="1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deMerits</a:t>
            </a:r>
            <a:endParaRPr lang="en-GB" sz="5400" b="1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3C1C9A-6D91-A2AF-45B9-F263581AD7AA}"/>
              </a:ext>
            </a:extLst>
          </p:cNvPr>
          <p:cNvSpPr txBox="1"/>
          <p:nvPr/>
        </p:nvSpPr>
        <p:spPr>
          <a:xfrm>
            <a:off x="1337372" y="4545361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80"/>
                </a:solidFill>
                <a:latin typeface="Agency FB" panose="020B0503020202020204" pitchFamily="34" charset="0"/>
              </a:rPr>
              <a:t>NO HOMEWORK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C1462F-F76F-DEC3-CC76-79B9A37E95C3}"/>
              </a:ext>
            </a:extLst>
          </p:cNvPr>
          <p:cNvSpPr txBox="1"/>
          <p:nvPr/>
        </p:nvSpPr>
        <p:spPr>
          <a:xfrm>
            <a:off x="3310779" y="4545361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80"/>
                </a:solidFill>
                <a:latin typeface="Agency FB" panose="020B0503020202020204" pitchFamily="34" charset="0"/>
              </a:rPr>
              <a:t>LACK OF EFFORT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DB52FC-D04F-C7D5-FBCD-B03AF7BA5186}"/>
              </a:ext>
            </a:extLst>
          </p:cNvPr>
          <p:cNvSpPr txBox="1"/>
          <p:nvPr/>
        </p:nvSpPr>
        <p:spPr>
          <a:xfrm>
            <a:off x="5175531" y="4545361"/>
            <a:ext cx="16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80"/>
                </a:solidFill>
                <a:latin typeface="Agency FB" panose="020B0503020202020204" pitchFamily="34" charset="0"/>
              </a:rPr>
              <a:t>POOR-COOPERATION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5327DC-826A-6C99-132B-CC5E34388A9A}"/>
              </a:ext>
            </a:extLst>
          </p:cNvPr>
          <p:cNvSpPr txBox="1"/>
          <p:nvPr/>
        </p:nvSpPr>
        <p:spPr>
          <a:xfrm>
            <a:off x="7424922" y="4526959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80"/>
                </a:solidFill>
                <a:latin typeface="Agency FB" panose="020B0503020202020204" pitchFamily="34" charset="0"/>
              </a:rPr>
              <a:t>DISRUPTIVE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0A0A70-F853-1925-ADD4-1A657C85DBB2}"/>
              </a:ext>
            </a:extLst>
          </p:cNvPr>
          <p:cNvSpPr txBox="1"/>
          <p:nvPr/>
        </p:nvSpPr>
        <p:spPr>
          <a:xfrm>
            <a:off x="9359131" y="4545361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80"/>
                </a:solidFill>
                <a:latin typeface="Agency FB" panose="020B0503020202020204" pitchFamily="34" charset="0"/>
              </a:rPr>
              <a:t>LATE TO CLASS</a:t>
            </a:r>
          </a:p>
        </p:txBody>
      </p:sp>
      <p:pic>
        <p:nvPicPr>
          <p:cNvPr id="22" name="Picture 21">
            <a:hlinkClick r:id="" action="ppaction://noaction"/>
            <a:extLst>
              <a:ext uri="{FF2B5EF4-FFF2-40B4-BE49-F238E27FC236}">
                <a16:creationId xmlns:a16="http://schemas.microsoft.com/office/drawing/2014/main" id="{1C6E56E1-B139-BEA4-C85A-E81249CBE1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020" y="3038582"/>
            <a:ext cx="1387369" cy="1436142"/>
          </a:xfrm>
          <a:prstGeom prst="rect">
            <a:avLst/>
          </a:prstGeom>
        </p:spPr>
      </p:pic>
      <p:pic>
        <p:nvPicPr>
          <p:cNvPr id="23" name="Picture 22">
            <a:hlinkClick r:id="" action="ppaction://noaction"/>
            <a:extLst>
              <a:ext uri="{FF2B5EF4-FFF2-40B4-BE49-F238E27FC236}">
                <a16:creationId xmlns:a16="http://schemas.microsoft.com/office/drawing/2014/main" id="{1C1E3E01-D3CA-3A50-9CF7-917CE4E0D3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502" y="3038582"/>
            <a:ext cx="1387369" cy="1436142"/>
          </a:xfrm>
          <a:prstGeom prst="rect">
            <a:avLst/>
          </a:prstGeom>
        </p:spPr>
      </p:pic>
      <p:pic>
        <p:nvPicPr>
          <p:cNvPr id="24" name="Picture 23">
            <a:hlinkClick r:id="" action="ppaction://noaction"/>
            <a:extLst>
              <a:ext uri="{FF2B5EF4-FFF2-40B4-BE49-F238E27FC236}">
                <a16:creationId xmlns:a16="http://schemas.microsoft.com/office/drawing/2014/main" id="{C3A232B7-C77E-ACD7-160B-F70E41F62B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83" y="3038582"/>
            <a:ext cx="1407304" cy="1436142"/>
          </a:xfrm>
          <a:prstGeom prst="rect">
            <a:avLst/>
          </a:prstGeom>
        </p:spPr>
      </p:pic>
      <p:pic>
        <p:nvPicPr>
          <p:cNvPr id="25" name="Picture 24">
            <a:hlinkClick r:id="" action="ppaction://noaction"/>
            <a:extLst>
              <a:ext uri="{FF2B5EF4-FFF2-40B4-BE49-F238E27FC236}">
                <a16:creationId xmlns:a16="http://schemas.microsoft.com/office/drawing/2014/main" id="{C2D5BBB4-7905-2F1A-02F0-4F0350C27C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384" y="3038582"/>
            <a:ext cx="1407305" cy="1436142"/>
          </a:xfrm>
          <a:prstGeom prst="rect">
            <a:avLst/>
          </a:prstGeom>
        </p:spPr>
      </p:pic>
      <p:pic>
        <p:nvPicPr>
          <p:cNvPr id="26" name="Picture 25">
            <a:hlinkClick r:id="rId6" action="ppaction://hlinksldjump"/>
            <a:extLst>
              <a:ext uri="{FF2B5EF4-FFF2-40B4-BE49-F238E27FC236}">
                <a16:creationId xmlns:a16="http://schemas.microsoft.com/office/drawing/2014/main" id="{6EB76996-A9D9-41D4-42F1-7A7F51B4C1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080" y="3038582"/>
            <a:ext cx="1407306" cy="143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41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0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68A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A3F1DACE-B77A-2B6D-34D9-8C8D862CBA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3"/>
          <a:stretch/>
        </p:blipFill>
        <p:spPr>
          <a:xfrm>
            <a:off x="1944783" y="643467"/>
            <a:ext cx="8302433" cy="55710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6CC040-C342-AA3F-E1B8-F8C7F37016D4}"/>
              </a:ext>
            </a:extLst>
          </p:cNvPr>
          <p:cNvSpPr/>
          <p:nvPr/>
        </p:nvSpPr>
        <p:spPr>
          <a:xfrm>
            <a:off x="9122735" y="2392326"/>
            <a:ext cx="797442" cy="701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40527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F06759-4EAB-4B32-BE2A-502EF70F7583}"/>
              </a:ext>
            </a:extLst>
          </p:cNvPr>
          <p:cNvSpPr txBox="1"/>
          <p:nvPr/>
        </p:nvSpPr>
        <p:spPr>
          <a:xfrm>
            <a:off x="565555" y="1290224"/>
            <a:ext cx="5391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>
                <a:solidFill>
                  <a:prstClr val="white"/>
                </a:solidFill>
                <a:latin typeface="Calibri" panose="020F0502020204030204"/>
              </a:defRPr>
            </a:lvl1pPr>
          </a:lstStyle>
          <a:p>
            <a:r>
              <a:rPr lang="en-GB" dirty="0"/>
              <a:t>Respectful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6D9E13-1FB6-4606-B326-9CC3C0F6DD37}"/>
              </a:ext>
            </a:extLst>
          </p:cNvPr>
          <p:cNvSpPr txBox="1"/>
          <p:nvPr/>
        </p:nvSpPr>
        <p:spPr>
          <a:xfrm>
            <a:off x="601582" y="2675762"/>
            <a:ext cx="5391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>
                <a:solidFill>
                  <a:prstClr val="white"/>
                </a:solidFill>
                <a:latin typeface="Calibri" panose="020F0502020204030204"/>
              </a:defRPr>
            </a:lvl1pPr>
          </a:lstStyle>
          <a:p>
            <a:r>
              <a:rPr lang="en-GB" dirty="0"/>
              <a:t>Hard working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143AB0-03F9-4BF0-9DA5-9DBDF4561D70}"/>
              </a:ext>
            </a:extLst>
          </p:cNvPr>
          <p:cNvSpPr txBox="1"/>
          <p:nvPr/>
        </p:nvSpPr>
        <p:spPr>
          <a:xfrm>
            <a:off x="-109445" y="4164570"/>
            <a:ext cx="6292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>
                <a:solidFill>
                  <a:prstClr val="white"/>
                </a:solidFill>
                <a:latin typeface="Calibri" panose="020F0502020204030204"/>
              </a:defRPr>
            </a:lvl1pPr>
          </a:lstStyle>
          <a:p>
            <a:r>
              <a:rPr lang="en-GB" dirty="0"/>
              <a:t>Attend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C034D1-41CE-4817-881A-A97D0C6690B9}"/>
              </a:ext>
            </a:extLst>
          </p:cNvPr>
          <p:cNvSpPr txBox="1"/>
          <p:nvPr/>
        </p:nvSpPr>
        <p:spPr>
          <a:xfrm>
            <a:off x="5794992" y="2569190"/>
            <a:ext cx="5391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>
                <a:solidFill>
                  <a:prstClr val="white"/>
                </a:solidFill>
                <a:latin typeface="Calibri" panose="020F0502020204030204"/>
              </a:defRPr>
            </a:lvl1pPr>
          </a:lstStyle>
          <a:p>
            <a:r>
              <a:rPr lang="en-GB" dirty="0"/>
              <a:t>Wears appropriate uniform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C3B9C2-5640-494F-8E03-5402679CC5A5}"/>
              </a:ext>
            </a:extLst>
          </p:cNvPr>
          <p:cNvSpPr txBox="1"/>
          <p:nvPr/>
        </p:nvSpPr>
        <p:spPr>
          <a:xfrm>
            <a:off x="6185517" y="4421250"/>
            <a:ext cx="58398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>
                <a:solidFill>
                  <a:prstClr val="white"/>
                </a:solidFill>
                <a:latin typeface="Calibri" panose="020F0502020204030204"/>
              </a:defRPr>
            </a:lvl1pPr>
          </a:lstStyle>
          <a:p>
            <a:r>
              <a:rPr lang="en-GB" dirty="0"/>
              <a:t>Proud of their environment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1F2F3E-B98B-4246-AF7D-F15964EA0BE2}"/>
              </a:ext>
            </a:extLst>
          </p:cNvPr>
          <p:cNvSpPr txBox="1"/>
          <p:nvPr/>
        </p:nvSpPr>
        <p:spPr>
          <a:xfrm>
            <a:off x="329852" y="67821"/>
            <a:ext cx="11695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b="1" dirty="0">
                <a:solidFill>
                  <a:prstClr val="white"/>
                </a:solidFill>
                <a:latin typeface="Calibri" panose="020F0502020204030204"/>
              </a:rPr>
              <a:t>Young People at Cumbernauld Academy are…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4BA947-0FC9-3479-441D-E079FA1D28C6}"/>
              </a:ext>
            </a:extLst>
          </p:cNvPr>
          <p:cNvSpPr txBox="1"/>
          <p:nvPr/>
        </p:nvSpPr>
        <p:spPr>
          <a:xfrm>
            <a:off x="2198228" y="5014467"/>
            <a:ext cx="6292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>
                <a:solidFill>
                  <a:prstClr val="white"/>
                </a:solidFill>
                <a:latin typeface="Calibri" panose="020F0502020204030204"/>
              </a:defRPr>
            </a:lvl1pPr>
          </a:lstStyle>
          <a:p>
            <a:r>
              <a:rPr lang="en-GB" dirty="0"/>
              <a:t>On time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3C02D1-EA1D-2A63-F213-A9D604D3A163}"/>
              </a:ext>
            </a:extLst>
          </p:cNvPr>
          <p:cNvSpPr txBox="1"/>
          <p:nvPr/>
        </p:nvSpPr>
        <p:spPr>
          <a:xfrm>
            <a:off x="6499842" y="1249958"/>
            <a:ext cx="5391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>
                <a:solidFill>
                  <a:prstClr val="white"/>
                </a:solidFill>
                <a:latin typeface="Calibri" panose="020F0502020204030204"/>
              </a:defRPr>
            </a:lvl1pPr>
          </a:lstStyle>
          <a:p>
            <a:r>
              <a:rPr lang="en-GB" dirty="0"/>
              <a:t>Ready to Learn</a:t>
            </a:r>
          </a:p>
        </p:txBody>
      </p:sp>
    </p:spTree>
    <p:extLst>
      <p:ext uri="{BB962C8B-B14F-4D97-AF65-F5344CB8AC3E}">
        <p14:creationId xmlns:p14="http://schemas.microsoft.com/office/powerpoint/2010/main" val="3419720067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F426F-A68D-3948-C292-883F43F96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solidFill>
                  <a:schemeClr val="bg1"/>
                </a:solidFill>
              </a:rPr>
              <a:t>Uniform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96656D-E66B-4683-53DB-936E0AD30B1C}"/>
              </a:ext>
            </a:extLst>
          </p:cNvPr>
          <p:cNvSpPr txBox="1"/>
          <p:nvPr/>
        </p:nvSpPr>
        <p:spPr>
          <a:xfrm>
            <a:off x="205483" y="1569095"/>
            <a:ext cx="839398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2800" b="0" i="0" dirty="0"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en-GB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School Blazer </a:t>
            </a:r>
          </a:p>
          <a:p>
            <a:pPr algn="l"/>
            <a:r>
              <a:rPr lang="en-GB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White shirt with collar </a:t>
            </a:r>
          </a:p>
          <a:p>
            <a:pPr algn="l"/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S</a:t>
            </a:r>
            <a:r>
              <a:rPr lang="en-GB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chool tie </a:t>
            </a:r>
          </a:p>
          <a:p>
            <a:pPr algn="l"/>
            <a:r>
              <a:rPr lang="en-GB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Black school trouser or skirt </a:t>
            </a:r>
          </a:p>
          <a:p>
            <a:pPr algn="l"/>
            <a:r>
              <a:rPr lang="en-GB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Plain black footwear</a:t>
            </a:r>
          </a:p>
          <a:p>
            <a:pPr algn="l"/>
            <a:r>
              <a:rPr lang="en-GB" sz="2800" b="1" i="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PE Uniform</a:t>
            </a:r>
          </a:p>
          <a:p>
            <a:pPr algn="l"/>
            <a:r>
              <a:rPr lang="en-GB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Plain black T shirt and shorts ¾ length leggings or short</a:t>
            </a:r>
          </a:p>
          <a:p>
            <a:pPr algn="l"/>
            <a:r>
              <a:rPr lang="en-GB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Appropriate change of footwear</a:t>
            </a:r>
          </a:p>
        </p:txBody>
      </p:sp>
      <p:pic>
        <p:nvPicPr>
          <p:cNvPr id="12" name="Picture 11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B65FDE1E-EC35-966D-3431-79D6E84C1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938" y="365628"/>
            <a:ext cx="2463927" cy="3123781"/>
          </a:xfrm>
          <a:prstGeom prst="rect">
            <a:avLst/>
          </a:prstGeom>
        </p:spPr>
      </p:pic>
      <p:pic>
        <p:nvPicPr>
          <p:cNvPr id="14" name="Picture 13" descr="A person wearing glasses and a suit&#10;&#10;Description automatically generated with low confidence">
            <a:extLst>
              <a:ext uri="{FF2B5EF4-FFF2-40B4-BE49-F238E27FC236}">
                <a16:creationId xmlns:a16="http://schemas.microsoft.com/office/drawing/2014/main" id="{F4EE0CE6-2116-9E2D-94EE-06F3332AA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697" y="3554254"/>
            <a:ext cx="2463927" cy="266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09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82E5F-A9E9-B6C5-1275-66E6EBF5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53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Unacceptable Uniform</a:t>
            </a:r>
            <a:br>
              <a:rPr lang="en-GB" sz="3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5E1C5-B7D6-01C4-DA43-141178206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Jeans or jean like materials of any kind Denim jackets</a:t>
            </a:r>
          </a:p>
          <a:p>
            <a:pPr algn="l"/>
            <a:r>
              <a:rPr lang="en-GB" sz="3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Leggings, jeggings or footless tights Baseball caps</a:t>
            </a:r>
          </a:p>
          <a:p>
            <a:pPr algn="l"/>
            <a:r>
              <a:rPr lang="en-GB" sz="3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Combat trousers or other wide baggy trousers Hooded tops</a:t>
            </a:r>
          </a:p>
          <a:p>
            <a:pPr algn="l"/>
            <a:r>
              <a:rPr lang="en-GB" sz="3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Tracksuit bottoms or tops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84239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F06759-4EAB-4B32-BE2A-502EF70F7583}"/>
              </a:ext>
            </a:extLst>
          </p:cNvPr>
          <p:cNvSpPr txBox="1"/>
          <p:nvPr/>
        </p:nvSpPr>
        <p:spPr>
          <a:xfrm>
            <a:off x="1029159" y="129807"/>
            <a:ext cx="9746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200" b="1" dirty="0">
                <a:solidFill>
                  <a:prstClr val="white"/>
                </a:solidFill>
                <a:latin typeface="Calibri" panose="020F0502020204030204"/>
              </a:rPr>
              <a:t>Attendance</a:t>
            </a:r>
            <a:endParaRPr kumimoji="0" lang="en-GB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C79D83-5EF4-C4A6-18D6-7B8C07DCBB30}"/>
              </a:ext>
            </a:extLst>
          </p:cNvPr>
          <p:cNvSpPr/>
          <p:nvPr/>
        </p:nvSpPr>
        <p:spPr>
          <a:xfrm>
            <a:off x="1415845" y="1462977"/>
            <a:ext cx="9360310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 sz="2900"/>
            </a:pPr>
            <a:r>
              <a:rPr lang="en-GB" sz="2800" dirty="0">
                <a:solidFill>
                  <a:schemeClr val="bg1">
                    <a:lumMod val="95000"/>
                  </a:schemeClr>
                </a:solidFill>
              </a:rPr>
              <a:t>90% attendance = half a day missed every week.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 sz="2900"/>
            </a:pPr>
            <a:endParaRPr lang="en-GB" sz="2800" dirty="0">
              <a:solidFill>
                <a:schemeClr val="bg1">
                  <a:lumMod val="95000"/>
                </a:schemeClr>
              </a:solidFill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 sz="2900"/>
            </a:pPr>
            <a:r>
              <a:rPr lang="en-GB" sz="2800" dirty="0">
                <a:solidFill>
                  <a:schemeClr val="bg1">
                    <a:lumMod val="95000"/>
                  </a:schemeClr>
                </a:solidFill>
              </a:rPr>
              <a:t>90% attendance in one school year = 4 whole weeks of lessons missed in that year.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 sz="2900"/>
            </a:pPr>
            <a:endParaRPr lang="en-GB" sz="2800" dirty="0">
              <a:solidFill>
                <a:schemeClr val="bg1">
                  <a:lumMod val="95000"/>
                </a:schemeClr>
              </a:solidFill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 sz="2900"/>
            </a:pPr>
            <a:r>
              <a:rPr lang="en-GB" sz="2800" dirty="0">
                <a:solidFill>
                  <a:schemeClr val="bg1">
                    <a:lumMod val="95000"/>
                  </a:schemeClr>
                </a:solidFill>
              </a:rPr>
              <a:t>90% attendance over 5 years of secondary school = half a year of school missed.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 sz="2900"/>
            </a:pPr>
            <a:endParaRPr lang="en-GB" sz="2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7860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4E842-F894-F207-92E9-00F24D161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7200" b="1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Latecoming</a:t>
            </a:r>
            <a:endParaRPr lang="en-GB" sz="7200" b="1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B6904-66D0-4A9A-D8E3-FDBE5A925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1" y="2015732"/>
            <a:ext cx="10978654" cy="3450613"/>
          </a:xfrm>
        </p:spPr>
        <p:txBody>
          <a:bodyPr>
            <a:normAutofit/>
          </a:bodyPr>
          <a:lstStyle/>
          <a:p>
            <a:pPr marL="457200" indent="-457200" defTabSz="457200">
              <a:lnSpc>
                <a:spcPct val="80000"/>
              </a:lnSpc>
              <a:defRPr sz="2900"/>
            </a:pPr>
            <a:r>
              <a:rPr lang="en-GB" sz="3600" dirty="0">
                <a:solidFill>
                  <a:schemeClr val="bg1">
                    <a:lumMod val="95000"/>
                  </a:schemeClr>
                </a:solidFill>
              </a:rPr>
              <a:t>School starts at 8:55</a:t>
            </a:r>
          </a:p>
          <a:p>
            <a:pPr marL="457200" indent="-457200" defTabSz="457200">
              <a:lnSpc>
                <a:spcPct val="80000"/>
              </a:lnSpc>
              <a:defRPr sz="2900"/>
            </a:pPr>
            <a:r>
              <a:rPr lang="en-GB" sz="3600" dirty="0">
                <a:solidFill>
                  <a:schemeClr val="bg1">
                    <a:lumMod val="95000"/>
                  </a:schemeClr>
                </a:solidFill>
              </a:rPr>
              <a:t>You are expected to be at school for the start of the school day </a:t>
            </a:r>
          </a:p>
          <a:p>
            <a:pPr marL="457200" indent="-457200" defTabSz="457200">
              <a:lnSpc>
                <a:spcPct val="80000"/>
              </a:lnSpc>
              <a:defRPr sz="2900"/>
            </a:pPr>
            <a:r>
              <a:rPr lang="en-GB" sz="3600" dirty="0">
                <a:solidFill>
                  <a:schemeClr val="bg1">
                    <a:lumMod val="95000"/>
                  </a:schemeClr>
                </a:solidFill>
              </a:rPr>
              <a:t>No hanging about the gates (morning, interval or lunchtime)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97529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4E842-F894-F207-92E9-00F24D161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7200" b="1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Ready to learn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B6904-66D0-4A9A-D8E3-FDBE5A925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676" y="1993187"/>
            <a:ext cx="11753635" cy="4212403"/>
          </a:xfrm>
        </p:spPr>
        <p:txBody>
          <a:bodyPr>
            <a:normAutofit/>
          </a:bodyPr>
          <a:lstStyle/>
          <a:p>
            <a:pPr marL="457200" indent="-457200" defTabSz="457200">
              <a:lnSpc>
                <a:spcPct val="80000"/>
              </a:lnSpc>
              <a:defRPr sz="2900"/>
            </a:pPr>
            <a:r>
              <a:rPr lang="en-GB" sz="2400" dirty="0">
                <a:solidFill>
                  <a:schemeClr val="bg1">
                    <a:lumMod val="95000"/>
                  </a:schemeClr>
                </a:solidFill>
              </a:rPr>
              <a:t>Every young person in Cumbernauld Academy has the right to a quality education</a:t>
            </a:r>
          </a:p>
          <a:p>
            <a:pPr marL="457200" indent="-457200" defTabSz="457200">
              <a:lnSpc>
                <a:spcPct val="80000"/>
              </a:lnSpc>
              <a:defRPr sz="2900"/>
            </a:pPr>
            <a:r>
              <a:rPr lang="en-GB" sz="2400" dirty="0">
                <a:solidFill>
                  <a:schemeClr val="bg1">
                    <a:lumMod val="95000"/>
                  </a:schemeClr>
                </a:solidFill>
              </a:rPr>
              <a:t>You can not get a good education if you are not in class</a:t>
            </a:r>
          </a:p>
          <a:p>
            <a:pPr marL="457200" indent="-457200" defTabSz="457200">
              <a:lnSpc>
                <a:spcPct val="80000"/>
              </a:lnSpc>
              <a:defRPr sz="2900"/>
            </a:pPr>
            <a:r>
              <a:rPr lang="en-GB" sz="2400" dirty="0">
                <a:solidFill>
                  <a:schemeClr val="bg1">
                    <a:lumMod val="95000"/>
                  </a:schemeClr>
                </a:solidFill>
              </a:rPr>
              <a:t>All pupils must be in class all of the time</a:t>
            </a:r>
          </a:p>
          <a:p>
            <a:pPr marL="457200" indent="-457200" defTabSz="457200">
              <a:lnSpc>
                <a:spcPct val="80000"/>
              </a:lnSpc>
              <a:defRPr sz="2900"/>
            </a:pPr>
            <a:r>
              <a:rPr lang="en-GB" sz="2400" dirty="0">
                <a:solidFill>
                  <a:schemeClr val="bg1">
                    <a:lumMod val="95000"/>
                  </a:schemeClr>
                </a:solidFill>
              </a:rPr>
              <a:t>Unless you have an </a:t>
            </a:r>
            <a:r>
              <a:rPr lang="en-GB" sz="2800" b="1" u="sng" dirty="0">
                <a:solidFill>
                  <a:schemeClr val="bg1">
                    <a:lumMod val="95000"/>
                  </a:schemeClr>
                </a:solidFill>
              </a:rPr>
              <a:t>arranged</a:t>
            </a:r>
            <a:r>
              <a:rPr lang="en-GB" sz="2400" dirty="0">
                <a:solidFill>
                  <a:schemeClr val="bg1">
                    <a:lumMod val="95000"/>
                  </a:schemeClr>
                </a:solidFill>
              </a:rPr>
              <a:t> appointment with </a:t>
            </a:r>
          </a:p>
          <a:p>
            <a:pPr marL="1371600" lvl="2" indent="-457200" defTabSz="457200">
              <a:lnSpc>
                <a:spcPct val="80000"/>
              </a:lnSpc>
              <a:defRPr sz="2900"/>
            </a:pPr>
            <a:r>
              <a:rPr lang="en-GB" sz="2400" dirty="0">
                <a:solidFill>
                  <a:schemeClr val="bg1">
                    <a:lumMod val="95000"/>
                  </a:schemeClr>
                </a:solidFill>
              </a:rPr>
              <a:t>Pupil Support/SMT/</a:t>
            </a:r>
            <a:r>
              <a:rPr lang="en-GB" sz="2400" dirty="0" err="1">
                <a:solidFill>
                  <a:schemeClr val="bg1">
                    <a:lumMod val="95000"/>
                  </a:schemeClr>
                </a:solidFill>
              </a:rPr>
              <a:t>SfL</a:t>
            </a:r>
            <a:endParaRPr lang="en-GB" sz="2400" dirty="0">
              <a:solidFill>
                <a:schemeClr val="bg1">
                  <a:lumMod val="95000"/>
                </a:schemeClr>
              </a:solidFill>
            </a:endParaRPr>
          </a:p>
          <a:p>
            <a:pPr marL="1371600" lvl="2" indent="-457200" defTabSz="457200">
              <a:lnSpc>
                <a:spcPct val="80000"/>
              </a:lnSpc>
              <a:defRPr sz="2900"/>
            </a:pPr>
            <a:r>
              <a:rPr lang="en-GB" sz="2400" dirty="0">
                <a:solidFill>
                  <a:schemeClr val="bg1">
                    <a:lumMod val="95000"/>
                  </a:schemeClr>
                </a:solidFill>
              </a:rPr>
              <a:t>Jacqueline</a:t>
            </a:r>
          </a:p>
          <a:p>
            <a:pPr marL="1371600" lvl="2" indent="-457200" defTabSz="457200">
              <a:lnSpc>
                <a:spcPct val="80000"/>
              </a:lnSpc>
              <a:defRPr sz="2900"/>
            </a:pPr>
            <a:r>
              <a:rPr lang="en-GB" sz="2400" dirty="0">
                <a:solidFill>
                  <a:schemeClr val="bg1">
                    <a:lumMod val="95000"/>
                  </a:schemeClr>
                </a:solidFill>
              </a:rPr>
              <a:t>Counsellor</a:t>
            </a:r>
          </a:p>
          <a:p>
            <a:pPr marL="1371600" lvl="2" indent="-457200" defTabSz="457200">
              <a:lnSpc>
                <a:spcPct val="80000"/>
              </a:lnSpc>
              <a:defRPr sz="2900"/>
            </a:pPr>
            <a:r>
              <a:rPr lang="en-GB" sz="2400" dirty="0">
                <a:solidFill>
                  <a:schemeClr val="bg1">
                    <a:lumMod val="95000"/>
                  </a:schemeClr>
                </a:solidFill>
              </a:rPr>
              <a:t>PC Mackie</a:t>
            </a:r>
          </a:p>
          <a:p>
            <a:pPr marL="1371600" lvl="2" indent="-457200" defTabSz="457200">
              <a:lnSpc>
                <a:spcPct val="80000"/>
              </a:lnSpc>
              <a:defRPr sz="2900"/>
            </a:pPr>
            <a:r>
              <a:rPr lang="en-GB" sz="2400" dirty="0">
                <a:solidFill>
                  <a:schemeClr val="bg1">
                    <a:lumMod val="95000"/>
                  </a:schemeClr>
                </a:solidFill>
              </a:rPr>
              <a:t>Careers Advisor </a:t>
            </a:r>
          </a:p>
          <a:p>
            <a:pPr marL="1371600" lvl="2" indent="-457200" defTabSz="457200">
              <a:lnSpc>
                <a:spcPct val="80000"/>
              </a:lnSpc>
              <a:defRPr sz="2900"/>
            </a:pPr>
            <a:r>
              <a:rPr lang="en-GB" sz="2400" dirty="0">
                <a:solidFill>
                  <a:schemeClr val="bg1">
                    <a:lumMod val="95000"/>
                  </a:schemeClr>
                </a:solidFill>
              </a:rPr>
              <a:t>Music Instructor</a:t>
            </a:r>
          </a:p>
          <a:p>
            <a:pPr marL="1371600" lvl="2" indent="-457200" defTabSz="457200">
              <a:lnSpc>
                <a:spcPct val="80000"/>
              </a:lnSpc>
              <a:defRPr sz="2900"/>
            </a:pPr>
            <a:r>
              <a:rPr lang="en-GB" sz="2400" dirty="0">
                <a:solidFill>
                  <a:schemeClr val="bg1">
                    <a:lumMod val="95000"/>
                  </a:schemeClr>
                </a:solidFill>
              </a:rPr>
              <a:t>Teaching Staff</a:t>
            </a:r>
          </a:p>
          <a:p>
            <a:pPr marL="457200" indent="-457200" defTabSz="457200">
              <a:lnSpc>
                <a:spcPct val="80000"/>
              </a:lnSpc>
              <a:defRPr sz="2900"/>
            </a:pPr>
            <a:endParaRPr lang="en-GB" sz="24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361747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4E842-F894-F207-92E9-00F24D161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7200" b="1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Toilets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B6904-66D0-4A9A-D8E3-FDBE5A925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676" y="1993187"/>
            <a:ext cx="11753635" cy="3472665"/>
          </a:xfrm>
        </p:spPr>
        <p:txBody>
          <a:bodyPr>
            <a:normAutofit/>
          </a:bodyPr>
          <a:lstStyle/>
          <a:p>
            <a:pPr marL="457200" indent="-457200" defTabSz="457200">
              <a:lnSpc>
                <a:spcPct val="80000"/>
              </a:lnSpc>
              <a:defRPr sz="2900"/>
            </a:pPr>
            <a:r>
              <a:rPr lang="en-GB" sz="3200" dirty="0">
                <a:solidFill>
                  <a:schemeClr val="bg1">
                    <a:lumMod val="95000"/>
                  </a:schemeClr>
                </a:solidFill>
              </a:rPr>
              <a:t>Toilets should only be accessed at Break and Lunchtime </a:t>
            </a:r>
          </a:p>
          <a:p>
            <a:pPr marL="914400" lvl="1" indent="-457200" defTabSz="457200">
              <a:lnSpc>
                <a:spcPct val="80000"/>
              </a:lnSpc>
              <a:defRPr sz="2900"/>
            </a:pPr>
            <a:r>
              <a:rPr lang="en-GB" sz="2800" dirty="0">
                <a:solidFill>
                  <a:schemeClr val="bg1">
                    <a:lumMod val="95000"/>
                  </a:schemeClr>
                </a:solidFill>
              </a:rPr>
              <a:t>Unless you have permission by a member of staff or have been issued a Toilet Pass by Pupil Support</a:t>
            </a:r>
          </a:p>
          <a:p>
            <a:pPr marL="457200" indent="-457200" defTabSz="457200">
              <a:lnSpc>
                <a:spcPct val="80000"/>
              </a:lnSpc>
              <a:defRPr sz="2900"/>
            </a:pPr>
            <a:r>
              <a:rPr lang="en-GB" sz="3200" dirty="0">
                <a:solidFill>
                  <a:schemeClr val="bg1">
                    <a:lumMod val="95000"/>
                  </a:schemeClr>
                </a:solidFill>
              </a:rPr>
              <a:t>It is your responsibility to go to the Toilet during these times</a:t>
            </a:r>
          </a:p>
          <a:p>
            <a:pPr marL="457200" indent="-457200" defTabSz="457200">
              <a:lnSpc>
                <a:spcPct val="80000"/>
              </a:lnSpc>
              <a:defRPr sz="2900"/>
            </a:pPr>
            <a:r>
              <a:rPr lang="en-GB" sz="3200" dirty="0">
                <a:solidFill>
                  <a:schemeClr val="bg1">
                    <a:lumMod val="95000"/>
                  </a:schemeClr>
                </a:solidFill>
              </a:rPr>
              <a:t>You should not wait until the bell goes at the end of Interval and Lunchtime</a:t>
            </a:r>
          </a:p>
          <a:p>
            <a:pPr marL="457200" indent="-457200" defTabSz="457200">
              <a:lnSpc>
                <a:spcPct val="80000"/>
              </a:lnSpc>
              <a:defRPr sz="2900"/>
            </a:pPr>
            <a:endParaRPr lang="en-GB" sz="32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3864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4E842-F894-F207-92E9-00F24D161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7200" b="1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Behaviour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B6904-66D0-4A9A-D8E3-FDBE5A925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676" y="1993187"/>
            <a:ext cx="11753635" cy="3472665"/>
          </a:xfrm>
        </p:spPr>
        <p:txBody>
          <a:bodyPr>
            <a:normAutofit/>
          </a:bodyPr>
          <a:lstStyle/>
          <a:p>
            <a:pPr marL="457200" indent="-457200" defTabSz="457200">
              <a:lnSpc>
                <a:spcPct val="80000"/>
              </a:lnSpc>
              <a:defRPr sz="2900"/>
            </a:pPr>
            <a:r>
              <a:rPr lang="en-GB" sz="3200" dirty="0">
                <a:solidFill>
                  <a:schemeClr val="bg1">
                    <a:lumMod val="95000"/>
                  </a:schemeClr>
                </a:solidFill>
              </a:rPr>
              <a:t>We are a school which values respect for EVERYONE</a:t>
            </a:r>
          </a:p>
          <a:p>
            <a:pPr marL="457200" indent="-457200" defTabSz="457200">
              <a:lnSpc>
                <a:spcPct val="80000"/>
              </a:lnSpc>
              <a:defRPr sz="2900"/>
            </a:pPr>
            <a:r>
              <a:rPr lang="en-GB" sz="3200" dirty="0">
                <a:solidFill>
                  <a:schemeClr val="bg1">
                    <a:lumMod val="95000"/>
                  </a:schemeClr>
                </a:solidFill>
              </a:rPr>
              <a:t>Poor behaviour towards each other and staff within the school is unacceptable.</a:t>
            </a:r>
          </a:p>
          <a:p>
            <a:pPr marL="457200" indent="-457200" defTabSz="457200">
              <a:lnSpc>
                <a:spcPct val="80000"/>
              </a:lnSpc>
              <a:defRPr sz="2900"/>
            </a:pPr>
            <a:r>
              <a:rPr lang="en-GB" sz="3200" dirty="0">
                <a:solidFill>
                  <a:schemeClr val="bg1">
                    <a:lumMod val="95000"/>
                  </a:schemeClr>
                </a:solidFill>
              </a:rPr>
              <a:t>No one should be out of class and wandering the corridors – staff will be monitoring pupils out of class</a:t>
            </a:r>
          </a:p>
          <a:p>
            <a:pPr marL="457200" indent="-457200" defTabSz="457200">
              <a:lnSpc>
                <a:spcPct val="80000"/>
              </a:lnSpc>
              <a:defRPr sz="2900"/>
            </a:pPr>
            <a:r>
              <a:rPr lang="en-GB" sz="3200" dirty="0">
                <a:solidFill>
                  <a:schemeClr val="bg1">
                    <a:lumMod val="95000"/>
                  </a:schemeClr>
                </a:solidFill>
              </a:rPr>
              <a:t>Time out card – you must report to Pupil Support or SMT</a:t>
            </a:r>
          </a:p>
          <a:p>
            <a:pPr marL="457200" indent="-457200" defTabSz="457200">
              <a:lnSpc>
                <a:spcPct val="80000"/>
              </a:lnSpc>
              <a:defRPr sz="2900"/>
            </a:pPr>
            <a:endParaRPr lang="en-GB" sz="32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977137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4051</TotalTime>
  <Words>527</Words>
  <Application>Microsoft Office PowerPoint</Application>
  <PresentationFormat>Widescreen</PresentationFormat>
  <Paragraphs>88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Agency FB</vt:lpstr>
      <vt:lpstr>Arial</vt:lpstr>
      <vt:lpstr>Calibri</vt:lpstr>
      <vt:lpstr>Gill Sans MT</vt:lpstr>
      <vt:lpstr>Helvetica Light</vt:lpstr>
      <vt:lpstr>Times New Roman</vt:lpstr>
      <vt:lpstr>Gallery</vt:lpstr>
      <vt:lpstr>PowerPoint Presentation</vt:lpstr>
      <vt:lpstr>PowerPoint Presentation</vt:lpstr>
      <vt:lpstr>Uniform</vt:lpstr>
      <vt:lpstr>Unacceptable Uniform </vt:lpstr>
      <vt:lpstr>PowerPoint Presentation</vt:lpstr>
      <vt:lpstr>Latecoming</vt:lpstr>
      <vt:lpstr>Ready to learn</vt:lpstr>
      <vt:lpstr>Toilets</vt:lpstr>
      <vt:lpstr>Behaviour</vt:lpstr>
      <vt:lpstr>Moving around the school</vt:lpstr>
      <vt:lpstr>How does all this link in with reward system?</vt:lpstr>
      <vt:lpstr>Merits</vt:lpstr>
      <vt:lpstr>deMerits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Rowell, Jake</dc:creator>
  <cp:lastModifiedBy>Mrs Johnston</cp:lastModifiedBy>
  <cp:revision>27</cp:revision>
  <dcterms:created xsi:type="dcterms:W3CDTF">2020-02-10T12:44:38Z</dcterms:created>
  <dcterms:modified xsi:type="dcterms:W3CDTF">2022-06-27T13:56:27Z</dcterms:modified>
</cp:coreProperties>
</file>