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handoutMasterIdLst>
    <p:handoutMasterId r:id="rId13"/>
  </p:handoutMasterIdLst>
  <p:sldIdLst>
    <p:sldId id="262" r:id="rId2"/>
    <p:sldId id="306" r:id="rId3"/>
    <p:sldId id="307" r:id="rId4"/>
    <p:sldId id="276" r:id="rId5"/>
    <p:sldId id="313" r:id="rId6"/>
    <p:sldId id="277" r:id="rId7"/>
    <p:sldId id="264" r:id="rId8"/>
    <p:sldId id="309" r:id="rId9"/>
    <p:sldId id="310" r:id="rId10"/>
    <p:sldId id="312" r:id="rId11"/>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A28E63-5C7C-4DCB-8F73-6E0B759311AA}">
          <p14:sldIdLst>
            <p14:sldId id="262"/>
            <p14:sldId id="306"/>
            <p14:sldId id="307"/>
            <p14:sldId id="276"/>
            <p14:sldId id="313"/>
            <p14:sldId id="277"/>
            <p14:sldId id="264"/>
            <p14:sldId id="309"/>
            <p14:sldId id="310"/>
            <p14:sldId id="312"/>
          </p14:sldIdLst>
        </p14:section>
        <p14:section name="Untitled Section" id="{062355DC-8F26-49C7-A40E-1BA2D609C0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CE0"/>
    <a:srgbClr val="19066A"/>
    <a:srgbClr val="FA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4551"/>
          </a:xfrm>
          <a:prstGeom prst="rect">
            <a:avLst/>
          </a:prstGeom>
        </p:spPr>
        <p:txBody>
          <a:bodyPr vert="horz" lIns="91440" tIns="45720" rIns="91440" bIns="45720" rtlCol="0"/>
          <a:lstStyle>
            <a:lvl1pPr algn="r">
              <a:defRPr sz="1200"/>
            </a:lvl1pPr>
          </a:lstStyle>
          <a:p>
            <a:fld id="{6C6EB55F-E195-48DB-A391-62B2B47AF75E}" type="datetimeFigureOut">
              <a:rPr lang="en-GB" smtClean="0"/>
              <a:t>04/03/2022</a:t>
            </a:fld>
            <a:endParaRPr lang="en-GB" dirty="0"/>
          </a:p>
        </p:txBody>
      </p:sp>
      <p:sp>
        <p:nvSpPr>
          <p:cNvPr id="4" name="Footer Placeholder 3"/>
          <p:cNvSpPr>
            <a:spLocks noGrp="1"/>
          </p:cNvSpPr>
          <p:nvPr>
            <p:ph type="ftr" sz="quarter" idx="2"/>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362238"/>
            <a:ext cx="2945659" cy="494550"/>
          </a:xfrm>
          <a:prstGeom prst="rect">
            <a:avLst/>
          </a:prstGeom>
        </p:spPr>
        <p:txBody>
          <a:bodyPr vert="horz" lIns="91440" tIns="45720" rIns="91440" bIns="45720" rtlCol="0" anchor="b"/>
          <a:lstStyle>
            <a:lvl1pPr algn="r">
              <a:defRPr sz="1200"/>
            </a:lvl1pPr>
          </a:lstStyle>
          <a:p>
            <a:fld id="{452A1CB4-9DEB-47A1-9A8C-FEE2E377C610}" type="slidenum">
              <a:rPr lang="en-GB" smtClean="0"/>
              <a:t>‹#›</a:t>
            </a:fld>
            <a:endParaRPr lang="en-GB" dirty="0"/>
          </a:p>
        </p:txBody>
      </p:sp>
    </p:spTree>
    <p:extLst>
      <p:ext uri="{BB962C8B-B14F-4D97-AF65-F5344CB8AC3E}">
        <p14:creationId xmlns:p14="http://schemas.microsoft.com/office/powerpoint/2010/main" val="153895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525E80CA-3D43-4674-819A-CF15AA504752}" type="datetimeFigureOut">
              <a:rPr lang="en-GB" smtClean="0"/>
              <a:pPr/>
              <a:t>04/03/2022</a:t>
            </a:fld>
            <a:endParaRPr lang="en-GB" dirty="0"/>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C124F4F9-A687-4E08-B276-6E6606C5533A}" type="slidenum">
              <a:rPr lang="en-GB" smtClean="0"/>
              <a:pPr/>
              <a:t>‹#›</a:t>
            </a:fld>
            <a:endParaRPr lang="en-GB" dirty="0"/>
          </a:p>
        </p:txBody>
      </p:sp>
    </p:spTree>
    <p:extLst>
      <p:ext uri="{BB962C8B-B14F-4D97-AF65-F5344CB8AC3E}">
        <p14:creationId xmlns:p14="http://schemas.microsoft.com/office/powerpoint/2010/main" val="51843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Calculation</a:t>
            </a:r>
            <a:r>
              <a:rPr lang="en-GB" baseline="0" dirty="0"/>
              <a:t> based on Average tariff point. Take total number of tariff points and divide by number of students. At that level. How well did the students do that were presented? We don’t have the largest number taking AH but 5</a:t>
            </a:r>
            <a:r>
              <a:rPr lang="en-GB" baseline="30000" dirty="0"/>
              <a:t>th</a:t>
            </a:r>
            <a:r>
              <a:rPr lang="en-GB" baseline="0" dirty="0"/>
              <a:t> best in NLC is very good</a:t>
            </a:r>
            <a:endParaRPr lang="en-GB" dirty="0"/>
          </a:p>
        </p:txBody>
      </p:sp>
      <p:sp>
        <p:nvSpPr>
          <p:cNvPr id="4" name="Slide Number Placeholder 3"/>
          <p:cNvSpPr>
            <a:spLocks noGrp="1"/>
          </p:cNvSpPr>
          <p:nvPr>
            <p:ph type="sldNum" sz="quarter" idx="10"/>
          </p:nvPr>
        </p:nvSpPr>
        <p:spPr/>
        <p:txBody>
          <a:bodyPr/>
          <a:lstStyle/>
          <a:p>
            <a:fld id="{633010BD-DCF1-4AD9-B596-8756A1C1A5BE}" type="slidenum">
              <a:rPr lang="en-GB" smtClean="0"/>
              <a:t>4</a:t>
            </a:fld>
            <a:endParaRPr lang="en-GB" dirty="0"/>
          </a:p>
        </p:txBody>
      </p:sp>
    </p:spTree>
    <p:extLst>
      <p:ext uri="{BB962C8B-B14F-4D97-AF65-F5344CB8AC3E}">
        <p14:creationId xmlns:p14="http://schemas.microsoft.com/office/powerpoint/2010/main" val="198723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creditable performance. 6 students got 5As or better</a:t>
            </a:r>
          </a:p>
          <a:p>
            <a:r>
              <a:rPr lang="en-GB" dirty="0"/>
              <a:t>Amy Keys got 6As,</a:t>
            </a:r>
            <a:r>
              <a:rPr lang="en-GB" baseline="0" dirty="0"/>
              <a:t> got 5As and a B, Cira Bowen , Emma Brown </a:t>
            </a:r>
            <a:endParaRPr lang="en-GB" dirty="0"/>
          </a:p>
        </p:txBody>
      </p:sp>
      <p:sp>
        <p:nvSpPr>
          <p:cNvPr id="4" name="Slide Number Placeholder 3"/>
          <p:cNvSpPr>
            <a:spLocks noGrp="1"/>
          </p:cNvSpPr>
          <p:nvPr>
            <p:ph type="sldNum" sz="quarter" idx="10"/>
          </p:nvPr>
        </p:nvSpPr>
        <p:spPr/>
        <p:txBody>
          <a:bodyPr/>
          <a:lstStyle/>
          <a:p>
            <a:fld id="{633010BD-DCF1-4AD9-B596-8756A1C1A5BE}" type="slidenum">
              <a:rPr lang="en-GB" smtClean="0"/>
              <a:t>6</a:t>
            </a:fld>
            <a:endParaRPr lang="en-GB" dirty="0"/>
          </a:p>
        </p:txBody>
      </p:sp>
    </p:spTree>
    <p:extLst>
      <p:ext uri="{BB962C8B-B14F-4D97-AF65-F5344CB8AC3E}">
        <p14:creationId xmlns:p14="http://schemas.microsoft.com/office/powerpoint/2010/main" val="67238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124F4F9-A687-4E08-B276-6E6606C5533A}"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665523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901C5172-E29D-4DCE-830B-57F568C4757E}" type="datetimeFigureOut">
              <a:rPr lang="en-GB" smtClean="0"/>
              <a:pPr/>
              <a:t>04/03/2022</a:t>
            </a:fld>
            <a:endParaRPr lang="en-GB"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268182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4795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269984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1610607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414073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007177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150812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901C5172-E29D-4DCE-830B-57F568C4757E}" type="datetimeFigureOut">
              <a:rPr lang="en-GB" smtClean="0"/>
              <a:pPr/>
              <a:t>04/03/2022</a:t>
            </a:fld>
            <a:endParaRPr lang="en-GB" dirty="0"/>
          </a:p>
        </p:txBody>
      </p:sp>
      <p:sp>
        <p:nvSpPr>
          <p:cNvPr id="5" name="Footer Placeholder 4"/>
          <p:cNvSpPr>
            <a:spLocks noGrp="1"/>
          </p:cNvSpPr>
          <p:nvPr>
            <p:ph type="ftr" sz="quarter" idx="11"/>
          </p:nvPr>
        </p:nvSpPr>
        <p:spPr>
          <a:xfrm>
            <a:off x="516133" y="6387910"/>
            <a:ext cx="3859795" cy="228660"/>
          </a:xfrm>
        </p:spPr>
        <p:txBody>
          <a:bodyPr/>
          <a:lstStyle/>
          <a:p>
            <a:endParaRPr lang="en-GB"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2321175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5" name="Footer Placeholder 4"/>
          <p:cNvSpPr>
            <a:spLocks noGrp="1"/>
          </p:cNvSpPr>
          <p:nvPr>
            <p:ph type="ftr" sz="quarter" idx="11"/>
          </p:nvPr>
        </p:nvSpPr>
        <p:spPr>
          <a:xfrm>
            <a:off x="538546" y="6365498"/>
            <a:ext cx="3859795" cy="228660"/>
          </a:xfrm>
        </p:spPr>
        <p:txBody>
          <a:bodyPr/>
          <a:lstStyle/>
          <a:p>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261226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78266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146433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143016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96872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42301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181511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65795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C5172-E29D-4DCE-830B-57F568C4757E}" type="datetimeFigureOut">
              <a:rPr lang="en-GB" smtClean="0"/>
              <a:pPr/>
              <a:t>04/03/2022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87013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901C5172-E29D-4DCE-830B-57F568C4757E}" type="datetimeFigureOut">
              <a:rPr lang="en-GB" smtClean="0"/>
              <a:pPr/>
              <a:t>04/03/2022</a:t>
            </a:fld>
            <a:endParaRPr lang="en-GB"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2062223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CumbernauldAcad?lang=en-gb"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blogs.glowscotland.org.uk/nl/CAcad/"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812" y="332656"/>
            <a:ext cx="8460432" cy="1470025"/>
          </a:xfrm>
        </p:spPr>
        <p:txBody>
          <a:bodyPr>
            <a:normAutofit/>
          </a:bodyPr>
          <a:lstStyle/>
          <a:p>
            <a:r>
              <a:rPr lang="en-GB" dirty="0"/>
              <a:t>Cumbernauld Academy</a:t>
            </a:r>
          </a:p>
        </p:txBody>
      </p:sp>
      <p:sp>
        <p:nvSpPr>
          <p:cNvPr id="3" name="Subtitle 2"/>
          <p:cNvSpPr>
            <a:spLocks noGrp="1"/>
          </p:cNvSpPr>
          <p:nvPr>
            <p:ph type="subTitle" idx="1"/>
          </p:nvPr>
        </p:nvSpPr>
        <p:spPr>
          <a:xfrm>
            <a:off x="539552" y="1556792"/>
            <a:ext cx="8280920" cy="1752600"/>
          </a:xfrm>
        </p:spPr>
        <p:txBody>
          <a:bodyPr>
            <a:normAutofit/>
          </a:bodyPr>
          <a:lstStyle/>
          <a:p>
            <a:endParaRPr lang="en-GB" dirty="0">
              <a:solidFill>
                <a:schemeClr val="tx1"/>
              </a:solidFill>
            </a:endParaRPr>
          </a:p>
          <a:p>
            <a:pPr algn="ctr"/>
            <a:r>
              <a:rPr lang="en-GB" sz="3200" dirty="0"/>
              <a:t>S2 INTO S3 OPTION Information march 2022</a:t>
            </a:r>
          </a:p>
        </p:txBody>
      </p:sp>
      <p:pic>
        <p:nvPicPr>
          <p:cNvPr id="4" name="Picture 3"/>
          <p:cNvPicPr>
            <a:picLocks noChangeAspect="1" noChangeArrowheads="1"/>
          </p:cNvPicPr>
          <p:nvPr/>
        </p:nvPicPr>
        <p:blipFill rotWithShape="1">
          <a:blip r:embed="rId2" cstate="print"/>
          <a:srcRect l="10344" t="5539" b="3053"/>
          <a:stretch/>
        </p:blipFill>
        <p:spPr bwMode="auto">
          <a:xfrm>
            <a:off x="3595936" y="3573016"/>
            <a:ext cx="1872208"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06" y="976085"/>
            <a:ext cx="6963956" cy="709865"/>
          </a:xfrm>
        </p:spPr>
        <p:txBody>
          <a:bodyPr>
            <a:normAutofit fontScale="90000"/>
          </a:bodyPr>
          <a:lstStyle/>
          <a:p>
            <a:r>
              <a:rPr lang="en-GB" sz="5401" dirty="0"/>
              <a:t>Communication@ CA</a:t>
            </a:r>
          </a:p>
        </p:txBody>
      </p:sp>
      <p:sp>
        <p:nvSpPr>
          <p:cNvPr id="4" name="AutoShape 2" descr="Image result for secondary school app"/>
          <p:cNvSpPr>
            <a:spLocks noChangeAspect="1" noChangeArrowheads="1"/>
          </p:cNvSpPr>
          <p:nvPr/>
        </p:nvSpPr>
        <p:spPr bwMode="auto">
          <a:xfrm>
            <a:off x="47637" y="754159"/>
            <a:ext cx="1324339" cy="13243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n-GB" sz="135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084" y="3040211"/>
            <a:ext cx="1886441" cy="1900732"/>
          </a:xfrm>
          <a:prstGeom prst="rect">
            <a:avLst/>
          </a:prstGeom>
        </p:spPr>
      </p:pic>
      <p:pic>
        <p:nvPicPr>
          <p:cNvPr id="1032" name="Picture 8" descr="Image result for twi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4390" y="3055749"/>
            <a:ext cx="1890702" cy="189070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https://blogs.glowscotland.org.uk/nl/CAcad/files/2018/12/Mark-Cairns-logo2.png"/>
          <p:cNvSpPr>
            <a:spLocks noChangeAspect="1" noChangeArrowheads="1"/>
          </p:cNvSpPr>
          <p:nvPr/>
        </p:nvSpPr>
        <p:spPr bwMode="auto">
          <a:xfrm>
            <a:off x="47638" y="754160"/>
            <a:ext cx="1324338" cy="1324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n-GB" sz="1350"/>
          </a:p>
        </p:txBody>
      </p:sp>
      <p:pic>
        <p:nvPicPr>
          <p:cNvPr id="9" name="Picture 8">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554" y="2888800"/>
            <a:ext cx="2268843" cy="2224603"/>
          </a:xfrm>
          <a:prstGeom prst="rect">
            <a:avLst/>
          </a:prstGeom>
        </p:spPr>
      </p:pic>
      <p:sp>
        <p:nvSpPr>
          <p:cNvPr id="11" name="Title 1"/>
          <p:cNvSpPr txBox="1">
            <a:spLocks/>
          </p:cNvSpPr>
          <p:nvPr/>
        </p:nvSpPr>
        <p:spPr>
          <a:xfrm>
            <a:off x="1371976" y="2157197"/>
            <a:ext cx="6457950" cy="970024"/>
          </a:xfrm>
          <a:prstGeom prst="rect">
            <a:avLst/>
          </a:prstGeom>
        </p:spPr>
        <p:txBody>
          <a:bodyPr vert="horz" lIns="68598" tIns="34299" rIns="68598" bIns="34299"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r>
              <a:rPr lang="en-GB" sz="2701" dirty="0" err="1"/>
              <a:t>aPP</a:t>
            </a:r>
            <a:endParaRPr lang="en-GB" sz="2701" dirty="0"/>
          </a:p>
        </p:txBody>
      </p:sp>
      <p:sp>
        <p:nvSpPr>
          <p:cNvPr id="12" name="Title 1"/>
          <p:cNvSpPr txBox="1">
            <a:spLocks/>
          </p:cNvSpPr>
          <p:nvPr/>
        </p:nvSpPr>
        <p:spPr>
          <a:xfrm>
            <a:off x="-1316187" y="2159135"/>
            <a:ext cx="6457950" cy="970024"/>
          </a:xfrm>
          <a:prstGeom prst="rect">
            <a:avLst/>
          </a:prstGeom>
        </p:spPr>
        <p:txBody>
          <a:bodyPr vert="horz" lIns="68598" tIns="34299" rIns="68598" bIns="34299"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r>
              <a:rPr lang="en-GB" sz="2401" dirty="0" err="1"/>
              <a:t>tWITTER</a:t>
            </a:r>
            <a:endParaRPr lang="en-GB" sz="2401" dirty="0"/>
          </a:p>
        </p:txBody>
      </p:sp>
      <p:sp>
        <p:nvSpPr>
          <p:cNvPr id="13" name="Title 1"/>
          <p:cNvSpPr txBox="1">
            <a:spLocks/>
          </p:cNvSpPr>
          <p:nvPr/>
        </p:nvSpPr>
        <p:spPr>
          <a:xfrm>
            <a:off x="-4426552" y="2160140"/>
            <a:ext cx="6457950" cy="970024"/>
          </a:xfrm>
          <a:prstGeom prst="rect">
            <a:avLst/>
          </a:prstGeom>
        </p:spPr>
        <p:txBody>
          <a:bodyPr vert="horz" lIns="68598" tIns="34299" rIns="68598" bIns="34299"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r>
              <a:rPr lang="en-GB" sz="2401" dirty="0"/>
              <a:t>WEBSITE</a:t>
            </a:r>
          </a:p>
        </p:txBody>
      </p:sp>
      <p:sp>
        <p:nvSpPr>
          <p:cNvPr id="14" name="TextBox 13"/>
          <p:cNvSpPr txBox="1"/>
          <p:nvPr/>
        </p:nvSpPr>
        <p:spPr>
          <a:xfrm>
            <a:off x="3559353" y="5114519"/>
            <a:ext cx="1949573" cy="300082"/>
          </a:xfrm>
          <a:prstGeom prst="rect">
            <a:avLst/>
          </a:prstGeom>
          <a:noFill/>
        </p:spPr>
        <p:txBody>
          <a:bodyPr wrap="none" rtlCol="0">
            <a:spAutoFit/>
          </a:bodyPr>
          <a:lstStyle/>
          <a:p>
            <a:r>
              <a:rPr lang="en-GB" sz="1350" dirty="0"/>
              <a:t>@</a:t>
            </a:r>
            <a:r>
              <a:rPr lang="en-GB" sz="1350" dirty="0" err="1"/>
              <a:t>cumbernauldacad</a:t>
            </a:r>
            <a:endParaRPr lang="en-GB" sz="1350" dirty="0"/>
          </a:p>
        </p:txBody>
      </p:sp>
      <p:sp>
        <p:nvSpPr>
          <p:cNvPr id="15" name="TextBox 14"/>
          <p:cNvSpPr txBox="1"/>
          <p:nvPr/>
        </p:nvSpPr>
        <p:spPr>
          <a:xfrm>
            <a:off x="475000" y="5086751"/>
            <a:ext cx="2031398" cy="715581"/>
          </a:xfrm>
          <a:prstGeom prst="rect">
            <a:avLst/>
          </a:prstGeom>
          <a:noFill/>
        </p:spPr>
        <p:txBody>
          <a:bodyPr wrap="square" rtlCol="0">
            <a:spAutoFit/>
          </a:bodyPr>
          <a:lstStyle/>
          <a:p>
            <a:r>
              <a:rPr lang="en-GB" sz="1350" dirty="0"/>
              <a:t>https://blogs.glowscotland.org.uk/nl/CAcad/</a:t>
            </a:r>
          </a:p>
        </p:txBody>
      </p:sp>
    </p:spTree>
    <p:extLst>
      <p:ext uri="{BB962C8B-B14F-4D97-AF65-F5344CB8AC3E}">
        <p14:creationId xmlns:p14="http://schemas.microsoft.com/office/powerpoint/2010/main" val="134252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9531" y="2348880"/>
            <a:ext cx="7414764" cy="4273259"/>
          </a:xfrm>
          <a:prstGeom prst="rect">
            <a:avLst/>
          </a:prstGeom>
          <a:noFill/>
          <a:ln w="31750" cmpd="tri">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p:cNvSpPr/>
          <p:nvPr/>
        </p:nvSpPr>
        <p:spPr>
          <a:xfrm>
            <a:off x="683568" y="877941"/>
            <a:ext cx="6768752" cy="646331"/>
          </a:xfrm>
          <a:prstGeom prst="rect">
            <a:avLst/>
          </a:prstGeom>
        </p:spPr>
        <p:txBody>
          <a:bodyPr wrap="square">
            <a:spAutoFit/>
          </a:bodyPr>
          <a:lstStyle/>
          <a:p>
            <a:r>
              <a:rPr lang="en-US" altLang="en-US" sz="3600" b="1" dirty="0">
                <a:solidFill>
                  <a:schemeClr val="bg1"/>
                </a:solidFill>
              </a:rPr>
              <a:t>Curriculum</a:t>
            </a:r>
            <a:r>
              <a:rPr lang="en-US" altLang="en-US" sz="3200" b="1" dirty="0">
                <a:solidFill>
                  <a:schemeClr val="bg1"/>
                </a:solidFill>
              </a:rPr>
              <a:t> for Excellence  </a:t>
            </a:r>
            <a:endParaRPr lang="en-GB" sz="3200" b="1"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694872"/>
            <a:ext cx="770384" cy="1012468"/>
          </a:xfrm>
          <a:prstGeom prst="rect">
            <a:avLst/>
          </a:prstGeom>
          <a:noFill/>
          <a:ln>
            <a:noFill/>
          </a:ln>
        </p:spPr>
      </p:pic>
    </p:spTree>
    <p:extLst>
      <p:ext uri="{BB962C8B-B14F-4D97-AF65-F5344CB8AC3E}">
        <p14:creationId xmlns:p14="http://schemas.microsoft.com/office/powerpoint/2010/main" val="250581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8520" y="2132856"/>
            <a:ext cx="9755956" cy="652226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889000"/>
            <a:r>
              <a:rPr lang="en-US" altLang="en-US" sz="2400" dirty="0"/>
              <a:t>Expressive Arts</a:t>
            </a:r>
          </a:p>
          <a:p>
            <a:pPr marL="889000"/>
            <a:r>
              <a:rPr lang="en-US" altLang="en-US" sz="2400" dirty="0"/>
              <a:t>Languages and Literacy</a:t>
            </a:r>
          </a:p>
          <a:p>
            <a:pPr marL="889000"/>
            <a:r>
              <a:rPr lang="en-US" altLang="en-US" sz="2400" dirty="0"/>
              <a:t>Mathematics and Numeracy</a:t>
            </a:r>
          </a:p>
          <a:p>
            <a:pPr marL="889000"/>
            <a:r>
              <a:rPr lang="en-US" altLang="en-US" sz="2400" dirty="0"/>
              <a:t>Religious and Moral Education</a:t>
            </a:r>
          </a:p>
          <a:p>
            <a:pPr marL="889000"/>
            <a:r>
              <a:rPr lang="en-US" altLang="en-US" sz="2400" dirty="0"/>
              <a:t>Sciences</a:t>
            </a:r>
          </a:p>
          <a:p>
            <a:pPr marL="889000"/>
            <a:r>
              <a:rPr lang="en-US" altLang="en-US" sz="2400" dirty="0"/>
              <a:t>Social Studies</a:t>
            </a:r>
          </a:p>
          <a:p>
            <a:pPr marL="889000"/>
            <a:r>
              <a:rPr lang="en-US" altLang="en-US" sz="2400" dirty="0"/>
              <a:t>Technologies</a:t>
            </a:r>
          </a:p>
          <a:p>
            <a:pPr marL="889000"/>
            <a:r>
              <a:rPr lang="en-US" altLang="en-US" sz="2400" dirty="0"/>
              <a:t>All of the above areas are underpinned by Literacy, Numeracy and Health and Wellbeing</a:t>
            </a:r>
          </a:p>
        </p:txBody>
      </p:sp>
      <p:sp>
        <p:nvSpPr>
          <p:cNvPr id="4" name="TextBox 4"/>
          <p:cNvSpPr txBox="1">
            <a:spLocks noChangeArrowheads="1"/>
          </p:cNvSpPr>
          <p:nvPr/>
        </p:nvSpPr>
        <p:spPr bwMode="auto">
          <a:xfrm>
            <a:off x="683568" y="908720"/>
            <a:ext cx="87868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eaLnBrk="1" hangingPunct="1"/>
            <a:r>
              <a:rPr lang="en-GB" altLang="en-US" sz="3200" b="1" dirty="0">
                <a:solidFill>
                  <a:schemeClr val="bg1"/>
                </a:solidFill>
                <a:latin typeface="+mn-lt"/>
              </a:rPr>
              <a:t>BGE Curriculum Areas</a:t>
            </a:r>
            <a:endParaRPr lang="en-US" altLang="en-US" sz="3200" b="1" dirty="0">
              <a:solidFill>
                <a:schemeClr val="bg1"/>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692696"/>
            <a:ext cx="864096" cy="1152128"/>
          </a:xfrm>
          <a:prstGeom prst="rect">
            <a:avLst/>
          </a:prstGeom>
          <a:noFill/>
          <a:ln cmpd="tri">
            <a:solidFill>
              <a:schemeClr val="tx1">
                <a:alpha val="89000"/>
              </a:schemeClr>
            </a:solidFill>
            <a:prstDash val="lgDashDotDot"/>
          </a:ln>
        </p:spPr>
      </p:pic>
    </p:spTree>
    <p:extLst>
      <p:ext uri="{BB962C8B-B14F-4D97-AF65-F5344CB8AC3E}">
        <p14:creationId xmlns:p14="http://schemas.microsoft.com/office/powerpoint/2010/main" val="315836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6557" y="764704"/>
            <a:ext cx="8366869" cy="773710"/>
          </a:xfrm>
          <a:prstGeom prst="rect">
            <a:avLst/>
          </a:prstGeom>
        </p:spPr>
        <p:txBody>
          <a:bodyP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b="1" dirty="0"/>
              <a:t> </a:t>
            </a:r>
            <a:r>
              <a:rPr lang="en-GB" b="1" dirty="0"/>
              <a:t>S3 Curriculum  Structure – March 2022 </a:t>
            </a:r>
            <a:endParaRPr lang="en-GB" sz="4000" b="1" dirty="0"/>
          </a:p>
        </p:txBody>
      </p:sp>
      <p:graphicFrame>
        <p:nvGraphicFramePr>
          <p:cNvPr id="4" name="Table 3"/>
          <p:cNvGraphicFramePr>
            <a:graphicFrameLocks noGrp="1"/>
          </p:cNvGraphicFramePr>
          <p:nvPr>
            <p:extLst>
              <p:ext uri="{D42A27DB-BD31-4B8C-83A1-F6EECF244321}">
                <p14:modId xmlns:p14="http://schemas.microsoft.com/office/powerpoint/2010/main" val="1794144121"/>
              </p:ext>
            </p:extLst>
          </p:nvPr>
        </p:nvGraphicFramePr>
        <p:xfrm>
          <a:off x="179512" y="2204864"/>
          <a:ext cx="8856979" cy="2135505"/>
        </p:xfrm>
        <a:graphic>
          <a:graphicData uri="http://schemas.openxmlformats.org/drawingml/2006/table">
            <a:tbl>
              <a:tblPr firstRow="1" firstCol="1" bandRow="1"/>
              <a:tblGrid>
                <a:gridCol w="814953">
                  <a:extLst>
                    <a:ext uri="{9D8B030D-6E8A-4147-A177-3AD203B41FA5}">
                      <a16:colId xmlns:a16="http://schemas.microsoft.com/office/drawing/2014/main" val="20000"/>
                    </a:ext>
                  </a:extLst>
                </a:gridCol>
                <a:gridCol w="814953">
                  <a:extLst>
                    <a:ext uri="{9D8B030D-6E8A-4147-A177-3AD203B41FA5}">
                      <a16:colId xmlns:a16="http://schemas.microsoft.com/office/drawing/2014/main" val="20001"/>
                    </a:ext>
                  </a:extLst>
                </a:gridCol>
                <a:gridCol w="814953">
                  <a:extLst>
                    <a:ext uri="{9D8B030D-6E8A-4147-A177-3AD203B41FA5}">
                      <a16:colId xmlns:a16="http://schemas.microsoft.com/office/drawing/2014/main" val="20002"/>
                    </a:ext>
                  </a:extLst>
                </a:gridCol>
                <a:gridCol w="814953">
                  <a:extLst>
                    <a:ext uri="{9D8B030D-6E8A-4147-A177-3AD203B41FA5}">
                      <a16:colId xmlns:a16="http://schemas.microsoft.com/office/drawing/2014/main" val="20003"/>
                    </a:ext>
                  </a:extLst>
                </a:gridCol>
                <a:gridCol w="814953">
                  <a:extLst>
                    <a:ext uri="{9D8B030D-6E8A-4147-A177-3AD203B41FA5}">
                      <a16:colId xmlns:a16="http://schemas.microsoft.com/office/drawing/2014/main" val="20004"/>
                    </a:ext>
                  </a:extLst>
                </a:gridCol>
                <a:gridCol w="814953">
                  <a:extLst>
                    <a:ext uri="{9D8B030D-6E8A-4147-A177-3AD203B41FA5}">
                      <a16:colId xmlns:a16="http://schemas.microsoft.com/office/drawing/2014/main" val="20005"/>
                    </a:ext>
                  </a:extLst>
                </a:gridCol>
                <a:gridCol w="814953">
                  <a:extLst>
                    <a:ext uri="{9D8B030D-6E8A-4147-A177-3AD203B41FA5}">
                      <a16:colId xmlns:a16="http://schemas.microsoft.com/office/drawing/2014/main" val="20006"/>
                    </a:ext>
                  </a:extLst>
                </a:gridCol>
                <a:gridCol w="814953">
                  <a:extLst>
                    <a:ext uri="{9D8B030D-6E8A-4147-A177-3AD203B41FA5}">
                      <a16:colId xmlns:a16="http://schemas.microsoft.com/office/drawing/2014/main" val="20007"/>
                    </a:ext>
                  </a:extLst>
                </a:gridCol>
                <a:gridCol w="814953">
                  <a:extLst>
                    <a:ext uri="{9D8B030D-6E8A-4147-A177-3AD203B41FA5}">
                      <a16:colId xmlns:a16="http://schemas.microsoft.com/office/drawing/2014/main" val="20008"/>
                    </a:ext>
                  </a:extLst>
                </a:gridCol>
                <a:gridCol w="730314">
                  <a:extLst>
                    <a:ext uri="{9D8B030D-6E8A-4147-A177-3AD203B41FA5}">
                      <a16:colId xmlns:a16="http://schemas.microsoft.com/office/drawing/2014/main" val="20009"/>
                    </a:ext>
                  </a:extLst>
                </a:gridCol>
                <a:gridCol w="792088">
                  <a:extLst>
                    <a:ext uri="{9D8B030D-6E8A-4147-A177-3AD203B41FA5}">
                      <a16:colId xmlns:a16="http://schemas.microsoft.com/office/drawing/2014/main" val="20010"/>
                    </a:ext>
                  </a:extLst>
                </a:gridCol>
              </a:tblGrid>
              <a:tr h="937145">
                <a:tc>
                  <a:txBody>
                    <a:bodyPr/>
                    <a:lstStyle/>
                    <a:p>
                      <a:pPr marL="21590"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Languages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And Literacy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Mathematics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And Numeracy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Languages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And Literacy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Sciences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Social Subjects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Technologies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Expressive Arts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 and</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Wellbeing</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0093"/>
                    </a:solidFill>
                  </a:tcPr>
                </a:tc>
                <a:tc>
                  <a:txBody>
                    <a:bodyPr/>
                    <a:lstStyle/>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Religious &amp; Moral Education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Personal Choice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Personal Choice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0"/>
                  </a:ext>
                </a:extLst>
              </a:tr>
              <a:tr h="877241">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4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4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Periods</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0093"/>
                    </a:solidFill>
                  </a:tcPr>
                </a:tc>
                <a:tc>
                  <a:txBody>
                    <a:bodyPr/>
                    <a:lstStyle/>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1"/>
                  </a:ext>
                </a:extLst>
              </a:tr>
            </a:tbl>
          </a:graphicData>
        </a:graphic>
      </p:graphicFrame>
      <p:sp>
        <p:nvSpPr>
          <p:cNvPr id="6" name="TextBox 4"/>
          <p:cNvSpPr txBox="1">
            <a:spLocks noChangeArrowheads="1"/>
          </p:cNvSpPr>
          <p:nvPr/>
        </p:nvSpPr>
        <p:spPr bwMode="auto">
          <a:xfrm>
            <a:off x="179512" y="4437112"/>
            <a:ext cx="885697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r>
              <a:rPr lang="en-GB" altLang="en-US" sz="2000" dirty="0"/>
              <a:t>This model allows all students the opportunity to choose from subjects across all areas of the curriculum thus retaining a good breadth of curriculum and allows for a degree of personalisation through the options in the last two columns. </a:t>
            </a:r>
          </a:p>
          <a:p>
            <a:pPr algn="l" eaLnBrk="1" hangingPunct="1"/>
            <a:endParaRPr lang="en-GB" altLang="en-US" sz="2000" dirty="0"/>
          </a:p>
          <a:p>
            <a:pPr algn="l" eaLnBrk="1" hangingPunct="1"/>
            <a:r>
              <a:rPr lang="en-GB" altLang="en-US" sz="2000" dirty="0"/>
              <a:t>In addition it provides the opportunity to deepen learning in all of these areas before a further choice is made in S4.</a:t>
            </a:r>
          </a:p>
        </p:txBody>
      </p:sp>
    </p:spTree>
    <p:extLst>
      <p:ext uri="{BB962C8B-B14F-4D97-AF65-F5344CB8AC3E}">
        <p14:creationId xmlns:p14="http://schemas.microsoft.com/office/powerpoint/2010/main" val="118102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5073F-FE0E-4D67-9411-7A451AA830F8}"/>
              </a:ext>
            </a:extLst>
          </p:cNvPr>
          <p:cNvPicPr>
            <a:picLocks noChangeAspect="1"/>
          </p:cNvPicPr>
          <p:nvPr/>
        </p:nvPicPr>
        <p:blipFill>
          <a:blip r:embed="rId2"/>
          <a:stretch>
            <a:fillRect/>
          </a:stretch>
        </p:blipFill>
        <p:spPr>
          <a:xfrm>
            <a:off x="0" y="393453"/>
            <a:ext cx="9144000" cy="6071093"/>
          </a:xfrm>
          <a:prstGeom prst="rect">
            <a:avLst/>
          </a:prstGeom>
        </p:spPr>
      </p:pic>
    </p:spTree>
    <p:extLst>
      <p:ext uri="{BB962C8B-B14F-4D97-AF65-F5344CB8AC3E}">
        <p14:creationId xmlns:p14="http://schemas.microsoft.com/office/powerpoint/2010/main" val="3145208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092" y="2204864"/>
            <a:ext cx="8601816" cy="384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4725144"/>
            <a:ext cx="745232" cy="969640"/>
          </a:xfrm>
          <a:prstGeom prst="rect">
            <a:avLst/>
          </a:prstGeom>
          <a:noFill/>
          <a:ln>
            <a:noFill/>
          </a:ln>
        </p:spPr>
      </p:pic>
      <p:sp>
        <p:nvSpPr>
          <p:cNvPr id="3" name="Rectangle 2"/>
          <p:cNvSpPr/>
          <p:nvPr/>
        </p:nvSpPr>
        <p:spPr>
          <a:xfrm>
            <a:off x="539552" y="980728"/>
            <a:ext cx="7840608" cy="584775"/>
          </a:xfrm>
          <a:prstGeom prst="rect">
            <a:avLst/>
          </a:prstGeom>
        </p:spPr>
        <p:txBody>
          <a:bodyPr wrap="none">
            <a:spAutoFit/>
          </a:bodyPr>
          <a:lstStyle/>
          <a:p>
            <a:pPr eaLnBrk="0" hangingPunct="0">
              <a:defRPr/>
            </a:pPr>
            <a:r>
              <a:rPr lang="en-GB" sz="3200" b="1" kern="0" dirty="0">
                <a:solidFill>
                  <a:schemeClr val="bg1"/>
                </a:solidFill>
              </a:rPr>
              <a:t>Senior Phase – S4 The following Session</a:t>
            </a:r>
          </a:p>
        </p:txBody>
      </p:sp>
    </p:spTree>
    <p:extLst>
      <p:ext uri="{BB962C8B-B14F-4D97-AF65-F5344CB8AC3E}">
        <p14:creationId xmlns:p14="http://schemas.microsoft.com/office/powerpoint/2010/main" val="100614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oAutofit/>
          </a:bodyPr>
          <a:lstStyle/>
          <a:p>
            <a:pPr algn="ctr"/>
            <a:r>
              <a:rPr lang="en-GB" b="1" dirty="0"/>
              <a:t>National Qualifications </a:t>
            </a:r>
          </a:p>
        </p:txBody>
      </p:sp>
      <p:pic>
        <p:nvPicPr>
          <p:cNvPr id="4" name="Picture 3"/>
          <p:cNvPicPr>
            <a:picLocks noChangeAspect="1" noChangeArrowheads="1"/>
          </p:cNvPicPr>
          <p:nvPr/>
        </p:nvPicPr>
        <p:blipFill>
          <a:blip r:embed="rId2" cstate="print"/>
          <a:srcRect/>
          <a:stretch>
            <a:fillRect/>
          </a:stretch>
        </p:blipFill>
        <p:spPr bwMode="auto">
          <a:xfrm>
            <a:off x="8071837" y="5373216"/>
            <a:ext cx="996682" cy="1240768"/>
          </a:xfrm>
          <a:prstGeom prst="rect">
            <a:avLst/>
          </a:prstGeom>
          <a:noFill/>
          <a:ln w="9525">
            <a:noFill/>
            <a:miter lim="800000"/>
            <a:headEnd/>
            <a:tailEnd/>
          </a:ln>
        </p:spPr>
      </p:pic>
      <p:graphicFrame>
        <p:nvGraphicFramePr>
          <p:cNvPr id="6" name="Group 2"/>
          <p:cNvGraphicFramePr>
            <a:graphicFrameLocks noGrp="1"/>
          </p:cNvGraphicFramePr>
          <p:nvPr>
            <p:extLst>
              <p:ext uri="{D42A27DB-BD31-4B8C-83A1-F6EECF244321}">
                <p14:modId xmlns:p14="http://schemas.microsoft.com/office/powerpoint/2010/main" val="314154531"/>
              </p:ext>
            </p:extLst>
          </p:nvPr>
        </p:nvGraphicFramePr>
        <p:xfrm>
          <a:off x="873444" y="2420888"/>
          <a:ext cx="7198393" cy="3901440"/>
        </p:xfrm>
        <a:graphic>
          <a:graphicData uri="http://schemas.openxmlformats.org/drawingml/2006/table">
            <a:tbl>
              <a:tblPr/>
              <a:tblGrid>
                <a:gridCol w="7198393">
                  <a:extLst>
                    <a:ext uri="{9D8B030D-6E8A-4147-A177-3AD203B41FA5}">
                      <a16:colId xmlns:a16="http://schemas.microsoft.com/office/drawing/2014/main" val="20000"/>
                    </a:ext>
                  </a:extLst>
                </a:gridCol>
              </a:tblGrid>
              <a:tr h="53753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rgbClr val="FFFFFF"/>
                          </a:solidFill>
                          <a:effectLst/>
                          <a:latin typeface="Gill Sans" charset="0"/>
                          <a:ea typeface="ヒラギノ角ゴ ProN W3" charset="0"/>
                          <a:cs typeface="ヒラギノ角ゴ ProN W3" charset="0"/>
                          <a:sym typeface="Gill Sans" charset="0"/>
                        </a:rPr>
                        <a:t>Curriculum for </a:t>
                      </a: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Excellence</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0"/>
                  </a:ext>
                </a:extLst>
              </a:tr>
              <a:tr h="56080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National 3</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1"/>
                  </a:ext>
                </a:extLst>
              </a:tr>
              <a:tr h="56080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National 4</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2"/>
                  </a:ext>
                </a:extLst>
              </a:tr>
              <a:tr h="56080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National 5</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3"/>
                  </a:ext>
                </a:extLst>
              </a:tr>
              <a:tr h="56080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New Higher</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4"/>
                  </a:ext>
                </a:extLst>
              </a:tr>
              <a:tr h="56080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New Advanced Higher</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2425" y="335705"/>
            <a:ext cx="6162712" cy="1105038"/>
          </a:xfrm>
        </p:spPr>
        <p:txBody>
          <a:bodyPr/>
          <a:lstStyle/>
          <a:p>
            <a:r>
              <a:rPr lang="en-GB" dirty="0"/>
              <a:t>School Partnerships</a:t>
            </a:r>
          </a:p>
        </p:txBody>
      </p:sp>
      <p:grpSp>
        <p:nvGrpSpPr>
          <p:cNvPr id="10" name="Group 9"/>
          <p:cNvGrpSpPr/>
          <p:nvPr/>
        </p:nvGrpSpPr>
        <p:grpSpPr>
          <a:xfrm>
            <a:off x="539552" y="1723281"/>
            <a:ext cx="7862000" cy="3873308"/>
            <a:chOff x="366416" y="2420888"/>
            <a:chExt cx="8499460" cy="3594489"/>
          </a:xfrm>
        </p:grpSpPr>
        <p:sp>
          <p:nvSpPr>
            <p:cNvPr id="4" name="TextBox 3"/>
            <p:cNvSpPr txBox="1"/>
            <p:nvPr/>
          </p:nvSpPr>
          <p:spPr>
            <a:xfrm>
              <a:off x="3059833" y="2420888"/>
              <a:ext cx="2808311" cy="485556"/>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GB" sz="2800" dirty="0">
                  <a:solidFill>
                    <a:prstClr val="black"/>
                  </a:solidFill>
                </a:rPr>
                <a:t>Student</a:t>
              </a:r>
            </a:p>
          </p:txBody>
        </p:sp>
        <p:sp>
          <p:nvSpPr>
            <p:cNvPr id="5" name="TextBox 4"/>
            <p:cNvSpPr txBox="1"/>
            <p:nvPr/>
          </p:nvSpPr>
          <p:spPr>
            <a:xfrm>
              <a:off x="366416" y="5265423"/>
              <a:ext cx="2835294" cy="414151"/>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GB" sz="2300" dirty="0">
                  <a:solidFill>
                    <a:prstClr val="black"/>
                  </a:solidFill>
                </a:rPr>
                <a:t>Parental Support</a:t>
              </a:r>
            </a:p>
          </p:txBody>
        </p:sp>
        <p:sp>
          <p:nvSpPr>
            <p:cNvPr id="6" name="TextBox 5"/>
            <p:cNvSpPr txBox="1"/>
            <p:nvPr/>
          </p:nvSpPr>
          <p:spPr>
            <a:xfrm>
              <a:off x="6014862" y="5265423"/>
              <a:ext cx="2851014" cy="4284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GB" sz="2400" dirty="0">
                  <a:solidFill>
                    <a:prstClr val="black"/>
                  </a:solidFill>
                </a:rPr>
                <a:t>School Support</a:t>
              </a:r>
            </a:p>
          </p:txBody>
        </p:sp>
        <p:sp>
          <p:nvSpPr>
            <p:cNvPr id="7" name="Left-Right Arrow 6"/>
            <p:cNvSpPr/>
            <p:nvPr/>
          </p:nvSpPr>
          <p:spPr>
            <a:xfrm rot="8143446">
              <a:off x="609238" y="3501686"/>
              <a:ext cx="3415232" cy="108012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Left-Right Arrow 8"/>
            <p:cNvSpPr/>
            <p:nvPr/>
          </p:nvSpPr>
          <p:spPr>
            <a:xfrm>
              <a:off x="3119790" y="4938194"/>
              <a:ext cx="2934828" cy="107718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2" name="TextBox 11"/>
          <p:cNvSpPr txBox="1"/>
          <p:nvPr/>
        </p:nvSpPr>
        <p:spPr>
          <a:xfrm rot="18955640">
            <a:off x="1296406" y="3115149"/>
            <a:ext cx="2200656" cy="646331"/>
          </a:xfrm>
          <a:prstGeom prst="rect">
            <a:avLst/>
          </a:prstGeom>
          <a:noFill/>
        </p:spPr>
        <p:txBody>
          <a:bodyPr wrap="square" rtlCol="0">
            <a:spAutoFit/>
          </a:bodyPr>
          <a:lstStyle/>
          <a:p>
            <a:r>
              <a:rPr lang="en-GB" b="1" dirty="0">
                <a:solidFill>
                  <a:prstClr val="black"/>
                </a:solidFill>
              </a:rPr>
              <a:t>Encouragement </a:t>
            </a:r>
          </a:p>
          <a:p>
            <a:r>
              <a:rPr lang="en-GB" b="1" dirty="0">
                <a:solidFill>
                  <a:prstClr val="black"/>
                </a:solidFill>
              </a:rPr>
              <a:t>and Support</a:t>
            </a:r>
          </a:p>
        </p:txBody>
      </p:sp>
      <p:sp>
        <p:nvSpPr>
          <p:cNvPr id="13" name="TextBox 12"/>
          <p:cNvSpPr txBox="1"/>
          <p:nvPr/>
        </p:nvSpPr>
        <p:spPr>
          <a:xfrm>
            <a:off x="3576961" y="4718773"/>
            <a:ext cx="2415565" cy="646331"/>
          </a:xfrm>
          <a:prstGeom prst="rect">
            <a:avLst/>
          </a:prstGeom>
          <a:noFill/>
        </p:spPr>
        <p:txBody>
          <a:bodyPr wrap="square" rtlCol="0">
            <a:spAutoFit/>
          </a:bodyPr>
          <a:lstStyle/>
          <a:p>
            <a:r>
              <a:rPr lang="en-GB" b="1" dirty="0">
                <a:solidFill>
                  <a:prstClr val="black"/>
                </a:solidFill>
              </a:rPr>
              <a:t>Effective communication</a:t>
            </a:r>
          </a:p>
        </p:txBody>
      </p:sp>
      <p:sp>
        <p:nvSpPr>
          <p:cNvPr id="14" name="Left-Right Arrow 13"/>
          <p:cNvSpPr/>
          <p:nvPr/>
        </p:nvSpPr>
        <p:spPr>
          <a:xfrm rot="2608061">
            <a:off x="5056657" y="2887062"/>
            <a:ext cx="3253487" cy="116390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rot="2729296">
            <a:off x="4789013" y="3150947"/>
            <a:ext cx="3816424" cy="646331"/>
          </a:xfrm>
          <a:prstGeom prst="rect">
            <a:avLst/>
          </a:prstGeom>
          <a:noFill/>
        </p:spPr>
        <p:txBody>
          <a:bodyPr wrap="square" rtlCol="0">
            <a:spAutoFit/>
          </a:bodyPr>
          <a:lstStyle/>
          <a:p>
            <a:pPr algn="ctr"/>
            <a:r>
              <a:rPr lang="en-GB" b="1" dirty="0">
                <a:solidFill>
                  <a:prstClr val="black"/>
                </a:solidFill>
              </a:rPr>
              <a:t>Learning &amp; Teaching</a:t>
            </a:r>
          </a:p>
          <a:p>
            <a:pPr algn="ctr"/>
            <a:r>
              <a:rPr lang="en-GB" b="1" dirty="0">
                <a:solidFill>
                  <a:prstClr val="black"/>
                </a:solidFill>
              </a:rPr>
              <a:t> and supported study</a:t>
            </a:r>
          </a:p>
        </p:txBody>
      </p:sp>
      <p:pic>
        <p:nvPicPr>
          <p:cNvPr id="3" name="Picture 2"/>
          <p:cNvPicPr>
            <a:picLocks noChangeAspect="1"/>
          </p:cNvPicPr>
          <p:nvPr/>
        </p:nvPicPr>
        <p:blipFill>
          <a:blip r:embed="rId3"/>
          <a:stretch>
            <a:fillRect/>
          </a:stretch>
        </p:blipFill>
        <p:spPr>
          <a:xfrm>
            <a:off x="3880909" y="2692554"/>
            <a:ext cx="1248196" cy="1650012"/>
          </a:xfrm>
          <a:prstGeom prst="rect">
            <a:avLst/>
          </a:prstGeom>
        </p:spPr>
      </p:pic>
    </p:spTree>
    <p:extLst>
      <p:ext uri="{BB962C8B-B14F-4D97-AF65-F5344CB8AC3E}">
        <p14:creationId xmlns:p14="http://schemas.microsoft.com/office/powerpoint/2010/main" val="135246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6343672" cy="709865"/>
          </a:xfrm>
        </p:spPr>
        <p:txBody>
          <a:bodyPr/>
          <a:lstStyle/>
          <a:p>
            <a:r>
              <a:rPr lang="en-GB" b="1" dirty="0"/>
              <a:t>Option Interviews S2 into S3</a:t>
            </a:r>
          </a:p>
        </p:txBody>
      </p:sp>
      <p:sp>
        <p:nvSpPr>
          <p:cNvPr id="4" name="Title 1"/>
          <p:cNvSpPr txBox="1">
            <a:spLocks/>
          </p:cNvSpPr>
          <p:nvPr/>
        </p:nvSpPr>
        <p:spPr bwMode="gray">
          <a:xfrm>
            <a:off x="4791" y="2852936"/>
            <a:ext cx="9217024"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tx1"/>
                </a:solidFill>
              </a:rPr>
              <a:t>Options interview week beginning 7</a:t>
            </a:r>
            <a:r>
              <a:rPr lang="en-GB" b="1" baseline="30000" dirty="0">
                <a:solidFill>
                  <a:schemeClr val="tx1"/>
                </a:solidFill>
              </a:rPr>
              <a:t>th</a:t>
            </a:r>
            <a:r>
              <a:rPr lang="en-GB" b="1" dirty="0">
                <a:solidFill>
                  <a:schemeClr val="tx1"/>
                </a:solidFill>
              </a:rPr>
              <a:t> March</a:t>
            </a:r>
          </a:p>
        </p:txBody>
      </p:sp>
      <p:pic>
        <p:nvPicPr>
          <p:cNvPr id="5" name="Picture 4"/>
          <p:cNvPicPr>
            <a:picLocks noChangeAspect="1" noChangeArrowheads="1"/>
          </p:cNvPicPr>
          <p:nvPr/>
        </p:nvPicPr>
        <p:blipFill rotWithShape="1">
          <a:blip r:embed="rId2" cstate="print"/>
          <a:srcRect l="7225" r="-1"/>
          <a:stretch/>
        </p:blipFill>
        <p:spPr bwMode="auto">
          <a:xfrm>
            <a:off x="6732240" y="643268"/>
            <a:ext cx="924674" cy="1240768"/>
          </a:xfrm>
          <a:prstGeom prst="rect">
            <a:avLst/>
          </a:prstGeom>
          <a:noFill/>
          <a:ln w="9525">
            <a:noFill/>
            <a:miter lim="800000"/>
            <a:headEnd/>
            <a:tailEnd/>
          </a:ln>
        </p:spPr>
      </p:pic>
    </p:spTree>
    <p:extLst>
      <p:ext uri="{BB962C8B-B14F-4D97-AF65-F5344CB8AC3E}">
        <p14:creationId xmlns:p14="http://schemas.microsoft.com/office/powerpoint/2010/main" val="1053376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1285</TotalTime>
  <Words>357</Words>
  <Application>Microsoft Office PowerPoint</Application>
  <PresentationFormat>On-screen Show (4:3)</PresentationFormat>
  <Paragraphs>111</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Gill Sans</vt:lpstr>
      <vt:lpstr>Wingdings 3</vt:lpstr>
      <vt:lpstr>Ion Boardroom</vt:lpstr>
      <vt:lpstr>Cumbernauld Academy</vt:lpstr>
      <vt:lpstr>PowerPoint Presentation</vt:lpstr>
      <vt:lpstr>PowerPoint Presentation</vt:lpstr>
      <vt:lpstr>PowerPoint Presentation</vt:lpstr>
      <vt:lpstr>PowerPoint Presentation</vt:lpstr>
      <vt:lpstr>PowerPoint Presentation</vt:lpstr>
      <vt:lpstr>National Qualifications </vt:lpstr>
      <vt:lpstr>School Partnerships</vt:lpstr>
      <vt:lpstr>Option Interviews S2 into S3</vt:lpstr>
      <vt:lpstr>Communication@ 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dc:title>
  <dc:creator>hd</dc:creator>
  <cp:lastModifiedBy>Mrs Johnston</cp:lastModifiedBy>
  <cp:revision>102</cp:revision>
  <cp:lastPrinted>2017-08-30T17:53:13Z</cp:lastPrinted>
  <dcterms:created xsi:type="dcterms:W3CDTF">2014-08-24T12:09:40Z</dcterms:created>
  <dcterms:modified xsi:type="dcterms:W3CDTF">2022-03-04T12:37:21Z</dcterms:modified>
</cp:coreProperties>
</file>