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2"/>
  </p:notesMasterIdLst>
  <p:handoutMasterIdLst>
    <p:handoutMasterId r:id="rId13"/>
  </p:handoutMasterIdLst>
  <p:sldIdLst>
    <p:sldId id="262" r:id="rId2"/>
    <p:sldId id="276" r:id="rId3"/>
    <p:sldId id="263" r:id="rId4"/>
    <p:sldId id="277" r:id="rId5"/>
    <p:sldId id="295" r:id="rId6"/>
    <p:sldId id="264" r:id="rId7"/>
    <p:sldId id="265" r:id="rId8"/>
    <p:sldId id="284" r:id="rId9"/>
    <p:sldId id="286" r:id="rId10"/>
    <p:sldId id="272" r:id="rId11"/>
  </p:sldIdLst>
  <p:sldSz cx="9144000" cy="6858000" type="screen4x3"/>
  <p:notesSz cx="6797675" cy="98567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B9CE0"/>
    <a:srgbClr val="FF9933"/>
    <a:srgbClr val="19066A"/>
    <a:srgbClr val="FAF9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D267AB-54FF-4B03-BF97-56E43B304204}" v="1" dt="2021-02-14T14:45:59.0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9" autoAdjust="0"/>
    <p:restoredTop sz="94660"/>
  </p:normalViewPr>
  <p:slideViewPr>
    <p:cSldViewPr>
      <p:cViewPr varScale="1">
        <p:scale>
          <a:sx n="62" d="100"/>
          <a:sy n="62" d="100"/>
        </p:scale>
        <p:origin x="684"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455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0443" y="0"/>
            <a:ext cx="2945659" cy="494551"/>
          </a:xfrm>
          <a:prstGeom prst="rect">
            <a:avLst/>
          </a:prstGeom>
        </p:spPr>
        <p:txBody>
          <a:bodyPr vert="horz" lIns="91440" tIns="45720" rIns="91440" bIns="45720" rtlCol="0"/>
          <a:lstStyle>
            <a:lvl1pPr algn="r">
              <a:defRPr sz="1200"/>
            </a:lvl1pPr>
          </a:lstStyle>
          <a:p>
            <a:fld id="{6C6EB55F-E195-48DB-A391-62B2B47AF75E}" type="datetimeFigureOut">
              <a:rPr lang="en-GB" smtClean="0"/>
              <a:t>16/02/2021</a:t>
            </a:fld>
            <a:endParaRPr lang="en-GB" dirty="0"/>
          </a:p>
        </p:txBody>
      </p:sp>
      <p:sp>
        <p:nvSpPr>
          <p:cNvPr id="4" name="Footer Placeholder 3"/>
          <p:cNvSpPr>
            <a:spLocks noGrp="1"/>
          </p:cNvSpPr>
          <p:nvPr>
            <p:ph type="ftr" sz="quarter" idx="2"/>
          </p:nvPr>
        </p:nvSpPr>
        <p:spPr>
          <a:xfrm>
            <a:off x="0" y="9362238"/>
            <a:ext cx="2945659" cy="49455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3" y="9362238"/>
            <a:ext cx="2945659" cy="494550"/>
          </a:xfrm>
          <a:prstGeom prst="rect">
            <a:avLst/>
          </a:prstGeom>
        </p:spPr>
        <p:txBody>
          <a:bodyPr vert="horz" lIns="91440" tIns="45720" rIns="91440" bIns="45720" rtlCol="0" anchor="b"/>
          <a:lstStyle>
            <a:lvl1pPr algn="r">
              <a:defRPr sz="1200"/>
            </a:lvl1pPr>
          </a:lstStyle>
          <a:p>
            <a:fld id="{452A1CB4-9DEB-47A1-9A8C-FEE2E377C610}" type="slidenum">
              <a:rPr lang="en-GB" smtClean="0"/>
              <a:t>‹#›</a:t>
            </a:fld>
            <a:endParaRPr lang="en-GB" dirty="0"/>
          </a:p>
        </p:txBody>
      </p:sp>
    </p:spTree>
    <p:extLst>
      <p:ext uri="{BB962C8B-B14F-4D97-AF65-F5344CB8AC3E}">
        <p14:creationId xmlns:p14="http://schemas.microsoft.com/office/powerpoint/2010/main" val="15389558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2839"/>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2839"/>
          </a:xfrm>
          <a:prstGeom prst="rect">
            <a:avLst/>
          </a:prstGeom>
        </p:spPr>
        <p:txBody>
          <a:bodyPr vert="horz" lIns="91440" tIns="45720" rIns="91440" bIns="45720" rtlCol="0"/>
          <a:lstStyle>
            <a:lvl1pPr algn="r">
              <a:defRPr sz="1200"/>
            </a:lvl1pPr>
          </a:lstStyle>
          <a:p>
            <a:fld id="{525E80CA-3D43-4674-819A-CF15AA504752}" type="datetimeFigureOut">
              <a:rPr lang="en-GB" smtClean="0"/>
              <a:pPr/>
              <a:t>16/02/2021</a:t>
            </a:fld>
            <a:endParaRPr lang="en-GB" dirty="0"/>
          </a:p>
        </p:txBody>
      </p:sp>
      <p:sp>
        <p:nvSpPr>
          <p:cNvPr id="4" name="Slide Image Placeholder 3"/>
          <p:cNvSpPr>
            <a:spLocks noGrp="1" noRot="1" noChangeAspect="1"/>
          </p:cNvSpPr>
          <p:nvPr>
            <p:ph type="sldImg" idx="2"/>
          </p:nvPr>
        </p:nvSpPr>
        <p:spPr>
          <a:xfrm>
            <a:off x="935038" y="739775"/>
            <a:ext cx="4927600" cy="36957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681974"/>
            <a:ext cx="5438140" cy="443555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62238"/>
            <a:ext cx="2945659" cy="492839"/>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362238"/>
            <a:ext cx="2945659" cy="492839"/>
          </a:xfrm>
          <a:prstGeom prst="rect">
            <a:avLst/>
          </a:prstGeom>
        </p:spPr>
        <p:txBody>
          <a:bodyPr vert="horz" lIns="91440" tIns="45720" rIns="91440" bIns="45720" rtlCol="0" anchor="b"/>
          <a:lstStyle>
            <a:lvl1pPr algn="r">
              <a:defRPr sz="1200"/>
            </a:lvl1pPr>
          </a:lstStyle>
          <a:p>
            <a:fld id="{C124F4F9-A687-4E08-B276-6E6606C5533A}" type="slidenum">
              <a:rPr lang="en-GB" smtClean="0"/>
              <a:pPr/>
              <a:t>‹#›</a:t>
            </a:fld>
            <a:endParaRPr lang="en-GB" dirty="0"/>
          </a:p>
        </p:txBody>
      </p:sp>
    </p:spTree>
    <p:extLst>
      <p:ext uri="{BB962C8B-B14F-4D97-AF65-F5344CB8AC3E}">
        <p14:creationId xmlns:p14="http://schemas.microsoft.com/office/powerpoint/2010/main" val="518431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33010BD-DCF1-4AD9-B596-8756A1C1A5BE}" type="slidenum">
              <a:rPr lang="en-GB" smtClean="0"/>
              <a:t>2</a:t>
            </a:fld>
            <a:endParaRPr lang="en-GB" dirty="0"/>
          </a:p>
        </p:txBody>
      </p:sp>
    </p:spTree>
    <p:extLst>
      <p:ext uri="{BB962C8B-B14F-4D97-AF65-F5344CB8AC3E}">
        <p14:creationId xmlns:p14="http://schemas.microsoft.com/office/powerpoint/2010/main" val="19872379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124F4F9-A687-4E08-B276-6E6606C5533A}" type="slidenum">
              <a:rPr lang="en-GB" smtClean="0"/>
              <a:pPr/>
              <a:t>3</a:t>
            </a:fld>
            <a:endParaRPr lang="en-GB" dirty="0"/>
          </a:p>
        </p:txBody>
      </p:sp>
    </p:spTree>
    <p:extLst>
      <p:ext uri="{BB962C8B-B14F-4D97-AF65-F5344CB8AC3E}">
        <p14:creationId xmlns:p14="http://schemas.microsoft.com/office/powerpoint/2010/main" val="1910464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33010BD-DCF1-4AD9-B596-8756A1C1A5BE}" type="slidenum">
              <a:rPr lang="en-GB" smtClean="0"/>
              <a:t>4</a:t>
            </a:fld>
            <a:endParaRPr lang="en-GB" dirty="0"/>
          </a:p>
        </p:txBody>
      </p:sp>
    </p:spTree>
    <p:extLst>
      <p:ext uri="{BB962C8B-B14F-4D97-AF65-F5344CB8AC3E}">
        <p14:creationId xmlns:p14="http://schemas.microsoft.com/office/powerpoint/2010/main" val="6723816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901C5172-E29D-4DCE-830B-57F568C4757E}" type="datetimeFigureOut">
              <a:rPr lang="en-GB" smtClean="0"/>
              <a:pPr/>
              <a:t>16/02/2021</a:t>
            </a:fld>
            <a:endParaRPr lang="en-GB" dirty="0"/>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n-GB" dirty="0"/>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E0638F82-7B9D-49C1-8C93-EE2C08ADA967}" type="slidenum">
              <a:rPr lang="en-GB" smtClean="0"/>
              <a:pPr/>
              <a:t>‹#›</a:t>
            </a:fld>
            <a:endParaRPr lang="en-GB" dirty="0"/>
          </a:p>
        </p:txBody>
      </p:sp>
    </p:spTree>
    <p:extLst>
      <p:ext uri="{BB962C8B-B14F-4D97-AF65-F5344CB8AC3E}">
        <p14:creationId xmlns:p14="http://schemas.microsoft.com/office/powerpoint/2010/main" val="2681828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1C5172-E29D-4DCE-830B-57F568C4757E}" type="datetimeFigureOut">
              <a:rPr lang="en-GB" smtClean="0"/>
              <a:pPr/>
              <a:t>16/02/2021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E0638F82-7B9D-49C1-8C93-EE2C08ADA967}" type="slidenum">
              <a:rPr lang="en-GB" smtClean="0"/>
              <a:pPr/>
              <a:t>‹#›</a:t>
            </a:fld>
            <a:endParaRPr lang="en-GB" dirty="0"/>
          </a:p>
        </p:txBody>
      </p:sp>
    </p:spTree>
    <p:extLst>
      <p:ext uri="{BB962C8B-B14F-4D97-AF65-F5344CB8AC3E}">
        <p14:creationId xmlns:p14="http://schemas.microsoft.com/office/powerpoint/2010/main" val="3479574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01C5172-E29D-4DCE-830B-57F568C4757E}" type="datetimeFigureOut">
              <a:rPr lang="en-GB" smtClean="0"/>
              <a:pPr/>
              <a:t>16/02/2021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E0638F82-7B9D-49C1-8C93-EE2C08ADA967}" type="slidenum">
              <a:rPr lang="en-GB" smtClean="0"/>
              <a:pPr/>
              <a:t>‹#›</a:t>
            </a:fld>
            <a:endParaRPr lang="en-GB" dirty="0"/>
          </a:p>
        </p:txBody>
      </p:sp>
    </p:spTree>
    <p:extLst>
      <p:ext uri="{BB962C8B-B14F-4D97-AF65-F5344CB8AC3E}">
        <p14:creationId xmlns:p14="http://schemas.microsoft.com/office/powerpoint/2010/main" val="32699843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01C5172-E29D-4DCE-830B-57F568C4757E}" type="datetimeFigureOut">
              <a:rPr lang="en-GB" smtClean="0"/>
              <a:pPr/>
              <a:t>16/02/2021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E0638F82-7B9D-49C1-8C93-EE2C08ADA967}" type="slidenum">
              <a:rPr lang="en-GB" smtClean="0"/>
              <a:pPr/>
              <a:t>‹#›</a:t>
            </a:fld>
            <a:endParaRPr lang="en-GB" dirty="0"/>
          </a:p>
        </p:txBody>
      </p:sp>
    </p:spTree>
    <p:extLst>
      <p:ext uri="{BB962C8B-B14F-4D97-AF65-F5344CB8AC3E}">
        <p14:creationId xmlns:p14="http://schemas.microsoft.com/office/powerpoint/2010/main" val="16106071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1C5172-E29D-4DCE-830B-57F568C4757E}" type="datetimeFigureOut">
              <a:rPr lang="en-GB" smtClean="0"/>
              <a:pPr/>
              <a:t>16/02/2021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E0638F82-7B9D-49C1-8C93-EE2C08ADA967}" type="slidenum">
              <a:rPr lang="en-GB" smtClean="0"/>
              <a:pPr/>
              <a:t>‹#›</a:t>
            </a:fld>
            <a:endParaRPr lang="en-GB" dirty="0"/>
          </a:p>
        </p:txBody>
      </p:sp>
    </p:spTree>
    <p:extLst>
      <p:ext uri="{BB962C8B-B14F-4D97-AF65-F5344CB8AC3E}">
        <p14:creationId xmlns:p14="http://schemas.microsoft.com/office/powerpoint/2010/main" val="41407375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01C5172-E29D-4DCE-830B-57F568C4757E}" type="datetimeFigureOut">
              <a:rPr lang="en-GB" smtClean="0"/>
              <a:pPr/>
              <a:t>16/02/2021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E0638F82-7B9D-49C1-8C93-EE2C08ADA967}" type="slidenum">
              <a:rPr lang="en-GB" smtClean="0"/>
              <a:pPr/>
              <a:t>‹#›</a:t>
            </a:fld>
            <a:endParaRPr lang="en-GB" dirty="0"/>
          </a:p>
        </p:txBody>
      </p:sp>
    </p:spTree>
    <p:extLst>
      <p:ext uri="{BB962C8B-B14F-4D97-AF65-F5344CB8AC3E}">
        <p14:creationId xmlns:p14="http://schemas.microsoft.com/office/powerpoint/2010/main" val="30071774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01C5172-E29D-4DCE-830B-57F568C4757E}" type="datetimeFigureOut">
              <a:rPr lang="en-GB" smtClean="0"/>
              <a:pPr/>
              <a:t>16/02/2021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E0638F82-7B9D-49C1-8C93-EE2C08ADA967}" type="slidenum">
              <a:rPr lang="en-GB" smtClean="0"/>
              <a:pPr/>
              <a:t>‹#›</a:t>
            </a:fld>
            <a:endParaRPr lang="en-GB" dirty="0"/>
          </a:p>
        </p:txBody>
      </p:sp>
    </p:spTree>
    <p:extLst>
      <p:ext uri="{BB962C8B-B14F-4D97-AF65-F5344CB8AC3E}">
        <p14:creationId xmlns:p14="http://schemas.microsoft.com/office/powerpoint/2010/main" val="1508120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901C5172-E29D-4DCE-830B-57F568C4757E}" type="datetimeFigureOut">
              <a:rPr lang="en-GB" smtClean="0"/>
              <a:pPr/>
              <a:t>16/02/2021</a:t>
            </a:fld>
            <a:endParaRPr lang="en-GB" dirty="0"/>
          </a:p>
        </p:txBody>
      </p:sp>
      <p:sp>
        <p:nvSpPr>
          <p:cNvPr id="5" name="Footer Placeholder 4"/>
          <p:cNvSpPr>
            <a:spLocks noGrp="1"/>
          </p:cNvSpPr>
          <p:nvPr>
            <p:ph type="ftr" sz="quarter" idx="11"/>
          </p:nvPr>
        </p:nvSpPr>
        <p:spPr>
          <a:xfrm>
            <a:off x="516133" y="6387910"/>
            <a:ext cx="3859795" cy="228660"/>
          </a:xfrm>
        </p:spPr>
        <p:txBody>
          <a:bodyPr/>
          <a:lstStyle/>
          <a:p>
            <a:endParaRPr lang="en-GB" dirty="0"/>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E0638F82-7B9D-49C1-8C93-EE2C08ADA967}" type="slidenum">
              <a:rPr lang="en-GB" smtClean="0"/>
              <a:pPr/>
              <a:t>‹#›</a:t>
            </a:fld>
            <a:endParaRPr lang="en-GB" dirty="0"/>
          </a:p>
        </p:txBody>
      </p:sp>
    </p:spTree>
    <p:extLst>
      <p:ext uri="{BB962C8B-B14F-4D97-AF65-F5344CB8AC3E}">
        <p14:creationId xmlns:p14="http://schemas.microsoft.com/office/powerpoint/2010/main" val="23211750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1C5172-E29D-4DCE-830B-57F568C4757E}" type="datetimeFigureOut">
              <a:rPr lang="en-GB" smtClean="0"/>
              <a:pPr/>
              <a:t>16/02/2021</a:t>
            </a:fld>
            <a:endParaRPr lang="en-GB" dirty="0"/>
          </a:p>
        </p:txBody>
      </p:sp>
      <p:sp>
        <p:nvSpPr>
          <p:cNvPr id="5" name="Footer Placeholder 4"/>
          <p:cNvSpPr>
            <a:spLocks noGrp="1"/>
          </p:cNvSpPr>
          <p:nvPr>
            <p:ph type="ftr" sz="quarter" idx="11"/>
          </p:nvPr>
        </p:nvSpPr>
        <p:spPr>
          <a:xfrm>
            <a:off x="538546" y="6365498"/>
            <a:ext cx="3859795" cy="228660"/>
          </a:xfrm>
        </p:spPr>
        <p:txBody>
          <a:bodyPr/>
          <a:lstStyle/>
          <a:p>
            <a:endParaRPr lang="en-GB" dirty="0"/>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E0638F82-7B9D-49C1-8C93-EE2C08ADA967}" type="slidenum">
              <a:rPr lang="en-GB" smtClean="0"/>
              <a:pPr/>
              <a:t>‹#›</a:t>
            </a:fld>
            <a:endParaRPr lang="en-GB" dirty="0"/>
          </a:p>
        </p:txBody>
      </p:sp>
    </p:spTree>
    <p:extLst>
      <p:ext uri="{BB962C8B-B14F-4D97-AF65-F5344CB8AC3E}">
        <p14:creationId xmlns:p14="http://schemas.microsoft.com/office/powerpoint/2010/main" val="2612264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1C5172-E29D-4DCE-830B-57F568C4757E}" type="datetimeFigureOut">
              <a:rPr lang="en-GB" smtClean="0"/>
              <a:pPr/>
              <a:t>16/02/2021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E0638F82-7B9D-49C1-8C93-EE2C08ADA967}" type="slidenum">
              <a:rPr lang="en-GB" smtClean="0"/>
              <a:pPr/>
              <a:t>‹#›</a:t>
            </a:fld>
            <a:endParaRPr lang="en-GB" dirty="0"/>
          </a:p>
        </p:txBody>
      </p:sp>
    </p:spTree>
    <p:extLst>
      <p:ext uri="{BB962C8B-B14F-4D97-AF65-F5344CB8AC3E}">
        <p14:creationId xmlns:p14="http://schemas.microsoft.com/office/powerpoint/2010/main" val="3782664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1C5172-E29D-4DCE-830B-57F568C4757E}" type="datetimeFigureOut">
              <a:rPr lang="en-GB" smtClean="0"/>
              <a:pPr/>
              <a:t>16/02/2021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E0638F82-7B9D-49C1-8C93-EE2C08ADA967}" type="slidenum">
              <a:rPr lang="en-GB" smtClean="0"/>
              <a:pPr/>
              <a:t>‹#›</a:t>
            </a:fld>
            <a:endParaRPr lang="en-GB" dirty="0"/>
          </a:p>
        </p:txBody>
      </p:sp>
    </p:spTree>
    <p:extLst>
      <p:ext uri="{BB962C8B-B14F-4D97-AF65-F5344CB8AC3E}">
        <p14:creationId xmlns:p14="http://schemas.microsoft.com/office/powerpoint/2010/main" val="1464333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1C5172-E29D-4DCE-830B-57F568C4757E}" type="datetimeFigureOut">
              <a:rPr lang="en-GB" smtClean="0"/>
              <a:pPr/>
              <a:t>16/02/2021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E0638F82-7B9D-49C1-8C93-EE2C08ADA967}" type="slidenum">
              <a:rPr lang="en-GB" smtClean="0"/>
              <a:pPr/>
              <a:t>‹#›</a:t>
            </a:fld>
            <a:endParaRPr lang="en-GB" dirty="0"/>
          </a:p>
        </p:txBody>
      </p:sp>
    </p:spTree>
    <p:extLst>
      <p:ext uri="{BB962C8B-B14F-4D97-AF65-F5344CB8AC3E}">
        <p14:creationId xmlns:p14="http://schemas.microsoft.com/office/powerpoint/2010/main" val="1430168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01C5172-E29D-4DCE-830B-57F568C4757E}" type="datetimeFigureOut">
              <a:rPr lang="en-GB" smtClean="0"/>
              <a:pPr/>
              <a:t>16/02/2021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E0638F82-7B9D-49C1-8C93-EE2C08ADA967}" type="slidenum">
              <a:rPr lang="en-GB" smtClean="0"/>
              <a:pPr/>
              <a:t>‹#›</a:t>
            </a:fld>
            <a:endParaRPr lang="en-GB" dirty="0"/>
          </a:p>
        </p:txBody>
      </p:sp>
    </p:spTree>
    <p:extLst>
      <p:ext uri="{BB962C8B-B14F-4D97-AF65-F5344CB8AC3E}">
        <p14:creationId xmlns:p14="http://schemas.microsoft.com/office/powerpoint/2010/main" val="396872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1C5172-E29D-4DCE-830B-57F568C4757E}" type="datetimeFigureOut">
              <a:rPr lang="en-GB" smtClean="0"/>
              <a:pPr/>
              <a:t>16/02/2021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E0638F82-7B9D-49C1-8C93-EE2C08ADA967}" type="slidenum">
              <a:rPr lang="en-GB" smtClean="0"/>
              <a:pPr/>
              <a:t>‹#›</a:t>
            </a:fld>
            <a:endParaRPr lang="en-GB" dirty="0"/>
          </a:p>
        </p:txBody>
      </p:sp>
    </p:spTree>
    <p:extLst>
      <p:ext uri="{BB962C8B-B14F-4D97-AF65-F5344CB8AC3E}">
        <p14:creationId xmlns:p14="http://schemas.microsoft.com/office/powerpoint/2010/main" val="4230148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901C5172-E29D-4DCE-830B-57F568C4757E}" type="datetimeFigureOut">
              <a:rPr lang="en-GB" smtClean="0"/>
              <a:pPr/>
              <a:t>16/02/2021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E0638F82-7B9D-49C1-8C93-EE2C08ADA967}" type="slidenum">
              <a:rPr lang="en-GB" smtClean="0"/>
              <a:pPr/>
              <a:t>‹#›</a:t>
            </a:fld>
            <a:endParaRPr lang="en-GB" dirty="0"/>
          </a:p>
        </p:txBody>
      </p:sp>
    </p:spTree>
    <p:extLst>
      <p:ext uri="{BB962C8B-B14F-4D97-AF65-F5344CB8AC3E}">
        <p14:creationId xmlns:p14="http://schemas.microsoft.com/office/powerpoint/2010/main" val="1815115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1C5172-E29D-4DCE-830B-57F568C4757E}" type="datetimeFigureOut">
              <a:rPr lang="en-GB" smtClean="0"/>
              <a:pPr/>
              <a:t>16/02/2021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E0638F82-7B9D-49C1-8C93-EE2C08ADA967}" type="slidenum">
              <a:rPr lang="en-GB" smtClean="0"/>
              <a:pPr/>
              <a:t>‹#›</a:t>
            </a:fld>
            <a:endParaRPr lang="en-GB" dirty="0"/>
          </a:p>
        </p:txBody>
      </p:sp>
    </p:spTree>
    <p:extLst>
      <p:ext uri="{BB962C8B-B14F-4D97-AF65-F5344CB8AC3E}">
        <p14:creationId xmlns:p14="http://schemas.microsoft.com/office/powerpoint/2010/main" val="3657953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1C5172-E29D-4DCE-830B-57F568C4757E}" type="datetimeFigureOut">
              <a:rPr lang="en-GB" smtClean="0"/>
              <a:pPr/>
              <a:t>16/02/2021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E0638F82-7B9D-49C1-8C93-EE2C08ADA967}" type="slidenum">
              <a:rPr lang="en-GB" smtClean="0"/>
              <a:pPr/>
              <a:t>‹#›</a:t>
            </a:fld>
            <a:endParaRPr lang="en-GB" dirty="0"/>
          </a:p>
        </p:txBody>
      </p:sp>
    </p:spTree>
    <p:extLst>
      <p:ext uri="{BB962C8B-B14F-4D97-AF65-F5344CB8AC3E}">
        <p14:creationId xmlns:p14="http://schemas.microsoft.com/office/powerpoint/2010/main" val="870135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901C5172-E29D-4DCE-830B-57F568C4757E}" type="datetimeFigureOut">
              <a:rPr lang="en-GB" smtClean="0"/>
              <a:pPr/>
              <a:t>16/02/2021</a:t>
            </a:fld>
            <a:endParaRPr lang="en-GB" dirty="0"/>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n-GB" dirty="0"/>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E0638F82-7B9D-49C1-8C93-EE2C08ADA967}" type="slidenum">
              <a:rPr lang="en-GB" smtClean="0"/>
              <a:pPr/>
              <a:t>‹#›</a:t>
            </a:fld>
            <a:endParaRPr lang="en-GB" dirty="0"/>
          </a:p>
        </p:txBody>
      </p:sp>
    </p:spTree>
    <p:extLst>
      <p:ext uri="{BB962C8B-B14F-4D97-AF65-F5344CB8AC3E}">
        <p14:creationId xmlns:p14="http://schemas.microsoft.com/office/powerpoint/2010/main" val="20622230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8812" y="332656"/>
            <a:ext cx="8460432" cy="1470025"/>
          </a:xfrm>
        </p:spPr>
        <p:txBody>
          <a:bodyPr>
            <a:normAutofit/>
          </a:bodyPr>
          <a:lstStyle/>
          <a:p>
            <a:r>
              <a:rPr lang="en-GB" dirty="0"/>
              <a:t>Cumbernauld Academy</a:t>
            </a:r>
          </a:p>
        </p:txBody>
      </p:sp>
      <p:sp>
        <p:nvSpPr>
          <p:cNvPr id="3" name="Subtitle 2"/>
          <p:cNvSpPr>
            <a:spLocks noGrp="1"/>
          </p:cNvSpPr>
          <p:nvPr>
            <p:ph type="subTitle" idx="1"/>
          </p:nvPr>
        </p:nvSpPr>
        <p:spPr>
          <a:xfrm>
            <a:off x="539552" y="1556792"/>
            <a:ext cx="8280920" cy="1752600"/>
          </a:xfrm>
        </p:spPr>
        <p:txBody>
          <a:bodyPr>
            <a:normAutofit fontScale="92500"/>
          </a:bodyPr>
          <a:lstStyle/>
          <a:p>
            <a:endParaRPr lang="en-GB" dirty="0">
              <a:solidFill>
                <a:schemeClr val="tx1"/>
              </a:solidFill>
            </a:endParaRPr>
          </a:p>
          <a:p>
            <a:r>
              <a:rPr lang="en-GB" sz="3200" dirty="0"/>
              <a:t>S3 INTO S4 OPTION Information Assembly</a:t>
            </a:r>
          </a:p>
          <a:p>
            <a:r>
              <a:rPr lang="en-GB" sz="3200" dirty="0"/>
              <a:t>			Wednesday 17</a:t>
            </a:r>
            <a:r>
              <a:rPr lang="en-GB" sz="3200" baseline="30000" dirty="0"/>
              <a:t>th</a:t>
            </a:r>
            <a:r>
              <a:rPr lang="en-GB" sz="3200" dirty="0"/>
              <a:t> February 2021</a:t>
            </a:r>
          </a:p>
        </p:txBody>
      </p:sp>
      <p:pic>
        <p:nvPicPr>
          <p:cNvPr id="4" name="Picture 3"/>
          <p:cNvPicPr>
            <a:picLocks noChangeAspect="1" noChangeArrowheads="1"/>
          </p:cNvPicPr>
          <p:nvPr/>
        </p:nvPicPr>
        <p:blipFill rotWithShape="1">
          <a:blip r:embed="rId2" cstate="print"/>
          <a:srcRect l="10344" t="5539" b="3053"/>
          <a:stretch/>
        </p:blipFill>
        <p:spPr bwMode="auto">
          <a:xfrm>
            <a:off x="3595936" y="3573016"/>
            <a:ext cx="1872208" cy="237626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S4 National Assessments</a:t>
            </a:r>
          </a:p>
        </p:txBody>
      </p:sp>
      <p:sp>
        <p:nvSpPr>
          <p:cNvPr id="3" name="Content Placeholder 2"/>
          <p:cNvSpPr>
            <a:spLocks noGrp="1"/>
          </p:cNvSpPr>
          <p:nvPr>
            <p:ph idx="1"/>
          </p:nvPr>
        </p:nvSpPr>
        <p:spPr>
          <a:xfrm>
            <a:off x="611560" y="2204864"/>
            <a:ext cx="7344816" cy="3960440"/>
          </a:xfrm>
        </p:spPr>
        <p:txBody>
          <a:bodyPr>
            <a:normAutofit/>
          </a:bodyPr>
          <a:lstStyle/>
          <a:p>
            <a:pPr marL="0" indent="0">
              <a:buNone/>
            </a:pPr>
            <a:endParaRPr lang="en-GB" dirty="0"/>
          </a:p>
          <a:p>
            <a:r>
              <a:rPr lang="en-GB" dirty="0"/>
              <a:t>In National 3 &amp; 4 courses pupils must pass two or three internal units (depending on subject). </a:t>
            </a:r>
            <a:r>
              <a:rPr lang="en-GB" b="1" dirty="0"/>
              <a:t>There is no final exam</a:t>
            </a:r>
          </a:p>
          <a:p>
            <a:r>
              <a:rPr lang="en-GB" dirty="0"/>
              <a:t>In National 5 courses pupils will not have internal units to pass however there will be an external exam</a:t>
            </a:r>
          </a:p>
          <a:p>
            <a:r>
              <a:rPr lang="en-GB" dirty="0"/>
              <a:t>Some subjects also have assignments/practical or Folio work which contributes to their overall grade. </a:t>
            </a:r>
          </a:p>
          <a:p>
            <a:r>
              <a:rPr lang="en-GB" dirty="0"/>
              <a:t>Assessment Calendar – will be on the website and will show the time frame of internal assessments. </a:t>
            </a:r>
          </a:p>
          <a:p>
            <a:endParaRPr lang="en-GB" dirty="0"/>
          </a:p>
          <a:p>
            <a:endParaRPr lang="en-GB" dirty="0"/>
          </a:p>
        </p:txBody>
      </p:sp>
    </p:spTree>
    <p:extLst>
      <p:ext uri="{BB962C8B-B14F-4D97-AF65-F5344CB8AC3E}">
        <p14:creationId xmlns:p14="http://schemas.microsoft.com/office/powerpoint/2010/main" val="2697164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23528" y="764704"/>
            <a:ext cx="8280920" cy="773710"/>
          </a:xfrm>
          <a:prstGeom prst="rect">
            <a:avLst/>
          </a:prstGeom>
        </p:spPr>
        <p:txBody>
          <a:bodyPr>
            <a:noAutofit/>
          </a:bodyPr>
          <a:lst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6000" b="1" dirty="0"/>
              <a:t> </a:t>
            </a:r>
            <a:r>
              <a:rPr lang="en-GB" sz="3600" dirty="0"/>
              <a:t>Curriculum  Structure – August 2021 </a:t>
            </a:r>
            <a:endParaRPr lang="en-GB" sz="4400" dirty="0"/>
          </a:p>
        </p:txBody>
      </p:sp>
      <p:pic>
        <p:nvPicPr>
          <p:cNvPr id="9" name="Picture 8"/>
          <p:cNvPicPr>
            <a:picLocks noChangeAspect="1"/>
          </p:cNvPicPr>
          <p:nvPr/>
        </p:nvPicPr>
        <p:blipFill>
          <a:blip r:embed="rId3"/>
          <a:stretch>
            <a:fillRect/>
          </a:stretch>
        </p:blipFill>
        <p:spPr>
          <a:xfrm>
            <a:off x="165571" y="2348880"/>
            <a:ext cx="8668842" cy="3672408"/>
          </a:xfrm>
          <a:prstGeom prst="rect">
            <a:avLst/>
          </a:prstGeom>
        </p:spPr>
      </p:pic>
    </p:spTree>
    <p:extLst>
      <p:ext uri="{BB962C8B-B14F-4D97-AF65-F5344CB8AC3E}">
        <p14:creationId xmlns:p14="http://schemas.microsoft.com/office/powerpoint/2010/main" val="1181020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908720"/>
            <a:ext cx="8748464" cy="845718"/>
          </a:xfrm>
        </p:spPr>
        <p:txBody>
          <a:bodyPr>
            <a:noAutofit/>
          </a:bodyPr>
          <a:lstStyle/>
          <a:p>
            <a:r>
              <a:rPr lang="en-GB" sz="6000" b="1" dirty="0"/>
              <a:t> </a:t>
            </a:r>
            <a:r>
              <a:rPr lang="en-GB" sz="4000" b="1" dirty="0"/>
              <a:t>How will we allocate the time?</a:t>
            </a:r>
          </a:p>
        </p:txBody>
      </p:sp>
      <p:sp>
        <p:nvSpPr>
          <p:cNvPr id="7" name="TextBox 6"/>
          <p:cNvSpPr txBox="1"/>
          <p:nvPr/>
        </p:nvSpPr>
        <p:spPr>
          <a:xfrm>
            <a:off x="251520" y="5589240"/>
            <a:ext cx="6840760" cy="523220"/>
          </a:xfrm>
          <a:prstGeom prst="rect">
            <a:avLst/>
          </a:prstGeom>
          <a:noFill/>
        </p:spPr>
        <p:txBody>
          <a:bodyPr wrap="square" rtlCol="0">
            <a:spAutoFit/>
          </a:bodyPr>
          <a:lstStyle/>
          <a:p>
            <a:r>
              <a:rPr lang="en-GB" sz="2800" b="1" dirty="0"/>
              <a:t>Pupil Option Interviews</a:t>
            </a:r>
            <a:r>
              <a:rPr lang="en-GB" sz="2800" dirty="0"/>
              <a:t>:  </a:t>
            </a:r>
            <a:r>
              <a:rPr lang="en-GB" sz="2800" b="1" dirty="0"/>
              <a:t>w/b 8/03/21</a:t>
            </a:r>
          </a:p>
        </p:txBody>
      </p:sp>
      <p:graphicFrame>
        <p:nvGraphicFramePr>
          <p:cNvPr id="10" name="Table 9"/>
          <p:cNvGraphicFramePr>
            <a:graphicFrameLocks noGrp="1"/>
          </p:cNvGraphicFramePr>
          <p:nvPr>
            <p:extLst>
              <p:ext uri="{D42A27DB-BD31-4B8C-83A1-F6EECF244321}">
                <p14:modId xmlns:p14="http://schemas.microsoft.com/office/powerpoint/2010/main" val="2184380858"/>
              </p:ext>
            </p:extLst>
          </p:nvPr>
        </p:nvGraphicFramePr>
        <p:xfrm>
          <a:off x="557554" y="2276872"/>
          <a:ext cx="8065387" cy="2826691"/>
        </p:xfrm>
        <a:graphic>
          <a:graphicData uri="http://schemas.openxmlformats.org/drawingml/2006/table">
            <a:tbl>
              <a:tblPr firstRow="1" firstCol="1" bandRow="1"/>
              <a:tblGrid>
                <a:gridCol w="1157318">
                  <a:extLst>
                    <a:ext uri="{9D8B030D-6E8A-4147-A177-3AD203B41FA5}">
                      <a16:colId xmlns:a16="http://schemas.microsoft.com/office/drawing/2014/main" val="20000"/>
                    </a:ext>
                  </a:extLst>
                </a:gridCol>
                <a:gridCol w="1157318">
                  <a:extLst>
                    <a:ext uri="{9D8B030D-6E8A-4147-A177-3AD203B41FA5}">
                      <a16:colId xmlns:a16="http://schemas.microsoft.com/office/drawing/2014/main" val="20001"/>
                    </a:ext>
                  </a:extLst>
                </a:gridCol>
                <a:gridCol w="1157318">
                  <a:extLst>
                    <a:ext uri="{9D8B030D-6E8A-4147-A177-3AD203B41FA5}">
                      <a16:colId xmlns:a16="http://schemas.microsoft.com/office/drawing/2014/main" val="20002"/>
                    </a:ext>
                  </a:extLst>
                </a:gridCol>
                <a:gridCol w="1227059">
                  <a:extLst>
                    <a:ext uri="{9D8B030D-6E8A-4147-A177-3AD203B41FA5}">
                      <a16:colId xmlns:a16="http://schemas.microsoft.com/office/drawing/2014/main" val="20003"/>
                    </a:ext>
                  </a:extLst>
                </a:gridCol>
                <a:gridCol w="1080120">
                  <a:extLst>
                    <a:ext uri="{9D8B030D-6E8A-4147-A177-3AD203B41FA5}">
                      <a16:colId xmlns:a16="http://schemas.microsoft.com/office/drawing/2014/main" val="2939028594"/>
                    </a:ext>
                  </a:extLst>
                </a:gridCol>
                <a:gridCol w="1143127">
                  <a:extLst>
                    <a:ext uri="{9D8B030D-6E8A-4147-A177-3AD203B41FA5}">
                      <a16:colId xmlns:a16="http://schemas.microsoft.com/office/drawing/2014/main" val="20004"/>
                    </a:ext>
                  </a:extLst>
                </a:gridCol>
                <a:gridCol w="1143127">
                  <a:extLst>
                    <a:ext uri="{9D8B030D-6E8A-4147-A177-3AD203B41FA5}">
                      <a16:colId xmlns:a16="http://schemas.microsoft.com/office/drawing/2014/main" val="667314293"/>
                    </a:ext>
                  </a:extLst>
                </a:gridCol>
              </a:tblGrid>
              <a:tr h="297578">
                <a:tc>
                  <a:txBody>
                    <a:bodyPr/>
                    <a:lstStyle/>
                    <a:p>
                      <a:pPr algn="ctr">
                        <a:lnSpc>
                          <a:spcPct val="107000"/>
                        </a:lnSpc>
                        <a:spcAft>
                          <a:spcPts val="0"/>
                        </a:spcAft>
                      </a:pPr>
                      <a:r>
                        <a:rPr lang="en-GB" sz="1500" dirty="0">
                          <a:effectLst/>
                          <a:latin typeface="Calibri" panose="020F0502020204030204" pitchFamily="34" charset="0"/>
                          <a:ea typeface="Calibri" panose="020F0502020204030204" pitchFamily="34" charset="0"/>
                          <a:cs typeface="Times New Roman" panose="02020603050405020304" pitchFamily="18" charset="0"/>
                        </a:rPr>
                        <a:t>English</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317" marR="66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07000"/>
                        </a:lnSpc>
                        <a:spcAft>
                          <a:spcPts val="0"/>
                        </a:spcAft>
                      </a:pPr>
                      <a:r>
                        <a:rPr lang="en-GB" sz="1500" dirty="0">
                          <a:effectLst/>
                          <a:latin typeface="Calibri" panose="020F0502020204030204" pitchFamily="34" charset="0"/>
                          <a:ea typeface="Calibri" panose="020F0502020204030204" pitchFamily="34" charset="0"/>
                          <a:cs typeface="Times New Roman" panose="02020603050405020304" pitchFamily="18" charset="0"/>
                        </a:rPr>
                        <a:t>Maths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317" marR="66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07000"/>
                        </a:lnSpc>
                        <a:spcAft>
                          <a:spcPts val="0"/>
                        </a:spcAft>
                      </a:pPr>
                      <a:r>
                        <a:rPr lang="en-GB" sz="1500" dirty="0">
                          <a:effectLst/>
                          <a:latin typeface="Calibri" panose="020F0502020204030204" pitchFamily="34" charset="0"/>
                          <a:ea typeface="Calibri" panose="020F0502020204030204" pitchFamily="34" charset="0"/>
                          <a:cs typeface="Times New Roman" panose="02020603050405020304" pitchFamily="18" charset="0"/>
                        </a:rPr>
                        <a:t>Option 1</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317" marR="66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0"/>
                        </a:spcAft>
                      </a:pPr>
                      <a:r>
                        <a:rPr lang="en-GB" sz="1500" dirty="0">
                          <a:effectLst/>
                          <a:latin typeface="Calibri" panose="020F0502020204030204" pitchFamily="34" charset="0"/>
                          <a:ea typeface="Calibri" panose="020F0502020204030204" pitchFamily="34" charset="0"/>
                          <a:cs typeface="Times New Roman" panose="02020603050405020304" pitchFamily="18" charset="0"/>
                        </a:rPr>
                        <a:t>Option 2</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317" marR="66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Option 3</a:t>
                      </a:r>
                    </a:p>
                  </a:txBody>
                  <a:tcPr marL="66317" marR="66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33"/>
                    </a:solidFill>
                  </a:tcPr>
                </a:tc>
                <a:tc>
                  <a:txBody>
                    <a:bodyPr/>
                    <a:lstStyle/>
                    <a:p>
                      <a:pPr algn="ctr">
                        <a:lnSpc>
                          <a:spcPct val="107000"/>
                        </a:lnSpc>
                        <a:spcAft>
                          <a:spcPts val="0"/>
                        </a:spcAft>
                      </a:pPr>
                      <a:r>
                        <a:rPr lang="en-GB" sz="1500" dirty="0">
                          <a:effectLst/>
                          <a:latin typeface="Calibri" panose="020F0502020204030204" pitchFamily="34" charset="0"/>
                          <a:ea typeface="Calibri" panose="020F0502020204030204" pitchFamily="34" charset="0"/>
                          <a:cs typeface="Times New Roman" panose="02020603050405020304" pitchFamily="18" charset="0"/>
                        </a:rPr>
                        <a:t>Option 4</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317" marR="66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33CC"/>
                    </a:solidFill>
                  </a:tcPr>
                </a:tc>
                <a:tc>
                  <a:txBody>
                    <a:bodyPr/>
                    <a:lstStyle/>
                    <a:p>
                      <a:pPr algn="ct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Option 5</a:t>
                      </a:r>
                    </a:p>
                  </a:txBody>
                  <a:tcPr marL="66317" marR="66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9CE0"/>
                    </a:solidFill>
                  </a:tcPr>
                </a:tc>
                <a:extLst>
                  <a:ext uri="{0D108BD9-81ED-4DB2-BD59-A6C34878D82A}">
                    <a16:rowId xmlns:a16="http://schemas.microsoft.com/office/drawing/2014/main" val="10000"/>
                  </a:ext>
                </a:extLst>
              </a:tr>
              <a:tr h="1137007">
                <a:tc>
                  <a:txBody>
                    <a:bodyPr/>
                    <a:lstStyle/>
                    <a:p>
                      <a:pP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4 Periods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N3/4/5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317" marR="66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4 Periods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N3/4/5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317" marR="66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4 Periods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N3/4/5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317" marR="66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4 Periods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N3/4/5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317" marR="66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GB" sz="1800" dirty="0">
                        <a:effectLst/>
                        <a:latin typeface="+mn-lt"/>
                        <a:ea typeface="+mn-ea"/>
                        <a:cs typeface="+mn-cs"/>
                      </a:endParaRPr>
                    </a:p>
                    <a:p>
                      <a:pPr algn="ct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4 Periods</a:t>
                      </a:r>
                    </a:p>
                    <a:p>
                      <a:pPr algn="ct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N3/4/5</a:t>
                      </a:r>
                    </a:p>
                    <a:p>
                      <a:endParaRPr lang="en-GB" dirty="0"/>
                    </a:p>
                  </a:txBody>
                  <a:tcPr marL="66317" marR="66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4 Periods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N3/4/5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317" marR="66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4 Periods</a:t>
                      </a:r>
                    </a:p>
                    <a:p>
                      <a:pPr algn="ct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N3/4/5</a:t>
                      </a:r>
                    </a:p>
                    <a:p>
                      <a:pPr algn="ct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317" marR="66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392106">
                <a:tc gridSpan="7">
                  <a:txBody>
                    <a:bodyPr/>
                    <a:lstStyle/>
                    <a:p>
                      <a:pP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This will provide the opportunity for a total of 7 qualifications by the end of S4 with all students undertaking English, Maths and 5 other subjects. In addition to this all pupils will undertake 1 period of RE, 1 period of Skills for Life, 1 period of Personal Support and 2 periods of Core PE. This provides a balance between depth of study required for success and a range of qualifications.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6317" marR="66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95535" y="620688"/>
            <a:ext cx="7992888" cy="845718"/>
          </a:xfrm>
          <a:prstGeom prst="rect">
            <a:avLst/>
          </a:prstGeom>
        </p:spPr>
        <p:txBody>
          <a:bodyPr>
            <a:noAutofit/>
          </a:bodyPr>
          <a:lst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6000" b="1" dirty="0"/>
              <a:t>    </a:t>
            </a:r>
            <a:r>
              <a:rPr lang="en-GB" dirty="0"/>
              <a:t>S3 into S4 Options - Planning </a:t>
            </a:r>
            <a:endParaRPr lang="en-GB" sz="4400" dirty="0"/>
          </a:p>
        </p:txBody>
      </p:sp>
      <p:sp>
        <p:nvSpPr>
          <p:cNvPr id="3" name="TextBox 2">
            <a:extLst>
              <a:ext uri="{FF2B5EF4-FFF2-40B4-BE49-F238E27FC236}">
                <a16:creationId xmlns:a16="http://schemas.microsoft.com/office/drawing/2014/main" id="{CFBF0C9B-C980-44CA-A007-DCEBCC70BED3}"/>
              </a:ext>
            </a:extLst>
          </p:cNvPr>
          <p:cNvSpPr txBox="1"/>
          <p:nvPr/>
        </p:nvSpPr>
        <p:spPr>
          <a:xfrm>
            <a:off x="539552" y="2492896"/>
            <a:ext cx="8136904" cy="3139321"/>
          </a:xfrm>
          <a:prstGeom prst="rect">
            <a:avLst/>
          </a:prstGeom>
          <a:noFill/>
        </p:spPr>
        <p:txBody>
          <a:bodyPr wrap="square" rtlCol="0">
            <a:spAutoFit/>
          </a:bodyPr>
          <a:lstStyle/>
          <a:p>
            <a:pPr marL="285750" indent="-285750">
              <a:buFont typeface="Arial" panose="020B0604020202020204" pitchFamily="34" charset="0"/>
              <a:buChar char="•"/>
            </a:pPr>
            <a:r>
              <a:rPr lang="en-GB" dirty="0"/>
              <a:t>You were asked to complete a Google Form explaining your ideal choices for S4.</a:t>
            </a:r>
          </a:p>
          <a:p>
            <a:pPr marL="285750" indent="-285750">
              <a:buFont typeface="Arial" panose="020B0604020202020204" pitchFamily="34" charset="0"/>
              <a:buChar char="•"/>
            </a:pPr>
            <a:r>
              <a:rPr lang="en-GB" dirty="0"/>
              <a:t>The responses from this form generated 132 replies, and this information has been entered in our system to generate the ‘Best-Fit’ Option form for your year group.</a:t>
            </a:r>
          </a:p>
          <a:p>
            <a:pPr marL="285750" indent="-285750">
              <a:buFont typeface="Arial" panose="020B0604020202020204" pitchFamily="34" charset="0"/>
              <a:buChar char="•"/>
            </a:pPr>
            <a:r>
              <a:rPr lang="en-GB" dirty="0"/>
              <a:t>Some pupils responded twice, so the last data entered was put in for them.</a:t>
            </a:r>
          </a:p>
          <a:p>
            <a:pPr marL="285750" indent="-285750">
              <a:buFont typeface="Arial" panose="020B0604020202020204" pitchFamily="34" charset="0"/>
              <a:buChar char="•"/>
            </a:pPr>
            <a:r>
              <a:rPr lang="en-GB" dirty="0"/>
              <a:t>We are currently working on finalising this form and hope to have it ready for the end of the week. If you have not completed the Form yet it can still be completed for data to be collected. The deadline would be for the end of Thursday 18</a:t>
            </a:r>
            <a:r>
              <a:rPr lang="en-GB" baseline="30000" dirty="0"/>
              <a:t>th</a:t>
            </a:r>
            <a:r>
              <a:rPr lang="en-GB" dirty="0"/>
              <a:t> February.</a:t>
            </a:r>
          </a:p>
        </p:txBody>
      </p:sp>
    </p:spTree>
    <p:extLst>
      <p:ext uri="{BB962C8B-B14F-4D97-AF65-F5344CB8AC3E}">
        <p14:creationId xmlns:p14="http://schemas.microsoft.com/office/powerpoint/2010/main" val="1006140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4091D54B-59AB-4A5E-8E9E-0421BD66D4F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9144000" cy="6858000"/>
            <a:chOff x="0" y="0"/>
            <a:chExt cx="12192000" cy="6858000"/>
          </a:xfrm>
        </p:grpSpPr>
        <p:sp>
          <p:nvSpPr>
            <p:cNvPr id="27" name="Rectangle 26">
              <a:extLst>
                <a:ext uri="{FF2B5EF4-FFF2-40B4-BE49-F238E27FC236}">
                  <a16:creationId xmlns:a16="http://schemas.microsoft.com/office/drawing/2014/main" id="{547CE62E-FFFD-4A1F-BA78-C3B89C36FC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8" name="Freeform 5">
              <a:extLst>
                <a:ext uri="{FF2B5EF4-FFF2-40B4-BE49-F238E27FC236}">
                  <a16:creationId xmlns:a16="http://schemas.microsoft.com/office/drawing/2014/main" id="{AE51FD27-6B6A-4D21-BF22-245DA9BD0B3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Rectangle 29">
            <a:extLst>
              <a:ext uri="{FF2B5EF4-FFF2-40B4-BE49-F238E27FC236}">
                <a16:creationId xmlns:a16="http://schemas.microsoft.com/office/drawing/2014/main" id="{B8144315-1C5A-4185-A952-25D98D303D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2" name="Freeform 5">
            <a:extLst>
              <a:ext uri="{FF2B5EF4-FFF2-40B4-BE49-F238E27FC236}">
                <a16:creationId xmlns:a16="http://schemas.microsoft.com/office/drawing/2014/main" id="{11CAC6F2-0806-417B-BF5D-5AEF6195FA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9144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34" name="Rectangle 33">
            <a:extLst>
              <a:ext uri="{FF2B5EF4-FFF2-40B4-BE49-F238E27FC236}">
                <a16:creationId xmlns:a16="http://schemas.microsoft.com/office/drawing/2014/main" id="{D4723B02-0AAB-4F6E-BA41-8ED99D559D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5" name="TextBox 4">
            <a:extLst>
              <a:ext uri="{FF2B5EF4-FFF2-40B4-BE49-F238E27FC236}">
                <a16:creationId xmlns:a16="http://schemas.microsoft.com/office/drawing/2014/main" id="{34791817-A7A9-4A94-B841-6EC3F1AA6F81}"/>
              </a:ext>
            </a:extLst>
          </p:cNvPr>
          <p:cNvSpPr txBox="1"/>
          <p:nvPr/>
        </p:nvSpPr>
        <p:spPr>
          <a:xfrm>
            <a:off x="6120579" y="1113062"/>
            <a:ext cx="2536723" cy="3281957"/>
          </a:xfrm>
          <a:prstGeom prst="rect">
            <a:avLst/>
          </a:prstGeom>
        </p:spPr>
        <p:txBody>
          <a:bodyPr vert="horz" lIns="91440" tIns="45720" rIns="91440" bIns="45720" rtlCol="0" anchor="b">
            <a:normAutofit/>
          </a:bodyPr>
          <a:lstStyle/>
          <a:p>
            <a:pPr defTabSz="457200">
              <a:lnSpc>
                <a:spcPct val="90000"/>
              </a:lnSpc>
              <a:spcBef>
                <a:spcPct val="0"/>
              </a:spcBef>
              <a:spcAft>
                <a:spcPts val="600"/>
              </a:spcAft>
            </a:pPr>
            <a:r>
              <a:rPr lang="en-US" sz="4200" b="0" i="0" kern="1200" dirty="0">
                <a:solidFill>
                  <a:srgbClr val="EBEBEB"/>
                </a:solidFill>
                <a:latin typeface="+mj-lt"/>
                <a:ea typeface="+mj-ea"/>
                <a:cs typeface="+mj-cs"/>
              </a:rPr>
              <a:t>The Option Form for last year was….</a:t>
            </a:r>
          </a:p>
        </p:txBody>
      </p:sp>
      <p:pic>
        <p:nvPicPr>
          <p:cNvPr id="3" name="Picture 2">
            <a:extLst>
              <a:ext uri="{FF2B5EF4-FFF2-40B4-BE49-F238E27FC236}">
                <a16:creationId xmlns:a16="http://schemas.microsoft.com/office/drawing/2014/main" id="{057D1EE6-86A7-4081-AED2-5F97729B8B86}"/>
              </a:ext>
            </a:extLst>
          </p:cNvPr>
          <p:cNvPicPr>
            <a:picLocks noChangeAspect="1"/>
          </p:cNvPicPr>
          <p:nvPr/>
        </p:nvPicPr>
        <p:blipFill>
          <a:blip r:embed="rId3"/>
          <a:stretch>
            <a:fillRect/>
          </a:stretch>
        </p:blipFill>
        <p:spPr>
          <a:xfrm>
            <a:off x="832322" y="1704563"/>
            <a:ext cx="4853180" cy="3445757"/>
          </a:xfrm>
          <a:prstGeom prst="roundRect">
            <a:avLst>
              <a:gd name="adj" fmla="val 1858"/>
            </a:avLst>
          </a:prstGeom>
          <a:effectLst>
            <a:outerShdw blurRad="50800" dist="50800" dir="5400000" algn="tl" rotWithShape="0">
              <a:srgbClr val="000000">
                <a:alpha val="43000"/>
              </a:srgbClr>
            </a:outerShdw>
          </a:effectLst>
        </p:spPr>
      </p:pic>
    </p:spTree>
    <p:extLst>
      <p:ext uri="{BB962C8B-B14F-4D97-AF65-F5344CB8AC3E}">
        <p14:creationId xmlns:p14="http://schemas.microsoft.com/office/powerpoint/2010/main" val="2854879207"/>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oAutofit/>
          </a:bodyPr>
          <a:lstStyle/>
          <a:p>
            <a:pPr algn="ctr"/>
            <a:r>
              <a:rPr lang="en-GB" dirty="0"/>
              <a:t>National Qualifications </a:t>
            </a:r>
          </a:p>
        </p:txBody>
      </p:sp>
      <p:pic>
        <p:nvPicPr>
          <p:cNvPr id="4" name="Picture 3"/>
          <p:cNvPicPr>
            <a:picLocks noChangeAspect="1" noChangeArrowheads="1"/>
          </p:cNvPicPr>
          <p:nvPr/>
        </p:nvPicPr>
        <p:blipFill>
          <a:blip r:embed="rId2" cstate="print"/>
          <a:srcRect/>
          <a:stretch>
            <a:fillRect/>
          </a:stretch>
        </p:blipFill>
        <p:spPr bwMode="auto">
          <a:xfrm>
            <a:off x="8071837" y="5373216"/>
            <a:ext cx="996682" cy="1240768"/>
          </a:xfrm>
          <a:prstGeom prst="rect">
            <a:avLst/>
          </a:prstGeom>
          <a:noFill/>
          <a:ln w="9525">
            <a:noFill/>
            <a:miter lim="800000"/>
            <a:headEnd/>
            <a:tailEnd/>
          </a:ln>
        </p:spPr>
      </p:pic>
      <p:graphicFrame>
        <p:nvGraphicFramePr>
          <p:cNvPr id="6" name="Group 2"/>
          <p:cNvGraphicFramePr>
            <a:graphicFrameLocks noGrp="1"/>
          </p:cNvGraphicFramePr>
          <p:nvPr>
            <p:extLst>
              <p:ext uri="{D42A27DB-BD31-4B8C-83A1-F6EECF244321}">
                <p14:modId xmlns:p14="http://schemas.microsoft.com/office/powerpoint/2010/main" val="314154531"/>
              </p:ext>
            </p:extLst>
          </p:nvPr>
        </p:nvGraphicFramePr>
        <p:xfrm>
          <a:off x="873444" y="2420888"/>
          <a:ext cx="7198393" cy="3901440"/>
        </p:xfrm>
        <a:graphic>
          <a:graphicData uri="http://schemas.openxmlformats.org/drawingml/2006/table">
            <a:tbl>
              <a:tblPr/>
              <a:tblGrid>
                <a:gridCol w="7198393">
                  <a:extLst>
                    <a:ext uri="{9D8B030D-6E8A-4147-A177-3AD203B41FA5}">
                      <a16:colId xmlns:a16="http://schemas.microsoft.com/office/drawing/2014/main" val="20000"/>
                    </a:ext>
                  </a:extLst>
                </a:gridCol>
              </a:tblGrid>
              <a:tr h="537536">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r>
                        <a:rPr kumimoji="0" lang="en-US" sz="3600" b="0" i="0" u="none" strike="noStrike" cap="none" normalizeH="0" baseline="0" dirty="0">
                          <a:ln>
                            <a:noFill/>
                          </a:ln>
                          <a:solidFill>
                            <a:srgbClr val="FFFFFF"/>
                          </a:solidFill>
                          <a:effectLst/>
                          <a:latin typeface="Gill Sans" charset="0"/>
                          <a:ea typeface="ヒラギノ角ゴ ProN W3" charset="0"/>
                          <a:cs typeface="ヒラギノ角ゴ ProN W3" charset="0"/>
                          <a:sym typeface="Gill Sans" charset="0"/>
                        </a:rPr>
                        <a:t>Curriculum for </a:t>
                      </a:r>
                      <a:r>
                        <a:rPr kumimoji="0" lang="en-US" sz="3600" b="0" i="0" u="none" strike="noStrike" cap="none" normalizeH="0" baseline="0" dirty="0">
                          <a:ln>
                            <a:noFill/>
                          </a:ln>
                          <a:solidFill>
                            <a:schemeClr val="bg1"/>
                          </a:solidFill>
                          <a:effectLst/>
                          <a:latin typeface="Gill Sans" charset="0"/>
                          <a:ea typeface="ヒラギノ角ゴ ProN W3" charset="0"/>
                          <a:cs typeface="ヒラギノ角ゴ ProN W3" charset="0"/>
                          <a:sym typeface="Gill Sans" charset="0"/>
                        </a:rPr>
                        <a:t>Excellence</a:t>
                      </a:r>
                    </a:p>
                  </a:txBody>
                  <a:tcPr marL="50796" marR="50796"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6">
                        <a:lumMod val="50000"/>
                      </a:schemeClr>
                    </a:solidFill>
                  </a:tcPr>
                </a:tc>
                <a:extLst>
                  <a:ext uri="{0D108BD9-81ED-4DB2-BD59-A6C34878D82A}">
                    <a16:rowId xmlns:a16="http://schemas.microsoft.com/office/drawing/2014/main" val="10000"/>
                  </a:ext>
                </a:extLst>
              </a:tr>
              <a:tr h="560805">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r>
                        <a:rPr kumimoji="0" lang="en-US" sz="3600" b="0" i="0" u="none" strike="noStrike" cap="none" normalizeH="0" baseline="0" dirty="0">
                          <a:ln>
                            <a:noFill/>
                          </a:ln>
                          <a:solidFill>
                            <a:schemeClr val="bg1"/>
                          </a:solidFill>
                          <a:effectLst/>
                          <a:latin typeface="Gill Sans" charset="0"/>
                          <a:ea typeface="ヒラギノ角ゴ ProN W3" charset="0"/>
                          <a:cs typeface="ヒラギノ角ゴ ProN W3" charset="0"/>
                          <a:sym typeface="Gill Sans" charset="0"/>
                        </a:rPr>
                        <a:t>National 3</a:t>
                      </a:r>
                    </a:p>
                  </a:txBody>
                  <a:tcPr marL="50796" marR="50796"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6">
                        <a:lumMod val="50000"/>
                      </a:schemeClr>
                    </a:solidFill>
                  </a:tcPr>
                </a:tc>
                <a:extLst>
                  <a:ext uri="{0D108BD9-81ED-4DB2-BD59-A6C34878D82A}">
                    <a16:rowId xmlns:a16="http://schemas.microsoft.com/office/drawing/2014/main" val="10001"/>
                  </a:ext>
                </a:extLst>
              </a:tr>
              <a:tr h="560805">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r>
                        <a:rPr kumimoji="0" lang="en-US" sz="3600" b="0" i="0" u="none" strike="noStrike" cap="none" normalizeH="0" baseline="0" dirty="0">
                          <a:ln>
                            <a:noFill/>
                          </a:ln>
                          <a:solidFill>
                            <a:schemeClr val="bg1"/>
                          </a:solidFill>
                          <a:effectLst/>
                          <a:latin typeface="Gill Sans" charset="0"/>
                          <a:ea typeface="ヒラギノ角ゴ ProN W3" charset="0"/>
                          <a:cs typeface="ヒラギノ角ゴ ProN W3" charset="0"/>
                          <a:sym typeface="Gill Sans" charset="0"/>
                        </a:rPr>
                        <a:t>National 4</a:t>
                      </a:r>
                    </a:p>
                  </a:txBody>
                  <a:tcPr marL="50796" marR="50796"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6">
                        <a:lumMod val="50000"/>
                      </a:schemeClr>
                    </a:solidFill>
                  </a:tcPr>
                </a:tc>
                <a:extLst>
                  <a:ext uri="{0D108BD9-81ED-4DB2-BD59-A6C34878D82A}">
                    <a16:rowId xmlns:a16="http://schemas.microsoft.com/office/drawing/2014/main" val="10002"/>
                  </a:ext>
                </a:extLst>
              </a:tr>
              <a:tr h="560805">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r>
                        <a:rPr kumimoji="0" lang="en-US" sz="3600" b="0" i="0" u="none" strike="noStrike" cap="none" normalizeH="0" baseline="0" dirty="0">
                          <a:ln>
                            <a:noFill/>
                          </a:ln>
                          <a:solidFill>
                            <a:schemeClr val="bg1"/>
                          </a:solidFill>
                          <a:effectLst/>
                          <a:latin typeface="Gill Sans" charset="0"/>
                          <a:ea typeface="ヒラギノ角ゴ ProN W3" charset="0"/>
                          <a:cs typeface="ヒラギノ角ゴ ProN W3" charset="0"/>
                          <a:sym typeface="Gill Sans" charset="0"/>
                        </a:rPr>
                        <a:t>National 5</a:t>
                      </a:r>
                    </a:p>
                  </a:txBody>
                  <a:tcPr marL="50796" marR="50796"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6">
                        <a:lumMod val="50000"/>
                      </a:schemeClr>
                    </a:solidFill>
                  </a:tcPr>
                </a:tc>
                <a:extLst>
                  <a:ext uri="{0D108BD9-81ED-4DB2-BD59-A6C34878D82A}">
                    <a16:rowId xmlns:a16="http://schemas.microsoft.com/office/drawing/2014/main" val="10003"/>
                  </a:ext>
                </a:extLst>
              </a:tr>
              <a:tr h="560805">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r>
                        <a:rPr kumimoji="0" lang="en-US" sz="3600" b="0" i="0" u="none" strike="noStrike" cap="none" normalizeH="0" baseline="0" dirty="0">
                          <a:ln>
                            <a:noFill/>
                          </a:ln>
                          <a:solidFill>
                            <a:schemeClr val="bg1"/>
                          </a:solidFill>
                          <a:effectLst/>
                          <a:latin typeface="Gill Sans" charset="0"/>
                          <a:ea typeface="ヒラギノ角ゴ ProN W3" charset="0"/>
                          <a:cs typeface="ヒラギノ角ゴ ProN W3" charset="0"/>
                          <a:sym typeface="Gill Sans" charset="0"/>
                        </a:rPr>
                        <a:t>New Higher</a:t>
                      </a:r>
                    </a:p>
                  </a:txBody>
                  <a:tcPr marL="50796" marR="50796"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6">
                        <a:lumMod val="50000"/>
                      </a:schemeClr>
                    </a:solidFill>
                  </a:tcPr>
                </a:tc>
                <a:extLst>
                  <a:ext uri="{0D108BD9-81ED-4DB2-BD59-A6C34878D82A}">
                    <a16:rowId xmlns:a16="http://schemas.microsoft.com/office/drawing/2014/main" val="10004"/>
                  </a:ext>
                </a:extLst>
              </a:tr>
              <a:tr h="560805">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r>
                        <a:rPr kumimoji="0" lang="en-US" sz="3600" b="0" i="0" u="none" strike="noStrike" cap="none" normalizeH="0" baseline="0" dirty="0">
                          <a:ln>
                            <a:noFill/>
                          </a:ln>
                          <a:solidFill>
                            <a:schemeClr val="bg1"/>
                          </a:solidFill>
                          <a:effectLst/>
                          <a:latin typeface="Gill Sans" charset="0"/>
                          <a:ea typeface="ヒラギノ角ゴ ProN W3" charset="0"/>
                          <a:cs typeface="ヒラギノ角ゴ ProN W3" charset="0"/>
                          <a:sym typeface="Gill Sans" charset="0"/>
                        </a:rPr>
                        <a:t>New Advanced Higher</a:t>
                      </a:r>
                    </a:p>
                  </a:txBody>
                  <a:tcPr marL="50796" marR="50796"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6">
                        <a:lumMod val="50000"/>
                      </a:schemeClr>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srcRect/>
          <a:stretch>
            <a:fillRect/>
          </a:stretch>
        </p:blipFill>
        <p:spPr bwMode="auto">
          <a:xfrm>
            <a:off x="8449760" y="5759831"/>
            <a:ext cx="511190" cy="636379"/>
          </a:xfrm>
          <a:prstGeom prst="rect">
            <a:avLst/>
          </a:prstGeom>
          <a:noFill/>
          <a:ln w="9525">
            <a:noFill/>
            <a:miter lim="800000"/>
            <a:headEnd/>
            <a:tailEnd/>
          </a:ln>
        </p:spPr>
      </p:pic>
      <p:sp>
        <p:nvSpPr>
          <p:cNvPr id="5" name="Title 4"/>
          <p:cNvSpPr>
            <a:spLocks noGrp="1"/>
          </p:cNvSpPr>
          <p:nvPr>
            <p:ph type="title"/>
          </p:nvPr>
        </p:nvSpPr>
        <p:spPr>
          <a:xfrm>
            <a:off x="611560" y="908720"/>
            <a:ext cx="7049395" cy="709865"/>
          </a:xfrm>
        </p:spPr>
        <p:txBody>
          <a:bodyPr/>
          <a:lstStyle/>
          <a:p>
            <a:pPr algn="ctr"/>
            <a:r>
              <a:rPr lang="en-GB" altLang="en-US" sz="3000" dirty="0"/>
              <a:t>Possible Achievement Pathway – Apprenticeship</a:t>
            </a:r>
            <a:endParaRPr lang="en-GB" sz="3000" dirty="0"/>
          </a:p>
        </p:txBody>
      </p:sp>
      <p:pic>
        <p:nvPicPr>
          <p:cNvPr id="7" name="Picture 6"/>
          <p:cNvPicPr>
            <a:picLocks noChangeAspect="1"/>
          </p:cNvPicPr>
          <p:nvPr/>
        </p:nvPicPr>
        <p:blipFill>
          <a:blip r:embed="rId3"/>
          <a:stretch>
            <a:fillRect/>
          </a:stretch>
        </p:blipFill>
        <p:spPr>
          <a:xfrm>
            <a:off x="474933" y="2348879"/>
            <a:ext cx="7974827" cy="4047331"/>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856" y="1052736"/>
            <a:ext cx="8352928" cy="709865"/>
          </a:xfrm>
        </p:spPr>
        <p:txBody>
          <a:bodyPr/>
          <a:lstStyle/>
          <a:p>
            <a:pPr lvl="0" algn="ctr" defTabSz="914400" fontAlgn="base">
              <a:spcAft>
                <a:spcPct val="0"/>
              </a:spcAft>
            </a:pPr>
            <a:r>
              <a:rPr lang="en-GB" altLang="en-US" sz="3000" dirty="0"/>
              <a:t>Possible</a:t>
            </a:r>
            <a:r>
              <a:rPr lang="en-GB" altLang="en-US" dirty="0"/>
              <a:t> Achievement Pathway – </a:t>
            </a:r>
            <a:br>
              <a:rPr lang="en-GB" altLang="en-US" dirty="0"/>
            </a:br>
            <a:r>
              <a:rPr lang="en-GB" altLang="en-US" kern="0" dirty="0">
                <a:latin typeface="Gill Sans" charset="0"/>
                <a:sym typeface="Gill Sans" charset="0"/>
              </a:rPr>
              <a:t>Hopes of Medicine?</a:t>
            </a:r>
            <a:br>
              <a:rPr lang="en-US" altLang="en-US" sz="5400" kern="0" dirty="0">
                <a:solidFill>
                  <a:srgbClr val="000000"/>
                </a:solidFill>
                <a:latin typeface="Gill Sans" charset="0"/>
                <a:sym typeface="Gill Sans" charset="0"/>
              </a:rPr>
            </a:br>
            <a:endParaRPr lang="en-GB" b="1" dirty="0"/>
          </a:p>
        </p:txBody>
      </p:sp>
      <p:pic>
        <p:nvPicPr>
          <p:cNvPr id="5" name="Picture 3"/>
          <p:cNvPicPr>
            <a:picLocks noChangeAspect="1" noChangeArrowheads="1"/>
          </p:cNvPicPr>
          <p:nvPr/>
        </p:nvPicPr>
        <p:blipFill>
          <a:blip r:embed="rId2" cstate="print"/>
          <a:srcRect/>
          <a:stretch>
            <a:fillRect/>
          </a:stretch>
        </p:blipFill>
        <p:spPr bwMode="auto">
          <a:xfrm>
            <a:off x="8460432" y="5703973"/>
            <a:ext cx="556196" cy="692407"/>
          </a:xfrm>
          <a:prstGeom prst="rect">
            <a:avLst/>
          </a:prstGeom>
          <a:noFill/>
          <a:ln w="9525">
            <a:noFill/>
            <a:miter lim="800000"/>
            <a:headEnd/>
            <a:tailEnd/>
          </a:ln>
        </p:spPr>
      </p:pic>
      <p:pic>
        <p:nvPicPr>
          <p:cNvPr id="7" name="Picture 6"/>
          <p:cNvPicPr>
            <a:picLocks noChangeAspect="1"/>
          </p:cNvPicPr>
          <p:nvPr/>
        </p:nvPicPr>
        <p:blipFill>
          <a:blip r:embed="rId3"/>
          <a:stretch>
            <a:fillRect/>
          </a:stretch>
        </p:blipFill>
        <p:spPr>
          <a:xfrm>
            <a:off x="512592" y="2355859"/>
            <a:ext cx="7731815" cy="4040521"/>
          </a:xfrm>
          <a:prstGeom prst="rect">
            <a:avLst/>
          </a:prstGeom>
        </p:spPr>
      </p:pic>
    </p:spTree>
    <p:extLst>
      <p:ext uri="{BB962C8B-B14F-4D97-AF65-F5344CB8AC3E}">
        <p14:creationId xmlns:p14="http://schemas.microsoft.com/office/powerpoint/2010/main" val="3480126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cstate="print"/>
          <a:srcRect/>
          <a:stretch>
            <a:fillRect/>
          </a:stretch>
        </p:blipFill>
        <p:spPr bwMode="auto">
          <a:xfrm>
            <a:off x="8447448" y="5877272"/>
            <a:ext cx="552536" cy="687851"/>
          </a:xfrm>
          <a:prstGeom prst="rect">
            <a:avLst/>
          </a:prstGeom>
          <a:noFill/>
          <a:ln w="9525">
            <a:noFill/>
            <a:miter lim="800000"/>
            <a:headEnd/>
            <a:tailEnd/>
          </a:ln>
        </p:spPr>
      </p:pic>
      <p:sp>
        <p:nvSpPr>
          <p:cNvPr id="4" name="Title 3"/>
          <p:cNvSpPr>
            <a:spLocks noGrp="1"/>
          </p:cNvSpPr>
          <p:nvPr>
            <p:ph type="title"/>
          </p:nvPr>
        </p:nvSpPr>
        <p:spPr>
          <a:xfrm>
            <a:off x="611560" y="980728"/>
            <a:ext cx="8219336" cy="709865"/>
          </a:xfrm>
        </p:spPr>
        <p:txBody>
          <a:bodyPr/>
          <a:lstStyle/>
          <a:p>
            <a:pPr algn="ctr"/>
            <a:r>
              <a:rPr lang="en-GB" altLang="en-US" sz="3000" dirty="0"/>
              <a:t>Possible Achievement Pathway – </a:t>
            </a:r>
            <a:br>
              <a:rPr lang="en-GB" altLang="en-US" sz="3000" dirty="0"/>
            </a:br>
            <a:r>
              <a:rPr lang="en-GB" altLang="en-US" sz="2800" kern="0" dirty="0"/>
              <a:t>Taking time to get there?</a:t>
            </a:r>
            <a:br>
              <a:rPr lang="en-US" altLang="en-US" sz="2800" kern="0" dirty="0"/>
            </a:br>
            <a:endParaRPr lang="en-GB" sz="3000" dirty="0"/>
          </a:p>
        </p:txBody>
      </p:sp>
      <p:pic>
        <p:nvPicPr>
          <p:cNvPr id="8" name="Picture 7"/>
          <p:cNvPicPr>
            <a:picLocks noChangeAspect="1"/>
          </p:cNvPicPr>
          <p:nvPr/>
        </p:nvPicPr>
        <p:blipFill>
          <a:blip r:embed="rId3"/>
          <a:stretch>
            <a:fillRect/>
          </a:stretch>
        </p:blipFill>
        <p:spPr>
          <a:xfrm>
            <a:off x="529128" y="2315085"/>
            <a:ext cx="7709979" cy="4250037"/>
          </a:xfrm>
          <a:prstGeom prst="rect">
            <a:avLst/>
          </a:prstGeom>
        </p:spPr>
      </p:pic>
    </p:spTree>
    <p:extLst>
      <p:ext uri="{BB962C8B-B14F-4D97-AF65-F5344CB8AC3E}">
        <p14:creationId xmlns:p14="http://schemas.microsoft.com/office/powerpoint/2010/main" val="18287497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410</Words>
  <Application>Microsoft Office PowerPoint</Application>
  <PresentationFormat>On-screen Show (4:3)</PresentationFormat>
  <Paragraphs>63</Paragraphs>
  <Slides>10</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Century Gothic</vt:lpstr>
      <vt:lpstr>Gill Sans</vt:lpstr>
      <vt:lpstr>Wingdings 3</vt:lpstr>
      <vt:lpstr>Ion Boardroom</vt:lpstr>
      <vt:lpstr>Cumbernauld Academy</vt:lpstr>
      <vt:lpstr>PowerPoint Presentation</vt:lpstr>
      <vt:lpstr> How will we allocate the time?</vt:lpstr>
      <vt:lpstr>PowerPoint Presentation</vt:lpstr>
      <vt:lpstr>PowerPoint Presentation</vt:lpstr>
      <vt:lpstr>National Qualifications </vt:lpstr>
      <vt:lpstr>Possible Achievement Pathway – Apprenticeship</vt:lpstr>
      <vt:lpstr>Possible Achievement Pathway –  Hopes of Medicine? </vt:lpstr>
      <vt:lpstr>Possible Achievement Pathway –  Taking time to get there? </vt:lpstr>
      <vt:lpstr>S4 National Assessments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Cumbernauld Academy</dc:title>
  <dc:creator>Lisa McGuigan</dc:creator>
  <cp:lastModifiedBy>Lisa McGuigan</cp:lastModifiedBy>
  <cp:revision>1</cp:revision>
  <dcterms:created xsi:type="dcterms:W3CDTF">2021-02-16T21:21:54Z</dcterms:created>
  <dcterms:modified xsi:type="dcterms:W3CDTF">2021-02-16T21:25:58Z</dcterms:modified>
</cp:coreProperties>
</file>