
<file path=[Content_Types].xml><?xml version="1.0" encoding="utf-8"?>
<Types xmlns="http://schemas.openxmlformats.org/package/2006/content-types">
  <Default Extension="jpg&amp;ehk=wVz1jB2f6bYm87qzJA5n6w&amp;r=0&amp;pid=OfficeInsert" ContentType="image/jpeg"/>
  <Default Extension="jpg&amp;ehk=nYry791ruh11jJrNYzO7BQ&amp;r=0&amp;pid=OfficeInsert" ContentType="image/jpeg"/>
  <Default Extension="jpg&amp;ehk=5BkY7kz" ContentType="image/jpeg"/>
  <Default Extension="jpg&amp;ehk=yEkoHlqm" ContentType="image/jpeg"/>
  <Default Extension="jpg&amp;ehk=gD2nUkTleQVYunQ7Mmn9YA&amp;r=0&amp;pid=OfficeInsert" ContentType="image/jpeg"/>
  <Default Extension="jpg&amp;ehk=mnbCSiq9PKolfxrmYrYziw&amp;r=0&amp;pid=OfficeInsert" ContentType="image/jpeg"/>
  <Default Extension="jpg&amp;ehk=JEVa" ContentType="image/jpeg"/>
  <Default Extension="jpg&amp;ehk=KGdch1" ContentType="image/jpeg"/>
  <Default Extension="jpg&amp;ehk=cprPVnkHuh3WEKaY46IJgw&amp;r=0&amp;pid=OfficeInsert" ContentType="image/jpeg"/>
  <Default Extension="jpeg" ContentType="image/jpeg"/>
  <Default Extension="jpg&amp;ehk=3F3lkBioGVCi4S85fE2rPQ&amp;r=0&amp;pid=OfficeInsert" ContentType="image/jpeg"/>
  <Default Extension="jpg&amp;ehk=7yX" ContentType="image/jpeg"/>
  <Default Extension="jpg&amp;ehk=CDpctVwMy6" ContentType="image/jpeg"/>
  <Default Extension="jpg&amp;ehk=ZwBYmqzxgiI2NqcuYWHnpw&amp;r=0&amp;pid=OfficeInsert" ContentType="image/jpeg"/>
  <Default Extension="rels" ContentType="application/vnd.openxmlformats-package.relationships+xml"/>
  <Default Extension="xml" ContentType="application/xml"/>
  <Default Extension="jpg&amp;ehk=UCpPKq3Z5A08e7RXS62lIw&amp;r=0&amp;pid=OfficeInsert" ContentType="image/jpeg"/>
  <Default Extension="jpg&amp;ehk=jdapmo1f3tZ" ContentType="image/jpeg"/>
  <Default Extension="jpg&amp;ehk=gqPHbgQ6ehOfS6DMBpbFjw&amp;r=0&amp;pid=OfficeInsert" ContentType="image/jpeg"/>
  <Default Extension="jpg&amp;ehk=sdBhGqbdPK1zNSf6w5vlDQ&amp;r=0&amp;pid=OfficeInsert" ContentType="image/jpeg"/>
  <Default Extension="jpg&amp;ehk=MGfPW1" ContentType="image/jpeg"/>
  <Default Extension="gif&amp;ehk=PJJf6tM" ContentType="image/gif"/>
  <Default Extension="jpg&amp;ehk=yXUaO7WtGbI00E0Gd" ContentType="image/jpeg"/>
  <Default Extension="jpg&amp;ehk=qVyX3" ContentType="image/jpeg"/>
  <Default Extension="gif&amp;ehk=uF0qQZ0oMAv57W" ContentType="image/gif"/>
  <Default Extension="jpg&amp;ehk=TA96mvZZLYolZCBkWredGg&amp;r=0&amp;pid=OfficeInsert" ContentType="image/jpeg"/>
  <Default Extension="jpg&amp;ehk=PBC" ContentType="image/jpeg"/>
  <Default Extension="jpg&amp;ehk=pZCXntg0DDjqzd1wQJjLkg&amp;r=0&amp;pid=OfficeInsert" ContentType="image/jpeg"/>
  <Default Extension="jpg&amp;ehk=7VN" ContentType="image/jpeg"/>
  <Default Extension="jpg&amp;ehk=br6" ContentType="image/jpeg"/>
  <Default Extension="jpg&amp;ehk=unSY574yzeMujtUYD2ZpoQ&amp;r=0&amp;pid=OfficeInsert" ContentType="image/jpeg"/>
  <Default Extension="jpg&amp;ehk=c9JHga2eij25" ContentType="image/jpeg"/>
  <Default Extension="jpg&amp;ehk=xiCNGKrFHa" ContentType="image/jpeg"/>
  <Default Extension="jpg&amp;ehk=t2rcDy6VBvhc1P3Y5" ContentType="image/jpeg"/>
  <Default Extension="jpg&amp;ehk=0GZRbdfMUCiRYqdXRbiXXQ&amp;r=0&amp;pid=OfficeInsert" ContentType="image/jpeg"/>
  <Default Extension="jpg&amp;ehk=hjyLnQywp4hBfRJCB97Wiw&amp;r=0&amp;pid=OfficeInsert" ContentType="image/jpeg"/>
  <Default Extension="jpg&amp;ehk=SqFSpv6uLShgj" ContentType="image/jpeg"/>
  <Default Extension="jpg&amp;ehk=D" ContentType="image/jpeg"/>
  <Default Extension="png&amp;ehk=PQ1aiBo20V03EtGEtsenig&amp;r=0&amp;pid=OfficeInsert" ContentType="image/png"/>
  <Default Extension="jpg&amp;ehk=X0Z" ContentType="image/jpeg"/>
  <Default Extension="jpg&amp;ehk=iYApN687GnQiejr5JRy" ContentType="image/jpeg"/>
  <Default Extension="jpg&amp;ehk=Ar5B8tr1MNO0NZRfFgJbFQ&amp;r=0&amp;pid=OfficeInsert" ContentType="image/jpeg"/>
  <Default Extension="jpg" ContentType="image/jpeg"/>
  <Default Extension="jpg&amp;ehk=yWPPehq2W" ContentType="image/jpeg"/>
  <Default Extension="jpg&amp;ehk=jFTrW371GOB" ContentType="image/jpeg"/>
  <Default Extension="jpg&amp;ehk=NAaTP5wFkSjh9jYqok0bJQ&amp;r=0&amp;pid=OfficeInsert" ContentType="image/jpeg"/>
  <Default Extension="jpg&amp;ehk=3xKMuW" ContentType="image/jpeg"/>
  <Default Extension="jpg&amp;ehk=zf7iRpFuVQxQDQpNK95Pmg&amp;r=0&amp;pid=OfficeInsert" ContentType="image/jpeg"/>
  <Default Extension="jpg&amp;ehk=oQucauj4sBT3w7RJrscuCA&amp;r=0&amp;pid=OfficeInsert" ContentType="image/jpeg"/>
  <Default Extension="jpg&amp;ehk=I2dirIig7aa9U6Pt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6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29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49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88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5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97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3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95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1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39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73EBD-1E90-4562-874A-F2E65B5A4A42}" type="datetimeFigureOut">
              <a:rPr lang="en-GB" smtClean="0"/>
              <a:t>17/04/2017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F3B30-C219-40B1-BFE1-90B70E9A7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70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&amp;ehk=yXUaO7WtGbI00E0Gd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&amp;ehk=qVyX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&amp;ehk=I2dirIig7aa9U6Pt"/><Relationship Id="rId3" Type="http://schemas.openxmlformats.org/officeDocument/2006/relationships/image" Target="../media/image43.jpg&amp;ehk=SqFSpv6uLShgj"/><Relationship Id="rId7" Type="http://schemas.openxmlformats.org/officeDocument/2006/relationships/image" Target="../media/image47.jpg&amp;ehk=xiCNGKrFHa"/><Relationship Id="rId2" Type="http://schemas.openxmlformats.org/officeDocument/2006/relationships/image" Target="../media/image42.jpg&amp;ehk=c9JHga2eij25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&amp;ehk=D"/><Relationship Id="rId5" Type="http://schemas.openxmlformats.org/officeDocument/2006/relationships/image" Target="../media/image45.jpg&amp;ehk=iYApN687GnQiejr5JRy"/><Relationship Id="rId4" Type="http://schemas.openxmlformats.org/officeDocument/2006/relationships/image" Target="../media/image44.jpg&amp;ehk=MGfPW1"/><Relationship Id="rId9" Type="http://schemas.openxmlformats.org/officeDocument/2006/relationships/image" Target="../media/image49.jpg&amp;ehk=3xKMuW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&amp;ehk=PJJf6tM"/><Relationship Id="rId2" Type="http://schemas.openxmlformats.org/officeDocument/2006/relationships/image" Target="../media/image50.jpg&amp;ehk=Ar5B8tr1MNO0NZRfFgJbFQ&amp;r=0&amp;pid=OfficeInsert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&amp;ehk=PQ1aiBo20V03EtGEtsenig&amp;r=0&amp;pid=OfficeInsert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&amp;ehk=uF0qQZ0oMAv57W"/><Relationship Id="rId7" Type="http://schemas.openxmlformats.org/officeDocument/2006/relationships/image" Target="../media/image9.jpg&amp;ehk=PBC"/><Relationship Id="rId2" Type="http://schemas.openxmlformats.org/officeDocument/2006/relationships/image" Target="../media/image4.jpg&amp;ehk=wVz1jB2f6bYm87qzJA5n6w&amp;r=0&amp;pid=OfficeInsert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&amp;ehk=TA96mvZZLYolZCBkWredGg&amp;r=0&amp;pid=OfficeInsert"/><Relationship Id="rId5" Type="http://schemas.openxmlformats.org/officeDocument/2006/relationships/image" Target="../media/image7.jpg&amp;ehk=KGdch1"/><Relationship Id="rId4" Type="http://schemas.openxmlformats.org/officeDocument/2006/relationships/image" Target="../media/image6.jpg&amp;ehk=UCpPKq3Z5A08e7RXS62lIw&amp;r=0&amp;pid=OfficeInsert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&amp;ehk=cprPVnkHuh3WEKaY46IJgw&amp;r=0&amp;pid=OfficeInsert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&amp;ehk=yWPPehq2W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&amp;ehk=nYry791ruh11jJrNYzO7BQ&amp;r=0&amp;pid=OfficeInsert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&amp;ehk=7VN"/><Relationship Id="rId5" Type="http://schemas.openxmlformats.org/officeDocument/2006/relationships/image" Target="../media/image16.jpg&amp;ehk=pZCXntg0DDjqzd1wQJjLkg&amp;r=0&amp;pid=OfficeInsert"/><Relationship Id="rId4" Type="http://schemas.openxmlformats.org/officeDocument/2006/relationships/image" Target="../media/image15.jpg&amp;ehk=jdapmo1f3tZ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&amp;ehk=jFTrW371GOB"/><Relationship Id="rId5" Type="http://schemas.openxmlformats.org/officeDocument/2006/relationships/image" Target="../media/image22.jpg&amp;ehk=gD2nUkTleQVYunQ7Mmn9YA&amp;r=0&amp;pid=OfficeInsert"/><Relationship Id="rId4" Type="http://schemas.openxmlformats.org/officeDocument/2006/relationships/image" Target="../media/image21.jpg&amp;ehk=zf7iRpFuVQxQDQpNK95Pmg&amp;r=0&amp;pid=OfficeInsert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&amp;ehk=NAaTP5wFkSjh9jYqok0bJQ&amp;r=0&amp;pid=OfficeInsert"/><Relationship Id="rId3" Type="http://schemas.openxmlformats.org/officeDocument/2006/relationships/image" Target="../media/image25.jpg&amp;ehk=t2rcDy6VBvhc1P3Y5"/><Relationship Id="rId7" Type="http://schemas.openxmlformats.org/officeDocument/2006/relationships/image" Target="../media/image29.jpg&amp;ehk=mnbCSiq9PKolfxrmYrYziw&amp;r=0&amp;pid=OfficeInsert"/><Relationship Id="rId2" Type="http://schemas.openxmlformats.org/officeDocument/2006/relationships/image" Target="../media/image24.jpg&amp;ehk=br6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&amp;ehk=5BkY7kz"/><Relationship Id="rId5" Type="http://schemas.openxmlformats.org/officeDocument/2006/relationships/image" Target="../media/image27.jpg&amp;ehk=3F3lkBioGVCi4S85fE2rPQ&amp;r=0&amp;pid=OfficeInsert"/><Relationship Id="rId10" Type="http://schemas.openxmlformats.org/officeDocument/2006/relationships/image" Target="../media/image32.jpg&amp;ehk=0GZRbdfMUCiRYqdXRbiXXQ&amp;r=0&amp;pid=OfficeInsert"/><Relationship Id="rId4" Type="http://schemas.openxmlformats.org/officeDocument/2006/relationships/image" Target="../media/image26.jpg&amp;ehk=gqPHbgQ6ehOfS6DMBpbFjw&amp;r=0&amp;pid=OfficeInsert"/><Relationship Id="rId9" Type="http://schemas.openxmlformats.org/officeDocument/2006/relationships/image" Target="../media/image31.jpg&amp;ehk=7yX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&amp;ehk=unSY574yzeMujtUYD2ZpoQ&amp;r=0&amp;pid=OfficeInsert"/><Relationship Id="rId3" Type="http://schemas.openxmlformats.org/officeDocument/2006/relationships/image" Target="../media/image34.jpg&amp;ehk=ZwBYmqzxgiI2NqcuYWHnpw&amp;r=0&amp;pid=OfficeInsert"/><Relationship Id="rId7" Type="http://schemas.openxmlformats.org/officeDocument/2006/relationships/image" Target="../media/image38.jpg&amp;ehk=JEVa"/><Relationship Id="rId2" Type="http://schemas.openxmlformats.org/officeDocument/2006/relationships/image" Target="../media/image33.jpg&amp;ehk=CDpctVwMy6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&amp;ehk=oQucauj4sBT3w7RJrscuCA&amp;r=0&amp;pid=OfficeInsert"/><Relationship Id="rId5" Type="http://schemas.openxmlformats.org/officeDocument/2006/relationships/image" Target="../media/image36.jpg&amp;ehk=X0Z"/><Relationship Id="rId10" Type="http://schemas.openxmlformats.org/officeDocument/2006/relationships/image" Target="../media/image41.jpg&amp;ehk=sdBhGqbdPK1zNSf6w5vlDQ&amp;r=0&amp;pid=OfficeInsert"/><Relationship Id="rId4" Type="http://schemas.openxmlformats.org/officeDocument/2006/relationships/image" Target="../media/image35.jpg&amp;ehk=hjyLnQywp4hBfRJCB97Wiw&amp;r=0&amp;pid=OfficeInsert"/><Relationship Id="rId9" Type="http://schemas.openxmlformats.org/officeDocument/2006/relationships/image" Target="../media/image40.jpg&amp;ehk=yEkoHlqm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/>
              <a:t>           </a:t>
            </a:r>
            <a:r>
              <a:rPr lang="en-GB" sz="5400" b="1" u="sng" dirty="0"/>
              <a:t>Essen und </a:t>
            </a:r>
            <a:r>
              <a:rPr lang="en-GB" sz="5400" b="1" u="sng" dirty="0" err="1"/>
              <a:t>Getränke</a:t>
            </a:r>
            <a:r>
              <a:rPr lang="en-GB" sz="5400" b="1" u="sng" dirty="0"/>
              <a:t>!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6"/>
            <a:r>
              <a:rPr lang="en-GB" sz="4800" b="1" u="sng" dirty="0"/>
              <a:t>die </a:t>
            </a:r>
            <a:r>
              <a:rPr lang="en-GB" sz="4800" b="1" u="sng" dirty="0" err="1"/>
              <a:t>Mahlzeiten</a:t>
            </a:r>
            <a:endParaRPr lang="en-GB" sz="4800" b="1" u="sng" dirty="0"/>
          </a:p>
          <a:p>
            <a:endParaRPr lang="en-GB" dirty="0"/>
          </a:p>
          <a:p>
            <a:r>
              <a:rPr lang="en-GB" sz="4000" dirty="0"/>
              <a:t>Das </a:t>
            </a:r>
            <a:r>
              <a:rPr lang="en-GB" sz="4000" dirty="0" err="1"/>
              <a:t>Frühstück</a:t>
            </a:r>
            <a:endParaRPr lang="en-GB" sz="4000" dirty="0"/>
          </a:p>
          <a:p>
            <a:r>
              <a:rPr lang="en-GB" sz="4000" dirty="0"/>
              <a:t>			</a:t>
            </a:r>
          </a:p>
          <a:p>
            <a:r>
              <a:rPr lang="en-GB" sz="4000" dirty="0"/>
              <a:t>Das </a:t>
            </a:r>
            <a:r>
              <a:rPr lang="en-GB" sz="4000" dirty="0" err="1"/>
              <a:t>Mittagessen</a:t>
            </a:r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Das </a:t>
            </a:r>
            <a:r>
              <a:rPr lang="en-GB" sz="4000" dirty="0" err="1"/>
              <a:t>Abendessen</a:t>
            </a:r>
            <a:endParaRPr lang="en-GB" sz="4000" dirty="0"/>
          </a:p>
        </p:txBody>
      </p:sp>
      <p:pic>
        <p:nvPicPr>
          <p:cNvPr id="7" name="Picture 6" descr="The &lt;strong&gt;German Breakfast&lt;/strong&gt; | Liebes German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84" y="1874046"/>
            <a:ext cx="3195888" cy="2127247"/>
          </a:xfrm>
          <a:prstGeom prst="rect">
            <a:avLst/>
          </a:prstGeom>
        </p:spPr>
      </p:pic>
      <p:pic>
        <p:nvPicPr>
          <p:cNvPr id="13" name="Picture 12" descr="... -&lt;strong&gt;german-lunch&lt;/strong&gt;-food-wienerschnitzel – Oh God, My Wife Is &lt;strong&gt;German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10" y="3052689"/>
            <a:ext cx="2909813" cy="2219131"/>
          </a:xfrm>
          <a:prstGeom prst="rect">
            <a:avLst/>
          </a:prstGeom>
        </p:spPr>
      </p:pic>
      <p:pic>
        <p:nvPicPr>
          <p:cNvPr id="15" name="Picture 14" descr="more than eating bread in the &lt;strong&gt;evening&lt;/strong&gt; - it's a simple &lt;strong&gt;evening&lt;/strong&gt; &lt;strong&gt;meal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68" y="4261588"/>
            <a:ext cx="3341687" cy="25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 WAS NOCH…?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u="sng" dirty="0" err="1"/>
              <a:t>Hähnchen</a:t>
            </a:r>
            <a:endParaRPr lang="en-GB" b="1" u="sng" dirty="0"/>
          </a:p>
          <a:p>
            <a:r>
              <a:rPr lang="en-GB" b="1" u="sng" dirty="0" err="1"/>
              <a:t>Rindfleisch</a:t>
            </a:r>
            <a:endParaRPr lang="en-GB" b="1" u="sng" dirty="0"/>
          </a:p>
          <a:p>
            <a:r>
              <a:rPr lang="en-GB" b="1" u="sng" dirty="0" err="1"/>
              <a:t>Schweinefleisch</a:t>
            </a:r>
            <a:endParaRPr lang="en-GB" b="1" u="sng" dirty="0"/>
          </a:p>
          <a:p>
            <a:r>
              <a:rPr lang="en-GB" b="1" u="sng" dirty="0" err="1"/>
              <a:t>Schinken</a:t>
            </a:r>
            <a:endParaRPr lang="en-GB" b="1" u="sng" dirty="0"/>
          </a:p>
          <a:p>
            <a:r>
              <a:rPr lang="en-GB" b="1" u="sng" dirty="0" err="1"/>
              <a:t>Kekse</a:t>
            </a:r>
            <a:endParaRPr lang="en-GB" b="1" u="sng" dirty="0"/>
          </a:p>
          <a:p>
            <a:r>
              <a:rPr lang="en-GB" b="1" u="sng" dirty="0"/>
              <a:t>Kuchen</a:t>
            </a:r>
          </a:p>
          <a:p>
            <a:r>
              <a:rPr lang="en-GB" b="1" u="sng" dirty="0" err="1"/>
              <a:t>Honig</a:t>
            </a:r>
            <a:endParaRPr lang="en-GB" b="1" u="sng" dirty="0"/>
          </a:p>
          <a:p>
            <a:r>
              <a:rPr lang="en-GB" b="1" u="sng" dirty="0"/>
              <a:t>Sauerkraut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GB" dirty="0"/>
              <a:t>Chicken</a:t>
            </a:r>
          </a:p>
          <a:p>
            <a:r>
              <a:rPr lang="en-GB" dirty="0"/>
              <a:t>Beef</a:t>
            </a:r>
          </a:p>
          <a:p>
            <a:r>
              <a:rPr lang="en-GB" dirty="0"/>
              <a:t>Pork</a:t>
            </a:r>
          </a:p>
          <a:p>
            <a:r>
              <a:rPr lang="en-GB" dirty="0"/>
              <a:t>Ham</a:t>
            </a:r>
          </a:p>
          <a:p>
            <a:r>
              <a:rPr lang="en-GB" dirty="0"/>
              <a:t>Biscuits</a:t>
            </a:r>
          </a:p>
          <a:p>
            <a:r>
              <a:rPr lang="en-GB" dirty="0"/>
              <a:t>Cake</a:t>
            </a:r>
          </a:p>
          <a:p>
            <a:r>
              <a:rPr lang="en-GB" dirty="0"/>
              <a:t>Honey</a:t>
            </a:r>
          </a:p>
          <a:p>
            <a:r>
              <a:rPr lang="en-GB" dirty="0"/>
              <a:t>Pickled Cabbage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81" y="1036123"/>
            <a:ext cx="1093560" cy="873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87" y="1360640"/>
            <a:ext cx="1329397" cy="1329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33" y="2580875"/>
            <a:ext cx="1005797" cy="731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73" y="3107605"/>
            <a:ext cx="1340534" cy="8936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09" y="3591495"/>
            <a:ext cx="1205132" cy="9038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344" y="4136231"/>
            <a:ext cx="1717792" cy="1145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19" y="4709114"/>
            <a:ext cx="808881" cy="6066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95" y="5769317"/>
            <a:ext cx="1317674" cy="9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0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u="sng" dirty="0" err="1"/>
              <a:t>Isst</a:t>
            </a:r>
            <a:r>
              <a:rPr lang="en-GB" b="1" u="sng" dirty="0"/>
              <a:t> du </a:t>
            </a:r>
            <a:r>
              <a:rPr lang="en-GB" b="1" u="sng" dirty="0" err="1"/>
              <a:t>gern</a:t>
            </a:r>
            <a:r>
              <a:rPr lang="en-GB" b="1" u="sng" dirty="0"/>
              <a:t> ….? Do you like to eat…?</a:t>
            </a:r>
            <a:br>
              <a:rPr lang="en-GB" b="1" u="sng" dirty="0"/>
            </a:br>
            <a:r>
              <a:rPr lang="en-GB" b="1" u="sng" dirty="0"/>
              <a:t>Ich </a:t>
            </a:r>
            <a:r>
              <a:rPr lang="en-GB" b="1" u="sng" dirty="0" err="1"/>
              <a:t>esse</a:t>
            </a:r>
            <a:r>
              <a:rPr lang="en-GB" b="1" u="sng" dirty="0"/>
              <a:t> </a:t>
            </a:r>
            <a:r>
              <a:rPr lang="en-GB" b="1" u="sng" dirty="0" err="1"/>
              <a:t>gern</a:t>
            </a:r>
            <a:r>
              <a:rPr lang="en-GB" b="1" u="sng" dirty="0"/>
              <a:t>… I like to eat</a:t>
            </a:r>
            <a:br>
              <a:rPr lang="en-GB" b="1" u="sng" dirty="0"/>
            </a:br>
            <a:r>
              <a:rPr lang="en-GB" b="1" u="sng" dirty="0"/>
              <a:t>Ich </a:t>
            </a:r>
            <a:r>
              <a:rPr lang="en-GB" b="1" u="sng" dirty="0" err="1"/>
              <a:t>esse</a:t>
            </a:r>
            <a:r>
              <a:rPr lang="en-GB" b="1" u="sng" dirty="0"/>
              <a:t> </a:t>
            </a:r>
            <a:r>
              <a:rPr lang="en-GB" b="1" u="sng" dirty="0" err="1"/>
              <a:t>nicht</a:t>
            </a:r>
            <a:r>
              <a:rPr lang="en-GB" b="1" u="sng" dirty="0"/>
              <a:t> </a:t>
            </a:r>
            <a:r>
              <a:rPr lang="en-GB" b="1" u="sng" dirty="0" err="1"/>
              <a:t>gern</a:t>
            </a:r>
            <a:r>
              <a:rPr lang="en-GB" b="1" u="sng" dirty="0"/>
              <a:t> – I don’t like to 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u="sng" dirty="0" err="1"/>
              <a:t>Es</a:t>
            </a:r>
            <a:r>
              <a:rPr lang="en-GB" b="1" u="sng" dirty="0"/>
              <a:t> </a:t>
            </a:r>
            <a:r>
              <a:rPr lang="en-GB" b="1" u="sng" dirty="0" err="1"/>
              <a:t>ist</a:t>
            </a:r>
            <a:r>
              <a:rPr lang="en-GB" b="1" u="sng" dirty="0"/>
              <a:t> </a:t>
            </a:r>
          </a:p>
          <a:p>
            <a:r>
              <a:rPr lang="en-GB" dirty="0" err="1"/>
              <a:t>lecker</a:t>
            </a:r>
            <a:r>
              <a:rPr lang="en-GB" dirty="0"/>
              <a:t> / </a:t>
            </a:r>
            <a:r>
              <a:rPr lang="en-GB" dirty="0" err="1"/>
              <a:t>köstlich</a:t>
            </a:r>
            <a:r>
              <a:rPr lang="en-GB" dirty="0"/>
              <a:t> / </a:t>
            </a:r>
            <a:r>
              <a:rPr lang="en-GB" dirty="0" err="1"/>
              <a:t>schmackhaft</a:t>
            </a:r>
            <a:endParaRPr lang="en-GB" dirty="0"/>
          </a:p>
          <a:p>
            <a:r>
              <a:rPr lang="en-GB" dirty="0" err="1"/>
              <a:t>süss</a:t>
            </a:r>
            <a:endParaRPr lang="en-GB" dirty="0"/>
          </a:p>
          <a:p>
            <a:r>
              <a:rPr lang="en-GB" dirty="0" err="1"/>
              <a:t>saftig</a:t>
            </a:r>
            <a:endParaRPr lang="en-GB" dirty="0"/>
          </a:p>
          <a:p>
            <a:r>
              <a:rPr lang="en-GB" dirty="0" err="1"/>
              <a:t>erfrischend</a:t>
            </a:r>
            <a:endParaRPr lang="en-GB" dirty="0"/>
          </a:p>
          <a:p>
            <a:r>
              <a:rPr lang="en-GB" dirty="0" err="1"/>
              <a:t>salzig</a:t>
            </a:r>
            <a:endParaRPr lang="en-GB" dirty="0"/>
          </a:p>
          <a:p>
            <a:r>
              <a:rPr lang="en-GB" dirty="0" err="1"/>
              <a:t>sauer</a:t>
            </a:r>
            <a:endParaRPr lang="en-GB" dirty="0"/>
          </a:p>
          <a:p>
            <a:r>
              <a:rPr lang="en-GB" dirty="0" err="1"/>
              <a:t>scharf</a:t>
            </a:r>
            <a:endParaRPr lang="en-GB" dirty="0"/>
          </a:p>
          <a:p>
            <a:r>
              <a:rPr lang="en-GB" dirty="0" err="1"/>
              <a:t>eklig</a:t>
            </a:r>
            <a:r>
              <a:rPr lang="en-GB" dirty="0"/>
              <a:t> / </a:t>
            </a: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Kotzen</a:t>
            </a:r>
            <a:endParaRPr lang="en-GB" dirty="0"/>
          </a:p>
          <a:p>
            <a:r>
              <a:rPr lang="en-GB" dirty="0" err="1"/>
              <a:t>würzig</a:t>
            </a:r>
            <a:endParaRPr lang="en-GB" dirty="0"/>
          </a:p>
          <a:p>
            <a:r>
              <a:rPr lang="en-GB" dirty="0" err="1"/>
              <a:t>geschmacklos</a:t>
            </a:r>
            <a:endParaRPr lang="en-GB" dirty="0"/>
          </a:p>
          <a:p>
            <a:r>
              <a:rPr lang="en-GB" dirty="0" err="1"/>
              <a:t>fettig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u="sng" dirty="0"/>
              <a:t>It is </a:t>
            </a:r>
          </a:p>
          <a:p>
            <a:r>
              <a:rPr lang="en-GB" dirty="0"/>
              <a:t>tasty</a:t>
            </a:r>
          </a:p>
          <a:p>
            <a:r>
              <a:rPr lang="en-GB" dirty="0"/>
              <a:t>sweet</a:t>
            </a:r>
          </a:p>
          <a:p>
            <a:r>
              <a:rPr lang="en-GB" dirty="0"/>
              <a:t>juicy</a:t>
            </a:r>
          </a:p>
          <a:p>
            <a:r>
              <a:rPr lang="en-GB" dirty="0"/>
              <a:t>refreshing</a:t>
            </a:r>
          </a:p>
          <a:p>
            <a:r>
              <a:rPr lang="en-GB" dirty="0"/>
              <a:t>salty</a:t>
            </a:r>
          </a:p>
          <a:p>
            <a:r>
              <a:rPr lang="en-GB" dirty="0"/>
              <a:t>sour</a:t>
            </a:r>
          </a:p>
          <a:p>
            <a:r>
              <a:rPr lang="en-GB" dirty="0"/>
              <a:t>sharp</a:t>
            </a:r>
          </a:p>
          <a:p>
            <a:r>
              <a:rPr lang="en-GB" dirty="0"/>
              <a:t>disgusting/makes you sick</a:t>
            </a:r>
          </a:p>
          <a:p>
            <a:r>
              <a:rPr lang="en-GB" dirty="0"/>
              <a:t>spicy</a:t>
            </a:r>
          </a:p>
          <a:p>
            <a:r>
              <a:rPr lang="en-GB" dirty="0"/>
              <a:t>tasteless</a:t>
            </a:r>
          </a:p>
          <a:p>
            <a:r>
              <a:rPr lang="en-GB" dirty="0"/>
              <a:t>fatty/greasy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79" y="365125"/>
            <a:ext cx="1049721" cy="1132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17" y="1466257"/>
            <a:ext cx="1094404" cy="10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Eine </a:t>
            </a:r>
            <a:r>
              <a:rPr lang="en-GB" b="1" u="sng" dirty="0" err="1"/>
              <a:t>mündliche</a:t>
            </a:r>
            <a:r>
              <a:rPr lang="en-GB" b="1" u="sng" dirty="0"/>
              <a:t> Aufgabe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2068"/>
            <a:ext cx="10515600" cy="5355932"/>
          </a:xfrm>
        </p:spPr>
        <p:txBody>
          <a:bodyPr>
            <a:normAutofit/>
          </a:bodyPr>
          <a:lstStyle/>
          <a:p>
            <a:r>
              <a:rPr lang="en-GB" dirty="0"/>
              <a:t>In pairs, </a:t>
            </a:r>
          </a:p>
          <a:p>
            <a:r>
              <a:rPr lang="en-GB" dirty="0"/>
              <a:t>Person A asks the other:   	Was </a:t>
            </a:r>
            <a:r>
              <a:rPr lang="en-GB" dirty="0" err="1"/>
              <a:t>isst</a:t>
            </a:r>
            <a:r>
              <a:rPr lang="en-GB" dirty="0"/>
              <a:t> du </a:t>
            </a:r>
            <a:r>
              <a:rPr lang="en-GB" dirty="0" err="1"/>
              <a:t>gern</a:t>
            </a:r>
            <a:r>
              <a:rPr lang="en-GB" dirty="0"/>
              <a:t>?</a:t>
            </a:r>
          </a:p>
          <a:p>
            <a:r>
              <a:rPr lang="en-GB" dirty="0"/>
              <a:t>Person B answers:       		Ich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gern</a:t>
            </a:r>
            <a:r>
              <a:rPr lang="en-GB" dirty="0"/>
              <a:t> … ( + food) </a:t>
            </a:r>
          </a:p>
          <a:p>
            <a:r>
              <a:rPr lang="en-GB" dirty="0"/>
              <a:t>Person A asks :			 </a:t>
            </a:r>
            <a:r>
              <a:rPr lang="en-GB" dirty="0" err="1"/>
              <a:t>Warum</a:t>
            </a:r>
            <a:r>
              <a:rPr lang="en-GB" dirty="0"/>
              <a:t>? </a:t>
            </a:r>
          </a:p>
          <a:p>
            <a:r>
              <a:rPr lang="en-GB" dirty="0"/>
              <a:t>Person B says: 			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….(and gives a reason)</a:t>
            </a:r>
          </a:p>
          <a:p>
            <a:r>
              <a:rPr lang="en-GB" dirty="0"/>
              <a:t>Now swap roles.</a:t>
            </a:r>
          </a:p>
          <a:p>
            <a:r>
              <a:rPr lang="en-GB" b="1" u="sng" dirty="0"/>
              <a:t>EXTENSION </a:t>
            </a:r>
          </a:p>
          <a:p>
            <a:r>
              <a:rPr lang="en-GB" dirty="0"/>
              <a:t>Ask- Was </a:t>
            </a:r>
            <a:r>
              <a:rPr lang="en-GB" dirty="0" err="1"/>
              <a:t>isst</a:t>
            </a:r>
            <a:r>
              <a:rPr lang="en-GB" dirty="0"/>
              <a:t> du </a:t>
            </a:r>
            <a:r>
              <a:rPr lang="en-GB" dirty="0" err="1">
                <a:solidFill>
                  <a:srgbClr val="FF0000"/>
                </a:solidFill>
              </a:rPr>
              <a:t>nich</a:t>
            </a:r>
            <a:r>
              <a:rPr lang="en-GB" dirty="0" err="1"/>
              <a:t>t</a:t>
            </a:r>
            <a:r>
              <a:rPr lang="en-GB" dirty="0"/>
              <a:t> </a:t>
            </a:r>
            <a:r>
              <a:rPr lang="en-GB" dirty="0" err="1"/>
              <a:t>gern</a:t>
            </a:r>
            <a:r>
              <a:rPr lang="en-GB" dirty="0"/>
              <a:t>…? Ich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>
                <a:solidFill>
                  <a:srgbClr val="FF0000"/>
                </a:solidFill>
              </a:rPr>
              <a:t>nicht</a:t>
            </a:r>
            <a:r>
              <a:rPr lang="en-GB" dirty="0"/>
              <a:t> </a:t>
            </a:r>
            <a:r>
              <a:rPr lang="en-GB" dirty="0" err="1"/>
              <a:t>gern</a:t>
            </a:r>
            <a:r>
              <a:rPr lang="en-GB" dirty="0"/>
              <a:t> …</a:t>
            </a:r>
          </a:p>
          <a:p>
            <a:r>
              <a:rPr lang="en-GB" dirty="0"/>
              <a:t>Ask – Was </a:t>
            </a:r>
            <a:r>
              <a:rPr lang="en-GB" dirty="0" err="1"/>
              <a:t>trinkst</a:t>
            </a:r>
            <a:r>
              <a:rPr lang="en-GB" dirty="0"/>
              <a:t> du </a:t>
            </a:r>
            <a:r>
              <a:rPr lang="en-GB" dirty="0" err="1"/>
              <a:t>gern</a:t>
            </a:r>
            <a:r>
              <a:rPr lang="en-GB" dirty="0"/>
              <a:t>/ </a:t>
            </a:r>
            <a:r>
              <a:rPr lang="en-GB" dirty="0" err="1">
                <a:solidFill>
                  <a:srgbClr val="FF0000"/>
                </a:solidFill>
              </a:rPr>
              <a:t>nicht</a:t>
            </a:r>
            <a:r>
              <a:rPr lang="en-GB" dirty="0"/>
              <a:t> </a:t>
            </a:r>
            <a:r>
              <a:rPr lang="en-GB" dirty="0" err="1"/>
              <a:t>gern</a:t>
            </a:r>
            <a:r>
              <a:rPr lang="en-GB" dirty="0"/>
              <a:t>? ( What do you like to drink?)</a:t>
            </a:r>
          </a:p>
          <a:p>
            <a:r>
              <a:rPr lang="en-GB" dirty="0"/>
              <a:t>Answer – Ich </a:t>
            </a:r>
            <a:r>
              <a:rPr lang="en-GB" dirty="0" err="1"/>
              <a:t>trinke</a:t>
            </a:r>
            <a:r>
              <a:rPr lang="en-GB" dirty="0"/>
              <a:t> </a:t>
            </a:r>
            <a:r>
              <a:rPr lang="en-GB" dirty="0" err="1"/>
              <a:t>gern</a:t>
            </a:r>
            <a:r>
              <a:rPr lang="en-GB" dirty="0"/>
              <a:t>/ </a:t>
            </a:r>
            <a:r>
              <a:rPr lang="en-GB" dirty="0" err="1">
                <a:solidFill>
                  <a:srgbClr val="FF0000"/>
                </a:solidFill>
              </a:rPr>
              <a:t>nicht</a:t>
            </a:r>
            <a:r>
              <a:rPr lang="en-GB" dirty="0"/>
              <a:t> </a:t>
            </a:r>
            <a:r>
              <a:rPr lang="en-GB" dirty="0" err="1"/>
              <a:t>gern</a:t>
            </a:r>
            <a:r>
              <a:rPr lang="en-GB" dirty="0"/>
              <a:t> …. ( I like to drink….)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92" y="266520"/>
            <a:ext cx="2231257" cy="15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8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</a:t>
            </a:r>
            <a:r>
              <a:rPr lang="en-GB" b="1" u="sng" dirty="0"/>
              <a:t>Die </a:t>
            </a:r>
            <a:r>
              <a:rPr lang="en-GB" b="1" u="sng" dirty="0" err="1"/>
              <a:t>Imbi</a:t>
            </a:r>
            <a:r>
              <a:rPr lang="el-GR" b="1" u="sng" dirty="0"/>
              <a:t>β</a:t>
            </a:r>
            <a:r>
              <a:rPr lang="en-GB" b="1" u="sng" dirty="0" err="1"/>
              <a:t>stube</a:t>
            </a:r>
            <a:r>
              <a:rPr lang="en-GB" b="1" u="sng" dirty="0"/>
              <a:t> – the Snack bar</a:t>
            </a:r>
            <a:br>
              <a:rPr lang="en-GB" b="1" u="sng" dirty="0"/>
            </a:br>
            <a:r>
              <a:rPr lang="en-GB" b="1" u="sng" dirty="0"/>
              <a:t>Ich </a:t>
            </a:r>
            <a:r>
              <a:rPr lang="en-GB" b="1" u="sng" dirty="0" err="1"/>
              <a:t>möchte</a:t>
            </a:r>
            <a:r>
              <a:rPr lang="en-GB" b="1" u="sng" dirty="0"/>
              <a:t> / </a:t>
            </a:r>
            <a:r>
              <a:rPr lang="en-GB" b="1" u="sng" dirty="0" err="1"/>
              <a:t>ich</a:t>
            </a:r>
            <a:r>
              <a:rPr lang="en-GB" b="1" u="sng" dirty="0"/>
              <a:t> </a:t>
            </a:r>
            <a:r>
              <a:rPr lang="en-GB" b="1" u="sng" dirty="0" err="1"/>
              <a:t>hätte</a:t>
            </a:r>
            <a:r>
              <a:rPr lang="en-GB" b="1" u="sng" dirty="0"/>
              <a:t> </a:t>
            </a:r>
            <a:r>
              <a:rPr lang="en-GB" b="1" u="sng" dirty="0" err="1"/>
              <a:t>gern</a:t>
            </a:r>
            <a:r>
              <a:rPr lang="en-GB" b="1" u="sng" dirty="0"/>
              <a:t> 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4400" dirty="0" err="1"/>
              <a:t>einen</a:t>
            </a:r>
            <a:r>
              <a:rPr lang="en-GB" sz="4400" dirty="0"/>
              <a:t> Hamburger </a:t>
            </a:r>
          </a:p>
          <a:p>
            <a:r>
              <a:rPr lang="en-GB" sz="4400" dirty="0"/>
              <a:t>(</a:t>
            </a:r>
            <a:r>
              <a:rPr lang="en-GB" sz="4400" dirty="0" err="1"/>
              <a:t>mit</a:t>
            </a:r>
            <a:r>
              <a:rPr lang="en-GB" sz="4400" dirty="0"/>
              <a:t> </a:t>
            </a:r>
            <a:r>
              <a:rPr lang="en-GB" sz="4400" dirty="0" err="1"/>
              <a:t>Käse</a:t>
            </a:r>
            <a:r>
              <a:rPr lang="en-GB" sz="4400" dirty="0"/>
              <a:t>) </a:t>
            </a:r>
          </a:p>
          <a:p>
            <a:r>
              <a:rPr lang="en-GB" sz="4400" dirty="0"/>
              <a:t>(</a:t>
            </a:r>
            <a:r>
              <a:rPr lang="en-GB" sz="4400" dirty="0" err="1"/>
              <a:t>mit</a:t>
            </a:r>
            <a:r>
              <a:rPr lang="en-GB" sz="4400" dirty="0"/>
              <a:t> </a:t>
            </a:r>
            <a:r>
              <a:rPr lang="en-GB" sz="4400" dirty="0" err="1"/>
              <a:t>Zwiebeln</a:t>
            </a:r>
            <a:r>
              <a:rPr lang="en-GB" sz="4400" dirty="0"/>
              <a:t>)</a:t>
            </a:r>
          </a:p>
          <a:p>
            <a:r>
              <a:rPr lang="en-GB" sz="4400" dirty="0" err="1"/>
              <a:t>eine</a:t>
            </a:r>
            <a:r>
              <a:rPr lang="en-GB" sz="4400" dirty="0"/>
              <a:t> Pizza</a:t>
            </a:r>
          </a:p>
          <a:p>
            <a:r>
              <a:rPr lang="en-GB" sz="4400" dirty="0"/>
              <a:t>Salat</a:t>
            </a:r>
          </a:p>
          <a:p>
            <a:r>
              <a:rPr lang="en-GB" sz="4400" dirty="0"/>
              <a:t>Pommes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a hamburger</a:t>
            </a:r>
          </a:p>
          <a:p>
            <a:r>
              <a:rPr lang="en-GB" sz="4400" dirty="0"/>
              <a:t>with cheese</a:t>
            </a:r>
          </a:p>
          <a:p>
            <a:r>
              <a:rPr lang="en-GB" sz="4400" dirty="0"/>
              <a:t>with onions</a:t>
            </a:r>
          </a:p>
          <a:p>
            <a:r>
              <a:rPr lang="en-GB" sz="4400" dirty="0"/>
              <a:t>a pizza</a:t>
            </a:r>
          </a:p>
          <a:p>
            <a:r>
              <a:rPr lang="en-GB" sz="4400" dirty="0"/>
              <a:t>salad</a:t>
            </a:r>
          </a:p>
          <a:p>
            <a:r>
              <a:rPr lang="en-GB" sz="4400" dirty="0"/>
              <a:t>chips</a:t>
            </a:r>
          </a:p>
        </p:txBody>
      </p:sp>
      <p:pic>
        <p:nvPicPr>
          <p:cNvPr id="6" name="Picture 5" descr="Acadiana &lt;strong&gt;Hamburger&lt;/strong&gt; eats again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224" y="973505"/>
            <a:ext cx="1558201" cy="1182155"/>
          </a:xfrm>
          <a:prstGeom prst="rect">
            <a:avLst/>
          </a:prstGeom>
        </p:spPr>
      </p:pic>
      <p:pic>
        <p:nvPicPr>
          <p:cNvPr id="8" name="Picture 7" descr="&lt;strong&gt;cheese&lt;/strong&gt; birth name wedge of &lt;strong&gt;cheese&lt;/strong&gt; stage name &lt;strong&gt;cheese&lt;/strong&gt; hometown monroe wi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24" y="2041208"/>
            <a:ext cx="1303881" cy="1324743"/>
          </a:xfrm>
          <a:prstGeom prst="rect">
            <a:avLst/>
          </a:prstGeom>
        </p:spPr>
      </p:pic>
      <p:pic>
        <p:nvPicPr>
          <p:cNvPr id="12" name="Picture 11" descr="&lt;strong&gt;fried&lt;/strong&gt; &lt;strong&gt;onion&lt;/strong&g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822" y="3221502"/>
            <a:ext cx="1561809" cy="963636"/>
          </a:xfrm>
          <a:prstGeom prst="rect">
            <a:avLst/>
          </a:prstGeom>
        </p:spPr>
      </p:pic>
      <p:pic>
        <p:nvPicPr>
          <p:cNvPr id="14" name="Picture 13" descr="HD Wallpapers: &lt;strong&gt;Pizza&lt;/strong&gt; Wallpap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96" y="3882488"/>
            <a:ext cx="1904549" cy="1315329"/>
          </a:xfrm>
          <a:prstGeom prst="rect">
            <a:avLst/>
          </a:prstGeom>
        </p:spPr>
      </p:pic>
      <p:pic>
        <p:nvPicPr>
          <p:cNvPr id="16" name="Picture 15" descr="Simple &lt;strong&gt;Salad&lt;/strong&gt; Dressing | Ditch The Whea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24" y="4535658"/>
            <a:ext cx="1398955" cy="1049216"/>
          </a:xfrm>
          <a:prstGeom prst="rect">
            <a:avLst/>
          </a:prstGeom>
        </p:spPr>
      </p:pic>
      <p:pic>
        <p:nvPicPr>
          <p:cNvPr id="18" name="Picture 17" descr="... serving up more misery – by driving up the cost of a bag of &lt;strong&gt;chips&lt;/strong&gt;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02" y="5447177"/>
            <a:ext cx="1728020" cy="11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653" y="244256"/>
            <a:ext cx="2124222" cy="959168"/>
          </a:xfrm>
        </p:spPr>
        <p:txBody>
          <a:bodyPr>
            <a:normAutofit fontScale="90000"/>
          </a:bodyPr>
          <a:lstStyle/>
          <a:p>
            <a:r>
              <a:rPr lang="en-GB" dirty="0"/>
              <a:t>                           </a:t>
            </a:r>
            <a:r>
              <a:rPr lang="en-GB" sz="5300" dirty="0" err="1"/>
              <a:t>Wurst</a:t>
            </a:r>
            <a:r>
              <a:rPr lang="en-GB" sz="5300" dirty="0"/>
              <a:t>!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75459"/>
            <a:ext cx="10515600" cy="4351338"/>
          </a:xfrm>
        </p:spPr>
        <p:txBody>
          <a:bodyPr/>
          <a:lstStyle/>
          <a:p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mehr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1,500 </a:t>
            </a:r>
            <a:r>
              <a:rPr lang="en-GB" dirty="0" err="1"/>
              <a:t>Wurstsorten</a:t>
            </a:r>
            <a:r>
              <a:rPr lang="en-GB" dirty="0"/>
              <a:t> in Deutschland!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8" y="2046513"/>
            <a:ext cx="5188656" cy="3450899"/>
          </a:xfrm>
          <a:prstGeom prst="rect">
            <a:avLst/>
          </a:prstGeom>
        </p:spPr>
      </p:pic>
      <p:pic>
        <p:nvPicPr>
          <p:cNvPr id="9" name="Picture 8" descr="&lt;strong&gt;SAUSAGE&lt;/strong&gt; SELECTION BOX - Meat No Veg Lt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11" y="69069"/>
            <a:ext cx="3245489" cy="2440745"/>
          </a:xfrm>
          <a:prstGeom prst="rect">
            <a:avLst/>
          </a:prstGeom>
        </p:spPr>
      </p:pic>
      <p:pic>
        <p:nvPicPr>
          <p:cNvPr id="11" name="Picture 10" descr="... &lt;strong&gt;German&lt;/strong&gt; &lt;strong&gt;Sausage&lt;/strong&gt; on Pinterest | &lt;strong&gt;Sausage&lt;/strong&gt; recipes, &lt;strong&gt;Sausages&lt;/strong&gt; and &lt;strong&gt;German&lt;/strong&g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56" y="2350157"/>
            <a:ext cx="3828344" cy="46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2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 </a:t>
            </a:r>
            <a:r>
              <a:rPr lang="en-GB" dirty="0" err="1"/>
              <a:t>weiter</a:t>
            </a:r>
            <a:r>
              <a:rPr lang="en-GB" dirty="0"/>
              <a:t> 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816" y="1690688"/>
            <a:ext cx="5647006" cy="4351338"/>
          </a:xfrm>
        </p:spPr>
        <p:txBody>
          <a:bodyPr>
            <a:normAutofit fontScale="92500"/>
          </a:bodyPr>
          <a:lstStyle/>
          <a:p>
            <a:r>
              <a:rPr lang="en-GB" sz="4800" dirty="0" err="1"/>
              <a:t>eine</a:t>
            </a:r>
            <a:r>
              <a:rPr lang="en-GB" sz="4800" dirty="0"/>
              <a:t> Bratwurst</a:t>
            </a:r>
          </a:p>
          <a:p>
            <a:r>
              <a:rPr lang="en-GB" sz="4800" dirty="0" err="1"/>
              <a:t>eine</a:t>
            </a:r>
            <a:r>
              <a:rPr lang="en-GB" sz="4800" dirty="0"/>
              <a:t> </a:t>
            </a:r>
            <a:r>
              <a:rPr lang="en-GB" sz="4800" dirty="0" err="1"/>
              <a:t>Currywurst</a:t>
            </a:r>
            <a:endParaRPr lang="en-GB" sz="4800" dirty="0"/>
          </a:p>
          <a:p>
            <a:r>
              <a:rPr lang="en-GB" sz="4800" dirty="0" err="1"/>
              <a:t>eine</a:t>
            </a:r>
            <a:r>
              <a:rPr lang="en-GB" sz="4800" dirty="0"/>
              <a:t> </a:t>
            </a:r>
            <a:r>
              <a:rPr lang="en-GB" sz="4800" dirty="0" err="1"/>
              <a:t>Bockwurst</a:t>
            </a:r>
            <a:endParaRPr lang="en-GB" sz="4800" dirty="0"/>
          </a:p>
          <a:p>
            <a:r>
              <a:rPr lang="en-GB" sz="4800" dirty="0" err="1"/>
              <a:t>ein</a:t>
            </a:r>
            <a:r>
              <a:rPr lang="en-GB" sz="4800" dirty="0"/>
              <a:t> </a:t>
            </a:r>
            <a:r>
              <a:rPr lang="en-GB" sz="4800" dirty="0" err="1"/>
              <a:t>Schaschlik</a:t>
            </a:r>
            <a:endParaRPr lang="en-GB" sz="4800" dirty="0"/>
          </a:p>
          <a:p>
            <a:r>
              <a:rPr lang="en-GB" sz="4800" dirty="0" err="1"/>
              <a:t>eine</a:t>
            </a:r>
            <a:r>
              <a:rPr lang="en-GB" sz="4800" dirty="0"/>
              <a:t> Frikadelle</a:t>
            </a:r>
          </a:p>
          <a:p>
            <a:r>
              <a:rPr lang="en-GB" sz="4800" dirty="0" err="1"/>
              <a:t>ein</a:t>
            </a:r>
            <a:r>
              <a:rPr lang="en-GB" sz="4800" dirty="0"/>
              <a:t> </a:t>
            </a:r>
            <a:r>
              <a:rPr lang="en-GB" sz="4800" dirty="0" err="1"/>
              <a:t>belegtes</a:t>
            </a:r>
            <a:r>
              <a:rPr lang="en-GB" sz="4800" dirty="0"/>
              <a:t> </a:t>
            </a:r>
            <a:r>
              <a:rPr lang="en-GB" sz="4800" dirty="0" err="1"/>
              <a:t>Brötchen</a:t>
            </a:r>
            <a:endParaRPr lang="en-GB" sz="4800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9148" y="1690688"/>
            <a:ext cx="5181600" cy="4351338"/>
          </a:xfrm>
        </p:spPr>
        <p:txBody>
          <a:bodyPr>
            <a:noAutofit/>
          </a:bodyPr>
          <a:lstStyle/>
          <a:p>
            <a:r>
              <a:rPr lang="en-GB" sz="4800" dirty="0"/>
              <a:t>a fried sausage</a:t>
            </a:r>
          </a:p>
          <a:p>
            <a:r>
              <a:rPr lang="en-GB" sz="4800" dirty="0"/>
              <a:t>a curry sausage</a:t>
            </a:r>
          </a:p>
          <a:p>
            <a:r>
              <a:rPr lang="en-GB" sz="4800" dirty="0"/>
              <a:t>a frankfurter</a:t>
            </a:r>
          </a:p>
          <a:p>
            <a:r>
              <a:rPr lang="en-GB" sz="4800" dirty="0"/>
              <a:t>a kebab</a:t>
            </a:r>
          </a:p>
          <a:p>
            <a:r>
              <a:rPr lang="en-GB" sz="4800" dirty="0"/>
              <a:t>a meatball</a:t>
            </a:r>
          </a:p>
          <a:p>
            <a:r>
              <a:rPr lang="en-GB" sz="4800" dirty="0"/>
              <a:t>a filled roll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76" y="96435"/>
            <a:ext cx="2373945" cy="1583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01" y="3144081"/>
            <a:ext cx="1883714" cy="1253709"/>
          </a:xfrm>
          <a:prstGeom prst="rect">
            <a:avLst/>
          </a:prstGeom>
        </p:spPr>
      </p:pic>
      <p:pic>
        <p:nvPicPr>
          <p:cNvPr id="14" name="Picture 13" descr="&lt;strong&gt;Currywurst&lt;/strong&gt; and be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26" y="1679856"/>
            <a:ext cx="1492348" cy="1222202"/>
          </a:xfrm>
          <a:prstGeom prst="rect">
            <a:avLst/>
          </a:prstGeom>
        </p:spPr>
      </p:pic>
      <p:pic>
        <p:nvPicPr>
          <p:cNvPr id="16" name="Picture 15" descr="&lt;strong&gt;Kebab&lt;/strong&gt; (Lower Egypt, Egypt) - &lt;strong&gt;kebab&lt;/strong&gt; Cairo - &lt;strong&gt;kebabs&lt;/strong&gt; Cairo - the &lt;strong&gt;kebabs&lt;/strong&gt;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01" y="4355451"/>
            <a:ext cx="1651855" cy="1148014"/>
          </a:xfrm>
          <a:prstGeom prst="rect">
            <a:avLst/>
          </a:prstGeom>
        </p:spPr>
      </p:pic>
      <p:pic>
        <p:nvPicPr>
          <p:cNvPr id="18" name="Picture 17" descr="Padkos recipe: Curry lamb &lt;strong&gt;frikadelle&lt;/strong&gt; with tomato and red pepper relish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56" y="4355451"/>
            <a:ext cx="1807333" cy="1138051"/>
          </a:xfrm>
          <a:prstGeom prst="rect">
            <a:avLst/>
          </a:prstGeom>
        </p:spPr>
      </p:pic>
      <p:pic>
        <p:nvPicPr>
          <p:cNvPr id="20" name="Picture 19" descr="&lt;strong&gt;Filled&lt;/strong&gt; Bread &lt;strong&gt;Roll&lt;/strong&gt; With Ham And Cheese Salad On White Background Stock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846" y="5665118"/>
            <a:ext cx="1768764" cy="129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Was </a:t>
            </a:r>
            <a:r>
              <a:rPr lang="en-GB" sz="5400" dirty="0" err="1"/>
              <a:t>noch</a:t>
            </a:r>
            <a:r>
              <a:rPr lang="en-GB" sz="5400" dirty="0"/>
              <a:t>? Ich </a:t>
            </a:r>
            <a:r>
              <a:rPr lang="en-GB" sz="5400" dirty="0" err="1"/>
              <a:t>möchte</a:t>
            </a:r>
            <a:r>
              <a:rPr lang="en-GB" sz="5400" dirty="0"/>
              <a:t>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4800" dirty="0" err="1"/>
              <a:t>ein</a:t>
            </a:r>
            <a:r>
              <a:rPr lang="en-GB" sz="4800" dirty="0"/>
              <a:t> </a:t>
            </a:r>
            <a:r>
              <a:rPr lang="en-GB" sz="4800" dirty="0" err="1"/>
              <a:t>Eis</a:t>
            </a:r>
            <a:endParaRPr lang="en-GB" sz="4800" dirty="0"/>
          </a:p>
          <a:p>
            <a:r>
              <a:rPr lang="en-GB" sz="4800" dirty="0" err="1"/>
              <a:t>eine</a:t>
            </a:r>
            <a:r>
              <a:rPr lang="en-GB" sz="4800" dirty="0"/>
              <a:t> Cola</a:t>
            </a:r>
          </a:p>
          <a:p>
            <a:r>
              <a:rPr lang="en-GB" sz="4800" dirty="0" err="1"/>
              <a:t>ein</a:t>
            </a:r>
            <a:r>
              <a:rPr lang="en-GB" sz="4800" dirty="0"/>
              <a:t> </a:t>
            </a:r>
            <a:r>
              <a:rPr lang="en-GB" sz="4800" dirty="0" err="1"/>
              <a:t>Mineralwasser</a:t>
            </a:r>
            <a:endParaRPr lang="en-GB" sz="4800" dirty="0"/>
          </a:p>
          <a:p>
            <a:r>
              <a:rPr lang="en-GB" sz="4800" dirty="0" err="1"/>
              <a:t>einen</a:t>
            </a:r>
            <a:r>
              <a:rPr lang="en-GB" sz="4800" dirty="0"/>
              <a:t> Tee</a:t>
            </a:r>
          </a:p>
          <a:p>
            <a:r>
              <a:rPr lang="en-GB" sz="4800" dirty="0" err="1"/>
              <a:t>einen</a:t>
            </a:r>
            <a:r>
              <a:rPr lang="en-GB" sz="4800" dirty="0"/>
              <a:t> </a:t>
            </a:r>
            <a:r>
              <a:rPr lang="en-GB" sz="4800" dirty="0" err="1"/>
              <a:t>Kaffee</a:t>
            </a:r>
            <a:endParaRPr lang="en-GB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an ice cream</a:t>
            </a:r>
          </a:p>
          <a:p>
            <a:r>
              <a:rPr lang="en-GB" sz="4800" dirty="0"/>
              <a:t>a coca cola</a:t>
            </a:r>
          </a:p>
          <a:p>
            <a:r>
              <a:rPr lang="en-GB" sz="4800" dirty="0"/>
              <a:t>a mineral water</a:t>
            </a:r>
          </a:p>
          <a:p>
            <a:r>
              <a:rPr lang="en-GB" sz="4800" dirty="0"/>
              <a:t>a tea</a:t>
            </a:r>
          </a:p>
          <a:p>
            <a:r>
              <a:rPr lang="en-GB" sz="4800" dirty="0"/>
              <a:t>a coffee</a:t>
            </a:r>
          </a:p>
        </p:txBody>
      </p:sp>
      <p:pic>
        <p:nvPicPr>
          <p:cNvPr id="6" name="Picture 5" descr="&lt;strong&gt;ice cream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22" y="44926"/>
            <a:ext cx="1310640" cy="1965960"/>
          </a:xfrm>
          <a:prstGeom prst="rect">
            <a:avLst/>
          </a:prstGeom>
        </p:spPr>
      </p:pic>
      <p:pic>
        <p:nvPicPr>
          <p:cNvPr id="10" name="Picture 9" descr="File:CocaColaBottle.jp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807" y="1639260"/>
            <a:ext cx="1212193" cy="1564689"/>
          </a:xfrm>
          <a:prstGeom prst="rect">
            <a:avLst/>
          </a:prstGeom>
        </p:spPr>
      </p:pic>
      <p:pic>
        <p:nvPicPr>
          <p:cNvPr id="16" name="Picture 15" descr="Fuji &lt;strong&gt;Mineral Water&lt;/strong&gt; Ads &amp; Commercials Archive › Fuji &lt;strong&gt;Mineral Water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34" y="3433865"/>
            <a:ext cx="1605931" cy="1134858"/>
          </a:xfrm>
          <a:prstGeom prst="rect">
            <a:avLst/>
          </a:prstGeom>
        </p:spPr>
      </p:pic>
      <p:pic>
        <p:nvPicPr>
          <p:cNvPr id="18" name="Picture 17" descr="Put down your &lt;strong&gt;tea&lt;/strong&gt; cups home mums, emotion hinders childcare debat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4" y="4021457"/>
            <a:ext cx="1814797" cy="1135711"/>
          </a:xfrm>
          <a:prstGeom prst="rect">
            <a:avLst/>
          </a:prstGeom>
        </p:spPr>
      </p:pic>
      <p:pic>
        <p:nvPicPr>
          <p:cNvPr id="20" name="Picture 19" descr="Providence &lt;strong&gt;Coffee&lt;/strong&gt; Shop Round-Up — BlogDailyHeral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00" y="5480842"/>
            <a:ext cx="1701751" cy="12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05" y="168177"/>
            <a:ext cx="10515600" cy="1325563"/>
          </a:xfrm>
        </p:spPr>
        <p:txBody>
          <a:bodyPr>
            <a:noAutofit/>
          </a:bodyPr>
          <a:lstStyle/>
          <a:p>
            <a:r>
              <a:rPr lang="en-GB" sz="3200" b="1" u="sng" dirty="0"/>
              <a:t>Now work in pairs. One of you is to order food and drink in German and the other is to note down the order in English or draw it.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4305" y="1493740"/>
            <a:ext cx="10515600" cy="32086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Try to add in phrases like:</a:t>
            </a:r>
          </a:p>
          <a:p>
            <a:pPr marL="0" indent="0">
              <a:buNone/>
            </a:pPr>
            <a:r>
              <a:rPr lang="en-GB" dirty="0" err="1">
                <a:solidFill>
                  <a:srgbClr val="FF0000"/>
                </a:solidFill>
              </a:rPr>
              <a:t>Guten</a:t>
            </a:r>
            <a:r>
              <a:rPr lang="en-GB" dirty="0">
                <a:solidFill>
                  <a:srgbClr val="FF0000"/>
                </a:solidFill>
              </a:rPr>
              <a:t> Morgen! Was </a:t>
            </a:r>
            <a:r>
              <a:rPr lang="en-GB" dirty="0" err="1">
                <a:solidFill>
                  <a:srgbClr val="FF0000"/>
                </a:solidFill>
              </a:rPr>
              <a:t>möchten</a:t>
            </a:r>
            <a:r>
              <a:rPr lang="en-GB" dirty="0">
                <a:solidFill>
                  <a:srgbClr val="FF0000"/>
                </a:solidFill>
              </a:rPr>
              <a:t> Sie? </a:t>
            </a:r>
            <a:r>
              <a:rPr lang="en-GB" dirty="0"/>
              <a:t>Good morning. What would you like? </a:t>
            </a:r>
          </a:p>
          <a:p>
            <a:pPr marL="0" indent="0">
              <a:buNone/>
            </a:pPr>
            <a:r>
              <a:rPr lang="en-GB" dirty="0"/>
              <a:t>Ich </a:t>
            </a:r>
            <a:r>
              <a:rPr lang="en-GB" dirty="0" err="1"/>
              <a:t>möchte</a:t>
            </a:r>
            <a:r>
              <a:rPr lang="en-GB" dirty="0"/>
              <a:t> ? Ich </a:t>
            </a:r>
            <a:r>
              <a:rPr lang="en-GB" dirty="0" err="1"/>
              <a:t>hätte</a:t>
            </a:r>
            <a:r>
              <a:rPr lang="en-GB" dirty="0"/>
              <a:t> </a:t>
            </a:r>
            <a:r>
              <a:rPr lang="en-GB" dirty="0" err="1"/>
              <a:t>gern</a:t>
            </a:r>
            <a:r>
              <a:rPr lang="en-GB" dirty="0"/>
              <a:t> – I would like …</a:t>
            </a:r>
          </a:p>
          <a:p>
            <a:pPr marL="0" indent="0">
              <a:buNone/>
            </a:pPr>
            <a:r>
              <a:rPr lang="en-GB" dirty="0" err="1">
                <a:solidFill>
                  <a:srgbClr val="FF0000"/>
                </a:solidFill>
              </a:rPr>
              <a:t>Sonst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noch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etwas</a:t>
            </a:r>
            <a:r>
              <a:rPr lang="en-GB" dirty="0">
                <a:solidFill>
                  <a:srgbClr val="FF0000"/>
                </a:solidFill>
              </a:rPr>
              <a:t>?  </a:t>
            </a:r>
            <a:r>
              <a:rPr lang="en-GB" dirty="0"/>
              <a:t>Anything else? </a:t>
            </a:r>
          </a:p>
          <a:p>
            <a:pPr marL="0" indent="0">
              <a:buNone/>
            </a:pPr>
            <a:r>
              <a:rPr lang="en-GB" dirty="0"/>
              <a:t>Remember if you want </a:t>
            </a:r>
            <a:r>
              <a:rPr lang="en-GB" b="1" u="sng" dirty="0"/>
              <a:t>one</a:t>
            </a:r>
            <a:r>
              <a:rPr lang="en-GB" dirty="0"/>
              <a:t> of something, you say </a:t>
            </a:r>
          </a:p>
          <a:p>
            <a:pPr marL="0" indent="0">
              <a:buNone/>
            </a:pPr>
            <a:r>
              <a:rPr lang="en-GB" dirty="0"/>
              <a:t>Once – </a:t>
            </a:r>
            <a:r>
              <a:rPr lang="en-GB" dirty="0" err="1">
                <a:solidFill>
                  <a:srgbClr val="FF0000"/>
                </a:solidFill>
              </a:rPr>
              <a:t>einma</a:t>
            </a:r>
            <a:r>
              <a:rPr lang="en-GB" dirty="0" err="1"/>
              <a:t>l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Likewise with      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zweimal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– two       </a:t>
            </a:r>
            <a:r>
              <a:rPr lang="en-GB" dirty="0" err="1">
                <a:solidFill>
                  <a:srgbClr val="FF0000"/>
                </a:solidFill>
              </a:rPr>
              <a:t>dreimal</a:t>
            </a:r>
            <a:r>
              <a:rPr lang="en-GB" dirty="0">
                <a:solidFill>
                  <a:srgbClr val="FF0000"/>
                </a:solidFill>
              </a:rPr>
              <a:t>-</a:t>
            </a:r>
            <a:r>
              <a:rPr lang="en-GB" dirty="0"/>
              <a:t>three</a:t>
            </a:r>
          </a:p>
          <a:p>
            <a:pPr marL="0" indent="0">
              <a:buNone/>
            </a:pPr>
            <a:r>
              <a:rPr lang="en-GB" dirty="0"/>
              <a:t>You can also add:</a:t>
            </a:r>
          </a:p>
          <a:p>
            <a:pPr marL="0" indent="0">
              <a:buNone/>
            </a:pPr>
            <a:r>
              <a:rPr lang="en-GB" dirty="0" err="1">
                <a:solidFill>
                  <a:srgbClr val="FF0000"/>
                </a:solidFill>
              </a:rPr>
              <a:t>Zum</a:t>
            </a:r>
            <a:r>
              <a:rPr lang="en-GB" dirty="0">
                <a:solidFill>
                  <a:srgbClr val="FF0000"/>
                </a:solidFill>
              </a:rPr>
              <a:t> Essen </a:t>
            </a:r>
            <a:r>
              <a:rPr lang="en-GB" dirty="0" err="1">
                <a:solidFill>
                  <a:srgbClr val="FF0000"/>
                </a:solidFill>
              </a:rPr>
              <a:t>möchte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– I would like to eat</a:t>
            </a:r>
          </a:p>
          <a:p>
            <a:pPr marL="0" indent="0">
              <a:buNone/>
            </a:pPr>
            <a:r>
              <a:rPr lang="en-GB" dirty="0" err="1">
                <a:solidFill>
                  <a:srgbClr val="FF0000"/>
                </a:solidFill>
              </a:rPr>
              <a:t>Zum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Trinken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möchte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ich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592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Listening </a:t>
            </a:r>
            <a:r>
              <a:rPr lang="en-GB" b="1" u="sng" dirty="0" err="1"/>
              <a:t>Stimmt</a:t>
            </a:r>
            <a:r>
              <a:rPr lang="en-GB" b="1" u="sng" dirty="0"/>
              <a:t> p102 Ex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You will hear 9 items you can buy in a German snack bar. Write down the item in English and the price it costs.  </a:t>
            </a:r>
          </a:p>
          <a:p>
            <a:r>
              <a:rPr lang="en-GB" sz="4000" dirty="0"/>
              <a:t>Remember to put the euro sign at the beginning and a comma between the number of euros and the number of cents.</a:t>
            </a:r>
          </a:p>
          <a:p>
            <a:r>
              <a:rPr lang="en-GB" sz="4000" dirty="0" err="1"/>
              <a:t>Zum</a:t>
            </a:r>
            <a:r>
              <a:rPr lang="en-GB" sz="4000" dirty="0"/>
              <a:t> </a:t>
            </a:r>
            <a:r>
              <a:rPr lang="en-GB" sz="4000" dirty="0" err="1"/>
              <a:t>Beispiel</a:t>
            </a:r>
            <a:r>
              <a:rPr lang="en-GB" sz="4000" dirty="0"/>
              <a:t> - €2,50 </a:t>
            </a:r>
          </a:p>
        </p:txBody>
      </p:sp>
    </p:spTree>
    <p:extLst>
      <p:ext uri="{BB962C8B-B14F-4D97-AF65-F5344CB8AC3E}">
        <p14:creationId xmlns:p14="http://schemas.microsoft.com/office/powerpoint/2010/main" val="208795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OBST- FRUIT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1341"/>
            <a:ext cx="2481775" cy="4235621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Apfel</a:t>
            </a:r>
            <a:endParaRPr lang="en-GB" dirty="0"/>
          </a:p>
          <a:p>
            <a:r>
              <a:rPr lang="en-GB" dirty="0" err="1"/>
              <a:t>Bananen</a:t>
            </a:r>
            <a:endParaRPr lang="en-GB" dirty="0"/>
          </a:p>
          <a:p>
            <a:r>
              <a:rPr lang="en-GB" dirty="0" err="1"/>
              <a:t>Ananas</a:t>
            </a:r>
            <a:endParaRPr lang="en-GB" dirty="0"/>
          </a:p>
          <a:p>
            <a:r>
              <a:rPr lang="en-GB" dirty="0" err="1"/>
              <a:t>Orangen</a:t>
            </a:r>
            <a:endParaRPr lang="en-GB" dirty="0"/>
          </a:p>
          <a:p>
            <a:r>
              <a:rPr lang="en-GB" b="1" u="sng" dirty="0" err="1"/>
              <a:t>Weintrauben</a:t>
            </a:r>
            <a:endParaRPr lang="en-GB" b="1" u="sng" dirty="0"/>
          </a:p>
          <a:p>
            <a:r>
              <a:rPr lang="en-GB" b="1" u="sng" dirty="0" err="1"/>
              <a:t>Erdbeeren</a:t>
            </a:r>
            <a:endParaRPr lang="en-GB" b="1" u="sng" dirty="0"/>
          </a:p>
          <a:p>
            <a:r>
              <a:rPr lang="en-GB" b="1" u="sng" dirty="0" err="1"/>
              <a:t>Pfirsiche</a:t>
            </a:r>
            <a:endParaRPr lang="en-GB" b="1" u="sng" dirty="0"/>
          </a:p>
          <a:p>
            <a:r>
              <a:rPr lang="en-GB" b="1" u="sng" dirty="0" err="1"/>
              <a:t>Birnen</a:t>
            </a:r>
            <a:endParaRPr lang="en-GB" b="1" u="sng" dirty="0"/>
          </a:p>
          <a:p>
            <a:r>
              <a:rPr lang="en-GB" b="1" u="sng" dirty="0" err="1"/>
              <a:t>Kirschen</a:t>
            </a:r>
            <a:endParaRPr lang="en-GB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1341"/>
            <a:ext cx="4364502" cy="423562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Apples</a:t>
            </a:r>
          </a:p>
          <a:p>
            <a:r>
              <a:rPr lang="en-GB" dirty="0"/>
              <a:t>Bananas</a:t>
            </a:r>
          </a:p>
          <a:p>
            <a:r>
              <a:rPr lang="en-GB" dirty="0"/>
              <a:t>Pineapples</a:t>
            </a:r>
          </a:p>
          <a:p>
            <a:r>
              <a:rPr lang="en-GB" dirty="0"/>
              <a:t>Oranges</a:t>
            </a:r>
          </a:p>
          <a:p>
            <a:r>
              <a:rPr lang="en-GB" dirty="0"/>
              <a:t>Grapes</a:t>
            </a:r>
          </a:p>
          <a:p>
            <a:r>
              <a:rPr lang="en-GB" dirty="0"/>
              <a:t>Strawberries</a:t>
            </a:r>
          </a:p>
          <a:p>
            <a:r>
              <a:rPr lang="en-GB" dirty="0"/>
              <a:t>Peaches</a:t>
            </a:r>
          </a:p>
          <a:p>
            <a:r>
              <a:rPr lang="en-GB" dirty="0"/>
              <a:t>Pears</a:t>
            </a:r>
          </a:p>
          <a:p>
            <a:r>
              <a:rPr lang="en-GB" dirty="0"/>
              <a:t>cherries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7" y="2263424"/>
            <a:ext cx="941276" cy="1238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0" y="780544"/>
            <a:ext cx="1423282" cy="1067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14" y="1372697"/>
            <a:ext cx="1813479" cy="1203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05" y="2882705"/>
            <a:ext cx="1034951" cy="776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58" y="3509938"/>
            <a:ext cx="1365570" cy="910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5" y="3963951"/>
            <a:ext cx="1519896" cy="1013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95" y="4709326"/>
            <a:ext cx="901895" cy="7225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084" y="5196085"/>
            <a:ext cx="1070291" cy="7360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32" y="5640287"/>
            <a:ext cx="716882" cy="6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GEMÜSE - VEGETABLES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Zwiebeln</a:t>
            </a:r>
            <a:endParaRPr lang="en-GB" dirty="0"/>
          </a:p>
          <a:p>
            <a:r>
              <a:rPr lang="en-GB" dirty="0" err="1"/>
              <a:t>Karotten</a:t>
            </a:r>
            <a:endParaRPr lang="en-GB" dirty="0"/>
          </a:p>
          <a:p>
            <a:r>
              <a:rPr lang="en-GB" dirty="0" err="1"/>
              <a:t>Blumenkohl</a:t>
            </a:r>
            <a:endParaRPr lang="en-GB" dirty="0"/>
          </a:p>
          <a:p>
            <a:r>
              <a:rPr lang="en-GB" dirty="0" err="1"/>
              <a:t>Rosenkohl</a:t>
            </a:r>
            <a:endParaRPr lang="en-GB" dirty="0"/>
          </a:p>
          <a:p>
            <a:r>
              <a:rPr lang="en-GB" b="1" u="sng" dirty="0"/>
              <a:t>Kohl</a:t>
            </a:r>
          </a:p>
          <a:p>
            <a:r>
              <a:rPr lang="en-GB" b="1" u="sng" dirty="0" err="1"/>
              <a:t>Kartoffeln</a:t>
            </a:r>
            <a:endParaRPr lang="en-GB" b="1" u="sng" dirty="0"/>
          </a:p>
          <a:p>
            <a:r>
              <a:rPr lang="en-GB" b="1" u="sng" dirty="0"/>
              <a:t>Knoblauch</a:t>
            </a:r>
          </a:p>
          <a:p>
            <a:r>
              <a:rPr lang="en-GB" b="1" u="sng" dirty="0" err="1"/>
              <a:t>Erbsen</a:t>
            </a:r>
            <a:endParaRPr lang="en-GB" b="1" u="sng" dirty="0"/>
          </a:p>
          <a:p>
            <a:r>
              <a:rPr lang="en-GB" b="1" u="sng" dirty="0" err="1"/>
              <a:t>Bohnen</a:t>
            </a:r>
            <a:endParaRPr lang="en-GB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Onions</a:t>
            </a:r>
          </a:p>
          <a:p>
            <a:r>
              <a:rPr lang="en-GB" dirty="0"/>
              <a:t>Carrots</a:t>
            </a:r>
          </a:p>
          <a:p>
            <a:r>
              <a:rPr lang="en-GB" dirty="0"/>
              <a:t>Cauliflower</a:t>
            </a:r>
          </a:p>
          <a:p>
            <a:r>
              <a:rPr lang="en-GB" dirty="0"/>
              <a:t>Brussel Sprouts</a:t>
            </a:r>
          </a:p>
          <a:p>
            <a:r>
              <a:rPr lang="en-GB" dirty="0"/>
              <a:t>Cabbage</a:t>
            </a:r>
          </a:p>
          <a:p>
            <a:r>
              <a:rPr lang="en-GB" dirty="0"/>
              <a:t>Potatoes</a:t>
            </a:r>
          </a:p>
          <a:p>
            <a:r>
              <a:rPr lang="en-GB" dirty="0"/>
              <a:t>Garlic</a:t>
            </a:r>
          </a:p>
          <a:p>
            <a:r>
              <a:rPr lang="en-GB" dirty="0"/>
              <a:t>Peas</a:t>
            </a:r>
          </a:p>
          <a:p>
            <a:r>
              <a:rPr lang="en-GB" dirty="0"/>
              <a:t>Beans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41" y="1298602"/>
            <a:ext cx="790287" cy="527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87" y="1858605"/>
            <a:ext cx="765874" cy="510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4" y="2113791"/>
            <a:ext cx="1007306" cy="755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27" y="2869271"/>
            <a:ext cx="994117" cy="662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32" y="3420659"/>
            <a:ext cx="807720" cy="807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51" y="3899914"/>
            <a:ext cx="995010" cy="746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80" y="4708196"/>
            <a:ext cx="916896" cy="6114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985" y="5013923"/>
            <a:ext cx="1001446" cy="7298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48" y="5723595"/>
            <a:ext cx="1430215" cy="7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398</Words>
  <Application>Microsoft Office PowerPoint</Application>
  <PresentationFormat>Widescreen</PresentationFormat>
  <Paragraphs>156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           Essen und Getränke! </vt:lpstr>
      <vt:lpstr>  Die Imbiβstube – the Snack bar Ich möchte / ich hätte gern ….</vt:lpstr>
      <vt:lpstr>                           Wurst! </vt:lpstr>
      <vt:lpstr>Und weiter ….</vt:lpstr>
      <vt:lpstr>Was noch? Ich möchte …</vt:lpstr>
      <vt:lpstr>Now work in pairs. One of you is to order food and drink in German and the other is to note down the order in English or draw it.</vt:lpstr>
      <vt:lpstr>Listening Stimmt p102 Ex 1</vt:lpstr>
      <vt:lpstr>OBST- FRUIT</vt:lpstr>
      <vt:lpstr>GEMÜSE - VEGETABLES</vt:lpstr>
      <vt:lpstr>UND WAS NOCH…?</vt:lpstr>
      <vt:lpstr>Isst du gern ….? Do you like to eat…? Ich esse gern… I like to eat Ich esse nicht gern – I don’t like to eat</vt:lpstr>
      <vt:lpstr>Eine mündliche Aufgabe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 und Getränke!</dc:title>
  <dc:creator>eleanor magowan</dc:creator>
  <cp:lastModifiedBy>eleanor magowan</cp:lastModifiedBy>
  <cp:revision>15</cp:revision>
  <dcterms:created xsi:type="dcterms:W3CDTF">2017-03-27T19:09:29Z</dcterms:created>
  <dcterms:modified xsi:type="dcterms:W3CDTF">2017-04-17T09:40:09Z</dcterms:modified>
</cp:coreProperties>
</file>