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941" y="1300785"/>
            <a:ext cx="11487955" cy="2509213"/>
          </a:xfrm>
        </p:spPr>
        <p:txBody>
          <a:bodyPr/>
          <a:lstStyle/>
          <a:p>
            <a:pPr algn="just"/>
            <a:r>
              <a:rPr lang="fr-FR" dirty="0" smtClean="0">
                <a:latin typeface="Comic Sans MS" panose="030F0702030302020204" pitchFamily="66" charset="0"/>
              </a:rPr>
              <a:t>Short   </a:t>
            </a:r>
            <a:r>
              <a:rPr lang="fr-FR" dirty="0" err="1" smtClean="0">
                <a:latin typeface="Comic Sans MS" panose="030F0702030302020204" pitchFamily="66" charset="0"/>
              </a:rPr>
              <a:t>Essay</a:t>
            </a:r>
            <a:r>
              <a:rPr lang="fr-FR" dirty="0" smtClean="0">
                <a:latin typeface="Comic Sans MS" panose="030F0702030302020204" pitchFamily="66" charset="0"/>
              </a:rPr>
              <a:t>  Préparation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3511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4-Step Guide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62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2794384"/>
          </a:xfrm>
        </p:spPr>
        <p:txBody>
          <a:bodyPr/>
          <a:lstStyle/>
          <a:p>
            <a:r>
              <a:rPr lang="fr-FR" dirty="0" smtClean="0">
                <a:latin typeface="Comic Sans MS" panose="030F0702030302020204" pitchFamily="66" charset="0"/>
              </a:rPr>
              <a:t>10% of  exam = 10 Marks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653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117134"/>
          </a:xfrm>
        </p:spPr>
        <p:txBody>
          <a:bodyPr/>
          <a:lstStyle/>
          <a:p>
            <a:pPr algn="l"/>
            <a:r>
              <a:rPr lang="fr-FR" b="1" dirty="0" smtClean="0">
                <a:latin typeface="Comic Sans MS" panose="030F0702030302020204" pitchFamily="66" charset="0"/>
              </a:rPr>
              <a:t>1) Opinion Phrases</a:t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latin typeface="Comic Sans MS" panose="030F0702030302020204" pitchFamily="66" charset="0"/>
              </a:rPr>
              <a:t/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latin typeface="Comic Sans MS" panose="030F0702030302020204" pitchFamily="66" charset="0"/>
              </a:rPr>
              <a:t>2) Noun </a:t>
            </a:r>
            <a:r>
              <a:rPr lang="fr-FR" b="1" dirty="0" err="1" smtClean="0">
                <a:latin typeface="Comic Sans MS" panose="030F0702030302020204" pitchFamily="66" charset="0"/>
              </a:rPr>
              <a:t>Agreeing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latin typeface="Comic Sans MS" panose="030F0702030302020204" pitchFamily="66" charset="0"/>
              </a:rPr>
              <a:t>With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latin typeface="Comic Sans MS" panose="030F0702030302020204" pitchFamily="66" charset="0"/>
              </a:rPr>
              <a:t>Ajectives</a:t>
            </a:r>
            <a:r>
              <a:rPr lang="fr-FR" b="1" dirty="0" smtClean="0">
                <a:latin typeface="Comic Sans MS" panose="030F0702030302020204" pitchFamily="66" charset="0"/>
              </a:rPr>
              <a:t/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latin typeface="Comic Sans MS" panose="030F0702030302020204" pitchFamily="66" charset="0"/>
              </a:rPr>
              <a:t/>
            </a:r>
            <a:br>
              <a:rPr lang="fr-FR" b="1" dirty="0" smtClean="0">
                <a:latin typeface="Comic Sans MS" panose="030F0702030302020204" pitchFamily="66" charset="0"/>
              </a:rPr>
            </a:br>
            <a:r>
              <a:rPr lang="fr-FR" b="1" dirty="0" smtClean="0">
                <a:latin typeface="Comic Sans MS" panose="030F0702030302020204" pitchFamily="66" charset="0"/>
              </a:rPr>
              <a:t>3) Good use of the </a:t>
            </a:r>
            <a:r>
              <a:rPr lang="fr-FR" b="1" dirty="0" err="1" smtClean="0">
                <a:latin typeface="Comic Sans MS" panose="030F0702030302020204" pitchFamily="66" charset="0"/>
              </a:rPr>
              <a:t>present</a:t>
            </a:r>
            <a:r>
              <a:rPr lang="fr-FR" b="1" dirty="0" smtClean="0"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latin typeface="Comic Sans MS" panose="030F0702030302020204" pitchFamily="66" charset="0"/>
              </a:rPr>
              <a:t>tense</a:t>
            </a:r>
            <a:endParaRPr lang="fr-FR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950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>
                <a:latin typeface="Comic Sans MS" panose="030F0702030302020204" pitchFamily="66" charset="0"/>
              </a:rPr>
              <a:t>What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latin typeface="Comic Sans MS" panose="030F0702030302020204" pitchFamily="66" charset="0"/>
              </a:rPr>
              <a:t>is</a:t>
            </a:r>
            <a:r>
              <a:rPr lang="fr-FR" dirty="0" smtClean="0">
                <a:latin typeface="Comic Sans MS" panose="030F0702030302020204" pitchFamily="66" charset="0"/>
              </a:rPr>
              <a:t> adjectival Agreement ? 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45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3" y="618516"/>
            <a:ext cx="11539471" cy="5280007"/>
          </a:xfrm>
        </p:spPr>
        <p:txBody>
          <a:bodyPr/>
          <a:lstStyle/>
          <a:p>
            <a:pPr algn="just"/>
            <a:r>
              <a:rPr lang="fr-FR" dirty="0" smtClean="0">
                <a:latin typeface="Comic Sans MS" panose="030F0702030302020204" pitchFamily="66" charset="0"/>
              </a:rPr>
              <a:t>In </a:t>
            </a:r>
            <a:r>
              <a:rPr lang="fr-FR" dirty="0" err="1" smtClean="0">
                <a:latin typeface="Comic Sans MS" panose="030F0702030302020204" pitchFamily="66" charset="0"/>
              </a:rPr>
              <a:t>most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latin typeface="Comic Sans MS" panose="030F0702030302020204" pitchFamily="66" charset="0"/>
              </a:rPr>
              <a:t>languages</a:t>
            </a:r>
            <a:r>
              <a:rPr lang="fr-FR" dirty="0" smtClean="0">
                <a:latin typeface="Comic Sans MS" panose="030F0702030302020204" pitchFamily="66" charset="0"/>
              </a:rPr>
              <a:t>, the  </a:t>
            </a:r>
            <a:r>
              <a:rPr lang="fr-FR" dirty="0" err="1" smtClean="0">
                <a:latin typeface="Comic Sans MS" panose="030F0702030302020204" pitchFamily="66" charset="0"/>
              </a:rPr>
              <a:t>noun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b="1" u="sng" dirty="0" smtClean="0">
                <a:latin typeface="Comic Sans MS" panose="030F0702030302020204" pitchFamily="66" charset="0"/>
              </a:rPr>
              <a:t>must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latin typeface="Comic Sans MS" panose="030F0702030302020204" pitchFamily="66" charset="0"/>
              </a:rPr>
              <a:t>agree</a:t>
            </a:r>
            <a:r>
              <a:rPr lang="fr-FR" dirty="0" smtClean="0">
                <a:latin typeface="Comic Sans MS" panose="030F0702030302020204" pitchFamily="66" charset="0"/>
              </a:rPr>
              <a:t>  </a:t>
            </a:r>
            <a:r>
              <a:rPr lang="fr-FR" dirty="0" err="1" smtClean="0">
                <a:latin typeface="Comic Sans MS" panose="030F0702030302020204" pitchFamily="66" charset="0"/>
              </a:rPr>
              <a:t>with</a:t>
            </a:r>
            <a:r>
              <a:rPr lang="fr-FR" dirty="0" smtClean="0">
                <a:latin typeface="Comic Sans MS" panose="030F0702030302020204" pitchFamily="66" charset="0"/>
              </a:rPr>
              <a:t> the </a:t>
            </a:r>
            <a:r>
              <a:rPr lang="fr-FR" dirty="0" err="1" smtClean="0">
                <a:latin typeface="Comic Sans MS" panose="030F0702030302020204" pitchFamily="66" charset="0"/>
              </a:rPr>
              <a:t>ajective</a:t>
            </a:r>
            <a:r>
              <a:rPr lang="fr-FR" dirty="0" smtClean="0">
                <a:latin typeface="Comic Sans MS" panose="030F0702030302020204" pitchFamily="66" charset="0"/>
              </a:rPr>
              <a:t> in </a:t>
            </a:r>
            <a:r>
              <a:rPr lang="fr-FR" b="1" u="sng" dirty="0" err="1" smtClean="0">
                <a:latin typeface="Comic Sans MS" panose="030F0702030302020204" pitchFamily="66" charset="0"/>
              </a:rPr>
              <a:t>both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gender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&amp;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quantity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!!!!</a:t>
            </a:r>
            <a:endParaRPr lang="fr-FR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7040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6" y="618517"/>
            <a:ext cx="11565227" cy="5769404"/>
          </a:xfrm>
        </p:spPr>
        <p:txBody>
          <a:bodyPr/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1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) If the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noun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masculine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singular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&gt; the adjective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 masculine </a:t>
            </a:r>
            <a:r>
              <a:rPr lang="fr-FR" b="1" dirty="0" err="1" smtClean="0">
                <a:solidFill>
                  <a:schemeClr val="accent6">
                    <a:lumMod val="75000"/>
                  </a:schemeClr>
                </a:solidFill>
                <a:latin typeface="Comic Sans MS" panose="030F0702030302020204" pitchFamily="66" charset="0"/>
              </a:rPr>
              <a:t>singular</a:t>
            </a:r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2) If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the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noun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masculine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plural  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&gt; the adjective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masculine 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plural.</a:t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endParaRPr lang="fr-F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274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366" y="618517"/>
            <a:ext cx="11565227" cy="5769404"/>
          </a:xfrm>
        </p:spPr>
        <p:txBody>
          <a:bodyPr/>
          <a:lstStyle/>
          <a:p>
            <a:r>
              <a:rPr lang="fr-FR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1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) If the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noun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feminine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singular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&gt; the adjective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>
                <a:solidFill>
                  <a:srgbClr val="00B0F0"/>
                </a:solidFill>
                <a:latin typeface="Comic Sans MS" panose="030F0702030302020204" pitchFamily="66" charset="0"/>
              </a:rPr>
              <a:t>feminine</a:t>
            </a:r>
            <a:r>
              <a:rPr lang="fr-FR" b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 smtClean="0">
                <a:solidFill>
                  <a:srgbClr val="00B0F0"/>
                </a:solidFill>
                <a:latin typeface="Comic Sans MS" panose="030F0702030302020204" pitchFamily="66" charset="0"/>
              </a:rPr>
              <a:t>singular</a:t>
            </a:r>
            <a:r>
              <a:rPr lang="fr-FR" b="1" dirty="0" smtClean="0">
                <a:solidFill>
                  <a:srgbClr val="00B0F0"/>
                </a:solidFill>
              </a:rPr>
              <a:t>.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/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2) If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the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noun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feminine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plural   &gt;</a:t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the adjective </a:t>
            </a:r>
            <a:r>
              <a:rPr lang="fr-FR" b="1" dirty="0" err="1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is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</a:t>
            </a:r>
            <a:r>
              <a:rPr lang="fr-FR" b="1" dirty="0" err="1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feminine</a:t>
            </a:r>
            <a: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plural.</a:t>
            </a:r>
            <a:br>
              <a:rPr lang="fr-FR" b="1" dirty="0" smtClean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</a:br>
            <a:endParaRPr lang="fr-F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4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746975"/>
            <a:ext cx="10363826" cy="5525035"/>
          </a:xfrm>
        </p:spPr>
        <p:txBody>
          <a:bodyPr/>
          <a:lstStyle/>
          <a:p>
            <a:endParaRPr lang="fr-FR" dirty="0" smtClean="0"/>
          </a:p>
          <a:p>
            <a:endParaRPr lang="fr-FR" dirty="0"/>
          </a:p>
          <a:p>
            <a:r>
              <a:rPr lang="fr-FR" sz="4000" dirty="0" smtClean="0"/>
              <a:t>1)  le garçon est grand                  </a:t>
            </a:r>
            <a:r>
              <a:rPr lang="fr-FR" sz="4000" dirty="0" smtClean="0">
                <a:solidFill>
                  <a:schemeClr val="accent6"/>
                </a:solidFill>
              </a:rPr>
              <a:t>M/S</a:t>
            </a:r>
          </a:p>
          <a:p>
            <a:r>
              <a:rPr lang="fr-FR" sz="4000" dirty="0" smtClean="0"/>
              <a:t>2)  les garçons sont grand</a:t>
            </a:r>
            <a:r>
              <a:rPr lang="fr-FR" sz="4000" dirty="0" smtClean="0">
                <a:solidFill>
                  <a:srgbClr val="FF0000"/>
                </a:solidFill>
              </a:rPr>
              <a:t>s</a:t>
            </a:r>
            <a:r>
              <a:rPr lang="fr-FR" sz="4000" dirty="0" smtClean="0"/>
              <a:t>         </a:t>
            </a:r>
            <a:r>
              <a:rPr lang="fr-FR" sz="4000" dirty="0" smtClean="0">
                <a:solidFill>
                  <a:schemeClr val="accent6"/>
                </a:solidFill>
              </a:rPr>
              <a:t>M/P</a:t>
            </a:r>
          </a:p>
          <a:p>
            <a:endParaRPr lang="fr-FR" sz="4000" dirty="0"/>
          </a:p>
          <a:p>
            <a:r>
              <a:rPr lang="fr-FR" sz="4000" dirty="0" smtClean="0"/>
              <a:t>3)  La  </a:t>
            </a:r>
            <a:r>
              <a:rPr lang="fr-FR" sz="4000" dirty="0"/>
              <a:t>fille est </a:t>
            </a:r>
            <a:r>
              <a:rPr lang="fr-FR" sz="4000" dirty="0" smtClean="0"/>
              <a:t>grand</a:t>
            </a:r>
            <a:r>
              <a:rPr lang="fr-FR" sz="4000" dirty="0" smtClean="0">
                <a:solidFill>
                  <a:srgbClr val="FF0000"/>
                </a:solidFill>
              </a:rPr>
              <a:t>e                 </a:t>
            </a:r>
            <a:r>
              <a:rPr lang="fr-FR" sz="4000" dirty="0" smtClean="0">
                <a:solidFill>
                  <a:schemeClr val="accent6"/>
                </a:solidFill>
              </a:rPr>
              <a:t>F/S </a:t>
            </a:r>
            <a:endParaRPr lang="fr-FR" sz="4000" dirty="0">
              <a:solidFill>
                <a:schemeClr val="accent6"/>
              </a:solidFill>
            </a:endParaRPr>
          </a:p>
          <a:p>
            <a:r>
              <a:rPr lang="fr-FR" sz="4000" dirty="0" smtClean="0"/>
              <a:t>4)  les </a:t>
            </a:r>
            <a:r>
              <a:rPr lang="fr-FR" sz="4000" dirty="0"/>
              <a:t>filles sont </a:t>
            </a:r>
            <a:r>
              <a:rPr lang="fr-FR" sz="4000" dirty="0" smtClean="0"/>
              <a:t>grand</a:t>
            </a:r>
            <a:r>
              <a:rPr lang="fr-FR" sz="4000" dirty="0" smtClean="0">
                <a:solidFill>
                  <a:srgbClr val="FF0000"/>
                </a:solidFill>
              </a:rPr>
              <a:t>es        </a:t>
            </a:r>
            <a:r>
              <a:rPr lang="fr-FR" sz="4000" dirty="0" smtClean="0">
                <a:solidFill>
                  <a:schemeClr val="accent6"/>
                </a:solidFill>
              </a:rPr>
              <a:t>F/P</a:t>
            </a:r>
            <a:r>
              <a:rPr lang="fr-FR" sz="4000" dirty="0" smtClean="0">
                <a:solidFill>
                  <a:srgbClr val="FF0000"/>
                </a:solidFill>
              </a:rPr>
              <a:t>     </a:t>
            </a:r>
            <a:endParaRPr lang="fr-FR" sz="4000" dirty="0">
              <a:solidFill>
                <a:srgbClr val="FF0000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1852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1120462"/>
            <a:ext cx="11294772" cy="5460641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1)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Identify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the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noun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latin typeface="Comic Sans MS" panose="030F0702030302020204" pitchFamily="66" charset="0"/>
              </a:rPr>
              <a:t>2) Use the </a:t>
            </a:r>
            <a:r>
              <a:rPr lang="fr-FR" dirty="0" err="1" smtClean="0">
                <a:latin typeface="Comic Sans MS" panose="030F0702030302020204" pitchFamily="66" charset="0"/>
              </a:rPr>
              <a:t>dictionary</a:t>
            </a:r>
            <a:r>
              <a:rPr lang="fr-FR" dirty="0" smtClean="0">
                <a:latin typeface="Comic Sans MS" panose="030F0702030302020204" pitchFamily="66" charset="0"/>
              </a:rPr>
              <a:t> to </a:t>
            </a:r>
            <a:r>
              <a:rPr lang="fr-FR" dirty="0" err="1" smtClean="0">
                <a:latin typeface="Comic Sans MS" panose="030F0702030302020204" pitchFamily="66" charset="0"/>
              </a:rPr>
              <a:t>workout</a:t>
            </a:r>
            <a:r>
              <a:rPr lang="fr-FR" dirty="0" smtClean="0">
                <a:latin typeface="Comic Sans MS" panose="030F0702030302020204" pitchFamily="66" charset="0"/>
              </a:rPr>
              <a:t> the </a:t>
            </a:r>
            <a:r>
              <a:rPr lang="fr-FR" dirty="0" err="1" smtClean="0">
                <a:latin typeface="Comic Sans MS" panose="030F0702030302020204" pitchFamily="66" charset="0"/>
              </a:rPr>
              <a:t>gender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/>
            </a:r>
            <a:b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3)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decide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the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noun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is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singular</a:t>
            </a:r>
            <a: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 or plural</a:t>
            </a:r>
            <a:br>
              <a:rPr lang="fr-FR" dirty="0" smtClean="0">
                <a:solidFill>
                  <a:srgbClr val="FF0000"/>
                </a:solidFill>
                <a:latin typeface="Comic Sans MS" panose="030F0702030302020204" pitchFamily="66" charset="0"/>
              </a:rPr>
            </a:br>
            <a:r>
              <a:rPr lang="fr-FR" dirty="0" smtClean="0">
                <a:latin typeface="Comic Sans MS" panose="030F0702030302020204" pitchFamily="66" charset="0"/>
              </a:rPr>
              <a:t/>
            </a:r>
            <a:br>
              <a:rPr lang="fr-FR" dirty="0" smtClean="0">
                <a:latin typeface="Comic Sans MS" panose="030F0702030302020204" pitchFamily="66" charset="0"/>
              </a:rPr>
            </a:br>
            <a:r>
              <a:rPr lang="fr-FR" dirty="0" smtClean="0">
                <a:latin typeface="Comic Sans MS" panose="030F0702030302020204" pitchFamily="66" charset="0"/>
              </a:rPr>
              <a:t>4) </a:t>
            </a:r>
            <a:r>
              <a:rPr lang="fr-FR" dirty="0" err="1" smtClean="0">
                <a:latin typeface="Comic Sans MS" panose="030F0702030302020204" pitchFamily="66" charset="0"/>
              </a:rPr>
              <a:t>make</a:t>
            </a:r>
            <a:r>
              <a:rPr lang="fr-FR" dirty="0" smtClean="0">
                <a:latin typeface="Comic Sans MS" panose="030F0702030302020204" pitchFamily="66" charset="0"/>
              </a:rPr>
              <a:t> the adjective /s </a:t>
            </a:r>
            <a:r>
              <a:rPr lang="fr-FR" dirty="0" err="1" smtClean="0">
                <a:latin typeface="Comic Sans MS" panose="030F0702030302020204" pitchFamily="66" charset="0"/>
              </a:rPr>
              <a:t>agree</a:t>
            </a:r>
            <a:r>
              <a:rPr lang="fr-FR" dirty="0" smtClean="0">
                <a:latin typeface="Comic Sans MS" panose="030F0702030302020204" pitchFamily="66" charset="0"/>
              </a:rPr>
              <a:t> </a:t>
            </a:r>
            <a:r>
              <a:rPr lang="fr-FR" dirty="0" err="1" smtClean="0">
                <a:latin typeface="Comic Sans MS" panose="030F0702030302020204" pitchFamily="66" charset="0"/>
              </a:rPr>
              <a:t>with</a:t>
            </a:r>
            <a:r>
              <a:rPr lang="fr-FR" dirty="0" smtClean="0">
                <a:latin typeface="Comic Sans MS" panose="030F0702030302020204" pitchFamily="66" charset="0"/>
              </a:rPr>
              <a:t> the </a:t>
            </a:r>
            <a:r>
              <a:rPr lang="fr-FR" dirty="0" err="1" smtClean="0">
                <a:latin typeface="Comic Sans MS" panose="030F0702030302020204" pitchFamily="66" charset="0"/>
              </a:rPr>
              <a:t>noun</a:t>
            </a:r>
            <a:endParaRPr lang="fr-FR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3775" y="-270123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4-Step Guide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8973232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18</TotalTime>
  <Words>103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Comic Sans MS</vt:lpstr>
      <vt:lpstr>Tw Cen MT</vt:lpstr>
      <vt:lpstr>Droplet</vt:lpstr>
      <vt:lpstr>Short   Essay  Préparation</vt:lpstr>
      <vt:lpstr>10% of  exam = 10 Marks</vt:lpstr>
      <vt:lpstr>1) Opinion Phrases  2) Noun Agreeing With Ajectives  3) Good use of the present tense</vt:lpstr>
      <vt:lpstr>What is adjectival Agreement ? </vt:lpstr>
      <vt:lpstr>In most languages, the  noun  must agree  with the ajective in both gender &amp; quantity !!!!</vt:lpstr>
      <vt:lpstr>1) If the noun is masculine singular &gt; the adjective is masculine singular.   2) If the noun is masculine plural   &gt; the adjective is masculine plural. </vt:lpstr>
      <vt:lpstr>1) If the noun is feminine singular &gt; the adjective is feminine singular.   2) If the noun is feminine plural   &gt;  the adjective is feminine plural. </vt:lpstr>
      <vt:lpstr>PowerPoint Presentation</vt:lpstr>
      <vt:lpstr>1) Identify the noun  2) Use the dictionary to workout the gender  3) decide the noun is singular or plural  4) make the adjective /s agree with the noun</vt:lpstr>
      <vt:lpstr>4-Step Guide</vt:lpstr>
    </vt:vector>
  </TitlesOfParts>
  <Company>North Lanarkshire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Short   Essay  Préparation</dc:title>
  <dc:creator>John Bauld</dc:creator>
  <cp:lastModifiedBy>John Bauld</cp:lastModifiedBy>
  <cp:revision>3</cp:revision>
  <dcterms:created xsi:type="dcterms:W3CDTF">2016-08-25T23:50:03Z</dcterms:created>
  <dcterms:modified xsi:type="dcterms:W3CDTF">2016-08-26T00:08:47Z</dcterms:modified>
</cp:coreProperties>
</file>