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1" r:id="rId3"/>
    <p:sldId id="267" r:id="rId4"/>
    <p:sldId id="268" r:id="rId5"/>
    <p:sldId id="266" r:id="rId6"/>
    <p:sldId id="26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9" r:id="rId23"/>
    <p:sldId id="290" r:id="rId24"/>
    <p:sldId id="286" r:id="rId25"/>
    <p:sldId id="270" r:id="rId26"/>
    <p:sldId id="287" r:id="rId27"/>
    <p:sldId id="288" r:id="rId2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599" autoAdjust="0"/>
  </p:normalViewPr>
  <p:slideViewPr>
    <p:cSldViewPr>
      <p:cViewPr varScale="1">
        <p:scale>
          <a:sx n="81" d="100"/>
          <a:sy n="81" d="100"/>
        </p:scale>
        <p:origin x="348" y="10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6/23/2020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6/23/2020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6/23/2020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6/23/2020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6/23/2020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6/23/2020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6/23/2020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6/23/2020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6/23/2020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6/23/2020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6/23/2020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6/23/2020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6/23/2020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:push dir="u"/>
      </p:transition>
    </mc:Choice>
    <mc:Fallback xmlns="">
      <p:transition spd="slow" advClick="0" advTm="300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756" y="548680"/>
            <a:ext cx="11809312" cy="4023320"/>
          </a:xfrm>
        </p:spPr>
        <p:txBody>
          <a:bodyPr/>
          <a:lstStyle/>
          <a:p>
            <a:pPr algn="ctr"/>
            <a:r>
              <a:rPr lang="en-US" sz="80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PRIMARY 7 </a:t>
            </a:r>
            <a:br>
              <a:rPr lang="en-US" sz="80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US" sz="80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80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en-US" sz="80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PRIZEGIVING 2020</a:t>
            </a:r>
            <a:endParaRPr lang="en-US" sz="80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10 What Do I Know_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1200.8163"/>
                  <p14:fade out="525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89612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405" y="836712"/>
            <a:ext cx="10080102" cy="1020762"/>
          </a:xfrm>
        </p:spPr>
        <p:txBody>
          <a:bodyPr>
            <a:noAutofit/>
          </a:bodyPr>
          <a:lstStyle/>
          <a:p>
            <a:pPr algn="ctr"/>
            <a:r>
              <a:rPr lang="en-US" sz="11500" dirty="0" smtClean="0">
                <a:solidFill>
                  <a:srgbClr val="FFC000"/>
                </a:solidFill>
                <a:latin typeface="Candara" panose="020E0502030303020204" pitchFamily="34" charset="0"/>
              </a:rPr>
              <a:t>Abi </a:t>
            </a:r>
            <a:r>
              <a:rPr lang="en-US" sz="11500" dirty="0" err="1" smtClean="0">
                <a:solidFill>
                  <a:srgbClr val="FFC000"/>
                </a:solidFill>
                <a:latin typeface="Candara" panose="020E0502030303020204" pitchFamily="34" charset="0"/>
              </a:rPr>
              <a:t>McC</a:t>
            </a:r>
            <a:endParaRPr lang="en-US" sz="115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6180" y="1772816"/>
            <a:ext cx="4416552" cy="762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for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2" y="2819399"/>
            <a:ext cx="9468543" cy="29858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Excellence across the curriculum</a:t>
            </a:r>
            <a:endParaRPr lang="en-US" sz="9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28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786" y="759314"/>
            <a:ext cx="9828584" cy="1020762"/>
          </a:xfrm>
        </p:spPr>
        <p:txBody>
          <a:bodyPr>
            <a:noAutofit/>
          </a:bodyPr>
          <a:lstStyle/>
          <a:p>
            <a:pPr algn="ctr"/>
            <a:r>
              <a:rPr lang="en-US" sz="11500" dirty="0" smtClean="0">
                <a:solidFill>
                  <a:srgbClr val="FFC000"/>
                </a:solidFill>
                <a:latin typeface="Candara" panose="020E0502030303020204" pitchFamily="34" charset="0"/>
              </a:rPr>
              <a:t>William C</a:t>
            </a:r>
            <a:endParaRPr lang="en-US" sz="115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6180" y="1772816"/>
            <a:ext cx="4416552" cy="762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for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2" y="2819399"/>
            <a:ext cx="9468543" cy="29858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Excellence across the curriculum</a:t>
            </a:r>
            <a:endParaRPr lang="en-US" sz="9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30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43" y="752054"/>
            <a:ext cx="11521280" cy="1020762"/>
          </a:xfrm>
        </p:spPr>
        <p:txBody>
          <a:bodyPr>
            <a:noAutofit/>
          </a:bodyPr>
          <a:lstStyle/>
          <a:p>
            <a:pPr algn="ctr"/>
            <a:r>
              <a:rPr lang="en-US" sz="11500" dirty="0" smtClean="0">
                <a:solidFill>
                  <a:srgbClr val="FFC000"/>
                </a:solidFill>
                <a:latin typeface="Candara" panose="020E0502030303020204" pitchFamily="34" charset="0"/>
              </a:rPr>
              <a:t>Liam J</a:t>
            </a:r>
            <a:endParaRPr lang="en-US" sz="115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6180" y="1772816"/>
            <a:ext cx="4416552" cy="762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for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2" y="2819399"/>
            <a:ext cx="9468543" cy="29858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Excellence across the curriculum</a:t>
            </a:r>
            <a:endParaRPr lang="en-US" sz="9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37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828" y="116632"/>
            <a:ext cx="11305256" cy="1656184"/>
          </a:xfrm>
        </p:spPr>
        <p:txBody>
          <a:bodyPr>
            <a:noAutofit/>
          </a:bodyPr>
          <a:lstStyle/>
          <a:p>
            <a:pPr algn="ctr"/>
            <a:r>
              <a:rPr lang="en-US" sz="11500" dirty="0" smtClean="0">
                <a:solidFill>
                  <a:srgbClr val="FFC000"/>
                </a:solidFill>
                <a:latin typeface="Candara" panose="020E0502030303020204" pitchFamily="34" charset="0"/>
              </a:rPr>
              <a:t>Lewis S</a:t>
            </a:r>
            <a:endParaRPr lang="en-US" sz="115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6180" y="1772816"/>
            <a:ext cx="4416552" cy="762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for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828" y="2819399"/>
            <a:ext cx="11305256" cy="384996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Perseverance and d</a:t>
            </a:r>
            <a:r>
              <a:rPr lang="en-US" sz="9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etermination to </a:t>
            </a:r>
            <a:r>
              <a:rPr lang="en-US" sz="9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succeed</a:t>
            </a:r>
            <a:endParaRPr lang="en-US" sz="9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51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812" y="759314"/>
            <a:ext cx="11593288" cy="1020762"/>
          </a:xfrm>
        </p:spPr>
        <p:txBody>
          <a:bodyPr>
            <a:noAutofit/>
          </a:bodyPr>
          <a:lstStyle/>
          <a:p>
            <a:pPr algn="ctr"/>
            <a:r>
              <a:rPr lang="en-US" sz="11500" dirty="0" smtClean="0">
                <a:solidFill>
                  <a:srgbClr val="FFC000"/>
                </a:solidFill>
                <a:latin typeface="Candara" panose="020E0502030303020204" pitchFamily="34" charset="0"/>
              </a:rPr>
              <a:t>Emily M</a:t>
            </a:r>
            <a:endParaRPr lang="en-US" sz="115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6180" y="1772816"/>
            <a:ext cx="4416552" cy="762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for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2" y="2819399"/>
            <a:ext cx="9468543" cy="29858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Improvements in confidence</a:t>
            </a:r>
            <a:endParaRPr lang="en-US" sz="9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71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860" y="836712"/>
            <a:ext cx="9972600" cy="1020762"/>
          </a:xfrm>
        </p:spPr>
        <p:txBody>
          <a:bodyPr>
            <a:noAutofit/>
          </a:bodyPr>
          <a:lstStyle/>
          <a:p>
            <a:pPr algn="ctr"/>
            <a:r>
              <a:rPr lang="en-US" sz="11500" dirty="0" err="1" smtClean="0">
                <a:solidFill>
                  <a:srgbClr val="FFC000"/>
                </a:solidFill>
                <a:latin typeface="Candara" panose="020E0502030303020204" pitchFamily="34" charset="0"/>
              </a:rPr>
              <a:t>Jaia</a:t>
            </a:r>
            <a:r>
              <a:rPr lang="en-US" sz="11500" dirty="0" smtClean="0">
                <a:solidFill>
                  <a:srgbClr val="FFC000"/>
                </a:solidFill>
                <a:latin typeface="Candara" panose="020E0502030303020204" pitchFamily="34" charset="0"/>
              </a:rPr>
              <a:t> S</a:t>
            </a:r>
            <a:endParaRPr lang="en-US" sz="115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6180" y="1772816"/>
            <a:ext cx="4416552" cy="762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for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2" y="2819399"/>
            <a:ext cx="9468543" cy="29858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Improved effort and application</a:t>
            </a:r>
            <a:endParaRPr lang="en-US" sz="9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91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051" y="776238"/>
            <a:ext cx="11377264" cy="1020762"/>
          </a:xfrm>
        </p:spPr>
        <p:txBody>
          <a:bodyPr>
            <a:noAutofit/>
          </a:bodyPr>
          <a:lstStyle/>
          <a:p>
            <a:pPr algn="ctr"/>
            <a:r>
              <a:rPr lang="en-US" sz="11500" dirty="0" smtClean="0">
                <a:solidFill>
                  <a:srgbClr val="FFC000"/>
                </a:solidFill>
                <a:latin typeface="Candara" panose="020E0502030303020204" pitchFamily="34" charset="0"/>
              </a:rPr>
              <a:t>Charlotte W</a:t>
            </a:r>
            <a:endParaRPr lang="en-US" sz="115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6180" y="1772816"/>
            <a:ext cx="4416552" cy="762000"/>
          </a:xfrm>
        </p:spPr>
        <p:txBody>
          <a:bodyPr>
            <a:normAutofit/>
          </a:bodyPr>
          <a:lstStyle/>
          <a:p>
            <a:pPr algn="ctr"/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2" y="2819399"/>
            <a:ext cx="9468543" cy="29858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Easton Award for Creativity</a:t>
            </a:r>
            <a:endParaRPr lang="en-US" sz="9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02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095" y="836712"/>
            <a:ext cx="10585176" cy="1020762"/>
          </a:xfrm>
        </p:spPr>
        <p:txBody>
          <a:bodyPr>
            <a:noAutofit/>
          </a:bodyPr>
          <a:lstStyle/>
          <a:p>
            <a:pPr algn="ctr"/>
            <a:r>
              <a:rPr lang="en-US" sz="11500" dirty="0" smtClean="0">
                <a:solidFill>
                  <a:srgbClr val="FFC000"/>
                </a:solidFill>
                <a:latin typeface="Candara" panose="020E0502030303020204" pitchFamily="34" charset="0"/>
              </a:rPr>
              <a:t>Ruby G</a:t>
            </a:r>
            <a:endParaRPr lang="en-US" sz="115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2" y="2819399"/>
            <a:ext cx="9468543" cy="29858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Sports Champion</a:t>
            </a:r>
            <a:endParaRPr lang="en-US" sz="9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94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844" y="759314"/>
            <a:ext cx="11089232" cy="1020762"/>
          </a:xfrm>
        </p:spPr>
        <p:txBody>
          <a:bodyPr>
            <a:noAutofit/>
          </a:bodyPr>
          <a:lstStyle/>
          <a:p>
            <a:pPr algn="ctr"/>
            <a:r>
              <a:rPr lang="en-US" sz="11500" dirty="0" smtClean="0">
                <a:solidFill>
                  <a:srgbClr val="FFC000"/>
                </a:solidFill>
                <a:latin typeface="Candara" panose="020E0502030303020204" pitchFamily="34" charset="0"/>
              </a:rPr>
              <a:t>Jack C</a:t>
            </a:r>
            <a:endParaRPr lang="en-US" sz="115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2" y="2819399"/>
            <a:ext cx="9468543" cy="29858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Sports Champion</a:t>
            </a:r>
            <a:endParaRPr lang="en-US" sz="9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34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063" y="748297"/>
            <a:ext cx="11161240" cy="1020762"/>
          </a:xfrm>
        </p:spPr>
        <p:txBody>
          <a:bodyPr>
            <a:noAutofit/>
          </a:bodyPr>
          <a:lstStyle/>
          <a:p>
            <a:pPr algn="ctr"/>
            <a:r>
              <a:rPr lang="en-US" sz="11500" dirty="0" smtClean="0">
                <a:solidFill>
                  <a:srgbClr val="FFC000"/>
                </a:solidFill>
                <a:latin typeface="Candara" panose="020E0502030303020204" pitchFamily="34" charset="0"/>
              </a:rPr>
              <a:t>Liam J </a:t>
            </a:r>
            <a:endParaRPr lang="en-US" sz="115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2" y="2819399"/>
            <a:ext cx="9468543" cy="29858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P7 Technology</a:t>
            </a:r>
            <a:endParaRPr lang="en-US" sz="9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75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00B0F0"/>
                </a:solidFill>
                <a:latin typeface="Candara" panose="020E0502030303020204" pitchFamily="34" charset="0"/>
              </a:rPr>
              <a:t>Your hopes…</a:t>
            </a:r>
            <a:endParaRPr lang="en-US" sz="8000" dirty="0">
              <a:solidFill>
                <a:srgbClr val="00B0F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748" y="1700808"/>
            <a:ext cx="11521280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3200" dirty="0" smtClean="0">
                <a:solidFill>
                  <a:srgbClr val="FFFF00"/>
                </a:solidFill>
                <a:latin typeface="Candara" panose="020E0502030303020204" pitchFamily="34" charset="0"/>
              </a:rPr>
              <a:t>When you started Primary 7 you were looking forward to all the landmark events that happen in your final year in Primary school. Things like…</a:t>
            </a:r>
          </a:p>
          <a:p>
            <a:pPr>
              <a:lnSpc>
                <a:spcPct val="90000"/>
              </a:lnSpc>
            </a:pPr>
            <a:endParaRPr lang="en-GB" sz="3200" dirty="0">
              <a:latin typeface="Candara" panose="020E0502030303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3200" dirty="0" smtClean="0">
                <a:latin typeface="Candara" panose="020E0502030303020204" pitchFamily="34" charset="0"/>
              </a:rPr>
              <a:t>Christmas Market				Staff/Pupil Dodge Ball Match</a:t>
            </a:r>
          </a:p>
          <a:p>
            <a:pPr>
              <a:lnSpc>
                <a:spcPct val="90000"/>
              </a:lnSpc>
            </a:pPr>
            <a:endParaRPr lang="en-GB" sz="3200" dirty="0" smtClean="0">
              <a:latin typeface="Candara" panose="020E0502030303020204" pitchFamily="34" charset="0"/>
            </a:endParaRPr>
          </a:p>
          <a:p>
            <a:pPr>
              <a:lnSpc>
                <a:spcPct val="90000"/>
              </a:lnSpc>
            </a:pPr>
            <a:endParaRPr lang="en-GB" sz="3200" dirty="0">
              <a:latin typeface="Candara" panose="020E0502030303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3200" dirty="0" smtClean="0">
                <a:latin typeface="Candara" panose="020E0502030303020204" pitchFamily="34" charset="0"/>
              </a:rPr>
              <a:t>Visits to the Academy		</a:t>
            </a:r>
            <a:r>
              <a:rPr lang="en-GB" sz="3200" dirty="0">
                <a:latin typeface="Candara" panose="020E0502030303020204" pitchFamily="34" charset="0"/>
              </a:rPr>
              <a:t> </a:t>
            </a:r>
            <a:r>
              <a:rPr lang="en-GB" sz="3200" dirty="0" smtClean="0">
                <a:latin typeface="Candara" panose="020E0502030303020204" pitchFamily="34" charset="0"/>
              </a:rPr>
              <a:t>          School trip</a:t>
            </a:r>
          </a:p>
          <a:p>
            <a:pPr>
              <a:lnSpc>
                <a:spcPct val="90000"/>
              </a:lnSpc>
            </a:pPr>
            <a:endParaRPr lang="en-GB" sz="3200" dirty="0" smtClean="0">
              <a:latin typeface="Candara" panose="020E0502030303020204" pitchFamily="34" charset="0"/>
            </a:endParaRPr>
          </a:p>
          <a:p>
            <a:pPr>
              <a:lnSpc>
                <a:spcPct val="90000"/>
              </a:lnSpc>
            </a:pPr>
            <a:endParaRPr lang="en-GB" sz="3200" dirty="0">
              <a:latin typeface="Candara" panose="020E0502030303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3200" dirty="0" smtClean="0">
                <a:latin typeface="Candara" panose="020E0502030303020204" pitchFamily="34" charset="0"/>
              </a:rPr>
              <a:t>Leavers assembly				  Leavers party</a:t>
            </a:r>
            <a:endParaRPr lang="en-GB" sz="32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8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752054"/>
            <a:ext cx="11305256" cy="1020762"/>
          </a:xfrm>
        </p:spPr>
        <p:txBody>
          <a:bodyPr>
            <a:noAutofit/>
          </a:bodyPr>
          <a:lstStyle/>
          <a:p>
            <a:pPr algn="ctr"/>
            <a:r>
              <a:rPr lang="en-US" sz="11500" dirty="0" smtClean="0">
                <a:solidFill>
                  <a:srgbClr val="FFC000"/>
                </a:solidFill>
                <a:latin typeface="Candara" panose="020E0502030303020204" pitchFamily="34" charset="0"/>
              </a:rPr>
              <a:t>William C</a:t>
            </a:r>
            <a:endParaRPr lang="en-US" sz="115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2" y="2819399"/>
            <a:ext cx="9468543" cy="29858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Young Scientist</a:t>
            </a:r>
            <a:endParaRPr lang="en-US" sz="9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49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45" y="355474"/>
            <a:ext cx="11521280" cy="1394271"/>
          </a:xfrm>
        </p:spPr>
        <p:txBody>
          <a:bodyPr>
            <a:noAutofit/>
          </a:bodyPr>
          <a:lstStyle/>
          <a:p>
            <a:pPr algn="ctr"/>
            <a:r>
              <a:rPr lang="en-US" sz="11500" dirty="0" smtClean="0">
                <a:solidFill>
                  <a:srgbClr val="FFC000"/>
                </a:solidFill>
                <a:latin typeface="Candara" panose="020E0502030303020204" pitchFamily="34" charset="0"/>
              </a:rPr>
              <a:t>Lauren M</a:t>
            </a:r>
            <a:endParaRPr lang="en-US" sz="115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2" y="2819399"/>
            <a:ext cx="9468543" cy="29858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Most motivated</a:t>
            </a:r>
            <a:endParaRPr lang="en-US" sz="9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63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45" y="355474"/>
            <a:ext cx="11521280" cy="1394271"/>
          </a:xfrm>
        </p:spPr>
        <p:txBody>
          <a:bodyPr>
            <a:noAutofit/>
          </a:bodyPr>
          <a:lstStyle/>
          <a:p>
            <a:pPr algn="ctr"/>
            <a:r>
              <a:rPr lang="en-US" sz="11500" dirty="0" smtClean="0">
                <a:solidFill>
                  <a:srgbClr val="FFC000"/>
                </a:solidFill>
                <a:latin typeface="Candara" panose="020E0502030303020204" pitchFamily="34" charset="0"/>
              </a:rPr>
              <a:t>Lewis S</a:t>
            </a:r>
            <a:endParaRPr lang="en-US" sz="115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2" y="2819399"/>
            <a:ext cx="9468543" cy="29858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Football sportsmanship</a:t>
            </a:r>
            <a:endParaRPr lang="en-US" sz="9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2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45" y="355474"/>
            <a:ext cx="11521280" cy="1394271"/>
          </a:xfrm>
        </p:spPr>
        <p:txBody>
          <a:bodyPr>
            <a:noAutofit/>
          </a:bodyPr>
          <a:lstStyle/>
          <a:p>
            <a:pPr algn="ctr"/>
            <a:r>
              <a:rPr lang="en-US" sz="11500" dirty="0" smtClean="0">
                <a:solidFill>
                  <a:srgbClr val="FFC000"/>
                </a:solidFill>
                <a:latin typeface="Candara" panose="020E0502030303020204" pitchFamily="34" charset="0"/>
              </a:rPr>
              <a:t>Jack </a:t>
            </a:r>
            <a:r>
              <a:rPr lang="en-US" sz="11500" dirty="0">
                <a:solidFill>
                  <a:srgbClr val="FFC000"/>
                </a:solidFill>
                <a:latin typeface="Candara" panose="020E0502030303020204" pitchFamily="34" charset="0"/>
              </a:rPr>
              <a:t>C</a:t>
            </a:r>
            <a:endParaRPr lang="en-US" sz="115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2" y="2819399"/>
            <a:ext cx="9468543" cy="29858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Football </a:t>
            </a:r>
          </a:p>
          <a:p>
            <a:pPr marL="0" indent="0" algn="ctr">
              <a:buNone/>
            </a:pPr>
            <a:r>
              <a:rPr lang="en-US" sz="9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</a:t>
            </a:r>
            <a:r>
              <a:rPr lang="en-US" sz="9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layer of the year</a:t>
            </a:r>
            <a:endParaRPr lang="en-US" sz="9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9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2457" y="275422"/>
            <a:ext cx="9143998" cy="1582052"/>
          </a:xfrm>
        </p:spPr>
        <p:txBody>
          <a:bodyPr>
            <a:noAutofit/>
          </a:bodyPr>
          <a:lstStyle/>
          <a:p>
            <a:pPr algn="ctr"/>
            <a:r>
              <a:rPr lang="en-US" sz="11500" dirty="0" smtClean="0">
                <a:solidFill>
                  <a:srgbClr val="00B050"/>
                </a:solidFill>
                <a:latin typeface="Candara" panose="020E0502030303020204" pitchFamily="34" charset="0"/>
              </a:rPr>
              <a:t>BUTE</a:t>
            </a:r>
            <a:endParaRPr lang="en-US" sz="11500" dirty="0">
              <a:solidFill>
                <a:srgbClr val="00B05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6180" y="1772816"/>
            <a:ext cx="4416552" cy="762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for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2" y="2819399"/>
            <a:ext cx="9468543" cy="29858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House Shield</a:t>
            </a:r>
            <a:endParaRPr lang="en-US" sz="9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96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00B0F0"/>
                </a:solidFill>
                <a:latin typeface="+mn-lt"/>
              </a:rPr>
              <a:t>What next?</a:t>
            </a:r>
            <a:endParaRPr lang="en-US" sz="80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748" y="1700808"/>
            <a:ext cx="11521280" cy="6075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4800" dirty="0" smtClean="0">
                <a:solidFill>
                  <a:srgbClr val="92D050"/>
                </a:solidFill>
              </a:rPr>
              <a:t>When schools get back to some kind of normal we are going to be in touch with all our P7s. </a:t>
            </a:r>
          </a:p>
          <a:p>
            <a:pPr>
              <a:lnSpc>
                <a:spcPct val="90000"/>
              </a:lnSpc>
            </a:pPr>
            <a:endParaRPr lang="en-GB" sz="4800" dirty="0">
              <a:solidFill>
                <a:srgbClr val="92D050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4800" dirty="0" smtClean="0">
                <a:solidFill>
                  <a:srgbClr val="92D050"/>
                </a:solidFill>
              </a:rPr>
              <a:t>We really hope that you will come back to celebrate your time at Woodlands and give us the opportunity to say a proper goodbye.</a:t>
            </a:r>
          </a:p>
          <a:p>
            <a:pPr>
              <a:lnSpc>
                <a:spcPct val="90000"/>
              </a:lnSpc>
            </a:pPr>
            <a:endParaRPr lang="en-GB" sz="4800" dirty="0" smtClean="0"/>
          </a:p>
          <a:p>
            <a:pPr>
              <a:lnSpc>
                <a:spcPct val="90000"/>
              </a:lnSpc>
            </a:pPr>
            <a:endParaRPr lang="en-GB" sz="4800" dirty="0" smtClean="0"/>
          </a:p>
        </p:txBody>
      </p:sp>
    </p:spTree>
    <p:extLst>
      <p:ext uri="{BB962C8B-B14F-4D97-AF65-F5344CB8AC3E}">
        <p14:creationId xmlns:p14="http://schemas.microsoft.com/office/powerpoint/2010/main" val="422226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780" y="188640"/>
            <a:ext cx="11665296" cy="4383360"/>
          </a:xfrm>
        </p:spPr>
        <p:txBody>
          <a:bodyPr/>
          <a:lstStyle/>
          <a:p>
            <a:r>
              <a:rPr lang="en-GB" sz="6000" dirty="0"/>
              <a:t>“</a:t>
            </a:r>
            <a:r>
              <a:rPr lang="en-GB" sz="6000" i="1" dirty="0"/>
              <a:t>Believe in yourself. </a:t>
            </a:r>
            <a:r>
              <a:rPr lang="en-GB" sz="6000" i="1" dirty="0" smtClean="0"/>
              <a:t/>
            </a:r>
            <a:br>
              <a:rPr lang="en-GB" sz="6000" i="1" dirty="0" smtClean="0"/>
            </a:br>
            <a:r>
              <a:rPr lang="en-GB" sz="6000" i="1" dirty="0" smtClean="0"/>
              <a:t>You </a:t>
            </a:r>
            <a:r>
              <a:rPr lang="en-GB" sz="6000" i="1" dirty="0"/>
              <a:t>are braver than you think, </a:t>
            </a:r>
            <a:r>
              <a:rPr lang="en-GB" sz="6000" i="1" dirty="0" smtClean="0"/>
              <a:t>more </a:t>
            </a:r>
            <a:r>
              <a:rPr lang="en-GB" sz="6000" i="1" dirty="0"/>
              <a:t>talented than you know, and capable of more than you imagine</a:t>
            </a:r>
            <a:r>
              <a:rPr lang="en-GB" sz="6000" i="1" dirty="0" smtClean="0"/>
              <a:t>.”</a:t>
            </a:r>
            <a:endParaRPr lang="en-GB" sz="6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GB" sz="3600" dirty="0"/>
              <a:t>Roy T. Bennett</a:t>
            </a:r>
          </a:p>
        </p:txBody>
      </p:sp>
    </p:spTree>
    <p:extLst>
      <p:ext uri="{BB962C8B-B14F-4D97-AF65-F5344CB8AC3E}">
        <p14:creationId xmlns:p14="http://schemas.microsoft.com/office/powerpoint/2010/main" val="183438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764" y="188640"/>
            <a:ext cx="11665296" cy="4383360"/>
          </a:xfrm>
        </p:spPr>
        <p:txBody>
          <a:bodyPr/>
          <a:lstStyle/>
          <a:p>
            <a:r>
              <a:rPr lang="en-GB" sz="8000" dirty="0" smtClean="0">
                <a:solidFill>
                  <a:srgbClr val="FFFF00"/>
                </a:solidFill>
                <a:latin typeface="+mn-lt"/>
              </a:rPr>
              <a:t>Thank you for all your hard work and commitment.</a:t>
            </a:r>
            <a:br>
              <a:rPr lang="en-GB" sz="8000" dirty="0" smtClean="0">
                <a:solidFill>
                  <a:srgbClr val="FFFF00"/>
                </a:solidFill>
                <a:latin typeface="+mn-lt"/>
              </a:rPr>
            </a:br>
            <a:r>
              <a:rPr lang="en-GB" sz="8000" dirty="0">
                <a:solidFill>
                  <a:srgbClr val="FFFF00"/>
                </a:solidFill>
                <a:latin typeface="+mn-lt"/>
              </a:rPr>
              <a:t/>
            </a:r>
            <a:br>
              <a:rPr lang="en-GB" sz="8000" dirty="0">
                <a:solidFill>
                  <a:srgbClr val="FFFF00"/>
                </a:solidFill>
                <a:latin typeface="+mn-lt"/>
              </a:rPr>
            </a:br>
            <a:r>
              <a:rPr lang="en-GB" sz="8000" dirty="0" smtClean="0">
                <a:solidFill>
                  <a:srgbClr val="FFFF00"/>
                </a:solidFill>
                <a:latin typeface="+mn-lt"/>
              </a:rPr>
              <a:t>Good luck.</a:t>
            </a:r>
            <a:endParaRPr lang="en-GB" sz="80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GB" sz="8000" dirty="0" smtClean="0">
                <a:solidFill>
                  <a:srgbClr val="00B0F0"/>
                </a:solidFill>
              </a:rPr>
              <a:t>We will see you soon!</a:t>
            </a:r>
            <a:endParaRPr lang="en-GB" sz="8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48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1000">
        <p:push dir="u"/>
      </p:transition>
    </mc:Choice>
    <mc:Fallback xmlns="">
      <p:transition spd="slow" advClick="0" advTm="11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00B0F0"/>
                </a:solidFill>
                <a:latin typeface="Candara" panose="020E0502030303020204" pitchFamily="34" charset="0"/>
              </a:rPr>
              <a:t>What happened?</a:t>
            </a:r>
            <a:endParaRPr lang="en-US" sz="8000" dirty="0">
              <a:solidFill>
                <a:srgbClr val="00B0F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748" y="1700808"/>
            <a:ext cx="11521280" cy="457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5400" dirty="0" smtClean="0">
                <a:solidFill>
                  <a:srgbClr val="FFC000"/>
                </a:solidFill>
                <a:latin typeface="Candara" panose="020E0502030303020204" pitchFamily="34" charset="0"/>
              </a:rPr>
              <a:t>Some of those events took place and,</a:t>
            </a:r>
          </a:p>
          <a:p>
            <a:pPr>
              <a:lnSpc>
                <a:spcPct val="90000"/>
              </a:lnSpc>
            </a:pPr>
            <a:r>
              <a:rPr lang="en-GB" sz="5400" dirty="0" smtClean="0">
                <a:solidFill>
                  <a:srgbClr val="FFC000"/>
                </a:solidFill>
                <a:latin typeface="Candara" panose="020E0502030303020204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GB" sz="5400" dirty="0" smtClean="0">
                <a:solidFill>
                  <a:srgbClr val="FFC000"/>
                </a:solidFill>
                <a:latin typeface="Candara" panose="020E0502030303020204" pitchFamily="34" charset="0"/>
              </a:rPr>
              <a:t>as you know, </a:t>
            </a:r>
          </a:p>
          <a:p>
            <a:pPr>
              <a:lnSpc>
                <a:spcPct val="90000"/>
              </a:lnSpc>
            </a:pPr>
            <a:endParaRPr lang="en-GB" sz="5400" dirty="0">
              <a:solidFill>
                <a:srgbClr val="FFC000"/>
              </a:solidFill>
              <a:latin typeface="Candara" panose="020E0502030303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5400" dirty="0" smtClean="0">
                <a:solidFill>
                  <a:srgbClr val="FF0000"/>
                </a:solidFill>
                <a:latin typeface="Candara" panose="020E0502030303020204" pitchFamily="34" charset="0"/>
              </a:rPr>
              <a:t>some of them didn’t!</a:t>
            </a:r>
          </a:p>
          <a:p>
            <a:pPr>
              <a:lnSpc>
                <a:spcPct val="90000"/>
              </a:lnSpc>
            </a:pPr>
            <a:endParaRPr lang="en-GB" sz="5400" dirty="0" smtClean="0"/>
          </a:p>
        </p:txBody>
      </p:sp>
    </p:spTree>
    <p:extLst>
      <p:ext uri="{BB962C8B-B14F-4D97-AF65-F5344CB8AC3E}">
        <p14:creationId xmlns:p14="http://schemas.microsoft.com/office/powerpoint/2010/main" val="110425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00B0F0"/>
                </a:solidFill>
                <a:latin typeface="Candara" panose="020E0502030303020204" pitchFamily="34" charset="0"/>
              </a:rPr>
              <a:t>What now?</a:t>
            </a:r>
            <a:endParaRPr lang="en-US" sz="8000" dirty="0">
              <a:solidFill>
                <a:srgbClr val="00B0F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747" y="1700808"/>
            <a:ext cx="12071077" cy="624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4800" dirty="0" smtClean="0">
                <a:solidFill>
                  <a:srgbClr val="92D050"/>
                </a:solidFill>
                <a:latin typeface="Candara" panose="020E0502030303020204" pitchFamily="34" charset="0"/>
              </a:rPr>
              <a:t>Today we are going to celebrate the prize winners in Primary 7!</a:t>
            </a:r>
          </a:p>
          <a:p>
            <a:pPr>
              <a:lnSpc>
                <a:spcPct val="90000"/>
              </a:lnSpc>
            </a:pPr>
            <a:endParaRPr lang="en-GB" sz="4800" dirty="0">
              <a:solidFill>
                <a:srgbClr val="92D050"/>
              </a:solidFill>
              <a:latin typeface="Candara" panose="020E0502030303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4800" dirty="0" smtClean="0">
                <a:solidFill>
                  <a:srgbClr val="92D050"/>
                </a:solidFill>
                <a:latin typeface="Candara" panose="020E0502030303020204" pitchFamily="34" charset="0"/>
              </a:rPr>
              <a:t>We have certificates for our prize winners, which will be delivered to you and, when we can get the trophies/medals engraved, we will be in touch with those winners.</a:t>
            </a:r>
          </a:p>
          <a:p>
            <a:pPr>
              <a:lnSpc>
                <a:spcPct val="90000"/>
              </a:lnSpc>
            </a:pPr>
            <a:endParaRPr lang="en-GB" sz="5400" dirty="0" smtClean="0"/>
          </a:p>
          <a:p>
            <a:pPr>
              <a:lnSpc>
                <a:spcPct val="90000"/>
              </a:lnSpc>
            </a:pPr>
            <a:endParaRPr lang="en-GB" sz="5400" dirty="0" smtClean="0"/>
          </a:p>
        </p:txBody>
      </p:sp>
    </p:spTree>
    <p:extLst>
      <p:ext uri="{BB962C8B-B14F-4D97-AF65-F5344CB8AC3E}">
        <p14:creationId xmlns:p14="http://schemas.microsoft.com/office/powerpoint/2010/main" val="138076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Congratulations</a:t>
            </a:r>
            <a:endParaRPr lang="en-US" sz="6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" b="1314"/>
          <a:stretch>
            <a:fillRect/>
          </a:stretch>
        </p:blipFill>
        <p:spPr>
          <a:xfrm>
            <a:off x="1745838" y="1884311"/>
            <a:ext cx="5572710" cy="397280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819156">
            <a:off x="6293301" y="2837467"/>
            <a:ext cx="6406715" cy="1097372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latin typeface="Footlight MT Light" panose="0204060206030A020304" pitchFamily="18" charset="0"/>
              </a:rPr>
              <a:t>CONGRATULATIONS</a:t>
            </a:r>
            <a:endParaRPr lang="en-US" sz="5400" b="1" dirty="0">
              <a:solidFill>
                <a:srgbClr val="0070C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95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642194"/>
          </a:xfrm>
        </p:spPr>
        <p:txBody>
          <a:bodyPr>
            <a:noAutofit/>
          </a:bodyPr>
          <a:lstStyle/>
          <a:p>
            <a:pPr algn="ctr"/>
            <a:r>
              <a:rPr lang="en-US" sz="11500" dirty="0" smtClean="0">
                <a:solidFill>
                  <a:srgbClr val="FFC000"/>
                </a:solidFill>
                <a:latin typeface="Candara" panose="020E0502030303020204" pitchFamily="34" charset="0"/>
              </a:rPr>
              <a:t>Jack C</a:t>
            </a:r>
            <a:endParaRPr lang="en-US" sz="115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6180" y="1772816"/>
            <a:ext cx="4416552" cy="762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for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2" y="2819399"/>
            <a:ext cx="9468543" cy="7536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Excellence across the curriculum</a:t>
            </a:r>
            <a:endParaRPr lang="en-US" sz="9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1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796" y="274638"/>
            <a:ext cx="11089232" cy="1498178"/>
          </a:xfrm>
        </p:spPr>
        <p:txBody>
          <a:bodyPr>
            <a:noAutofit/>
          </a:bodyPr>
          <a:lstStyle/>
          <a:p>
            <a:pPr algn="ctr"/>
            <a:r>
              <a:rPr lang="en-US" sz="11500" dirty="0" err="1" smtClean="0">
                <a:solidFill>
                  <a:srgbClr val="FFC000"/>
                </a:solidFill>
                <a:latin typeface="Candara" panose="020E0502030303020204" pitchFamily="34" charset="0"/>
              </a:rPr>
              <a:t>Conor</a:t>
            </a:r>
            <a:r>
              <a:rPr lang="en-US" sz="11500" dirty="0" smtClean="0">
                <a:solidFill>
                  <a:srgbClr val="FFC000"/>
                </a:solidFill>
                <a:latin typeface="Candara" panose="020E0502030303020204" pitchFamily="34" charset="0"/>
              </a:rPr>
              <a:t> D</a:t>
            </a:r>
            <a:endParaRPr lang="en-US" sz="115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6180" y="1772816"/>
            <a:ext cx="4416552" cy="76200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f</a:t>
            </a:r>
            <a:r>
              <a:rPr lang="en-US" sz="4000" dirty="0" smtClean="0"/>
              <a:t>or an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2" y="2819399"/>
            <a:ext cx="9468543" cy="29858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Excellent attitude towards learning</a:t>
            </a:r>
            <a:endParaRPr lang="en-US" sz="9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66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498178"/>
          </a:xfrm>
        </p:spPr>
        <p:txBody>
          <a:bodyPr>
            <a:noAutofit/>
          </a:bodyPr>
          <a:lstStyle/>
          <a:p>
            <a:pPr algn="ctr"/>
            <a:r>
              <a:rPr lang="en-US" sz="11500" dirty="0" smtClean="0">
                <a:solidFill>
                  <a:srgbClr val="FFC000"/>
                </a:solidFill>
                <a:latin typeface="Candara" panose="020E0502030303020204" pitchFamily="34" charset="0"/>
              </a:rPr>
              <a:t>Megan H</a:t>
            </a:r>
            <a:endParaRPr lang="en-US" sz="115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6180" y="1772816"/>
            <a:ext cx="4416552" cy="762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for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2" y="2819399"/>
            <a:ext cx="9468543" cy="29858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Improvement in confidence</a:t>
            </a:r>
            <a:endParaRPr lang="en-US" sz="9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31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3234" y="836712"/>
            <a:ext cx="9143998" cy="1020762"/>
          </a:xfrm>
        </p:spPr>
        <p:txBody>
          <a:bodyPr>
            <a:noAutofit/>
          </a:bodyPr>
          <a:lstStyle/>
          <a:p>
            <a:pPr algn="ctr"/>
            <a:r>
              <a:rPr lang="en-US" sz="11500" dirty="0" smtClean="0">
                <a:solidFill>
                  <a:srgbClr val="FFC000"/>
                </a:solidFill>
                <a:latin typeface="Candara" panose="020E0502030303020204" pitchFamily="34" charset="0"/>
              </a:rPr>
              <a:t>Olivia H</a:t>
            </a:r>
            <a:endParaRPr lang="en-US" sz="11500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6180" y="1772816"/>
            <a:ext cx="4416552" cy="762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for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2" y="2819399"/>
            <a:ext cx="9468543" cy="29858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Attitude and effort in all areas</a:t>
            </a:r>
            <a:endParaRPr lang="en-US" sz="9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25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261</TotalTime>
  <Words>293</Words>
  <Application>Microsoft Office PowerPoint</Application>
  <PresentationFormat>Custom</PresentationFormat>
  <Paragraphs>81</Paragraphs>
  <Slides>27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Arial Black</vt:lpstr>
      <vt:lpstr>Candara</vt:lpstr>
      <vt:lpstr>Consolas</vt:lpstr>
      <vt:lpstr>Corbel</vt:lpstr>
      <vt:lpstr>Footlight MT Light</vt:lpstr>
      <vt:lpstr>Chalkboard 16x9</vt:lpstr>
      <vt:lpstr>PRIMARY 7   PRIZEGIVING 2020</vt:lpstr>
      <vt:lpstr>Your hopes…</vt:lpstr>
      <vt:lpstr>What happened?</vt:lpstr>
      <vt:lpstr>What now?</vt:lpstr>
      <vt:lpstr>Congratulations</vt:lpstr>
      <vt:lpstr>Jack C</vt:lpstr>
      <vt:lpstr>Conor D</vt:lpstr>
      <vt:lpstr>Megan H</vt:lpstr>
      <vt:lpstr>Olivia H</vt:lpstr>
      <vt:lpstr>Abi McC</vt:lpstr>
      <vt:lpstr>William C</vt:lpstr>
      <vt:lpstr>Liam J</vt:lpstr>
      <vt:lpstr>Lewis S</vt:lpstr>
      <vt:lpstr>Emily M</vt:lpstr>
      <vt:lpstr>Jaia S</vt:lpstr>
      <vt:lpstr>Charlotte W</vt:lpstr>
      <vt:lpstr>Ruby G</vt:lpstr>
      <vt:lpstr>Jack C</vt:lpstr>
      <vt:lpstr>Liam J </vt:lpstr>
      <vt:lpstr>William C</vt:lpstr>
      <vt:lpstr>Lauren M</vt:lpstr>
      <vt:lpstr>Lewis S</vt:lpstr>
      <vt:lpstr>Jack C</vt:lpstr>
      <vt:lpstr>BUTE</vt:lpstr>
      <vt:lpstr>What next?</vt:lpstr>
      <vt:lpstr>“Believe in yourself.  You are braver than you think, more talented than you know, and capable of more than you imagine.”</vt:lpstr>
      <vt:lpstr>Thank you for all your hard work and commitment.  Good luck.</vt:lpstr>
    </vt:vector>
  </TitlesOfParts>
  <Company>NAC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7 PRIZEGIVING 2020</dc:title>
  <dc:creator>Ms Bell</dc:creator>
  <cp:lastModifiedBy>Ms Bell</cp:lastModifiedBy>
  <cp:revision>19</cp:revision>
  <dcterms:created xsi:type="dcterms:W3CDTF">2020-06-23T09:56:34Z</dcterms:created>
  <dcterms:modified xsi:type="dcterms:W3CDTF">2020-06-23T15:18:13Z</dcterms:modified>
</cp:coreProperties>
</file>