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5" r:id="rId1"/>
    <p:sldMasterId id="2147483847" r:id="rId2"/>
  </p:sldMasterIdLst>
  <p:notesMasterIdLst>
    <p:notesMasterId r:id="rId14"/>
  </p:notesMasterIdLst>
  <p:handoutMasterIdLst>
    <p:handoutMasterId r:id="rId15"/>
  </p:handoutMasterIdLst>
  <p:sldIdLst>
    <p:sldId id="256" r:id="rId3"/>
    <p:sldId id="354" r:id="rId4"/>
    <p:sldId id="366" r:id="rId5"/>
    <p:sldId id="356" r:id="rId6"/>
    <p:sldId id="365" r:id="rId7"/>
    <p:sldId id="352" r:id="rId8"/>
    <p:sldId id="367" r:id="rId9"/>
    <p:sldId id="325" r:id="rId10"/>
    <p:sldId id="359" r:id="rId11"/>
    <p:sldId id="358" r:id="rId12"/>
    <p:sldId id="353" r:id="rId13"/>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FBFB"/>
    <a:srgbClr val="F9F9F9"/>
    <a:srgbClr val="F4F4EC"/>
    <a:srgbClr val="F0F0E6"/>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75" autoAdjust="0"/>
    <p:restoredTop sz="94660"/>
  </p:normalViewPr>
  <p:slideViewPr>
    <p:cSldViewPr snapToGrid="0">
      <p:cViewPr varScale="1">
        <p:scale>
          <a:sx n="101" d="100"/>
          <a:sy n="101" d="100"/>
        </p:scale>
        <p:origin x="144" y="31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8056"/>
          </a:xfrm>
          <a:prstGeom prst="rect">
            <a:avLst/>
          </a:prstGeom>
        </p:spPr>
        <p:txBody>
          <a:bodyPr vert="horz" lIns="91437" tIns="45719" rIns="91437" bIns="45719" rtlCol="0"/>
          <a:lstStyle>
            <a:lvl1pPr algn="l">
              <a:defRPr sz="1200"/>
            </a:lvl1pPr>
          </a:lstStyle>
          <a:p>
            <a:endParaRPr lang="en-GB"/>
          </a:p>
        </p:txBody>
      </p:sp>
      <p:sp>
        <p:nvSpPr>
          <p:cNvPr id="3" name="Date Placeholder 2"/>
          <p:cNvSpPr>
            <a:spLocks noGrp="1"/>
          </p:cNvSpPr>
          <p:nvPr>
            <p:ph type="dt" sz="quarter" idx="1"/>
          </p:nvPr>
        </p:nvSpPr>
        <p:spPr>
          <a:xfrm>
            <a:off x="3850445" y="0"/>
            <a:ext cx="2945659" cy="498056"/>
          </a:xfrm>
          <a:prstGeom prst="rect">
            <a:avLst/>
          </a:prstGeom>
        </p:spPr>
        <p:txBody>
          <a:bodyPr vert="horz" lIns="91437" tIns="45719" rIns="91437" bIns="45719" rtlCol="0"/>
          <a:lstStyle>
            <a:lvl1pPr algn="r">
              <a:defRPr sz="1200"/>
            </a:lvl1pPr>
          </a:lstStyle>
          <a:p>
            <a:fld id="{B925B535-8310-4F64-ADF4-044E46899AA1}" type="datetimeFigureOut">
              <a:rPr lang="en-GB" smtClean="0"/>
              <a:t>16/09/2026</a:t>
            </a:fld>
            <a:endParaRPr lang="en-GB"/>
          </a:p>
        </p:txBody>
      </p:sp>
      <p:sp>
        <p:nvSpPr>
          <p:cNvPr id="4" name="Footer Placeholder 3"/>
          <p:cNvSpPr>
            <a:spLocks noGrp="1"/>
          </p:cNvSpPr>
          <p:nvPr>
            <p:ph type="ftr" sz="quarter" idx="2"/>
          </p:nvPr>
        </p:nvSpPr>
        <p:spPr>
          <a:xfrm>
            <a:off x="1" y="9428585"/>
            <a:ext cx="2945659" cy="498055"/>
          </a:xfrm>
          <a:prstGeom prst="rect">
            <a:avLst/>
          </a:prstGeom>
        </p:spPr>
        <p:txBody>
          <a:bodyPr vert="horz" lIns="91437" tIns="45719" rIns="91437" bIns="45719" rtlCol="0" anchor="b"/>
          <a:lstStyle>
            <a:lvl1pPr algn="l">
              <a:defRPr sz="1200"/>
            </a:lvl1pPr>
          </a:lstStyle>
          <a:p>
            <a:endParaRPr lang="en-GB"/>
          </a:p>
        </p:txBody>
      </p:sp>
      <p:sp>
        <p:nvSpPr>
          <p:cNvPr id="5" name="Slide Number Placeholder 4"/>
          <p:cNvSpPr>
            <a:spLocks noGrp="1"/>
          </p:cNvSpPr>
          <p:nvPr>
            <p:ph type="sldNum" sz="quarter" idx="3"/>
          </p:nvPr>
        </p:nvSpPr>
        <p:spPr>
          <a:xfrm>
            <a:off x="3850445" y="9428585"/>
            <a:ext cx="2945659" cy="498055"/>
          </a:xfrm>
          <a:prstGeom prst="rect">
            <a:avLst/>
          </a:prstGeom>
        </p:spPr>
        <p:txBody>
          <a:bodyPr vert="horz" lIns="91437" tIns="45719" rIns="91437" bIns="45719" rtlCol="0" anchor="b"/>
          <a:lstStyle>
            <a:lvl1pPr algn="r">
              <a:defRPr sz="1200"/>
            </a:lvl1pPr>
          </a:lstStyle>
          <a:p>
            <a:fld id="{3F42E632-4E6A-4232-B185-ED73A2092179}" type="slidenum">
              <a:rPr lang="en-GB" smtClean="0"/>
              <a:t>‹#›</a:t>
            </a:fld>
            <a:endParaRPr lang="en-GB"/>
          </a:p>
        </p:txBody>
      </p:sp>
    </p:spTree>
    <p:extLst>
      <p:ext uri="{BB962C8B-B14F-4D97-AF65-F5344CB8AC3E}">
        <p14:creationId xmlns:p14="http://schemas.microsoft.com/office/powerpoint/2010/main" val="37909711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C575BF00-452C-4787-84AA-E64B63404641}" type="datetimeFigureOut">
              <a:rPr lang="en-GB" smtClean="0"/>
              <a:t>16/09/2026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950D6771-886D-40DE-8DC3-5D6BD7831683}" type="slidenum">
              <a:rPr lang="en-GB" smtClean="0"/>
              <a:t>‹#›</a:t>
            </a:fld>
            <a:endParaRPr lang="en-GB"/>
          </a:p>
        </p:txBody>
      </p:sp>
    </p:spTree>
    <p:extLst>
      <p:ext uri="{BB962C8B-B14F-4D97-AF65-F5344CB8AC3E}">
        <p14:creationId xmlns:p14="http://schemas.microsoft.com/office/powerpoint/2010/main" val="1202414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E4AAB17-5160-4BA3-80E7-E00D5C5B2D6B}" type="slidenum">
              <a:rPr lang="en-GB" smtClean="0"/>
              <a:t>5</a:t>
            </a:fld>
            <a:endParaRPr lang="en-GB"/>
          </a:p>
        </p:txBody>
      </p:sp>
    </p:spTree>
    <p:extLst>
      <p:ext uri="{BB962C8B-B14F-4D97-AF65-F5344CB8AC3E}">
        <p14:creationId xmlns:p14="http://schemas.microsoft.com/office/powerpoint/2010/main" val="34267351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48D2287-3750-45D7-82BA-C0511F43C2D6}" type="slidenum">
              <a:rPr lang="en-GB" smtClean="0"/>
              <a:t>11</a:t>
            </a:fld>
            <a:endParaRPr lang="en-GB"/>
          </a:p>
        </p:txBody>
      </p:sp>
    </p:spTree>
    <p:extLst>
      <p:ext uri="{BB962C8B-B14F-4D97-AF65-F5344CB8AC3E}">
        <p14:creationId xmlns:p14="http://schemas.microsoft.com/office/powerpoint/2010/main" val="42397182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E3842888-D0A2-43EC-8B54-D29813DA3EF9}"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4D06FD-6FDB-432A-B031-4AF4412572C9}" type="slidenum">
              <a:rPr lang="en-GB" smtClean="0"/>
              <a:t>‹#›</a:t>
            </a:fld>
            <a:endParaRPr lang="en-GB"/>
          </a:p>
        </p:txBody>
      </p:sp>
    </p:spTree>
    <p:extLst>
      <p:ext uri="{BB962C8B-B14F-4D97-AF65-F5344CB8AC3E}">
        <p14:creationId xmlns:p14="http://schemas.microsoft.com/office/powerpoint/2010/main" val="3275406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3842888-D0A2-43EC-8B54-D29813DA3EF9}"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4D06FD-6FDB-432A-B031-4AF4412572C9}" type="slidenum">
              <a:rPr lang="en-GB" smtClean="0"/>
              <a:t>‹#›</a:t>
            </a:fld>
            <a:endParaRPr lang="en-GB"/>
          </a:p>
        </p:txBody>
      </p:sp>
    </p:spTree>
    <p:extLst>
      <p:ext uri="{BB962C8B-B14F-4D97-AF65-F5344CB8AC3E}">
        <p14:creationId xmlns:p14="http://schemas.microsoft.com/office/powerpoint/2010/main" val="29288707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3842888-D0A2-43EC-8B54-D29813DA3EF9}"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4D06FD-6FDB-432A-B031-4AF4412572C9}" type="slidenum">
              <a:rPr lang="en-GB" smtClean="0"/>
              <a:t>‹#›</a:t>
            </a:fld>
            <a:endParaRPr lang="en-GB"/>
          </a:p>
        </p:txBody>
      </p:sp>
    </p:spTree>
    <p:extLst>
      <p:ext uri="{BB962C8B-B14F-4D97-AF65-F5344CB8AC3E}">
        <p14:creationId xmlns:p14="http://schemas.microsoft.com/office/powerpoint/2010/main" val="10757676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E3842888-D0A2-43EC-8B54-D29813DA3EF9}" type="datetimeFigureOut">
              <a:rPr lang="en-GB" smtClean="0"/>
              <a:t>16/09/2026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14D06FD-6FDB-432A-B031-4AF4412572C9}" type="slidenum">
              <a:rPr lang="en-GB" smtClean="0"/>
              <a:t>‹#›</a:t>
            </a:fld>
            <a:endParaRPr lang="en-GB"/>
          </a:p>
        </p:txBody>
      </p:sp>
    </p:spTree>
    <p:extLst>
      <p:ext uri="{BB962C8B-B14F-4D97-AF65-F5344CB8AC3E}">
        <p14:creationId xmlns:p14="http://schemas.microsoft.com/office/powerpoint/2010/main" val="423919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E3842888-D0A2-43EC-8B54-D29813DA3EF9}" type="datetimeFigureOut">
              <a:rPr lang="en-GB" smtClean="0"/>
              <a:t>16/09/2026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14D06FD-6FDB-432A-B031-4AF4412572C9}" type="slidenum">
              <a:rPr lang="en-GB" smtClean="0"/>
              <a:t>‹#›</a:t>
            </a:fld>
            <a:endParaRPr lang="en-GB"/>
          </a:p>
        </p:txBody>
      </p:sp>
    </p:spTree>
    <p:extLst>
      <p:ext uri="{BB962C8B-B14F-4D97-AF65-F5344CB8AC3E}">
        <p14:creationId xmlns:p14="http://schemas.microsoft.com/office/powerpoint/2010/main" val="1960422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E3842888-D0A2-43EC-8B54-D29813DA3EF9}" type="datetimeFigureOut">
              <a:rPr lang="en-GB" smtClean="0"/>
              <a:t>16/09/2026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14D06FD-6FDB-432A-B031-4AF4412572C9}" type="slidenum">
              <a:rPr lang="en-GB" smtClean="0"/>
              <a:t>‹#›</a:t>
            </a:fld>
            <a:endParaRPr lang="en-GB"/>
          </a:p>
        </p:txBody>
      </p:sp>
    </p:spTree>
    <p:extLst>
      <p:ext uri="{BB962C8B-B14F-4D97-AF65-F5344CB8AC3E}">
        <p14:creationId xmlns:p14="http://schemas.microsoft.com/office/powerpoint/2010/main" val="3383361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842888-D0A2-43EC-8B54-D29813DA3EF9}" type="datetimeFigureOut">
              <a:rPr lang="en-GB" smtClean="0"/>
              <a:t>16/09/2026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14D06FD-6FDB-432A-B031-4AF4412572C9}" type="slidenum">
              <a:rPr lang="en-GB" smtClean="0"/>
              <a:t>‹#›</a:t>
            </a:fld>
            <a:endParaRPr lang="en-GB"/>
          </a:p>
        </p:txBody>
      </p:sp>
    </p:spTree>
    <p:extLst>
      <p:ext uri="{BB962C8B-B14F-4D97-AF65-F5344CB8AC3E}">
        <p14:creationId xmlns:p14="http://schemas.microsoft.com/office/powerpoint/2010/main" val="40476816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3842888-D0A2-43EC-8B54-D29813DA3EF9}" type="datetimeFigureOut">
              <a:rPr lang="en-GB" smtClean="0"/>
              <a:t>16/09/2026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14D06FD-6FDB-432A-B031-4AF4412572C9}" type="slidenum">
              <a:rPr lang="en-GB" smtClean="0"/>
              <a:t>‹#›</a:t>
            </a:fld>
            <a:endParaRPr lang="en-GB"/>
          </a:p>
        </p:txBody>
      </p:sp>
    </p:spTree>
    <p:extLst>
      <p:ext uri="{BB962C8B-B14F-4D97-AF65-F5344CB8AC3E}">
        <p14:creationId xmlns:p14="http://schemas.microsoft.com/office/powerpoint/2010/main" val="3981171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3842888-D0A2-43EC-8B54-D29813DA3EF9}" type="datetimeFigureOut">
              <a:rPr lang="en-GB" smtClean="0"/>
              <a:t>16/09/2026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14D06FD-6FDB-432A-B031-4AF4412572C9}" type="slidenum">
              <a:rPr lang="en-GB" smtClean="0"/>
              <a:t>‹#›</a:t>
            </a:fld>
            <a:endParaRPr lang="en-GB"/>
          </a:p>
        </p:txBody>
      </p:sp>
    </p:spTree>
    <p:extLst>
      <p:ext uri="{BB962C8B-B14F-4D97-AF65-F5344CB8AC3E}">
        <p14:creationId xmlns:p14="http://schemas.microsoft.com/office/powerpoint/2010/main" val="6557045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3842888-D0A2-43EC-8B54-D29813DA3EF9}"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4D06FD-6FDB-432A-B031-4AF4412572C9}" type="slidenum">
              <a:rPr lang="en-GB" smtClean="0"/>
              <a:t>‹#›</a:t>
            </a:fld>
            <a:endParaRPr lang="en-GB"/>
          </a:p>
        </p:txBody>
      </p:sp>
    </p:spTree>
    <p:extLst>
      <p:ext uri="{BB962C8B-B14F-4D97-AF65-F5344CB8AC3E}">
        <p14:creationId xmlns:p14="http://schemas.microsoft.com/office/powerpoint/2010/main" val="25753616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3842888-D0A2-43EC-8B54-D29813DA3EF9}"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4D06FD-6FDB-432A-B031-4AF4412572C9}" type="slidenum">
              <a:rPr lang="en-GB" smtClean="0"/>
              <a:t>‹#›</a:t>
            </a:fld>
            <a:endParaRPr lang="en-GB"/>
          </a:p>
        </p:txBody>
      </p:sp>
    </p:spTree>
    <p:extLst>
      <p:ext uri="{BB962C8B-B14F-4D97-AF65-F5344CB8AC3E}">
        <p14:creationId xmlns:p14="http://schemas.microsoft.com/office/powerpoint/2010/main" val="41758586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6D4694D-D339-4202-BE0A-B163F66C1139}" type="datetimeFigureOut">
              <a:rPr lang="en-GB" smtClean="0"/>
              <a:t>16/09/2026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1BE4C73-4465-44B7-8673-2B4CD152C4CA}" type="slidenum">
              <a:rPr lang="en-GB" smtClean="0"/>
              <a:t>‹#›</a:t>
            </a:fld>
            <a:endParaRPr lang="en-GB"/>
          </a:p>
        </p:txBody>
      </p:sp>
    </p:spTree>
    <p:extLst>
      <p:ext uri="{BB962C8B-B14F-4D97-AF65-F5344CB8AC3E}">
        <p14:creationId xmlns:p14="http://schemas.microsoft.com/office/powerpoint/2010/main" val="20652824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blipFill dpi="0" rotWithShape="1">
          <a:blip r:embed="rId13">
            <a:alphaModFix amt="20000"/>
            <a:lum/>
          </a:blip>
          <a:srcRect/>
          <a:stretch>
            <a:fillRect t="-12000" b="-12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842888-D0A2-43EC-8B54-D29813DA3EF9}" type="datetimeFigureOut">
              <a:rPr lang="en-GB" smtClean="0"/>
              <a:t>16/09/2026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4D06FD-6FDB-432A-B031-4AF4412572C9}" type="slidenum">
              <a:rPr lang="en-GB" smtClean="0"/>
              <a:t>‹#›</a:t>
            </a:fld>
            <a:endParaRPr lang="en-GB"/>
          </a:p>
        </p:txBody>
      </p:sp>
    </p:spTree>
    <p:extLst>
      <p:ext uri="{BB962C8B-B14F-4D97-AF65-F5344CB8AC3E}">
        <p14:creationId xmlns:p14="http://schemas.microsoft.com/office/powerpoint/2010/main" val="1841499092"/>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D4694D-D339-4202-BE0A-B163F66C1139}" type="datetimeFigureOut">
              <a:rPr lang="en-GB" smtClean="0"/>
              <a:t>16/09/2026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BE4C73-4465-44B7-8673-2B4CD152C4CA}" type="slidenum">
              <a:rPr lang="en-GB" smtClean="0"/>
              <a:t>‹#›</a:t>
            </a:fld>
            <a:endParaRPr lang="en-GB"/>
          </a:p>
        </p:txBody>
      </p:sp>
    </p:spTree>
    <p:extLst>
      <p:ext uri="{BB962C8B-B14F-4D97-AF65-F5344CB8AC3E}">
        <p14:creationId xmlns:p14="http://schemas.microsoft.com/office/powerpoint/2010/main" val="3813708797"/>
      </p:ext>
    </p:extLst>
  </p:cSld>
  <p:clrMap bg1="lt1" tx1="dk1" bg2="lt2" tx2="dk2" accent1="accent1" accent2="accent2" accent3="accent3" accent4="accent4" accent5="accent5" accent6="accent6" hlink="hlink" folHlink="folHlink"/>
  <p:sldLayoutIdLst>
    <p:sldLayoutId id="214748384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easyfundraising.org.uk/causes/whitingbayprimaryschool/?searchSessionId=e7f6f95b-5e17-4316-b9ed-ffd5988560a9" TargetMode="Externa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hyperlink" Target="https://forms.cloud.microsoft/Pages/ResponsePage.aspx?id=oyzTzM4Wj0KVQTctawUZKWrkcML7Y4tGjZ9p8r9HXjRUQ0NJOVhSSUFUREVYMlZJTVlBNjQ4QkFXNy4u" TargetMode="External"/><Relationship Id="rId2" Type="http://schemas.openxmlformats.org/officeDocument/2006/relationships/hyperlink" Target="https://forms.cloud.microsoft/Pages/ResponsePage.aspx?id=oyzTzM4Wj0KVQTctawUZKWrkcML7Y4tGjZ9p8r9HXjRUOEZaQ0ZXRUJLR0hORUNNQlJZR0QzQTFSQy4u" TargetMode="External"/><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hyperlink" Target="https://forms.cloud.microsoft/e/pyjfN69YHh" TargetMode="External"/><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2.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hyperlink" Target="https://blogs.glowscotland.org.uk/na/whitingbayprimary/standard-quality-report-2026/" TargetMode="External"/><Relationship Id="rId2" Type="http://schemas.openxmlformats.org/officeDocument/2006/relationships/hyperlink" Target="mailto:whitingbay@ea.n-ayrshire.sch.uk" TargetMode="Externa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png"/><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hyperlink" Target="https://www.north-ayrshire.gov.uk/home.aspx" TargetMode="External"/><Relationship Id="rId9"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 descr="data:image/jpeg;base64,/9j/4AAQSkZJRgABAQEAYABgAAD/4QAiRXhpZgAATU0AKgAAAAgAAQESAAMAAAABAAEAAAAAAAD/7AARRHVja3kAAQAEAAAAPAAA/9sAQwACAQECAQECAgICAgICAgMFAwMDAwMGBAQDBQcGBwcHBgcHCAkLCQgICggHBwoNCgoLDAwMDAcJDg8NDA4LDAwM/9sAQwECAgIDAwMGAwMGDAgHCAwMDAwMDAwMDAwMDAwMDAwMDAwMDAwMDAwMDAwMDAwMDAwMDAwMDAwMDAwMDAwMDAwM/8AAEQgAeAB4AwEiAAIRAQMRAf/EAB8AAAEFAQEBAQEBAAAAAAAAAAABAgMEBQYHCAkKC//EALUQAAIBAwMCBAMFBQQEAAABfQECAwAEEQUSITFBBhNRYQcicRQygZGhCCNCscEVUtHwJDNicoIJChYXGBkaJSYnKCkqNDU2Nzg5OkNERUZHSElKU1RVVldYWVpjZGVmZ2hpanN0dXZ3eHl6g4SFhoeIiYqSk5SVlpeYmZqio6Slpqeoqaqys7S1tre4ubrCw8TFxsfIycrS09TV1tfY2drh4uPk5ebn6Onq8fLz9PX29/j5+v/EAB8BAAMBAQEBAQEBAQEAAAAAAAABAgMEBQYHCAkKC//EALURAAIBAgQEAwQHBQQEAAECdwABAgMRBAUhMQYSQVEHYXETIjKBCBRCkaGxwQkjM1LwFWJy0QoWJDThJfEXGBkaJicoKSo1Njc4OTpDREVGR0hJSlNUVVZXWFlaY2RlZmdoaWpzdHV2d3h5eoKDhIWGh4iJipKTlJWWl5iZmqKjpKWmp6ipqrKztLW2t7i5usLDxMXGx8jJytLT1NXW19jZ2uLj5OXm5+jp6vLz9PX29/j5+v/aAAwDAQACEQMRAD8A/fyiiigAooooAKKM14H8f/8Agp78D/2bvHsXg7XfHFvqvj64cxQeD/DFlc+I/EckmzeEOn2Ec1xHuBGGkRFOfvUAe+UV8bah/wAFMfi541tNLk+Hv7IPxYuv7ZmeC0bx74g0PwS1wyqznbbzXU16R5aM+DbBwASVGDjgPh//AMFgfit8WLWdvC/w1/Zh8R3VreQ6dPaaX+0zYXk0N3MszQ2zeXpbKs0i29wVQtlhBKRnY2AD9CKK+KvBf/BU74oR+FRrXiv9k/4i3mkzWNrqdtffDbxb4f8AHUN3Z3ILQXUcUN3BdSQSKrsjxwNvCHaGr1P4C/8ABUr4G/tDfEE+C9L8bR6B8QUdIn8H+LNPufDPiISMhfYljfxwzTEAHJhV1GD81AH0FRRRQAUUUUAFFFFABRRRQAV5j+1j+154F/Ys+FR8WeOtTmtre6u4dL0nTbK3e81bxFqM7bLfT7C0jzLc3UrcLGgOAGZiqI7qv7Xn7WPhX9iz4Gal468Wf2jdW9tJFY6bpOl2rXmq+ItRncR2mm2NuvzTXVxKVREGAMlmKoruv5NfFX9o1de/aChuvHHj7R7j9rvxRLFYaPpHhbxLo99H8NLEXyx6r4L0aWSZ1svE09mGQ313BGl5Mz21tOpX5QD379sbxX+0N8Zfhtofiz4kWHiT4a+A/GHibT/C/hz4R+EvEi6PrWtz31zHFav4n8SRq7adbylWRrbTlLZvIoWmlkO0eHSeFPib8Lvi58Wvgj8FfD2lfDb4S6j4Tu9Oiv8A4dw2VtZ+HL+fTp7fTL271K1Yak15Z67pGr2F/eTXDwokcPmQQmV5I/SfCWteIP2mtT1zQ/FHw3k+Ln7RmteDj4N17wdr1/Pp/gbw/wCHZNSe60vV/Edo7XX9n6hNGqyx2yNNfyrEHWO3DyvD7D8Mf+Cevwb8M6novw9+JOpaR8YvEenrcpongmeyXSfhz4duY4WvEsbbQofMtI5HgujKkt8Ly7kSKeUStscCZVIx1k7dDow2ErYiTjQi5NJydlslq2+yXVvRHxBpHjC4+OfhP4F2fhbx34X8J+MvgKdc1q0tfAvh3VvidcDVrq90y/iEsfhrz7a0jYx6pZzme+vJZLW6kMnmTXLyQfSt94k0S6+KsniqDwF+0zb6VJ8boPjC1uPgnqxLLH4ai0b7DsJEoJlj+0+d5WRnZ5ZPz19f6D+0VF8ZP2OLzUPhGtvY+JtH0qzFzoOkJbz3XhmX5ftFgIiphW7hjSZFiZSA6JlCGAbz/wAV+M/jnaazJqPhyH4l6hY2WjXcunJq2ladF/aMcdjqhElzFHGrLePeLpvlRhY28tk3RqTOo5/rkLKULtPqjw+IsxqZNjZYDGYep7SNrpRva7a116WvppZx195Hw9+z/wCHPhH+y/q3wx03xz8SoLX/AIRnU9R1jUk+JnhrVPh7faxZWXhu78PeGNDsZ9Xs7WApb2F1cO5NypW6lllUuZWcehn9jv4h3vwf/Zx+C2q6H4c+NNv478B6r4j+Id98VtQn8VeH/BF2f7BUXlleO8k7/Z45NQt7W0s7yASG489plWLzB9BW/wC1n8WPhzqGh+G/iBo9rqOl3Go3ln4ku9b0+PyfsAmnVt1wFs4mUWWm6xeB47SRZIfskZQPKJGxPg7+z94F8ZeM7m4/Z7vPFn7MPxEs1trnVtL8Pab9u8D3N1JbW9xLZajpI22HnpG6RyvELK7LiVY7hjHJh08VTm7bPzPPy7irAYyapJuEm7JTVm3a9uqv0te900cV8KPjTq37Pnhz4a+Lv2Xfi037Q3wd+K0t8PDnws8Z6rOfEM9vYC4+2nw9qt2ouQlr5KIbbVN0QEYRbiJ5olb7e/ZH/bJ8C/tr/DJvEngq+vBJp9y+m65omqWrWGteF9RiJWfT9Qs5MSW1zEwKsjDBwGRnRlc/m3+0X+z/ACfGD9sXwUfil8KfDWpfH7Q9LuI9C8B61dx3Xw5+JWnx2Fzb+Toks6x28cMF7cRare2V3FJqEa2qPEJkhiZ/PPgv+0f4g+LP7XF5N8L216H9o7wbodtfweINY0o6TB8ZtL2X17fLrunRxqujaQqCzt9KuL7ZcxrdWPzSLIxXpPpD9u6K8r/Y0/a78M/ts/Ayz8aeG0vNPmS5m0rXdD1GMwap4W1a3by7zTL6E4aG5gkBVlYDcCjrlHRj6pQAUUUUAFBorwP/AIKefH/X/wBm/wDYe8ca54NikuPH2rQ2/hjwfDEyCWTXNUuYtO08qG4bZc3MUhXBysbUAfE37Uv7T918Wf2h5fjtq2kwX3wR+E3jV/hb4JvdS1K80zRLDVJI54tc8X3dxBEPKjhkiOjWNw8ot0uZ5JGnthIZk8w/Zp0S8+P+reCtY8FaxY6/8ZPixpEmmaHq/ia1s/EV94Y03Q9Rezu/EOvyW5k07XptLnt4ItG1WMwzXj3qpKzxrNIOdtv2WdN8VftM/Bnwv8Mfih4z8DfD34d2q+AtF1ix8Ox+BbzXLbSzL/bF1Z+JhYX1trEPnWuqX02lXgto5yssqM8eZG+svhh+0NY/A39kbxD+0trEMll4k/aMuI5PCVubdGi0DwvbW1xJoNisLXtuiL9gSS7aKKeKR7zVJY48u0a1lWrRpU3Unsj0MpyvEZjjKeBwqvOo0kv19EtX5I1vEnibT/2GvCunfA34C2vihfEV7Pcavqfi2bS5vEd/r2rGaL7VqepSpBMb0yz5h1CbK3Ft58BjjKKqL6Z+zf8A8Ey9D0jwDpK/ETzPEpayQ/2DeW6Q2umbpTcrZuqTTCWO2ea6SNfNkVUv76PfJBMsaaH7Bn7Dn/CgrrVNW8QaetvqEd/5mlWP9pSaha6dttI7MXELEpHJI1unlLcPaw3nlvLHNJcbjK/sX7VX7R/h39kD9m/xt8T/ABXMYvD/AIG0i41a6VXVZLjy0JSCPcQpllfbGgJG55FHevMw+ElXl9Yxa16R6Jend+nr5ffZ5xJQymism4bnaKs6lVKKlUmk9VJXajG7S5ZWvdxtduXN/teftf8Aw/8A+CevwKj8S+Jorz7K11BpGg+HNAs0uNX8RX88ixwafp1oGXz7h2YYRSAAGYlVUkfKej/t1ftv+I9CuPjFZ/s3+EV+Ddre3at8OL251Cz+LUthb3EsD3axyKtiZisf2hLRdzTIVSORy6O3Sf8ABMX/AIJt2d9o+i/tHftAeHrPxd+074/2+JbzUNYjkn/4QWObMlppGmwTZFktpDIEO0GTzTLmRlCbfuzFewfmUpNu7PJ/2Xf2ofht/wAFCv2cbPxp4Lu7bxJ4P8RRy2d1aX1rtmtZVOyeyvLaQZjlRsq0bggghgWRlY0fiJ8MtS/Zy+FfxC8RfCHwzH4i8capFJe2OkahfFreS6eaSaTy2kYMFMk80/2cSxRySlgHgMryj5j/AGi/Blv/AMEyv+ClPwv+Kvgq4/sX4fftReNI/AfxJ8MpzY3XiC7tpn0vW7aIYEF3JNAYblwdsyurMhlLSH9Aqqm4xqRqOKdns+vl3s+pzVMLSnUVWUVzR2dtV00fzPy//Zn/AGhtH/bA8Px/s2/tA6jrnirxhq2uzyaL4hheGy1fw1qFvDLcWsiyxJBLbamkmn6pdIbeFl05Ft7O5mNyGWTzr9or4EeMfF3jHxp4N+Ip8B67460CK21Lx3ZS6NqTWXxo0stbWOheLW0zSIHvdUurEQG1n0TctmLxkmR7dGgaX6t/4Kq/AFdChX4t6Z9lhghso9D8SQHU9YsZ9RElyselsraYDcyx291eXRaxSWzguHvFlnuYhbK1cD8R/iXqnxH/AGOtP+Mmk2Pia6+KH7GesS2PiBbzULK41HxXpkOn2jeILKWaylltmmutOmFx5UMrrFqVlAhfdATX0WbYejiKKzHCR5YvSUdNJdbWtpqtLaJxbd27VTk0+SR4J+wx+2/o3wu+M+j/ABX0i+1yz8H3l7pPwj+Ltl4m8RWGoa9cyQomlaJ471OOF5BZTTajBdafc77hxJC1tc/Ouxj+yNfiXqnwX8P/AAnk1bwP45+MHgn4d/s86pqM/hnTfAHhu0ibSb/w9qenao8OqSw6fDPOS+mRWt+NW1aYNbXmiXzMxt5kmX9KP+CUnx18RfHf9h/wq/ji4W5+I/gma98DeNG+0i4kfWtHupdOu5XdQAWme3+0dB8s68CvmzY+jKKKKACviH/grd4+020+Pv7LfhvVo9NbTtN8Wa18TbyTUdSGm2EMfhvw/f3UL3VwwZYbdby4snaVlYR7FfB219vV+b//AAXE1Tw7ofx18C3nirRLzxLodv8ABL4sm70m0vWsbjU4jaaEskCXCo7Q74zIpkCOUUsdj42kA8S/aP8AhwvxG1H4najpvwG8H/B3xR4z0uLwPqt3b+NLDXG/tzxZ4jtfDcmo2NrZ3jQ20nknWUmu5rGC5mlhlj3/ALqdW+6P2uP2t5v2afE0fw/tfgjrXjjwevhuC5xY2b/2fLBuuY5rRcwNbbooraKNYGkDzTalYxKgR5JY/wAyf2J/F/hnx3BJqGmWfikPJ8afh0L+81HxpN4ptZVfxZr9xGiXE+mWD+ZJqU1zfscTB49VtX3ozNGv2X+29pWiwf8ABTLwHrmqab4PRrHVtH0xbq/0bw+0lybqRfLWS4bXbXUTInkXDW5ezkVGEuyO4+43sZLhqNeu4YhXiot211a2WjW+xjWqTppSpuzute3mfoJ4d8O6f4Q0Cx0nSbG003S9Mt47Szs7WFYYLWGNQiRxooCqiqAAoAAAAFfEf/Bwtd3Og/sJeH9fvbVNS+HfhX4leFNb+ImnuCy6h4dg1WFriIouSy+d9mZgAcKjNjC5H3QOlc78Xfhfofxu+FXibwZ4os11Dw34s0u50fVbVmKC4tbiJopU3DBXKOwyCCOorx1pojolKUpOUnds37a5jvLeOaGRJYpVDo6HcrqeQQR1B9afXx1/wb/fEDxB8S/+CO/wL1LxNcTXl9Do1xptrcSwiKSfT7S+ubSwdlBPzNZwWxJJJJJJ5Jr7FoJPif8A4OBrlPC3/BOC88ZKCNQ+Hvjfwf4j0+RfvwXEfiLT4gy+jbZnH419sV+d3/BbH4T/ABi1D4ifDn4nx6Na/FD9mr4NzxeMPGfw002+/s7XtZvbOWSWO/DPE0d9b2kZScWDSRCV7cg+ZvXy/ur4LfGPw3+0N8I/DfjrwfqkWteFvF2mwatpV7GrILi3mQOjFWAZGwcFGAZSCrAEEAA1fGXhSx8eeENV0PUoILrTdas5rG6hnt4riOaKVCjq0cqtG6lWIKurKQcFSCQfg/8A4JrXl18LPjPF4I1TV/CbWfirTtY0278M3+rOmt+HbnSrxYbezFm94LSSKaCW+m/4lel2dqFg35ZXQt+gVfN37P8A+yz8Kbr9pHxd8VfCviDWL/x/B4gv9P8AEDwXn2FIQDMv9lXNhEkUTQo8puY5JYjNKzJcedIsgZ/Yy/GU6eGrUat7SWml9Ve1+yvZ33uktrkyozl+8itI7vtc/OvQP2cfEGqaB8KdB8IfDNPHWveHZPEXwQn8R3um3+taFo6aP4ifw/bXer6Wt5b2Mix+E7vWyktyrNM0yQiVPkST69/4JK6/4t0L9pj9pTwh428Maf4P8TalP4R+JesaTYyLNb6fqmt+H4IdThjkV3V1XUNJu8MruDnIZs5PzT+0P8b/AAL4d+Ffx6+F/wAQ/B+jeJvBPxM+NPie6WTXfHw8CaMtxpcWi3kVo+qthY7me/beke5N0VreSAs0Iik+ov8Agnl8dIv2n/24fHXxJs9HvPD9v4++CXw48QS6bcsGmsXubnxLKkbsAAxCNwwADLg4GcV45R9uUUUUAFfIP/BQ+Gz+Hf7bn7GvxJvro2trp/j3VPAs+FJ3jXNEvEgBPQK15ZWa8nlnQDJNfX1fPv8AwVK+A3iD9of9hnxtpXgsyJ8QfD6W3i3wc8USSTDW9JuYtRsUTdgKZJ7ZIScjCzNzQB8XfHn9qbwlc/AL48+G/A/xM8VfHTU/hb4sT40TeIdZv7GXTNMm0bWbDXJfDGlvvje68m0spzi3SWG3DlHljZkhHoP/AAVY8Ot4b+Nfg34g+H7r4e2ul+JdMVdT1bxHqU9jpskFu6zI0N1JdnTjfT5toLeM6fcSzoZg8iQpivnMaR4H8H/GjRv2sPBVr4z8RaF8StG0vxLqNxrOkeF7Xwj4f0bUpZIH0KCWLS7vU5rozXJtJbbS7Z7maa5iW5n3yq59/wD2cNOvPjr+wDr/AMIfCviJpfHHwDtIrbwP4ltby5tf7d8K3dq8nh3VYrqyga8aGXTtkUosikk91pdzCXCs2fWyXFLD4uMpbPR+j/q5jiIc0Gj9C/BHiy38eeC9I1y1iuoLXWbKG+hiuYjDNGksauquh5VgGAKnkHIryr/go6PHsn7A/wAYovhfptxq3xCufCGpW+g21s4W4a6kt3RWizw0qbi6L/E6qvevEv8Agjd8ZdQ1T4RW3gVfDmuDwhoenxT+GfEsmlmxtdVtzDazNvh3zGBpY7y2uo3mup5boXNwzeVJBNbwfa1c+Y4N4XESovZPTzXT8N10ejKpVOeKkfOf/BI3xZ4F8X/8E0fgtJ8NrjV7rwfpPhi30K0k1XTzp+oGbT82NyLiDok4ubeYPtLKXDFWZSGP0ZX58f8ABNz4xaf/AME7vjNr/wCyD8TGXwrcTeKNY174QardfJpvjbRNQvpL37JDcNhW1G1nupI5YGCsd0bRh1O6v0HrhND4i/4LaftMfGj9mH4beBdW+HepT+B/h3eatJF8SPiFp/hdfFWqeAtPURtDeRaa7BJYC3mieUpIYY13LG7EAp/wRZPhn4E+DfGX7Ovg/wDtDVvCfwnTS/EfhjxVLew3Vr4y0fxFFNqUV9AYI44Y0+1jUIxFEgRI44iGkLNI3S/8F5PHnjT4af8ABIT47a18P7i4s/Elt4fEf2mBgs1rZS3EMV/LGSRtkSye5ZWBDBlBU7gK+gf2ZvA3hH4Z/s5+A/D3w/ga38DaL4fsbPw/Gwk3iwS3RYN3mASFjGFJMnzkklvmzQB0njfxrpXw38H6p4g1y+t9M0fRbWS9vbuY4jt4Y1LO578AHpk+mTXxB/wS/wB3xI+O/jbxbq3h34M3D6Laqx8YeHtPuNT1LULy6klaaFtZur2e4jWCCOISWVzHBPGblQYoooo2n7b/AIKOftq+FfhmLnwRrXhvSPGnh/7DJP4ntZtXFjJbTDyJbCzSQlUguZ8yXELyyRNILCVLcTz/ACJx37SPwf0X4Lfs42fwI+F9x4o0/wAYftU340SFtUujd6t4b0MWUMerXe6VxKsdhpcbRxbmdheXVspZnnJPQvcpO/2j6qjF4HKZyqxalXsovS3Kmr9bptN7qzTVvL4l+NfxX8ZN+zz8Ida8PfEKx+Ctn8UNe8SfFa/1nUfGXibwYbq013Xbi+060j1WGyuNAWdrD7Khj1VJniVwY44xJ5jfd3/BMHw7qOrfti/tSeKrzW7vxBHo954S+Gf2y8vEu7ua50XQYri8aeRI4keb7VrEwd0jjVmViEUfKPkf9jT9srwDB8UfjR8WvDeufHT4U+H/AAjcxa5r+mWGnWGueDbnw9pWlW6Wuk3RNlt0nU0s7RLc2SXC3Uc1wFLzkER/oF/wSc+B/iD4J/sQeGZvGtnFZ/EX4gXV94+8ZRrb/Z3j1jWLqXULiF0ycNB562/0txXOfKn0hRRRQAUUUUAfkH+2j+yb/wAKD+PeufDyPQfFGuaVr1zqfxJ+CFho+vDRYNU1E3dnq+veB5pvLm8mGe90+01a1WGKCTdFJHFcxNGTWD8M/i/4w+Efxw0/WbDUPD0PxU8O3ENp4B8N6n4Dk+H0Pi/Qb2d47/wvJaqmdFsJLuG3Oh3GtGK4n1ATKfNimcyfqN+2T+yP4Z/bX+Bd94J8StfafILiHVNE1zTZjb6r4X1W3bzLTU7GdcNDcwSgMrKRkbkbcjup/NHxd4I+KHi/4i+LvAV9qFxon7XE2o2PiZNNu720s/BXxFn0y0it7TxlYQtAsl9eW0NlaFdJluks4L2GGaSFVR5qAPpb47fFPVf2kf2ZPBfjL4B+I5PAnw50HxF/aXjjT9N8PyQ+INEuLa9W51C2vLSN0lhkt2W6e4tUjeae48pGDQyS7/Uv2Rf25p/Gvw4hf4l2v/CL6gniOHwbaX120arrerSGQixCx/L9shQRxXXljyEu0u4o2KwMa+J/+Ceet+PPjLpfhj4gaJ4g8I/Bn456r4btPCeiv4k8YJrsP7SraJZiO/1LU7GLaZRHIgWDVbKWe5EXnMXuLTykl6jxT8Qf2e/2kfDNnD48+1fszeK9furrWvC2sJ4h874e61rj+QyaxpOtWcsdhczEwMhRZrK9lS4ut8KSOJE9nDYrDVaSw2LVtbqSV2r732b+d9NlodlGpSlBUqqsu6X9fqff37T/AOyb8MP26vg/ceC/id4V0bxx4VuZhOkFxnda3CbkE9vPGyywTKGdRJE6uAzrnDEH5fs/+CVHx68DyDwv4N/bg+LmlfCh3Tdpes+H9N13xTbR5Jkit9emAljU5UJ5kMrRqgAJ5J4Nf+CaHxl+C8NxY/CXWra10GCKx0vRdR0/xdd2s17prXeifLNbqscVtHDbWWpySSW8kks0upvJHtMki171+xH8PPjtpXxC0iT4meMPEmoeHbPwTpmqy2eoWlrHK+vXsZhvbGWWFm8yOxFisi4yHk1WRjJII4whiMsoQpOrSrxkl02l0tor7376dbajqYWmo88aif5/qee+O/8Agkvr3xJsYbX9oj9qf4g/FT4I+F7iLWp/COs6ZpGiaff/AGVhMn9sXltDG97aoyCRo5dqFo0cn5BXof7VP7dOp2PiXU/Bvw5tbi4v9Bjlu/FGoC3Y6lY2FtPAmpLpVpImLvULa3uILnZJhPKubaSNLzzVhbkvi5+wv8WfiP8AtP3V1qHjS11b4T2eqaTqK6fr1wbmC/09dWfUr2yliIYefbyxRpbzFQrWk5t3JKmQcT8EvHPwb+BWrr4d/Z/8P6h+098UtBlSHz/DskZ0TR7uOK/hiutU1tt1jaXhs7hrW4kV5b2dI4sWz7VQeco04Lmbu+x7lHD5XgoKvVqKtOyagk7apNczfbqte2tnbb+FHwK8P/sL6hr37QHxd8UXkk2mtLaaPLYanqU/9uvesD/oVmLkhhqEjwuNKaCUxXyOYJDH5Kp80ftQ+N/H3xG/aD/4Q/xXouraX+0F+0BDpdrpFhBqI0+x8EeGEvXvYvDIlt5U1C+iuxp9w2u3+mlltBcRA+dFBDE+54+/aYmn1D/hc3jDxT4b8d+Moftej6Jrl+914d+Gnw3u4TGGs9NkufIm2asianZR+K2aSMXECxxeUkgtm4/9nn4Yw/BnwtD8Nfh54csvin8avilq+i/Ev4cv4it1s7/4Y6f/AGXaCPxD4ot7eNYrPUoSXS5mSSS41iclXGx/KjyqVHN3Z42ZZlXx1b21d3dkl2SXRfn6ts7T4Pfsn65+0b+1HD8D/GWl6JfW3gvWrbxr8Ub5tRTxNqGmaLHJFd+G/AlzrtzbR3mqo17G+pSfaYw0drHbw+bIWEj/AK2V5J+xR+x94f8A2JPgZb+ENFurrWtSvbyfW/EviG+AOo+K9ZuWD3mp3b8l5pnA6k7EWOMHaiget1B54UUUUAFFFFABXlf7XX7Gvgb9tn4Zp4b8aWd7HNp9wuo6HrulXTWGueFtQjO6HUNOvE/eW1zEwDKy5DY2uroWQ+qUUAfmf+1jo/xd+EXw41Xw78eNHk8caHb6de6P4d/aN8B+EI9S8XeBtNvYkj1Br7S4h9ps5ntVuUa/0zzIhiB5IEKlT478OP2fP+EL1bRfDn7Kvi7xj8Sfgf4sn0bUl1fw9HoGq+G3vWntLLXINetbZIEENp4d0y2WK1a1866uL2ctI90FZP2Sr5z+O/8AwSi+B3x5+IVx43k8KXHgn4jXAlLeNPA2qXXhbxC7yABpJLuxkie4bAH/AB8eYvA44oA/M/8AYn8S+Ef2gfEZ0/wT4V8M+DfEXjjxleeGtHtPg/438RfD/QLb7NoGpa0s8kmnXlzZ3KMIdJhkeSxt7qB72ZbjT4XSNJd74Z/tBa9q/wAK/A3ijxl46/aY8J6D4w8JWfj+5Sz+LcGqRaH4cuNW03Tzfzzto0M+YY797uVdwCQWkp8wtwPtPVP+Ccnxy8Ja/oN54J/a28T3a+HY5I7H/hY/gHQ/Ft1bCQBZdl5DHY3Q3qAGJlJIAyTis8/8E9fjkdLi0s+PP2XW02Hwu/gdEPwJudi6C4UPpnkf275X2UhFHkY8vCgYxxQB8N/EybTfiV8AZvHkngmDXNP8M+F/CXxHuJ/jL4x8QfFC3fwz4g1O9tTqKaRcX1rZRzWdtZPeujIV24jBB+c/UPjjwp8TP2Yl+OXhv4iftDaJ8EPh1p/hXw5a/DL4hWOjWukaVo8X9q6tcXdq9jIy2Lap5K21owgVfMt1t5ERJHeNfRfCX/BML4xz30g8RftS6loOnf2PDoFvb/DD4a6D4PmtNPg3G3tIrqeO/uI4Yi77I0kVV3NtCkk16T8D/wDgk58D/gn4/s/Gs3hm/wDiB8RLNIlj8ZePtYuvFevRtHnZJFcX0kv2Zhk/8e6xD2oA+QPg58HNZ/aL/af8RfEr9kvwLJ8HvDXi+wlsJvir4t8Gado1ulrdfZLm7l0HQ47O3vdTnu57eznN7rTtDG0UywKUYxt96fsffsUeBf2JPAF1o3hC31K91LWZxfeIfEut3bahr/iu+I+e81C8b555mJY9kTcQiIuFHrdFABRRRQAUUUUAFFFFABRRRQAUUUUAFFFFABRRRQAUUUUAFFFFABRRRQB//9k="/>
          <p:cNvSpPr>
            <a:spLocks noChangeAspect="1" noChangeArrowheads="1"/>
          </p:cNvSpPr>
          <p:nvPr/>
        </p:nvSpPr>
        <p:spPr bwMode="auto">
          <a:xfrm>
            <a:off x="1975138" y="2927590"/>
            <a:ext cx="1143001" cy="1143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dirty="0"/>
          </a:p>
        </p:txBody>
      </p:sp>
      <p:sp>
        <p:nvSpPr>
          <p:cNvPr id="8" name="TextBox 7"/>
          <p:cNvSpPr txBox="1"/>
          <p:nvPr/>
        </p:nvSpPr>
        <p:spPr>
          <a:xfrm>
            <a:off x="1636776" y="4555223"/>
            <a:ext cx="8284464" cy="1692771"/>
          </a:xfrm>
          <a:prstGeom prst="rect">
            <a:avLst/>
          </a:prstGeom>
          <a:noFill/>
        </p:spPr>
        <p:txBody>
          <a:bodyPr wrap="square" rtlCol="0">
            <a:spAutoFit/>
          </a:bodyPr>
          <a:lstStyle/>
          <a:p>
            <a:pPr algn="ctr"/>
            <a:r>
              <a:rPr lang="en-GB" sz="4800" dirty="0"/>
              <a:t>Whiting Bay Primary</a:t>
            </a:r>
          </a:p>
          <a:p>
            <a:pPr algn="ctr"/>
            <a:r>
              <a:rPr lang="en-GB" sz="2800" dirty="0"/>
              <a:t>Weekly Bulletin</a:t>
            </a:r>
          </a:p>
          <a:p>
            <a:pPr algn="ctr"/>
            <a:r>
              <a:rPr lang="en-GB" sz="2800" dirty="0"/>
              <a:t>16/09/2026</a:t>
            </a:r>
          </a:p>
        </p:txBody>
      </p:sp>
    </p:spTree>
    <p:extLst>
      <p:ext uri="{BB962C8B-B14F-4D97-AF65-F5344CB8AC3E}">
        <p14:creationId xmlns:p14="http://schemas.microsoft.com/office/powerpoint/2010/main" val="1601042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C986B-ABB0-3FB0-F035-C134C9709C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B49946-0CC9-3481-C8DB-185B515FCB33}"/>
              </a:ext>
            </a:extLst>
          </p:cNvPr>
          <p:cNvSpPr>
            <a:spLocks noGrp="1"/>
          </p:cNvSpPr>
          <p:nvPr>
            <p:ph type="title"/>
          </p:nvPr>
        </p:nvSpPr>
        <p:spPr/>
        <p:txBody>
          <a:bodyPr/>
          <a:lstStyle/>
          <a:p>
            <a:pPr algn="ctr"/>
            <a:r>
              <a:rPr lang="en-GB" b="1" dirty="0"/>
              <a:t>Dates for your Diary</a:t>
            </a:r>
          </a:p>
        </p:txBody>
      </p:sp>
      <p:sp>
        <p:nvSpPr>
          <p:cNvPr id="3" name="Content Placeholder 2">
            <a:extLst>
              <a:ext uri="{FF2B5EF4-FFF2-40B4-BE49-F238E27FC236}">
                <a16:creationId xmlns:a16="http://schemas.microsoft.com/office/drawing/2014/main" id="{4D1B543B-6838-6194-4508-F0D7882A8A73}"/>
              </a:ext>
            </a:extLst>
          </p:cNvPr>
          <p:cNvSpPr>
            <a:spLocks noGrp="1"/>
          </p:cNvSpPr>
          <p:nvPr>
            <p:ph sz="half" idx="1"/>
          </p:nvPr>
        </p:nvSpPr>
        <p:spPr/>
        <p:txBody>
          <a:bodyPr>
            <a:normAutofit/>
          </a:bodyPr>
          <a:lstStyle/>
          <a:p>
            <a:r>
              <a:rPr lang="en-GB" dirty="0"/>
              <a:t>18</a:t>
            </a:r>
            <a:r>
              <a:rPr lang="en-GB" baseline="30000" dirty="0"/>
              <a:t>th</a:t>
            </a:r>
            <a:r>
              <a:rPr lang="en-GB" dirty="0"/>
              <a:t> Whiting Bay Fun Club</a:t>
            </a:r>
          </a:p>
          <a:p>
            <a:pPr marL="0" indent="0">
              <a:buNone/>
            </a:pPr>
            <a:endParaRPr lang="en-GB" dirty="0"/>
          </a:p>
          <a:p>
            <a:r>
              <a:rPr lang="en-GB" dirty="0"/>
              <a:t>21</a:t>
            </a:r>
            <a:r>
              <a:rPr lang="en-GB" baseline="30000" dirty="0"/>
              <a:t>st</a:t>
            </a:r>
            <a:r>
              <a:rPr lang="en-GB" dirty="0"/>
              <a:t> September – Inservice Day</a:t>
            </a:r>
          </a:p>
          <a:p>
            <a:pPr marL="0" indent="0">
              <a:buNone/>
            </a:pPr>
            <a:endParaRPr lang="en-GB" dirty="0"/>
          </a:p>
          <a:p>
            <a:r>
              <a:rPr lang="en-GB" dirty="0"/>
              <a:t>25</a:t>
            </a:r>
            <a:r>
              <a:rPr lang="en-GB" baseline="30000" dirty="0"/>
              <a:t>th</a:t>
            </a:r>
            <a:r>
              <a:rPr lang="en-GB" dirty="0"/>
              <a:t> September – Arran Sports Hall Athletics P6/7</a:t>
            </a:r>
          </a:p>
          <a:p>
            <a:endParaRPr lang="en-GB" dirty="0"/>
          </a:p>
          <a:p>
            <a:r>
              <a:rPr lang="en-GB" dirty="0"/>
              <a:t>November – Parents Evening – date/ time TBC</a:t>
            </a:r>
          </a:p>
          <a:p>
            <a:endParaRPr lang="en-GB" dirty="0"/>
          </a:p>
          <a:p>
            <a:endParaRPr lang="en-GB" dirty="0"/>
          </a:p>
        </p:txBody>
      </p:sp>
      <p:sp>
        <p:nvSpPr>
          <p:cNvPr id="5" name="Content Placeholder 4">
            <a:extLst>
              <a:ext uri="{FF2B5EF4-FFF2-40B4-BE49-F238E27FC236}">
                <a16:creationId xmlns:a16="http://schemas.microsoft.com/office/drawing/2014/main" id="{03919778-F5B4-8ACC-EB6E-F7844BC1763D}"/>
              </a:ext>
            </a:extLst>
          </p:cNvPr>
          <p:cNvSpPr>
            <a:spLocks noGrp="1"/>
          </p:cNvSpPr>
          <p:nvPr>
            <p:ph sz="half" idx="2"/>
          </p:nvPr>
        </p:nvSpPr>
        <p:spPr/>
        <p:txBody>
          <a:bodyPr>
            <a:normAutofit/>
          </a:bodyPr>
          <a:lstStyle/>
          <a:p>
            <a:r>
              <a:rPr lang="en-GB" dirty="0"/>
              <a:t>November – Parent Council Meeting – date/ time TBC</a:t>
            </a:r>
          </a:p>
          <a:p>
            <a:endParaRPr lang="en-GB" dirty="0"/>
          </a:p>
          <a:p>
            <a:r>
              <a:rPr lang="en-GB" dirty="0"/>
              <a:t>W.C 2</a:t>
            </a:r>
            <a:r>
              <a:rPr lang="en-GB" baseline="30000" dirty="0"/>
              <a:t>nd</a:t>
            </a:r>
            <a:r>
              <a:rPr lang="en-GB" dirty="0"/>
              <a:t> November – Swimming Lessons start for P3-7 (details to follow)</a:t>
            </a:r>
          </a:p>
          <a:p>
            <a:endParaRPr lang="en-GB" dirty="0"/>
          </a:p>
          <a:p>
            <a:r>
              <a:rPr lang="en-GB" dirty="0"/>
              <a:t>10</a:t>
            </a:r>
            <a:r>
              <a:rPr lang="en-GB" baseline="30000" dirty="0"/>
              <a:t>th</a:t>
            </a:r>
            <a:r>
              <a:rPr lang="en-GB" dirty="0"/>
              <a:t> November – Sports Hall Athletics P6/7 - Irvine</a:t>
            </a:r>
          </a:p>
        </p:txBody>
      </p:sp>
      <p:pic>
        <p:nvPicPr>
          <p:cNvPr id="6" name="Picture 5">
            <a:extLst>
              <a:ext uri="{FF2B5EF4-FFF2-40B4-BE49-F238E27FC236}">
                <a16:creationId xmlns:a16="http://schemas.microsoft.com/office/drawing/2014/main" id="{669EF755-D61C-ED05-4EAE-9A2BCF80B105}"/>
              </a:ext>
            </a:extLst>
          </p:cNvPr>
          <p:cNvPicPr>
            <a:picLocks noChangeAspect="1"/>
          </p:cNvPicPr>
          <p:nvPr/>
        </p:nvPicPr>
        <p:blipFill>
          <a:blip r:embed="rId2"/>
          <a:stretch>
            <a:fillRect/>
          </a:stretch>
        </p:blipFill>
        <p:spPr>
          <a:xfrm>
            <a:off x="11676185" y="6373368"/>
            <a:ext cx="448792" cy="431260"/>
          </a:xfrm>
          <a:prstGeom prst="rect">
            <a:avLst/>
          </a:prstGeom>
        </p:spPr>
      </p:pic>
    </p:spTree>
    <p:extLst>
      <p:ext uri="{BB962C8B-B14F-4D97-AF65-F5344CB8AC3E}">
        <p14:creationId xmlns:p14="http://schemas.microsoft.com/office/powerpoint/2010/main" val="8208552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80AFC2-D9CF-2671-840F-2DA2316068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686205-D65C-CA65-F0AC-74152A9459F8}"/>
              </a:ext>
            </a:extLst>
          </p:cNvPr>
          <p:cNvSpPr>
            <a:spLocks noGrp="1"/>
          </p:cNvSpPr>
          <p:nvPr>
            <p:ph type="title"/>
          </p:nvPr>
        </p:nvSpPr>
        <p:spPr/>
        <p:txBody>
          <a:bodyPr/>
          <a:lstStyle/>
          <a:p>
            <a:pPr algn="ctr"/>
            <a:r>
              <a:rPr lang="en-GB" dirty="0"/>
              <a:t>Parent Helpers</a:t>
            </a:r>
            <a:endParaRPr lang="en-GB" b="1" dirty="0"/>
          </a:p>
        </p:txBody>
      </p:sp>
      <p:sp>
        <p:nvSpPr>
          <p:cNvPr id="3" name="Content Placeholder 2">
            <a:extLst>
              <a:ext uri="{FF2B5EF4-FFF2-40B4-BE49-F238E27FC236}">
                <a16:creationId xmlns:a16="http://schemas.microsoft.com/office/drawing/2014/main" id="{D9103B41-032A-578D-7A47-FD0A981321AB}"/>
              </a:ext>
            </a:extLst>
          </p:cNvPr>
          <p:cNvSpPr>
            <a:spLocks noGrp="1"/>
          </p:cNvSpPr>
          <p:nvPr>
            <p:ph sz="half" idx="1"/>
          </p:nvPr>
        </p:nvSpPr>
        <p:spPr/>
        <p:txBody>
          <a:bodyPr>
            <a:normAutofit fontScale="85000" lnSpcReduction="20000"/>
          </a:bodyPr>
          <a:lstStyle/>
          <a:p>
            <a:pPr marL="0" indent="0">
              <a:buNone/>
            </a:pPr>
            <a:r>
              <a:rPr lang="en-GB" dirty="0"/>
              <a:t>We are looking for a number of parents to help us with school trips/ activities around the school.  Without your support we find it difficult to offer the number of trips/ activities that we would.  </a:t>
            </a:r>
          </a:p>
          <a:p>
            <a:pPr marL="0" indent="0">
              <a:buNone/>
            </a:pPr>
            <a:endParaRPr lang="en-GB" dirty="0"/>
          </a:p>
          <a:p>
            <a:pPr marL="0" indent="0">
              <a:buNone/>
            </a:pPr>
            <a:r>
              <a:rPr lang="en-GB" dirty="0"/>
              <a:t>If you would be interested in becoming a Parent Helper then please either call or e-mail the school.</a:t>
            </a:r>
          </a:p>
          <a:p>
            <a:pPr marL="0" indent="0">
              <a:buNone/>
            </a:pPr>
            <a:endParaRPr lang="en-GB" dirty="0"/>
          </a:p>
          <a:p>
            <a:pPr marL="0" indent="0">
              <a:buNone/>
            </a:pPr>
            <a:r>
              <a:rPr lang="en-GB" dirty="0"/>
              <a:t>Helpers do require a PVG check, but we are able to support this. </a:t>
            </a:r>
          </a:p>
          <a:p>
            <a:endParaRPr lang="en-GB" dirty="0"/>
          </a:p>
        </p:txBody>
      </p:sp>
      <p:sp>
        <p:nvSpPr>
          <p:cNvPr id="5" name="Content Placeholder 4">
            <a:extLst>
              <a:ext uri="{FF2B5EF4-FFF2-40B4-BE49-F238E27FC236}">
                <a16:creationId xmlns:a16="http://schemas.microsoft.com/office/drawing/2014/main" id="{A93E2FE0-282A-51FA-8ECB-2B58D5EFEAD2}"/>
              </a:ext>
            </a:extLst>
          </p:cNvPr>
          <p:cNvSpPr>
            <a:spLocks noGrp="1"/>
          </p:cNvSpPr>
          <p:nvPr>
            <p:ph sz="half" idx="2"/>
          </p:nvPr>
        </p:nvSpPr>
        <p:spPr/>
        <p:txBody>
          <a:bodyPr>
            <a:normAutofit fontScale="85000" lnSpcReduction="20000"/>
          </a:bodyPr>
          <a:lstStyle/>
          <a:p>
            <a:pPr marL="0" indent="0">
              <a:buNone/>
            </a:pPr>
            <a:r>
              <a:rPr lang="en-GB" dirty="0"/>
              <a:t>We are also looking for some volunteers to help re-felt our shed roof.</a:t>
            </a:r>
          </a:p>
          <a:p>
            <a:pPr marL="0" indent="0">
              <a:buNone/>
            </a:pPr>
            <a:endParaRPr lang="en-GB" dirty="0"/>
          </a:p>
          <a:p>
            <a:pPr marL="0" indent="0">
              <a:buNone/>
            </a:pPr>
            <a:r>
              <a:rPr lang="en-GB" dirty="0"/>
              <a:t>Please either call or e-mail the school if you would be able to support this. </a:t>
            </a:r>
          </a:p>
        </p:txBody>
      </p:sp>
      <p:pic>
        <p:nvPicPr>
          <p:cNvPr id="6" name="Picture 5">
            <a:extLst>
              <a:ext uri="{FF2B5EF4-FFF2-40B4-BE49-F238E27FC236}">
                <a16:creationId xmlns:a16="http://schemas.microsoft.com/office/drawing/2014/main" id="{19D77F34-05C2-E9C8-1D2C-A570B588A705}"/>
              </a:ext>
            </a:extLst>
          </p:cNvPr>
          <p:cNvPicPr>
            <a:picLocks noChangeAspect="1"/>
          </p:cNvPicPr>
          <p:nvPr/>
        </p:nvPicPr>
        <p:blipFill>
          <a:blip r:embed="rId2"/>
          <a:stretch>
            <a:fillRect/>
          </a:stretch>
        </p:blipFill>
        <p:spPr>
          <a:xfrm>
            <a:off x="11676185" y="6373368"/>
            <a:ext cx="448792" cy="431260"/>
          </a:xfrm>
          <a:prstGeom prst="rect">
            <a:avLst/>
          </a:prstGeom>
        </p:spPr>
      </p:pic>
      <p:pic>
        <p:nvPicPr>
          <p:cNvPr id="9" name="Picture 8">
            <a:extLst>
              <a:ext uri="{FF2B5EF4-FFF2-40B4-BE49-F238E27FC236}">
                <a16:creationId xmlns:a16="http://schemas.microsoft.com/office/drawing/2014/main" id="{5CF0A3A3-F344-0AE9-AD1C-D24684F4F92C}"/>
              </a:ext>
            </a:extLst>
          </p:cNvPr>
          <p:cNvPicPr>
            <a:picLocks noChangeAspect="1"/>
          </p:cNvPicPr>
          <p:nvPr/>
        </p:nvPicPr>
        <p:blipFill>
          <a:blip r:embed="rId3"/>
          <a:stretch>
            <a:fillRect/>
          </a:stretch>
        </p:blipFill>
        <p:spPr>
          <a:xfrm>
            <a:off x="7104595" y="3619450"/>
            <a:ext cx="2639171" cy="2753918"/>
          </a:xfrm>
          <a:prstGeom prst="rect">
            <a:avLst/>
          </a:prstGeom>
        </p:spPr>
      </p:pic>
    </p:spTree>
    <p:extLst>
      <p:ext uri="{BB962C8B-B14F-4D97-AF65-F5344CB8AC3E}">
        <p14:creationId xmlns:p14="http://schemas.microsoft.com/office/powerpoint/2010/main" val="9720837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80AFC2-D9CF-2671-840F-2DA2316068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686205-D65C-CA65-F0AC-74152A9459F8}"/>
              </a:ext>
            </a:extLst>
          </p:cNvPr>
          <p:cNvSpPr>
            <a:spLocks noGrp="1"/>
          </p:cNvSpPr>
          <p:nvPr>
            <p:ph type="title"/>
          </p:nvPr>
        </p:nvSpPr>
        <p:spPr/>
        <p:txBody>
          <a:bodyPr/>
          <a:lstStyle/>
          <a:p>
            <a:pPr algn="ctr"/>
            <a:r>
              <a:rPr lang="en-GB" dirty="0"/>
              <a:t>Easy Fundraising</a:t>
            </a:r>
            <a:endParaRPr lang="en-GB" b="1" dirty="0"/>
          </a:p>
        </p:txBody>
      </p:sp>
      <p:sp>
        <p:nvSpPr>
          <p:cNvPr id="3" name="Content Placeholder 2">
            <a:extLst>
              <a:ext uri="{FF2B5EF4-FFF2-40B4-BE49-F238E27FC236}">
                <a16:creationId xmlns:a16="http://schemas.microsoft.com/office/drawing/2014/main" id="{D9103B41-032A-578D-7A47-FD0A981321AB}"/>
              </a:ext>
            </a:extLst>
          </p:cNvPr>
          <p:cNvSpPr>
            <a:spLocks noGrp="1"/>
          </p:cNvSpPr>
          <p:nvPr>
            <p:ph sz="half" idx="1"/>
          </p:nvPr>
        </p:nvSpPr>
        <p:spPr>
          <a:xfrm>
            <a:off x="838200" y="1345721"/>
            <a:ext cx="5181600" cy="4831242"/>
          </a:xfrm>
        </p:spPr>
        <p:txBody>
          <a:bodyPr>
            <a:normAutofit fontScale="47500" lnSpcReduction="20000"/>
          </a:bodyPr>
          <a:lstStyle/>
          <a:p>
            <a:pPr marL="0" indent="0">
              <a:lnSpc>
                <a:spcPct val="120000"/>
              </a:lnSpc>
              <a:buNone/>
            </a:pPr>
            <a:r>
              <a:rPr lang="en-GB" sz="2900" dirty="0"/>
              <a:t>Whiting Bay Primary is registered it Easy Fundraising.</a:t>
            </a:r>
          </a:p>
          <a:p>
            <a:pPr marL="0" indent="0">
              <a:lnSpc>
                <a:spcPct val="120000"/>
              </a:lnSpc>
              <a:buNone/>
            </a:pPr>
            <a:r>
              <a:rPr lang="en-GB" sz="2900" dirty="0"/>
              <a:t>Almost £1400 has already be raised via Easy Fundraising which goes into our school fund and help support school trips, swimming lesson, fun days, transport, additional sport equipment and many other items for the pupils.  </a:t>
            </a:r>
          </a:p>
          <a:p>
            <a:pPr marL="0" indent="0">
              <a:lnSpc>
                <a:spcPct val="120000"/>
              </a:lnSpc>
              <a:buNone/>
            </a:pPr>
            <a:r>
              <a:rPr lang="en-GB" sz="2900" u="sng" dirty="0"/>
              <a:t>How it works</a:t>
            </a:r>
          </a:p>
          <a:p>
            <a:pPr marL="0" indent="0">
              <a:lnSpc>
                <a:spcPct val="120000"/>
              </a:lnSpc>
              <a:buNone/>
            </a:pPr>
            <a:r>
              <a:rPr lang="en-GB" sz="2900" dirty="0"/>
              <a:t>We turn your daily shopping into free donations!</a:t>
            </a:r>
          </a:p>
          <a:p>
            <a:pPr marL="0" indent="0">
              <a:lnSpc>
                <a:spcPct val="120000"/>
              </a:lnSpc>
              <a:buNone/>
            </a:pPr>
            <a:r>
              <a:rPr lang="en-GB" sz="2900" dirty="0" err="1"/>
              <a:t>easyfundraising</a:t>
            </a:r>
            <a:r>
              <a:rPr lang="en-GB" sz="2900" dirty="0"/>
              <a:t> partners with over 8,000 retailers who will donate part of what you spend to a cause of your choice. It won't cost you any extra. The cost is covered by the retailer.</a:t>
            </a:r>
          </a:p>
          <a:p>
            <a:pPr marL="0" indent="0">
              <a:lnSpc>
                <a:spcPct val="120000"/>
              </a:lnSpc>
              <a:buNone/>
            </a:pPr>
            <a:r>
              <a:rPr lang="en-GB" sz="2900" dirty="0"/>
              <a:t>Retailers pay us a commission because when you start your shop from the </a:t>
            </a:r>
            <a:r>
              <a:rPr lang="en-GB" sz="2900" dirty="0" err="1"/>
              <a:t>easyfundraising</a:t>
            </a:r>
            <a:r>
              <a:rPr lang="en-GB" sz="2900" dirty="0"/>
              <a:t> website or app, they can see we sent you to them. If you make a purchase, a commission is generated, and we turn that into a donation! No extra cost, no extra effort.</a:t>
            </a:r>
          </a:p>
          <a:p>
            <a:pPr marL="0" indent="0">
              <a:lnSpc>
                <a:spcPct val="120000"/>
              </a:lnSpc>
              <a:buNone/>
            </a:pPr>
            <a:r>
              <a:rPr lang="en-GB" sz="2900" dirty="0"/>
              <a:t>To find out more and register please use the link: </a:t>
            </a:r>
          </a:p>
          <a:p>
            <a:pPr marL="0" indent="0">
              <a:lnSpc>
                <a:spcPct val="120000"/>
              </a:lnSpc>
              <a:buNone/>
            </a:pPr>
            <a:r>
              <a:rPr lang="en-GB" dirty="0">
                <a:hlinkClick r:id="rId2"/>
              </a:rPr>
              <a:t>Easy Fundraising Registration Link</a:t>
            </a:r>
            <a:endParaRPr lang="en-GB" dirty="0"/>
          </a:p>
          <a:p>
            <a:pPr marL="0" indent="0">
              <a:lnSpc>
                <a:spcPct val="120000"/>
              </a:lnSpc>
              <a:buNone/>
            </a:pPr>
            <a:endParaRPr lang="en-GB" dirty="0"/>
          </a:p>
          <a:p>
            <a:pPr marL="0" indent="0">
              <a:lnSpc>
                <a:spcPct val="120000"/>
              </a:lnSpc>
              <a:buNone/>
            </a:pPr>
            <a:endParaRPr lang="en-GB" dirty="0"/>
          </a:p>
          <a:p>
            <a:pPr marL="0" indent="0">
              <a:lnSpc>
                <a:spcPct val="120000"/>
              </a:lnSpc>
              <a:buNone/>
            </a:pPr>
            <a:endParaRPr lang="en-GB" dirty="0"/>
          </a:p>
          <a:p>
            <a:pPr>
              <a:lnSpc>
                <a:spcPct val="120000"/>
              </a:lnSpc>
            </a:pPr>
            <a:endParaRPr lang="en-GB" dirty="0"/>
          </a:p>
        </p:txBody>
      </p:sp>
      <p:pic>
        <p:nvPicPr>
          <p:cNvPr id="7" name="Content Placeholder 6">
            <a:extLst>
              <a:ext uri="{FF2B5EF4-FFF2-40B4-BE49-F238E27FC236}">
                <a16:creationId xmlns:a16="http://schemas.microsoft.com/office/drawing/2014/main" id="{D1B8512A-4D46-0EF0-2623-34FCD772A26E}"/>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649542" y="1306902"/>
            <a:ext cx="4830763" cy="4830763"/>
          </a:xfrm>
          <a:prstGeom prst="rect">
            <a:avLst/>
          </a:prstGeom>
        </p:spPr>
      </p:pic>
      <p:pic>
        <p:nvPicPr>
          <p:cNvPr id="6" name="Picture 5">
            <a:extLst>
              <a:ext uri="{FF2B5EF4-FFF2-40B4-BE49-F238E27FC236}">
                <a16:creationId xmlns:a16="http://schemas.microsoft.com/office/drawing/2014/main" id="{19D77F34-05C2-E9C8-1D2C-A570B588A705}"/>
              </a:ext>
            </a:extLst>
          </p:cNvPr>
          <p:cNvPicPr>
            <a:picLocks noChangeAspect="1"/>
          </p:cNvPicPr>
          <p:nvPr/>
        </p:nvPicPr>
        <p:blipFill>
          <a:blip r:embed="rId4"/>
          <a:stretch>
            <a:fillRect/>
          </a:stretch>
        </p:blipFill>
        <p:spPr>
          <a:xfrm>
            <a:off x="11676185" y="6373368"/>
            <a:ext cx="448792" cy="431260"/>
          </a:xfrm>
          <a:prstGeom prst="rect">
            <a:avLst/>
          </a:prstGeom>
        </p:spPr>
      </p:pic>
    </p:spTree>
    <p:extLst>
      <p:ext uri="{BB962C8B-B14F-4D97-AF65-F5344CB8AC3E}">
        <p14:creationId xmlns:p14="http://schemas.microsoft.com/office/powerpoint/2010/main" val="14286039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28DD247F-B540-5821-DA07-B8CB928594A5}"/>
              </a:ext>
            </a:extLst>
          </p:cNvPr>
          <p:cNvPicPr>
            <a:picLocks noChangeAspect="1"/>
          </p:cNvPicPr>
          <p:nvPr/>
        </p:nvPicPr>
        <p:blipFill>
          <a:blip r:embed="rId3"/>
          <a:srcRect l="70381" t="29556" r="-1511" b="-2743"/>
          <a:stretch>
            <a:fillRect/>
          </a:stretch>
        </p:blipFill>
        <p:spPr>
          <a:xfrm>
            <a:off x="10596524" y="2700633"/>
            <a:ext cx="1310997" cy="1315749"/>
          </a:xfrm>
          <a:prstGeom prst="rect">
            <a:avLst/>
          </a:prstGeom>
        </p:spPr>
      </p:pic>
      <p:sp>
        <p:nvSpPr>
          <p:cNvPr id="3" name="Subtitle 2">
            <a:extLst>
              <a:ext uri="{FF2B5EF4-FFF2-40B4-BE49-F238E27FC236}">
                <a16:creationId xmlns:a16="http://schemas.microsoft.com/office/drawing/2014/main" id="{F7461D7A-7075-DF87-DCDA-2DFABE08151E}"/>
              </a:ext>
            </a:extLst>
          </p:cNvPr>
          <p:cNvSpPr>
            <a:spLocks noGrp="1"/>
          </p:cNvSpPr>
          <p:nvPr>
            <p:ph type="subTitle" idx="1"/>
          </p:nvPr>
        </p:nvSpPr>
        <p:spPr>
          <a:xfrm>
            <a:off x="211836" y="1803505"/>
            <a:ext cx="11768328" cy="723074"/>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gn="l"/>
            <a:r>
              <a:rPr lang="en-GB" sz="2000" dirty="0"/>
              <a:t>Champions for Change is a project which uses sport and physical activity to promote active lifestyles and positive mental health to support and educate on the risks of drug and alcohol consumption.</a:t>
            </a:r>
          </a:p>
          <a:p>
            <a:endParaRPr lang="en-GB" dirty="0"/>
          </a:p>
        </p:txBody>
      </p:sp>
      <p:pic>
        <p:nvPicPr>
          <p:cNvPr id="5" name="Picture 4">
            <a:extLst>
              <a:ext uri="{FF2B5EF4-FFF2-40B4-BE49-F238E27FC236}">
                <a16:creationId xmlns:a16="http://schemas.microsoft.com/office/drawing/2014/main" id="{3E9BD358-6FF2-833B-002B-14DB4B1B8B91}"/>
              </a:ext>
            </a:extLst>
          </p:cNvPr>
          <p:cNvPicPr>
            <a:picLocks noChangeAspect="1"/>
          </p:cNvPicPr>
          <p:nvPr/>
        </p:nvPicPr>
        <p:blipFill>
          <a:blip r:embed="rId4"/>
          <a:srcRect t="31078" b="30548"/>
          <a:stretch>
            <a:fillRect/>
          </a:stretch>
        </p:blipFill>
        <p:spPr>
          <a:xfrm>
            <a:off x="7775575" y="4882278"/>
            <a:ext cx="4314825" cy="1655762"/>
          </a:xfrm>
          <a:prstGeom prst="rect">
            <a:avLst/>
          </a:prstGeom>
          <a:ln w="28575">
            <a:solidFill>
              <a:schemeClr val="accent1"/>
            </a:solidFill>
          </a:ln>
        </p:spPr>
      </p:pic>
      <p:sp>
        <p:nvSpPr>
          <p:cNvPr id="6" name="TextBox 5">
            <a:extLst>
              <a:ext uri="{FF2B5EF4-FFF2-40B4-BE49-F238E27FC236}">
                <a16:creationId xmlns:a16="http://schemas.microsoft.com/office/drawing/2014/main" id="{8EBD8D8B-4142-91C8-290C-E49647F101D9}"/>
              </a:ext>
            </a:extLst>
          </p:cNvPr>
          <p:cNvSpPr txBox="1"/>
          <p:nvPr/>
        </p:nvSpPr>
        <p:spPr>
          <a:xfrm>
            <a:off x="211836" y="686176"/>
            <a:ext cx="11768328" cy="83099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accent1"/>
            </a:solidFill>
          </a:ln>
        </p:spPr>
        <p:txBody>
          <a:bodyPr wrap="square" rtlCol="0">
            <a:spAutoFit/>
          </a:bodyPr>
          <a:lstStyle/>
          <a:p>
            <a:pPr algn="ctr"/>
            <a:r>
              <a:rPr lang="en-GB" sz="4800" dirty="0"/>
              <a:t>Champions for Change</a:t>
            </a:r>
          </a:p>
        </p:txBody>
      </p:sp>
      <p:pic>
        <p:nvPicPr>
          <p:cNvPr id="8" name="Picture 7">
            <a:extLst>
              <a:ext uri="{FF2B5EF4-FFF2-40B4-BE49-F238E27FC236}">
                <a16:creationId xmlns:a16="http://schemas.microsoft.com/office/drawing/2014/main" id="{4D8191D0-D84B-A457-0819-46BC655AA396}"/>
              </a:ext>
            </a:extLst>
          </p:cNvPr>
          <p:cNvPicPr>
            <a:picLocks noChangeAspect="1"/>
          </p:cNvPicPr>
          <p:nvPr/>
        </p:nvPicPr>
        <p:blipFill>
          <a:blip r:embed="rId5"/>
          <a:stretch>
            <a:fillRect/>
          </a:stretch>
        </p:blipFill>
        <p:spPr>
          <a:xfrm>
            <a:off x="284479" y="2762865"/>
            <a:ext cx="3086379" cy="1684850"/>
          </a:xfrm>
          <a:prstGeom prst="rect">
            <a:avLst/>
          </a:prstGeom>
          <a:ln w="38100">
            <a:solidFill>
              <a:schemeClr val="tx2">
                <a:lumMod val="90000"/>
                <a:lumOff val="10000"/>
              </a:schemeClr>
            </a:solidFill>
          </a:ln>
        </p:spPr>
      </p:pic>
      <p:sp>
        <p:nvSpPr>
          <p:cNvPr id="9" name="TextBox 8">
            <a:extLst>
              <a:ext uri="{FF2B5EF4-FFF2-40B4-BE49-F238E27FC236}">
                <a16:creationId xmlns:a16="http://schemas.microsoft.com/office/drawing/2014/main" id="{C2E635A9-BBBC-75C3-D8EE-1BDF721E8A5C}"/>
              </a:ext>
            </a:extLst>
          </p:cNvPr>
          <p:cNvSpPr txBox="1"/>
          <p:nvPr/>
        </p:nvSpPr>
        <p:spPr>
          <a:xfrm>
            <a:off x="3586480" y="3143625"/>
            <a:ext cx="6847840" cy="120032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GB" dirty="0"/>
              <a:t>Over the next two weeks our P5-P7 children will be working with a mainland team on Champions for Change.  It consists of 2 x 2 hour sessions.  Times and days vary depending on each individual school.</a:t>
            </a:r>
          </a:p>
        </p:txBody>
      </p:sp>
      <p:sp>
        <p:nvSpPr>
          <p:cNvPr id="11" name="TextBox 10">
            <a:extLst>
              <a:ext uri="{FF2B5EF4-FFF2-40B4-BE49-F238E27FC236}">
                <a16:creationId xmlns:a16="http://schemas.microsoft.com/office/drawing/2014/main" id="{807E93F6-F3C3-C848-80B3-B90FB9243957}"/>
              </a:ext>
            </a:extLst>
          </p:cNvPr>
          <p:cNvSpPr txBox="1"/>
          <p:nvPr/>
        </p:nvSpPr>
        <p:spPr>
          <a:xfrm>
            <a:off x="414298" y="4756783"/>
            <a:ext cx="5913120" cy="92333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GB" dirty="0"/>
              <a:t>Please contact the school if you have any questions or would like to advise us of any reason why your child may need a little extra support with this learning.  Thank you.</a:t>
            </a:r>
          </a:p>
        </p:txBody>
      </p:sp>
      <p:pic>
        <p:nvPicPr>
          <p:cNvPr id="13" name="Picture 12">
            <a:extLst>
              <a:ext uri="{FF2B5EF4-FFF2-40B4-BE49-F238E27FC236}">
                <a16:creationId xmlns:a16="http://schemas.microsoft.com/office/drawing/2014/main" id="{ADDE7CF7-6693-F69A-9A1E-06F842E361EB}"/>
              </a:ext>
            </a:extLst>
          </p:cNvPr>
          <p:cNvPicPr>
            <a:picLocks noChangeAspect="1"/>
          </p:cNvPicPr>
          <p:nvPr/>
        </p:nvPicPr>
        <p:blipFill>
          <a:blip r:embed="rId3"/>
          <a:srcRect t="24561" r="71365"/>
          <a:stretch>
            <a:fillRect/>
          </a:stretch>
        </p:blipFill>
        <p:spPr>
          <a:xfrm>
            <a:off x="6421576" y="5122999"/>
            <a:ext cx="1258212" cy="1415041"/>
          </a:xfrm>
          <a:prstGeom prst="rect">
            <a:avLst/>
          </a:prstGeom>
        </p:spPr>
      </p:pic>
    </p:spTree>
    <p:extLst>
      <p:ext uri="{BB962C8B-B14F-4D97-AF65-F5344CB8AC3E}">
        <p14:creationId xmlns:p14="http://schemas.microsoft.com/office/powerpoint/2010/main" val="41500502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7AC58-4DA3-FC09-E4D4-EEDBBE966033}"/>
              </a:ext>
            </a:extLst>
          </p:cNvPr>
          <p:cNvSpPr>
            <a:spLocks noGrp="1"/>
          </p:cNvSpPr>
          <p:nvPr>
            <p:ph type="title"/>
          </p:nvPr>
        </p:nvSpPr>
        <p:spPr/>
        <p:txBody>
          <a:bodyPr/>
          <a:lstStyle/>
          <a:p>
            <a:pPr algn="ctr"/>
            <a:r>
              <a:rPr lang="en-GB" dirty="0"/>
              <a:t>Meet the Teacher</a:t>
            </a:r>
          </a:p>
        </p:txBody>
      </p:sp>
      <p:sp>
        <p:nvSpPr>
          <p:cNvPr id="3" name="Content Placeholder 2">
            <a:extLst>
              <a:ext uri="{FF2B5EF4-FFF2-40B4-BE49-F238E27FC236}">
                <a16:creationId xmlns:a16="http://schemas.microsoft.com/office/drawing/2014/main" id="{70C7F7AC-8A86-6CEE-4A97-CC2A4EE3451B}"/>
              </a:ext>
            </a:extLst>
          </p:cNvPr>
          <p:cNvSpPr>
            <a:spLocks noGrp="1"/>
          </p:cNvSpPr>
          <p:nvPr>
            <p:ph sz="half" idx="1"/>
          </p:nvPr>
        </p:nvSpPr>
        <p:spPr>
          <a:xfrm>
            <a:off x="838200" y="1696303"/>
            <a:ext cx="5181600" cy="4025611"/>
          </a:xfrm>
        </p:spPr>
        <p:txBody>
          <a:bodyPr>
            <a:normAutofit lnSpcReduction="10000"/>
          </a:bodyPr>
          <a:lstStyle/>
          <a:p>
            <a:pPr marL="0" indent="0">
              <a:buNone/>
            </a:pPr>
            <a:r>
              <a:rPr lang="en-GB" dirty="0"/>
              <a:t>Thank you to everyone that came along to the event last night.</a:t>
            </a:r>
          </a:p>
          <a:p>
            <a:pPr marL="0" indent="0">
              <a:buNone/>
            </a:pPr>
            <a:endParaRPr lang="en-GB" dirty="0"/>
          </a:p>
          <a:p>
            <a:pPr marL="0" indent="0">
              <a:buNone/>
            </a:pPr>
            <a:r>
              <a:rPr lang="en-GB" dirty="0"/>
              <a:t>If you didn’t get a chance to fill in our survey while you were here please use the links below:</a:t>
            </a:r>
          </a:p>
          <a:p>
            <a:pPr marL="0" indent="0">
              <a:buNone/>
            </a:pPr>
            <a:endParaRPr lang="en-GB" dirty="0"/>
          </a:p>
          <a:p>
            <a:pPr marL="0" indent="0">
              <a:buNone/>
            </a:pPr>
            <a:r>
              <a:rPr lang="en-GB" dirty="0">
                <a:hlinkClick r:id="rId2"/>
              </a:rPr>
              <a:t>P1/2 Feeback</a:t>
            </a:r>
            <a:endParaRPr lang="en-GB" dirty="0"/>
          </a:p>
          <a:p>
            <a:pPr marL="0" indent="0">
              <a:buNone/>
            </a:pPr>
            <a:r>
              <a:rPr lang="en-GB" dirty="0">
                <a:hlinkClick r:id="rId3"/>
              </a:rPr>
              <a:t>P3-7 Feedback</a:t>
            </a:r>
            <a:endParaRPr lang="en-GB" dirty="0"/>
          </a:p>
        </p:txBody>
      </p:sp>
      <p:pic>
        <p:nvPicPr>
          <p:cNvPr id="6" name="Picture 5">
            <a:extLst>
              <a:ext uri="{FF2B5EF4-FFF2-40B4-BE49-F238E27FC236}">
                <a16:creationId xmlns:a16="http://schemas.microsoft.com/office/drawing/2014/main" id="{4C69CB8C-2662-9873-88B7-976206007E0F}"/>
              </a:ext>
            </a:extLst>
          </p:cNvPr>
          <p:cNvPicPr>
            <a:picLocks noChangeAspect="1"/>
          </p:cNvPicPr>
          <p:nvPr/>
        </p:nvPicPr>
        <p:blipFill>
          <a:blip r:embed="rId4"/>
          <a:stretch>
            <a:fillRect/>
          </a:stretch>
        </p:blipFill>
        <p:spPr>
          <a:xfrm>
            <a:off x="11676185" y="6373368"/>
            <a:ext cx="448792" cy="431260"/>
          </a:xfrm>
          <a:prstGeom prst="rect">
            <a:avLst/>
          </a:prstGeom>
        </p:spPr>
      </p:pic>
      <p:pic>
        <p:nvPicPr>
          <p:cNvPr id="11" name="Content Placeholder 10">
            <a:extLst>
              <a:ext uri="{FF2B5EF4-FFF2-40B4-BE49-F238E27FC236}">
                <a16:creationId xmlns:a16="http://schemas.microsoft.com/office/drawing/2014/main" id="{9C877976-294F-755A-968E-7D7D96F2A80D}"/>
              </a:ext>
            </a:extLst>
          </p:cNvPr>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6019800" y="1690688"/>
            <a:ext cx="6054774" cy="4031226"/>
          </a:xfrm>
          <a:prstGeom prst="rect">
            <a:avLst/>
          </a:prstGeom>
        </p:spPr>
      </p:pic>
    </p:spTree>
    <p:extLst>
      <p:ext uri="{BB962C8B-B14F-4D97-AF65-F5344CB8AC3E}">
        <p14:creationId xmlns:p14="http://schemas.microsoft.com/office/powerpoint/2010/main" val="41113704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0000"/>
            <a:lum/>
          </a:blip>
          <a:srcRect/>
          <a:stretch>
            <a:fillRect t="-38000" b="-38000"/>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1578CB8-12DF-44D9-A4EF-E93A7DE4489E}"/>
              </a:ext>
            </a:extLst>
          </p:cNvPr>
          <p:cNvSpPr>
            <a:spLocks noGrp="1"/>
          </p:cNvSpPr>
          <p:nvPr>
            <p:ph type="title"/>
          </p:nvPr>
        </p:nvSpPr>
        <p:spPr>
          <a:xfrm>
            <a:off x="836612" y="0"/>
            <a:ext cx="3932237" cy="2599361"/>
          </a:xfrm>
        </p:spPr>
        <p:txBody>
          <a:bodyPr>
            <a:normAutofit/>
          </a:bodyPr>
          <a:lstStyle/>
          <a:p>
            <a:r>
              <a:rPr lang="en-GB" b="1" dirty="0">
                <a:latin typeface="Bodoni MT Black" panose="02070A03080606020203" pitchFamily="18" charset="0"/>
              </a:rPr>
              <a:t>Whiting Bay Primary Parent Council</a:t>
            </a:r>
            <a:br>
              <a:rPr lang="en-GB" b="1" dirty="0"/>
            </a:br>
            <a:r>
              <a:rPr lang="en-GB" b="1" dirty="0"/>
              <a:t>Next Meeting: TBC</a:t>
            </a:r>
          </a:p>
        </p:txBody>
      </p:sp>
      <p:sp>
        <p:nvSpPr>
          <p:cNvPr id="5" name="Content Placeholder 4">
            <a:extLst>
              <a:ext uri="{FF2B5EF4-FFF2-40B4-BE49-F238E27FC236}">
                <a16:creationId xmlns:a16="http://schemas.microsoft.com/office/drawing/2014/main" id="{7127363F-A100-4CF9-965C-67634C27C086}"/>
              </a:ext>
            </a:extLst>
          </p:cNvPr>
          <p:cNvSpPr>
            <a:spLocks noGrp="1"/>
          </p:cNvSpPr>
          <p:nvPr>
            <p:ph idx="1"/>
          </p:nvPr>
        </p:nvSpPr>
        <p:spPr>
          <a:xfrm>
            <a:off x="5183188" y="164387"/>
            <a:ext cx="6172200" cy="6554912"/>
          </a:xfrm>
        </p:spPr>
        <p:txBody>
          <a:bodyPr>
            <a:normAutofit/>
          </a:bodyPr>
          <a:lstStyle/>
          <a:p>
            <a:r>
              <a:rPr lang="en-GB" sz="2400" b="1" dirty="0">
                <a:solidFill>
                  <a:srgbClr val="FF0000"/>
                </a:solidFill>
              </a:rPr>
              <a:t>Thank you to everyone that came along to our BBQ last night, especially when it was a bit dreich weather wise</a:t>
            </a:r>
          </a:p>
          <a:p>
            <a:endParaRPr lang="en-GB" sz="2400" b="1" dirty="0"/>
          </a:p>
          <a:p>
            <a:r>
              <a:rPr lang="en-GB" sz="2400" b="1" dirty="0">
                <a:solidFill>
                  <a:srgbClr val="FF3399"/>
                </a:solidFill>
              </a:rPr>
              <a:t>Still awaiting final figures, but we raised a really good amount of money that will go toward our fundraising goals.</a:t>
            </a:r>
          </a:p>
          <a:p>
            <a:endParaRPr lang="en-GB" sz="2400" b="1" dirty="0">
              <a:solidFill>
                <a:srgbClr val="FF3399"/>
              </a:solidFill>
            </a:endParaRPr>
          </a:p>
          <a:p>
            <a:r>
              <a:rPr lang="en-GB" sz="2400" b="1" dirty="0">
                <a:solidFill>
                  <a:srgbClr val="00B050"/>
                </a:solidFill>
              </a:rPr>
              <a:t>There has been discussion over how we go forward with fundraising as a Parent Council. Could everyone please take 2 seconds to complete the question you’ll find through this link:</a:t>
            </a:r>
          </a:p>
          <a:p>
            <a:r>
              <a:rPr lang="en-GB" sz="2400" b="1" dirty="0">
                <a:solidFill>
                  <a:srgbClr val="FF3399"/>
                </a:solidFill>
                <a:hlinkClick r:id="rId3"/>
              </a:rPr>
              <a:t>Fundraiser Question</a:t>
            </a:r>
            <a:endParaRPr lang="en-GB" sz="2400" b="1" dirty="0">
              <a:solidFill>
                <a:srgbClr val="FF3399"/>
              </a:solidFill>
            </a:endParaRPr>
          </a:p>
          <a:p>
            <a:endParaRPr lang="en-GB" sz="2400" b="1" dirty="0">
              <a:solidFill>
                <a:srgbClr val="FF3399"/>
              </a:solidFill>
            </a:endParaRPr>
          </a:p>
          <a:p>
            <a:endParaRPr lang="en-GB" sz="2400" b="1" dirty="0">
              <a:solidFill>
                <a:srgbClr val="FF3399"/>
              </a:solidFill>
            </a:endParaRPr>
          </a:p>
          <a:p>
            <a:endParaRPr lang="en-GB" sz="2400" b="1" dirty="0">
              <a:solidFill>
                <a:srgbClr val="FF3399"/>
              </a:solidFill>
            </a:endParaRPr>
          </a:p>
          <a:p>
            <a:endParaRPr lang="en-GB" sz="2400" b="1" dirty="0">
              <a:solidFill>
                <a:srgbClr val="FF3399"/>
              </a:solidFill>
            </a:endParaRPr>
          </a:p>
          <a:p>
            <a:pPr marL="0" indent="0">
              <a:buNone/>
            </a:pPr>
            <a:endParaRPr lang="en-GB" sz="2400" b="1" dirty="0">
              <a:solidFill>
                <a:srgbClr val="FF3399"/>
              </a:solidFill>
            </a:endParaRPr>
          </a:p>
          <a:p>
            <a:endParaRPr lang="en-GB" sz="2400" dirty="0"/>
          </a:p>
        </p:txBody>
      </p:sp>
      <p:sp>
        <p:nvSpPr>
          <p:cNvPr id="7" name="Text Placeholder 6">
            <a:extLst>
              <a:ext uri="{FF2B5EF4-FFF2-40B4-BE49-F238E27FC236}">
                <a16:creationId xmlns:a16="http://schemas.microsoft.com/office/drawing/2014/main" id="{E5A6841C-6954-4F77-BAA9-9633A28975D1}"/>
              </a:ext>
            </a:extLst>
          </p:cNvPr>
          <p:cNvSpPr>
            <a:spLocks noGrp="1"/>
          </p:cNvSpPr>
          <p:nvPr>
            <p:ph type="body" sz="half" idx="2"/>
          </p:nvPr>
        </p:nvSpPr>
        <p:spPr>
          <a:xfrm>
            <a:off x="839788" y="2794571"/>
            <a:ext cx="3932237" cy="3821985"/>
          </a:xfrm>
        </p:spPr>
        <p:txBody>
          <a:bodyPr/>
          <a:lstStyle/>
          <a:p>
            <a:r>
              <a:rPr lang="en-GB" sz="2800" b="1" dirty="0">
                <a:solidFill>
                  <a:srgbClr val="7030A0"/>
                </a:solidFill>
              </a:rPr>
              <a:t>Your Parent Council:</a:t>
            </a:r>
          </a:p>
          <a:p>
            <a:r>
              <a:rPr lang="en-GB" sz="2400" b="1" dirty="0">
                <a:solidFill>
                  <a:schemeClr val="accent5">
                    <a:lumMod val="50000"/>
                  </a:schemeClr>
                </a:solidFill>
                <a:latin typeface="Cooper Black" panose="0208090404030B020404" pitchFamily="18" charset="0"/>
              </a:rPr>
              <a:t>Chairperson: </a:t>
            </a:r>
            <a:r>
              <a:rPr lang="en-GB" sz="2400" dirty="0">
                <a:solidFill>
                  <a:schemeClr val="accent5">
                    <a:lumMod val="50000"/>
                  </a:schemeClr>
                </a:solidFill>
                <a:latin typeface="Cooper Black" panose="0208090404030B020404" pitchFamily="18" charset="0"/>
              </a:rPr>
              <a:t>Vik Steel</a:t>
            </a:r>
          </a:p>
          <a:p>
            <a:r>
              <a:rPr lang="en-GB" sz="2400" b="1" dirty="0">
                <a:solidFill>
                  <a:schemeClr val="accent5">
                    <a:lumMod val="50000"/>
                  </a:schemeClr>
                </a:solidFill>
                <a:latin typeface="Cooper Black" panose="0208090404030B020404" pitchFamily="18" charset="0"/>
              </a:rPr>
              <a:t>Treasurer: </a:t>
            </a:r>
            <a:r>
              <a:rPr lang="en-GB" sz="2400" dirty="0">
                <a:solidFill>
                  <a:schemeClr val="accent5">
                    <a:lumMod val="50000"/>
                  </a:schemeClr>
                </a:solidFill>
                <a:latin typeface="Cooper Black" panose="0208090404030B020404" pitchFamily="18" charset="0"/>
              </a:rPr>
              <a:t>Sheila Barr</a:t>
            </a:r>
          </a:p>
          <a:p>
            <a:r>
              <a:rPr lang="en-GB" sz="2400" b="1" dirty="0">
                <a:solidFill>
                  <a:schemeClr val="accent5">
                    <a:lumMod val="50000"/>
                  </a:schemeClr>
                </a:solidFill>
                <a:latin typeface="Cooper Black" panose="0208090404030B020404" pitchFamily="18" charset="0"/>
              </a:rPr>
              <a:t>Secretary: </a:t>
            </a:r>
            <a:r>
              <a:rPr lang="en-GB" sz="2400" dirty="0">
                <a:solidFill>
                  <a:schemeClr val="accent5">
                    <a:lumMod val="50000"/>
                  </a:schemeClr>
                </a:solidFill>
                <a:latin typeface="Cooper Black" panose="0208090404030B020404" pitchFamily="18" charset="0"/>
              </a:rPr>
              <a:t>Joanna McCallum</a:t>
            </a:r>
          </a:p>
          <a:p>
            <a:endParaRPr lang="en-GB" dirty="0"/>
          </a:p>
        </p:txBody>
      </p:sp>
      <p:sp>
        <p:nvSpPr>
          <p:cNvPr id="8" name="Rectangle 1">
            <a:extLst>
              <a:ext uri="{FF2B5EF4-FFF2-40B4-BE49-F238E27FC236}">
                <a16:creationId xmlns:a16="http://schemas.microsoft.com/office/drawing/2014/main" id="{49531BE1-596A-446A-83C1-06978418BE32}"/>
              </a:ext>
            </a:extLst>
          </p:cNvPr>
          <p:cNvSpPr>
            <a:spLocks noChangeArrowheads="1"/>
          </p:cNvSpPr>
          <p:nvPr/>
        </p:nvSpPr>
        <p:spPr bwMode="auto">
          <a:xfrm>
            <a:off x="0" y="-184666"/>
            <a:ext cx="12192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9894751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608" y="246001"/>
            <a:ext cx="11681269" cy="1258318"/>
          </a:xfrm>
        </p:spPr>
        <p:txBody>
          <a:bodyPr>
            <a:normAutofit/>
          </a:bodyPr>
          <a:lstStyle/>
          <a:p>
            <a:pPr algn="ctr"/>
            <a:r>
              <a:rPr lang="en-GB" dirty="0"/>
              <a:t>Spare Clothes</a:t>
            </a:r>
          </a:p>
        </p:txBody>
      </p:sp>
      <p:sp>
        <p:nvSpPr>
          <p:cNvPr id="3" name="Content Placeholder 2"/>
          <p:cNvSpPr>
            <a:spLocks noGrp="1"/>
          </p:cNvSpPr>
          <p:nvPr>
            <p:ph idx="1"/>
          </p:nvPr>
        </p:nvSpPr>
        <p:spPr>
          <a:xfrm>
            <a:off x="212725" y="1150205"/>
            <a:ext cx="10972800" cy="5223163"/>
          </a:xfrm>
        </p:spPr>
        <p:txBody>
          <a:bodyPr>
            <a:noAutofit/>
          </a:bodyPr>
          <a:lstStyle/>
          <a:p>
            <a:pPr marL="0" indent="0" fontAlgn="base">
              <a:buNone/>
            </a:pPr>
            <a:endParaRPr lang="en-GB" sz="2400" dirty="0">
              <a:cs typeface="Arial" panose="020B0604020202020204" pitchFamily="34" charset="0"/>
            </a:endParaRPr>
          </a:p>
          <a:p>
            <a:pPr marL="0" indent="0" fontAlgn="base">
              <a:buNone/>
            </a:pPr>
            <a:endParaRPr lang="en-GB" sz="2400" dirty="0">
              <a:cs typeface="Arial" panose="020B0604020202020204" pitchFamily="34" charset="0"/>
            </a:endParaRPr>
          </a:p>
          <a:p>
            <a:pPr marL="0" indent="0" fontAlgn="base">
              <a:buNone/>
            </a:pPr>
            <a:endParaRPr lang="en-GB" sz="2800" dirty="0">
              <a:cs typeface="Arial" panose="020B0604020202020204" pitchFamily="34" charset="0"/>
            </a:endParaRPr>
          </a:p>
        </p:txBody>
      </p:sp>
      <p:sp>
        <p:nvSpPr>
          <p:cNvPr id="4" name="AutoShape 2" descr="https://euc-powerpoint.officeapps.live.com/pods/GetClipboardImage.ashx?Id=185342e8-edb0-4103-a602-65b6634df65e&amp;DC=GEU8&amp;pkey=c990e2d5-7a4d-48c5-a425-5dec67b2bcca&amp;wdwaccluster=GEU8"/>
          <p:cNvSpPr>
            <a:spLocks noChangeAspect="1" noChangeArrowheads="1"/>
          </p:cNvSpPr>
          <p:nvPr/>
        </p:nvSpPr>
        <p:spPr bwMode="auto">
          <a:xfrm>
            <a:off x="212725" y="-144462"/>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dirty="0"/>
          </a:p>
        </p:txBody>
      </p:sp>
      <p:pic>
        <p:nvPicPr>
          <p:cNvPr id="6" name="Picture 5"/>
          <p:cNvPicPr>
            <a:picLocks noChangeAspect="1"/>
          </p:cNvPicPr>
          <p:nvPr/>
        </p:nvPicPr>
        <p:blipFill>
          <a:blip r:embed="rId2"/>
          <a:stretch>
            <a:fillRect/>
          </a:stretch>
        </p:blipFill>
        <p:spPr>
          <a:xfrm>
            <a:off x="11676185" y="6373368"/>
            <a:ext cx="448792" cy="431260"/>
          </a:xfrm>
          <a:prstGeom prst="rect">
            <a:avLst/>
          </a:prstGeom>
        </p:spPr>
      </p:pic>
      <p:pic>
        <p:nvPicPr>
          <p:cNvPr id="8" name="Picture 7"/>
          <p:cNvPicPr>
            <a:picLocks noChangeAspect="1"/>
          </p:cNvPicPr>
          <p:nvPr/>
        </p:nvPicPr>
        <p:blipFill rotWithShape="1">
          <a:blip r:embed="rId3">
            <a:extLst>
              <a:ext uri="{BEBA8EAE-BF5A-486C-A8C5-ECC9F3942E4B}">
                <a14:imgProps xmlns:a14="http://schemas.microsoft.com/office/drawing/2010/main">
                  <a14:imgLayer r:embed="rId4">
                    <a14:imgEffect>
                      <a14:backgroundRemoval t="2500" b="92500" l="0" r="99533">
                        <a14:foregroundMark x1="30140" y1="8571" x2="43692" y2="36786"/>
                        <a14:foregroundMark x1="52103" y1="3571" x2="92056" y2="36071"/>
                        <a14:foregroundMark x1="72430" y1="4286" x2="89486" y2="13929"/>
                        <a14:foregroundMark x1="92757" y1="30000" x2="95794" y2="40714"/>
                        <a14:foregroundMark x1="8879" y1="41429" x2="26869" y2="3571"/>
                        <a14:foregroundMark x1="21729" y1="7143" x2="6075" y2="42500"/>
                        <a14:foregroundMark x1="17757" y1="7500" x2="13785" y2="11429"/>
                        <a14:foregroundMark x1="12850" y1="13214" x2="14720" y2="18214"/>
                        <a14:foregroundMark x1="5374" y1="41786" x2="3738" y2="44643"/>
                      </a14:backgroundRemoval>
                    </a14:imgEffect>
                  </a14:imgLayer>
                </a14:imgProps>
              </a:ext>
              <a:ext uri="{28A0092B-C50C-407E-A947-70E740481C1C}">
                <a14:useLocalDpi xmlns:a14="http://schemas.microsoft.com/office/drawing/2010/main" val="0"/>
              </a:ext>
            </a:extLst>
          </a:blip>
          <a:srcRect b="6484"/>
          <a:stretch/>
        </p:blipFill>
        <p:spPr>
          <a:xfrm>
            <a:off x="4116754" y="4713374"/>
            <a:ext cx="3418254" cy="2091254"/>
          </a:xfrm>
          <a:prstGeom prst="rect">
            <a:avLst/>
          </a:prstGeom>
        </p:spPr>
      </p:pic>
      <p:sp>
        <p:nvSpPr>
          <p:cNvPr id="9" name="TextBox 8"/>
          <p:cNvSpPr txBox="1"/>
          <p:nvPr/>
        </p:nvSpPr>
        <p:spPr>
          <a:xfrm>
            <a:off x="709490" y="1249342"/>
            <a:ext cx="9979269" cy="4524315"/>
          </a:xfrm>
          <a:prstGeom prst="rect">
            <a:avLst/>
          </a:prstGeom>
          <a:noFill/>
        </p:spPr>
        <p:txBody>
          <a:bodyPr wrap="square" rtlCol="0">
            <a:spAutoFit/>
          </a:bodyPr>
          <a:lstStyle/>
          <a:p>
            <a:r>
              <a:rPr lang="en-GB" sz="2400" dirty="0">
                <a:cs typeface="Arial" panose="020B0604020202020204" pitchFamily="34" charset="0"/>
              </a:rPr>
              <a:t>With the weather being wetter at the moment the grass has become quite muddy around the school. Recently we’ve had a couple incidents with pupils ending up quite muddy at the end of breaks.  </a:t>
            </a:r>
          </a:p>
          <a:p>
            <a:endParaRPr lang="en-GB" sz="2400" dirty="0">
              <a:cs typeface="Arial" panose="020B0604020202020204" pitchFamily="34" charset="0"/>
            </a:endParaRPr>
          </a:p>
          <a:p>
            <a:r>
              <a:rPr lang="en-GB" sz="2400" dirty="0">
                <a:cs typeface="Arial" panose="020B0604020202020204" pitchFamily="34" charset="0"/>
              </a:rPr>
              <a:t>We have lots jumpers but no spare trousers, leggings, shorts, skirts – for all ages and genders.  If you have anything suitable that you would be able to donate then please can you drop them off at school. </a:t>
            </a:r>
          </a:p>
          <a:p>
            <a:endParaRPr lang="en-GB" sz="2400" dirty="0">
              <a:cs typeface="Arial" panose="020B0604020202020204" pitchFamily="34" charset="0"/>
            </a:endParaRPr>
          </a:p>
          <a:p>
            <a:r>
              <a:rPr lang="en-GB" sz="2400" dirty="0">
                <a:cs typeface="Arial" panose="020B0604020202020204" pitchFamily="34" charset="0"/>
              </a:rPr>
              <a:t>A spare change of clothes in school bags would also be welcomed, if you are able to provide one.   </a:t>
            </a:r>
            <a:br>
              <a:rPr lang="en-GB" sz="2400" dirty="0">
                <a:cs typeface="Arial" panose="020B0604020202020204" pitchFamily="34" charset="0"/>
              </a:rPr>
            </a:br>
            <a:endParaRPr lang="en-GB" sz="2400" dirty="0">
              <a:cs typeface="Arial" panose="020B0604020202020204" pitchFamily="34" charset="0"/>
            </a:endParaRPr>
          </a:p>
          <a:p>
            <a:endParaRPr lang="en-GB" sz="2400" dirty="0"/>
          </a:p>
        </p:txBody>
      </p:sp>
    </p:spTree>
    <p:extLst>
      <p:ext uri="{BB962C8B-B14F-4D97-AF65-F5344CB8AC3E}">
        <p14:creationId xmlns:p14="http://schemas.microsoft.com/office/powerpoint/2010/main" val="21393164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BE36E2-9B00-6721-AE72-D8A6FE7CE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A6B45B-0A3C-7E89-7F1D-E2F4BDE7E8D9}"/>
              </a:ext>
            </a:extLst>
          </p:cNvPr>
          <p:cNvSpPr>
            <a:spLocks noGrp="1"/>
          </p:cNvSpPr>
          <p:nvPr>
            <p:ph type="title"/>
          </p:nvPr>
        </p:nvSpPr>
        <p:spPr/>
        <p:txBody>
          <a:bodyPr/>
          <a:lstStyle/>
          <a:p>
            <a:pPr algn="ctr"/>
            <a:r>
              <a:rPr lang="en-GB" b="1" dirty="0"/>
              <a:t>Whiting Bay Fun Club</a:t>
            </a:r>
          </a:p>
        </p:txBody>
      </p:sp>
      <p:pic>
        <p:nvPicPr>
          <p:cNvPr id="6" name="Picture 5">
            <a:extLst>
              <a:ext uri="{FF2B5EF4-FFF2-40B4-BE49-F238E27FC236}">
                <a16:creationId xmlns:a16="http://schemas.microsoft.com/office/drawing/2014/main" id="{C481888C-8BBE-435F-CE77-472D80844E2E}"/>
              </a:ext>
            </a:extLst>
          </p:cNvPr>
          <p:cNvPicPr>
            <a:picLocks noChangeAspect="1"/>
          </p:cNvPicPr>
          <p:nvPr/>
        </p:nvPicPr>
        <p:blipFill>
          <a:blip r:embed="rId2"/>
          <a:stretch>
            <a:fillRect/>
          </a:stretch>
        </p:blipFill>
        <p:spPr>
          <a:xfrm>
            <a:off x="11676185" y="6373368"/>
            <a:ext cx="448792" cy="431260"/>
          </a:xfrm>
          <a:prstGeom prst="rect">
            <a:avLst/>
          </a:prstGeom>
        </p:spPr>
      </p:pic>
      <p:pic>
        <p:nvPicPr>
          <p:cNvPr id="11" name="Content Placeholder 10">
            <a:extLst>
              <a:ext uri="{FF2B5EF4-FFF2-40B4-BE49-F238E27FC236}">
                <a16:creationId xmlns:a16="http://schemas.microsoft.com/office/drawing/2014/main" id="{B1001FF2-E72A-A050-5A49-BFFF081204FB}"/>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053020" y="1282898"/>
            <a:ext cx="7808734" cy="5521730"/>
          </a:xfrm>
          <a:prstGeom prst="rect">
            <a:avLst/>
          </a:prstGeom>
        </p:spPr>
      </p:pic>
    </p:spTree>
    <p:extLst>
      <p:ext uri="{BB962C8B-B14F-4D97-AF65-F5344CB8AC3E}">
        <p14:creationId xmlns:p14="http://schemas.microsoft.com/office/powerpoint/2010/main" val="40000836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AD1AE0-F7E8-2EFA-B1C2-8B244909E8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56F528-05CF-416F-D239-934455B1BAAA}"/>
              </a:ext>
            </a:extLst>
          </p:cNvPr>
          <p:cNvSpPr>
            <a:spLocks noGrp="1"/>
          </p:cNvSpPr>
          <p:nvPr>
            <p:ph type="title"/>
          </p:nvPr>
        </p:nvSpPr>
        <p:spPr/>
        <p:txBody>
          <a:bodyPr/>
          <a:lstStyle/>
          <a:p>
            <a:pPr algn="ctr"/>
            <a:r>
              <a:rPr lang="en-GB" b="1" dirty="0"/>
              <a:t>School Contact Details</a:t>
            </a:r>
          </a:p>
        </p:txBody>
      </p:sp>
      <p:sp>
        <p:nvSpPr>
          <p:cNvPr id="3" name="Content Placeholder 2">
            <a:extLst>
              <a:ext uri="{FF2B5EF4-FFF2-40B4-BE49-F238E27FC236}">
                <a16:creationId xmlns:a16="http://schemas.microsoft.com/office/drawing/2014/main" id="{E6A61BEA-9CBD-EE61-7A0A-52C442BF0FD3}"/>
              </a:ext>
            </a:extLst>
          </p:cNvPr>
          <p:cNvSpPr>
            <a:spLocks noGrp="1"/>
          </p:cNvSpPr>
          <p:nvPr>
            <p:ph sz="half" idx="1"/>
          </p:nvPr>
        </p:nvSpPr>
        <p:spPr/>
        <p:txBody>
          <a:bodyPr>
            <a:normAutofit/>
          </a:bodyPr>
          <a:lstStyle/>
          <a:p>
            <a:pPr marL="0" indent="0">
              <a:buNone/>
            </a:pPr>
            <a:r>
              <a:rPr lang="en-GB" dirty="0"/>
              <a:t>School e-mail: </a:t>
            </a:r>
            <a:r>
              <a:rPr lang="en-GB" dirty="0">
                <a:hlinkClick r:id="rId2"/>
              </a:rPr>
              <a:t>whitingbay@ea.n-ayrshire.sch.uk</a:t>
            </a:r>
            <a:endParaRPr lang="en-GB" dirty="0"/>
          </a:p>
          <a:p>
            <a:pPr marL="0" indent="0">
              <a:buNone/>
            </a:pPr>
            <a:endParaRPr lang="en-GB" dirty="0"/>
          </a:p>
          <a:p>
            <a:pPr marL="0" indent="0">
              <a:buNone/>
            </a:pPr>
            <a:r>
              <a:rPr lang="en-GB" dirty="0"/>
              <a:t>Phone Number: 01770700260</a:t>
            </a:r>
          </a:p>
          <a:p>
            <a:pPr marL="0" indent="0">
              <a:buNone/>
            </a:pPr>
            <a:endParaRPr lang="en-GB" dirty="0"/>
          </a:p>
          <a:p>
            <a:pPr marL="0" indent="0">
              <a:buNone/>
            </a:pPr>
            <a:r>
              <a:rPr lang="en-GB" dirty="0"/>
              <a:t>Website: </a:t>
            </a:r>
            <a:r>
              <a:rPr lang="en-GB" dirty="0">
                <a:hlinkClick r:id="rId3"/>
              </a:rPr>
              <a:t>Whiting Bay Primary</a:t>
            </a:r>
            <a:endParaRPr lang="en-GB" dirty="0"/>
          </a:p>
        </p:txBody>
      </p:sp>
      <p:sp>
        <p:nvSpPr>
          <p:cNvPr id="5" name="Content Placeholder 4">
            <a:extLst>
              <a:ext uri="{FF2B5EF4-FFF2-40B4-BE49-F238E27FC236}">
                <a16:creationId xmlns:a16="http://schemas.microsoft.com/office/drawing/2014/main" id="{01B8B603-D964-F49E-DE7C-C66EA9CCF159}"/>
              </a:ext>
            </a:extLst>
          </p:cNvPr>
          <p:cNvSpPr>
            <a:spLocks noGrp="1"/>
          </p:cNvSpPr>
          <p:nvPr>
            <p:ph sz="half" idx="2"/>
          </p:nvPr>
        </p:nvSpPr>
        <p:spPr/>
        <p:txBody>
          <a:bodyPr>
            <a:normAutofit/>
          </a:bodyPr>
          <a:lstStyle/>
          <a:p>
            <a:pPr marL="0" indent="0">
              <a:buNone/>
            </a:pPr>
            <a:r>
              <a:rPr lang="en-GB" dirty="0"/>
              <a:t>Our website has information on school policies, the school handbook &amp; copies of the Parent Council minutes.</a:t>
            </a:r>
          </a:p>
          <a:p>
            <a:pPr marL="0" indent="0">
              <a:buNone/>
            </a:pPr>
            <a:endParaRPr lang="en-GB" dirty="0"/>
          </a:p>
          <a:p>
            <a:pPr marL="0" indent="0">
              <a:buNone/>
            </a:pPr>
            <a:r>
              <a:rPr lang="en-GB" dirty="0"/>
              <a:t>The website is being updated and we hope to add in more features and useful information in the near future.</a:t>
            </a:r>
          </a:p>
        </p:txBody>
      </p:sp>
      <p:pic>
        <p:nvPicPr>
          <p:cNvPr id="6" name="Picture 5">
            <a:extLst>
              <a:ext uri="{FF2B5EF4-FFF2-40B4-BE49-F238E27FC236}">
                <a16:creationId xmlns:a16="http://schemas.microsoft.com/office/drawing/2014/main" id="{1DE300F1-9A57-C052-58C4-8AC1A60764A3}"/>
              </a:ext>
            </a:extLst>
          </p:cNvPr>
          <p:cNvPicPr>
            <a:picLocks noChangeAspect="1"/>
          </p:cNvPicPr>
          <p:nvPr/>
        </p:nvPicPr>
        <p:blipFill>
          <a:blip r:embed="rId4"/>
          <a:stretch>
            <a:fillRect/>
          </a:stretch>
        </p:blipFill>
        <p:spPr>
          <a:xfrm>
            <a:off x="11676185" y="6373368"/>
            <a:ext cx="448792" cy="431260"/>
          </a:xfrm>
          <a:prstGeom prst="rect">
            <a:avLst/>
          </a:prstGeom>
        </p:spPr>
      </p:pic>
    </p:spTree>
    <p:extLst>
      <p:ext uri="{BB962C8B-B14F-4D97-AF65-F5344CB8AC3E}">
        <p14:creationId xmlns:p14="http://schemas.microsoft.com/office/powerpoint/2010/main" val="41678029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0"/>
            <a:lum/>
          </a:blip>
          <a:srcRect/>
          <a:stretch>
            <a:fillRect t="-12000" b="-12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EA5AD-B5BD-2446-7D32-4935DE88FA17}"/>
              </a:ext>
            </a:extLst>
          </p:cNvPr>
          <p:cNvSpPr>
            <a:spLocks noGrp="1"/>
          </p:cNvSpPr>
          <p:nvPr>
            <p:ph type="ctrTitle"/>
          </p:nvPr>
        </p:nvSpPr>
        <p:spPr>
          <a:xfrm>
            <a:off x="1043632" y="873940"/>
            <a:ext cx="3951525" cy="1035781"/>
          </a:xfrm>
        </p:spPr>
        <p:txBody>
          <a:bodyPr vert="horz" lIns="91440" tIns="45720" rIns="91440" bIns="45720" rtlCol="0" anchor="ctr">
            <a:normAutofit/>
          </a:bodyPr>
          <a:lstStyle/>
          <a:p>
            <a:pPr algn="l"/>
            <a:r>
              <a:rPr lang="en-US" sz="3200" b="1" dirty="0"/>
              <a:t>Child Protection Protocol  </a:t>
            </a:r>
          </a:p>
        </p:txBody>
      </p:sp>
      <p:sp>
        <p:nvSpPr>
          <p:cNvPr id="8" name="TextBox 7">
            <a:extLst>
              <a:ext uri="{FF2B5EF4-FFF2-40B4-BE49-F238E27FC236}">
                <a16:creationId xmlns:a16="http://schemas.microsoft.com/office/drawing/2014/main" id="{7588E0CA-1F57-25EB-4014-BA5789279BD6}"/>
              </a:ext>
            </a:extLst>
          </p:cNvPr>
          <p:cNvSpPr txBox="1"/>
          <p:nvPr/>
        </p:nvSpPr>
        <p:spPr>
          <a:xfrm>
            <a:off x="640080" y="2127512"/>
            <a:ext cx="4942023" cy="4242548"/>
          </a:xfrm>
          <a:prstGeom prst="rect">
            <a:avLst/>
          </a:prstGeom>
        </p:spPr>
        <p:txBody>
          <a:bodyPr vert="horz" lIns="91440" tIns="45720" rIns="91440" bIns="45720" rtlCol="0" anchor="ctr">
            <a:normAutofit fontScale="77500" lnSpcReduction="20000"/>
          </a:bodyPr>
          <a:lstStyle/>
          <a:p>
            <a:pPr>
              <a:lnSpc>
                <a:spcPct val="90000"/>
              </a:lnSpc>
              <a:spcAft>
                <a:spcPts val="600"/>
              </a:spcAft>
            </a:pPr>
            <a:endParaRPr lang="en-US" sz="2000" dirty="0"/>
          </a:p>
          <a:p>
            <a:pPr>
              <a:lnSpc>
                <a:spcPct val="90000"/>
              </a:lnSpc>
              <a:spcAft>
                <a:spcPts val="600"/>
              </a:spcAft>
            </a:pPr>
            <a:r>
              <a:rPr lang="en-US" sz="2000" dirty="0"/>
              <a:t>Education Services has a fundamental duty to contribute to the care and safety of all children and young people in North Ayrshire.</a:t>
            </a:r>
            <a:endParaRPr lang="en-US" sz="2000" b="1" dirty="0">
              <a:effectLst/>
            </a:endParaRPr>
          </a:p>
          <a:p>
            <a:pPr>
              <a:lnSpc>
                <a:spcPct val="90000"/>
              </a:lnSpc>
              <a:spcAft>
                <a:spcPts val="600"/>
              </a:spcAft>
            </a:pPr>
            <a:endParaRPr lang="en-US" sz="2000" b="1" dirty="0"/>
          </a:p>
          <a:p>
            <a:pPr>
              <a:lnSpc>
                <a:spcPct val="90000"/>
              </a:lnSpc>
              <a:spcAft>
                <a:spcPts val="600"/>
              </a:spcAft>
            </a:pPr>
            <a:r>
              <a:rPr lang="en-US" sz="2000" dirty="0">
                <a:effectLst/>
              </a:rPr>
              <a:t>All staff, parents and visitors of Brodick Primary School have a responsibility to protect the welfare of our young people. If you have a concern for a young person or a disclosure is made by a young person, </a:t>
            </a:r>
            <a:r>
              <a:rPr lang="en-US" sz="2000" b="1" dirty="0">
                <a:effectLst/>
              </a:rPr>
              <a:t>you should report this to a school staff member immediately.</a:t>
            </a:r>
            <a:r>
              <a:rPr lang="en-US" sz="2000" dirty="0">
                <a:effectLst/>
              </a:rPr>
              <a:t> This will be passed on to the </a:t>
            </a:r>
            <a:r>
              <a:rPr lang="en-US" sz="2000" b="1" dirty="0">
                <a:effectLst/>
              </a:rPr>
              <a:t>Child Protection Officer.   </a:t>
            </a:r>
          </a:p>
          <a:p>
            <a:pPr>
              <a:lnSpc>
                <a:spcPct val="90000"/>
              </a:lnSpc>
              <a:spcAft>
                <a:spcPts val="600"/>
              </a:spcAft>
            </a:pPr>
            <a:endParaRPr lang="en-US" sz="2000" dirty="0"/>
          </a:p>
          <a:p>
            <a:pPr>
              <a:lnSpc>
                <a:spcPct val="90000"/>
              </a:lnSpc>
              <a:spcAft>
                <a:spcPts val="600"/>
              </a:spcAft>
            </a:pPr>
            <a:r>
              <a:rPr lang="en-GB" sz="2000" dirty="0"/>
              <a:t>The Arran Social Work Team is based at the Council Offices, Lamlash. They can be contacted on 01770 600742. </a:t>
            </a:r>
            <a:endParaRPr lang="en-US" sz="2000" dirty="0">
              <a:effectLst/>
            </a:endParaRPr>
          </a:p>
          <a:p>
            <a:r>
              <a:rPr lang="en-GB" sz="2000" dirty="0"/>
              <a:t>If you are worried about someone during the night or at the weekend an  ‘out of hours’ team is available to deal with emergencies . Please contact </a:t>
            </a:r>
            <a:r>
              <a:rPr lang="en-GB" sz="2000" u="sng" dirty="0">
                <a:hlinkClick r:id="rId4"/>
              </a:rPr>
              <a:t>North Ayrshire Council ‘Out of Hours’</a:t>
            </a:r>
            <a:r>
              <a:rPr lang="en-GB" sz="2000" dirty="0"/>
              <a:t>  Tel: 0800 328 7758</a:t>
            </a:r>
          </a:p>
          <a:p>
            <a:pPr>
              <a:lnSpc>
                <a:spcPct val="90000"/>
              </a:lnSpc>
              <a:spcAft>
                <a:spcPts val="600"/>
              </a:spcAft>
            </a:pPr>
            <a:endParaRPr lang="en-US" sz="1500" dirty="0"/>
          </a:p>
        </p:txBody>
      </p:sp>
      <p:pic>
        <p:nvPicPr>
          <p:cNvPr id="12" name="Picture 11">
            <a:extLst>
              <a:ext uri="{FF2B5EF4-FFF2-40B4-BE49-F238E27FC236}">
                <a16:creationId xmlns:a16="http://schemas.microsoft.com/office/drawing/2014/main" id="{46866111-D217-A472-0C1E-A5F1F84801C3}"/>
              </a:ext>
            </a:extLst>
          </p:cNvPr>
          <p:cNvPicPr>
            <a:picLocks noChangeAspect="1"/>
          </p:cNvPicPr>
          <p:nvPr/>
        </p:nvPicPr>
        <p:blipFill>
          <a:blip r:embed="rId5"/>
          <a:stretch>
            <a:fillRect/>
          </a:stretch>
        </p:blipFill>
        <p:spPr>
          <a:xfrm>
            <a:off x="9678838" y="303934"/>
            <a:ext cx="2058271" cy="2058271"/>
          </a:xfrm>
          <a:prstGeom prst="rect">
            <a:avLst/>
          </a:prstGeom>
        </p:spPr>
      </p:pic>
      <p:graphicFrame>
        <p:nvGraphicFramePr>
          <p:cNvPr id="10" name="Table 9">
            <a:extLst>
              <a:ext uri="{FF2B5EF4-FFF2-40B4-BE49-F238E27FC236}">
                <a16:creationId xmlns:a16="http://schemas.microsoft.com/office/drawing/2014/main" id="{35F67B87-BD3D-D798-802D-57585CAC09AC}"/>
              </a:ext>
            </a:extLst>
          </p:cNvPr>
          <p:cNvGraphicFramePr>
            <a:graphicFrameLocks noGrp="1"/>
          </p:cNvGraphicFramePr>
          <p:nvPr/>
        </p:nvGraphicFramePr>
        <p:xfrm>
          <a:off x="5582103" y="2830906"/>
          <a:ext cx="6492386" cy="3226616"/>
        </p:xfrm>
        <a:graphic>
          <a:graphicData uri="http://schemas.openxmlformats.org/drawingml/2006/table">
            <a:tbl>
              <a:tblPr firstRow="1" firstCol="1" bandRow="1">
                <a:solidFill>
                  <a:srgbClr val="F7F7F7"/>
                </a:solidFill>
                <a:tableStyleId>{5C22544A-7EE6-4342-B048-85BDC9FD1C3A}</a:tableStyleId>
              </a:tblPr>
              <a:tblGrid>
                <a:gridCol w="1615420">
                  <a:extLst>
                    <a:ext uri="{9D8B030D-6E8A-4147-A177-3AD203B41FA5}">
                      <a16:colId xmlns:a16="http://schemas.microsoft.com/office/drawing/2014/main" val="3168479069"/>
                    </a:ext>
                  </a:extLst>
                </a:gridCol>
                <a:gridCol w="1615420">
                  <a:extLst>
                    <a:ext uri="{9D8B030D-6E8A-4147-A177-3AD203B41FA5}">
                      <a16:colId xmlns:a16="http://schemas.microsoft.com/office/drawing/2014/main" val="3223072336"/>
                    </a:ext>
                  </a:extLst>
                </a:gridCol>
                <a:gridCol w="1630773">
                  <a:extLst>
                    <a:ext uri="{9D8B030D-6E8A-4147-A177-3AD203B41FA5}">
                      <a16:colId xmlns:a16="http://schemas.microsoft.com/office/drawing/2014/main" val="2637689897"/>
                    </a:ext>
                  </a:extLst>
                </a:gridCol>
                <a:gridCol w="1630773">
                  <a:extLst>
                    <a:ext uri="{9D8B030D-6E8A-4147-A177-3AD203B41FA5}">
                      <a16:colId xmlns:a16="http://schemas.microsoft.com/office/drawing/2014/main" val="1461461886"/>
                    </a:ext>
                  </a:extLst>
                </a:gridCol>
              </a:tblGrid>
              <a:tr h="1794111">
                <a:tc>
                  <a:txBody>
                    <a:bodyPr/>
                    <a:lstStyle/>
                    <a:p>
                      <a:pPr algn="ctr">
                        <a:buNone/>
                      </a:pPr>
                      <a:r>
                        <a:rPr lang="en-GB" sz="1500" b="1" kern="100" cap="all" spc="60" dirty="0">
                          <a:solidFill>
                            <a:schemeClr val="tx1"/>
                          </a:solidFill>
                          <a:effectLst/>
                        </a:rPr>
                        <a:t> </a:t>
                      </a:r>
                    </a:p>
                    <a:p>
                      <a:pPr algn="ctr">
                        <a:buNone/>
                      </a:pPr>
                      <a:endParaRPr lang="en-GB" sz="1500" b="1" kern="100" cap="all" spc="60" dirty="0">
                        <a:solidFill>
                          <a:schemeClr val="tx1"/>
                        </a:solidFill>
                        <a:effectLst/>
                        <a:latin typeface="Times New Roman" panose="02020603050405020304" pitchFamily="18" charset="0"/>
                        <a:ea typeface="Times New Roman" panose="02020603050405020304" pitchFamily="18" charset="0"/>
                      </a:endParaRPr>
                    </a:p>
                    <a:p>
                      <a:pPr algn="ctr">
                        <a:buNone/>
                      </a:pPr>
                      <a:endParaRPr lang="en-GB" sz="1500" b="1" kern="100" cap="all" spc="60" dirty="0">
                        <a:solidFill>
                          <a:schemeClr val="tx1"/>
                        </a:solidFill>
                        <a:effectLst/>
                        <a:latin typeface="Times New Roman" panose="02020603050405020304" pitchFamily="18" charset="0"/>
                        <a:ea typeface="Times New Roman" panose="02020603050405020304" pitchFamily="18" charset="0"/>
                      </a:endParaRPr>
                    </a:p>
                    <a:p>
                      <a:pPr algn="ctr">
                        <a:buNone/>
                      </a:pPr>
                      <a:endParaRPr lang="en-GB" sz="1500" b="1" kern="100" cap="all" spc="60" dirty="0">
                        <a:solidFill>
                          <a:schemeClr val="tx1"/>
                        </a:solidFill>
                        <a:effectLst/>
                        <a:latin typeface="Times New Roman" panose="02020603050405020304" pitchFamily="18" charset="0"/>
                        <a:ea typeface="Times New Roman" panose="02020603050405020304" pitchFamily="18" charset="0"/>
                      </a:endParaRPr>
                    </a:p>
                    <a:p>
                      <a:pPr algn="ctr">
                        <a:buNone/>
                      </a:pPr>
                      <a:endParaRPr lang="en-GB" sz="1500" b="1" kern="100" cap="all" spc="60" dirty="0">
                        <a:solidFill>
                          <a:schemeClr val="tx1"/>
                        </a:solidFill>
                        <a:effectLst/>
                        <a:latin typeface="Times New Roman" panose="02020603050405020304" pitchFamily="18" charset="0"/>
                        <a:ea typeface="Times New Roman" panose="02020603050405020304" pitchFamily="18" charset="0"/>
                      </a:endParaRPr>
                    </a:p>
                    <a:p>
                      <a:pPr algn="ctr">
                        <a:buNone/>
                      </a:pPr>
                      <a:endParaRPr lang="en-GB" sz="1500" b="1" kern="100" cap="all" spc="60" dirty="0">
                        <a:solidFill>
                          <a:schemeClr val="tx1"/>
                        </a:solidFill>
                        <a:effectLst/>
                        <a:latin typeface="Times New Roman" panose="02020603050405020304" pitchFamily="18" charset="0"/>
                        <a:ea typeface="Times New Roman" panose="02020603050405020304" pitchFamily="18" charset="0"/>
                      </a:endParaRPr>
                    </a:p>
                  </a:txBody>
                  <a:tcPr marL="174751" marR="174751" marT="174751" marB="174751"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endParaRPr lang="en-GB" sz="1500" b="1" kern="100" cap="all" spc="60" dirty="0">
                        <a:solidFill>
                          <a:schemeClr val="tx1"/>
                        </a:solidFill>
                        <a:effectLst/>
                        <a:latin typeface="Times New Roman" panose="02020603050405020304" pitchFamily="18" charset="0"/>
                        <a:ea typeface="Times New Roman" panose="02020603050405020304" pitchFamily="18" charset="0"/>
                      </a:endParaRPr>
                    </a:p>
                  </a:txBody>
                  <a:tcPr marL="174751" marR="174751" marT="174751" marB="174751"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GB" sz="1500" b="1" kern="100" cap="all" spc="60" dirty="0">
                          <a:solidFill>
                            <a:schemeClr val="tx1"/>
                          </a:solidFill>
                          <a:effectLst/>
                        </a:rPr>
                        <a:t> </a:t>
                      </a:r>
                      <a:endParaRPr lang="en-GB" sz="1500" b="1" kern="100" cap="all" spc="60" dirty="0">
                        <a:solidFill>
                          <a:schemeClr val="tx1"/>
                        </a:solidFill>
                        <a:effectLst/>
                        <a:latin typeface="Times New Roman" panose="02020603050405020304" pitchFamily="18" charset="0"/>
                        <a:ea typeface="Times New Roman" panose="02020603050405020304" pitchFamily="18" charset="0"/>
                      </a:endParaRPr>
                    </a:p>
                  </a:txBody>
                  <a:tcPr marL="174751" marR="174751" marT="174751" marB="174751"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endParaRPr lang="en-GB" sz="1500" b="1" kern="100" cap="all" spc="60" dirty="0">
                        <a:solidFill>
                          <a:schemeClr val="tx1"/>
                        </a:solidFill>
                        <a:effectLst/>
                        <a:latin typeface="Times New Roman" panose="02020603050405020304" pitchFamily="18" charset="0"/>
                        <a:ea typeface="Times New Roman" panose="02020603050405020304" pitchFamily="18" charset="0"/>
                      </a:endParaRPr>
                    </a:p>
                  </a:txBody>
                  <a:tcPr marL="174751" marR="174751" marT="174751" marB="174751"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18228327"/>
                  </a:ext>
                </a:extLst>
              </a:tr>
              <a:tr h="1432505">
                <a:tc>
                  <a:txBody>
                    <a:bodyPr/>
                    <a:lstStyle/>
                    <a:p>
                      <a:pPr algn="ctr">
                        <a:buNone/>
                      </a:pPr>
                      <a:r>
                        <a:rPr lang="en-GB" sz="1500" b="1" kern="100" cap="none" spc="0" dirty="0">
                          <a:solidFill>
                            <a:schemeClr val="tx1"/>
                          </a:solidFill>
                          <a:effectLst/>
                          <a:latin typeface="+mn-lt"/>
                          <a:ea typeface="Times New Roman" panose="02020603050405020304" pitchFamily="18" charset="0"/>
                        </a:rPr>
                        <a:t>Child Protection</a:t>
                      </a:r>
                    </a:p>
                    <a:p>
                      <a:pPr algn="ctr">
                        <a:buNone/>
                      </a:pPr>
                      <a:r>
                        <a:rPr lang="en-GB" sz="1500" b="1" kern="100" cap="none" spc="0" dirty="0">
                          <a:solidFill>
                            <a:schemeClr val="tx1"/>
                          </a:solidFill>
                          <a:effectLst/>
                          <a:latin typeface="+mn-lt"/>
                          <a:ea typeface="Times New Roman" panose="02020603050405020304" pitchFamily="18" charset="0"/>
                        </a:rPr>
                        <a:t>Co-ordinator</a:t>
                      </a:r>
                    </a:p>
                    <a:p>
                      <a:pPr algn="ctr">
                        <a:buNone/>
                      </a:pPr>
                      <a:r>
                        <a:rPr lang="en-GB" sz="1500" b="0" kern="100" cap="none" spc="0" dirty="0">
                          <a:solidFill>
                            <a:schemeClr val="tx1"/>
                          </a:solidFill>
                          <a:effectLst/>
                          <a:latin typeface="+mn-lt"/>
                          <a:ea typeface="Times New Roman" panose="02020603050405020304" pitchFamily="18" charset="0"/>
                        </a:rPr>
                        <a:t>Allison Conner</a:t>
                      </a:r>
                    </a:p>
                    <a:p>
                      <a:pPr algn="ctr">
                        <a:buNone/>
                      </a:pPr>
                      <a:r>
                        <a:rPr lang="en-GB" sz="1500" b="0" kern="100" cap="none" spc="0" dirty="0">
                          <a:solidFill>
                            <a:schemeClr val="tx1"/>
                          </a:solidFill>
                          <a:effectLst/>
                          <a:latin typeface="+mn-lt"/>
                          <a:ea typeface="Times New Roman" panose="02020603050405020304" pitchFamily="18" charset="0"/>
                        </a:rPr>
                        <a:t>Head Teacher</a:t>
                      </a:r>
                    </a:p>
                    <a:p>
                      <a:pPr algn="ctr">
                        <a:buNone/>
                      </a:pPr>
                      <a:endParaRPr lang="en-GB" sz="1500" b="1" kern="100" cap="none" spc="0" dirty="0">
                        <a:solidFill>
                          <a:schemeClr val="tx1"/>
                        </a:solidFill>
                        <a:effectLst/>
                        <a:latin typeface="+mn-lt"/>
                        <a:ea typeface="Times New Roman" panose="02020603050405020304" pitchFamily="18" charset="0"/>
                      </a:endParaRPr>
                    </a:p>
                  </a:txBody>
                  <a:tcPr marL="93553" marR="100235" marT="26730" marB="11650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pPr algn="ctr">
                        <a:buNone/>
                      </a:pPr>
                      <a:r>
                        <a:rPr lang="en-GB" sz="1500" b="0" kern="100" cap="none" spc="0" dirty="0">
                          <a:solidFill>
                            <a:schemeClr val="tx1"/>
                          </a:solidFill>
                          <a:effectLst/>
                          <a:latin typeface="+mn-lt"/>
                          <a:ea typeface="Times New Roman" panose="02020603050405020304" pitchFamily="18" charset="0"/>
                        </a:rPr>
                        <a:t>(in HT absence)</a:t>
                      </a:r>
                    </a:p>
                    <a:p>
                      <a:pPr algn="ctr">
                        <a:buNone/>
                      </a:pPr>
                      <a:r>
                        <a:rPr lang="en-GB" sz="1500" b="0" kern="100" cap="none" spc="0" dirty="0">
                          <a:solidFill>
                            <a:schemeClr val="tx1"/>
                          </a:solidFill>
                          <a:effectLst/>
                          <a:latin typeface="+mn-lt"/>
                          <a:ea typeface="Times New Roman" panose="02020603050405020304" pitchFamily="18" charset="0"/>
                        </a:rPr>
                        <a:t>Claire McNally</a:t>
                      </a:r>
                    </a:p>
                    <a:p>
                      <a:pPr algn="ctr">
                        <a:buNone/>
                      </a:pPr>
                      <a:r>
                        <a:rPr lang="en-GB" sz="1500" b="0" kern="100" cap="none" spc="0" dirty="0">
                          <a:solidFill>
                            <a:schemeClr val="tx1"/>
                          </a:solidFill>
                          <a:effectLst/>
                          <a:latin typeface="+mn-lt"/>
                          <a:ea typeface="Times New Roman" panose="02020603050405020304" pitchFamily="18" charset="0"/>
                        </a:rPr>
                        <a:t>Depute Head Teacher</a:t>
                      </a:r>
                    </a:p>
                    <a:p>
                      <a:pPr algn="ctr">
                        <a:buNone/>
                      </a:pPr>
                      <a:endParaRPr lang="en-GB" sz="1500" b="1" kern="100" cap="none" spc="0" dirty="0">
                        <a:solidFill>
                          <a:schemeClr val="tx1"/>
                        </a:solidFill>
                        <a:effectLst/>
                        <a:latin typeface="+mn-lt"/>
                        <a:ea typeface="Times New Roman" panose="02020603050405020304" pitchFamily="18" charset="0"/>
                      </a:endParaRPr>
                    </a:p>
                  </a:txBody>
                  <a:tcPr marL="93553" marR="100235" marT="26730" marB="11650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pPr algn="ctr">
                        <a:buNone/>
                      </a:pPr>
                      <a:r>
                        <a:rPr lang="en-GB" sz="1500" b="0" kern="100" cap="none" spc="0" dirty="0">
                          <a:solidFill>
                            <a:schemeClr val="tx1"/>
                          </a:solidFill>
                          <a:effectLst/>
                          <a:latin typeface="+mn-lt"/>
                          <a:ea typeface="Times New Roman" panose="02020603050405020304" pitchFamily="18" charset="0"/>
                        </a:rPr>
                        <a:t>(in HT absence)</a:t>
                      </a:r>
                    </a:p>
                    <a:p>
                      <a:pPr algn="ctr">
                        <a:buNone/>
                      </a:pPr>
                      <a:r>
                        <a:rPr lang="en-GB" sz="1500" b="0" kern="100" cap="none" spc="0" dirty="0">
                          <a:solidFill>
                            <a:schemeClr val="tx1"/>
                          </a:solidFill>
                          <a:effectLst/>
                          <a:latin typeface="+mn-lt"/>
                          <a:ea typeface="Times New Roman" panose="02020603050405020304" pitchFamily="18" charset="0"/>
                        </a:rPr>
                        <a:t>Jenny Duncan</a:t>
                      </a:r>
                    </a:p>
                    <a:p>
                      <a:pPr algn="ctr">
                        <a:buNone/>
                      </a:pPr>
                      <a:r>
                        <a:rPr lang="en-GB" sz="1500" b="0" kern="100" cap="none" spc="0" dirty="0">
                          <a:solidFill>
                            <a:schemeClr val="tx1"/>
                          </a:solidFill>
                          <a:effectLst/>
                          <a:latin typeface="+mn-lt"/>
                          <a:ea typeface="Times New Roman" panose="02020603050405020304" pitchFamily="18" charset="0"/>
                        </a:rPr>
                        <a:t>Depute Head Teacher</a:t>
                      </a:r>
                    </a:p>
                    <a:p>
                      <a:pPr algn="ctr">
                        <a:buNone/>
                      </a:pPr>
                      <a:endParaRPr lang="en-GB" sz="1500" b="1" kern="100" cap="none" spc="0" dirty="0">
                        <a:solidFill>
                          <a:schemeClr val="tx1"/>
                        </a:solidFill>
                        <a:effectLst/>
                        <a:latin typeface="+mn-lt"/>
                        <a:ea typeface="Times New Roman" panose="02020603050405020304" pitchFamily="18" charset="0"/>
                      </a:endParaRPr>
                    </a:p>
                  </a:txBody>
                  <a:tcPr marL="93553" marR="100235" marT="26730" marB="11650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pPr algn="ctr">
                        <a:buNone/>
                      </a:pPr>
                      <a:r>
                        <a:rPr lang="en-GB" sz="1500" b="0" kern="100" cap="none" spc="0" dirty="0">
                          <a:solidFill>
                            <a:schemeClr val="tx1"/>
                          </a:solidFill>
                          <a:effectLst/>
                          <a:latin typeface="+mn-lt"/>
                          <a:ea typeface="Times New Roman" panose="02020603050405020304" pitchFamily="18" charset="0"/>
                        </a:rPr>
                        <a:t>(in HT absence)</a:t>
                      </a:r>
                    </a:p>
                    <a:p>
                      <a:pPr algn="ctr">
                        <a:buNone/>
                      </a:pPr>
                      <a:r>
                        <a:rPr lang="en-GB" sz="1500" b="0" kern="100" cap="none" spc="0" dirty="0">
                          <a:solidFill>
                            <a:schemeClr val="tx1"/>
                          </a:solidFill>
                          <a:effectLst/>
                          <a:latin typeface="+mn-lt"/>
                          <a:ea typeface="Times New Roman" panose="02020603050405020304" pitchFamily="18" charset="0"/>
                        </a:rPr>
                        <a:t>Claire Kelso</a:t>
                      </a:r>
                    </a:p>
                    <a:p>
                      <a:pPr algn="ctr">
                        <a:buNone/>
                      </a:pPr>
                      <a:r>
                        <a:rPr lang="en-GB" sz="1500" b="0" kern="100" cap="none" spc="0" dirty="0">
                          <a:solidFill>
                            <a:schemeClr val="tx1"/>
                          </a:solidFill>
                          <a:effectLst/>
                          <a:latin typeface="+mn-lt"/>
                          <a:ea typeface="Times New Roman" panose="02020603050405020304" pitchFamily="18" charset="0"/>
                        </a:rPr>
                        <a:t>Depute Head Teacher</a:t>
                      </a:r>
                    </a:p>
                    <a:p>
                      <a:pPr algn="ctr">
                        <a:buNone/>
                      </a:pPr>
                      <a:endParaRPr lang="en-GB" sz="1500" b="1" kern="100" cap="none" spc="0" dirty="0">
                        <a:solidFill>
                          <a:schemeClr val="tx1"/>
                        </a:solidFill>
                        <a:effectLst/>
                        <a:latin typeface="+mn-lt"/>
                        <a:ea typeface="Times New Roman" panose="02020603050405020304" pitchFamily="18" charset="0"/>
                      </a:endParaRPr>
                    </a:p>
                  </a:txBody>
                  <a:tcPr marL="93553" marR="100235" marT="26730" marB="11650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7F7F7"/>
                    </a:solidFill>
                  </a:tcPr>
                </a:tc>
                <a:extLst>
                  <a:ext uri="{0D108BD9-81ED-4DB2-BD59-A6C34878D82A}">
                    <a16:rowId xmlns:a16="http://schemas.microsoft.com/office/drawing/2014/main" val="973867836"/>
                  </a:ext>
                </a:extLst>
              </a:tr>
            </a:tbl>
          </a:graphicData>
        </a:graphic>
      </p:graphicFrame>
      <p:pic>
        <p:nvPicPr>
          <p:cNvPr id="4" name="Picture 3"/>
          <p:cNvPicPr>
            <a:picLocks noChangeAspect="1"/>
          </p:cNvPicPr>
          <p:nvPr/>
        </p:nvPicPr>
        <p:blipFill>
          <a:blip r:embed="rId6"/>
          <a:stretch>
            <a:fillRect/>
          </a:stretch>
        </p:blipFill>
        <p:spPr>
          <a:xfrm>
            <a:off x="11547328" y="6284935"/>
            <a:ext cx="527159" cy="498664"/>
          </a:xfrm>
          <a:prstGeom prst="rect">
            <a:avLst/>
          </a:prstGeom>
        </p:spPr>
      </p:pic>
      <p:pic>
        <p:nvPicPr>
          <p:cNvPr id="9" name="Picture 8">
            <a:extLst>
              <a:ext uri="{FF2B5EF4-FFF2-40B4-BE49-F238E27FC236}">
                <a16:creationId xmlns:a16="http://schemas.microsoft.com/office/drawing/2014/main" id="{768D14B9-11AB-0165-A154-4231413735B4}"/>
              </a:ext>
            </a:extLst>
          </p:cNvPr>
          <p:cNvPicPr>
            <a:picLocks noChangeAspect="1"/>
          </p:cNvPicPr>
          <p:nvPr/>
        </p:nvPicPr>
        <p:blipFill>
          <a:blip r:embed="rId7"/>
          <a:stretch>
            <a:fillRect/>
          </a:stretch>
        </p:blipFill>
        <p:spPr>
          <a:xfrm>
            <a:off x="5806175" y="2913522"/>
            <a:ext cx="1231499" cy="1438781"/>
          </a:xfrm>
          <a:prstGeom prst="rect">
            <a:avLst/>
          </a:prstGeom>
        </p:spPr>
      </p:pic>
      <p:pic>
        <p:nvPicPr>
          <p:cNvPr id="14" name="Picture 13">
            <a:extLst>
              <a:ext uri="{FF2B5EF4-FFF2-40B4-BE49-F238E27FC236}">
                <a16:creationId xmlns:a16="http://schemas.microsoft.com/office/drawing/2014/main" id="{DC29CA08-83EE-D3EC-1889-9ACECD7D5254}"/>
              </a:ext>
            </a:extLst>
          </p:cNvPr>
          <p:cNvPicPr>
            <a:picLocks noChangeAspect="1"/>
          </p:cNvPicPr>
          <p:nvPr/>
        </p:nvPicPr>
        <p:blipFill>
          <a:blip r:embed="rId8"/>
          <a:stretch>
            <a:fillRect/>
          </a:stretch>
        </p:blipFill>
        <p:spPr>
          <a:xfrm>
            <a:off x="10583615" y="2913521"/>
            <a:ext cx="1292464" cy="1438781"/>
          </a:xfrm>
          <a:prstGeom prst="rect">
            <a:avLst/>
          </a:prstGeom>
        </p:spPr>
      </p:pic>
      <p:pic>
        <p:nvPicPr>
          <p:cNvPr id="16" name="Picture 15">
            <a:extLst>
              <a:ext uri="{FF2B5EF4-FFF2-40B4-BE49-F238E27FC236}">
                <a16:creationId xmlns:a16="http://schemas.microsoft.com/office/drawing/2014/main" id="{1F190CD1-FD84-3C78-EEC4-E54A98D4E683}"/>
              </a:ext>
            </a:extLst>
          </p:cNvPr>
          <p:cNvPicPr>
            <a:picLocks noChangeAspect="1"/>
          </p:cNvPicPr>
          <p:nvPr/>
        </p:nvPicPr>
        <p:blipFill>
          <a:blip r:embed="rId9"/>
          <a:stretch>
            <a:fillRect/>
          </a:stretch>
        </p:blipFill>
        <p:spPr>
          <a:xfrm>
            <a:off x="7360129" y="2913521"/>
            <a:ext cx="1322947" cy="1438781"/>
          </a:xfrm>
          <a:prstGeom prst="rect">
            <a:avLst/>
          </a:prstGeom>
        </p:spPr>
      </p:pic>
      <p:pic>
        <p:nvPicPr>
          <p:cNvPr id="18" name="Picture 17">
            <a:extLst>
              <a:ext uri="{FF2B5EF4-FFF2-40B4-BE49-F238E27FC236}">
                <a16:creationId xmlns:a16="http://schemas.microsoft.com/office/drawing/2014/main" id="{5D5B5CC0-53C6-BDAE-FEE7-39E64DF33E96}"/>
              </a:ext>
            </a:extLst>
          </p:cNvPr>
          <p:cNvPicPr>
            <a:picLocks noChangeAspect="1"/>
          </p:cNvPicPr>
          <p:nvPr/>
        </p:nvPicPr>
        <p:blipFill>
          <a:blip r:embed="rId10"/>
          <a:stretch>
            <a:fillRect/>
          </a:stretch>
        </p:blipFill>
        <p:spPr>
          <a:xfrm>
            <a:off x="9002355" y="2913521"/>
            <a:ext cx="1261981" cy="1438781"/>
          </a:xfrm>
          <a:prstGeom prst="rect">
            <a:avLst/>
          </a:prstGeom>
        </p:spPr>
      </p:pic>
      <p:pic>
        <p:nvPicPr>
          <p:cNvPr id="20" name="Picture 19">
            <a:extLst>
              <a:ext uri="{FF2B5EF4-FFF2-40B4-BE49-F238E27FC236}">
                <a16:creationId xmlns:a16="http://schemas.microsoft.com/office/drawing/2014/main" id="{29B530F9-CF03-1FE1-BECD-C92376CEA5C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037674" y="592172"/>
            <a:ext cx="1535340" cy="1535340"/>
          </a:xfrm>
          <a:prstGeom prst="rect">
            <a:avLst/>
          </a:prstGeom>
        </p:spPr>
      </p:pic>
    </p:spTree>
    <p:extLst>
      <p:ext uri="{BB962C8B-B14F-4D97-AF65-F5344CB8AC3E}">
        <p14:creationId xmlns:p14="http://schemas.microsoft.com/office/powerpoint/2010/main" val="37507421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11137</TotalTime>
  <Words>965</Words>
  <Application>Microsoft Office PowerPoint</Application>
  <PresentationFormat>Widescreen</PresentationFormat>
  <Paragraphs>107</Paragraphs>
  <Slides>11</Slides>
  <Notes>2</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11</vt:i4>
      </vt:variant>
    </vt:vector>
  </HeadingPairs>
  <TitlesOfParts>
    <vt:vector size="19" baseType="lpstr">
      <vt:lpstr>Arial</vt:lpstr>
      <vt:lpstr>Bodoni MT Black</vt:lpstr>
      <vt:lpstr>Calibri</vt:lpstr>
      <vt:lpstr>Calibri Light</vt:lpstr>
      <vt:lpstr>Cooper Black</vt:lpstr>
      <vt:lpstr>Times New Roman</vt:lpstr>
      <vt:lpstr>Office Theme</vt:lpstr>
      <vt:lpstr>1_Office Theme</vt:lpstr>
      <vt:lpstr>PowerPoint Presentation</vt:lpstr>
      <vt:lpstr>Dates for your Diary</vt:lpstr>
      <vt:lpstr>Parent Helpers</vt:lpstr>
      <vt:lpstr>Easy Fundraising</vt:lpstr>
      <vt:lpstr>PowerPoint Presentation</vt:lpstr>
      <vt:lpstr>Meet the Teacher</vt:lpstr>
      <vt:lpstr>Whiting Bay Primary Parent Council Next Meeting: TBC</vt:lpstr>
      <vt:lpstr>Spare Clothes</vt:lpstr>
      <vt:lpstr>Whiting Bay Fun Club</vt:lpstr>
      <vt:lpstr>School Contact Details</vt:lpstr>
      <vt:lpstr>Child Protection Protocol  </vt:lpstr>
    </vt:vector>
  </TitlesOfParts>
  <Company>NAC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Head Teacher  News in brief 1 6.11.24</dc:title>
  <dc:creator>Allison Conner</dc:creator>
  <cp:lastModifiedBy>Lyndsey Thomson ( Education Business Assistant / Whiting Bay Primary Sch )</cp:lastModifiedBy>
  <cp:revision>428</cp:revision>
  <cp:lastPrinted>2025-09-05T13:28:45Z</cp:lastPrinted>
  <dcterms:created xsi:type="dcterms:W3CDTF">2024-11-04T09:56:05Z</dcterms:created>
  <dcterms:modified xsi:type="dcterms:W3CDTF">2026-09-16T14:15:45Z</dcterms:modified>
</cp:coreProperties>
</file>